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Source Code Pro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SourceCodeProSemiBold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SemiBold-boldItalic.fntdata"/><Relationship Id="rId30" Type="http://schemas.openxmlformats.org/officeDocument/2006/relationships/font" Target="fonts/SourceCodePro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fca4a4b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fca4a4b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c9e3db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c9e3db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8c2cd5b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8c2cd5b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e7ef7ad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e7ef7ad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843775fe1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843775fe1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cc9e3db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cc9e3db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843775fe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843775fe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neighbor blew up upon its initial release because of its unique AI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e848cc3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e848cc3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843775f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843775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D3B4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AI Adaptation in Game Design</a:t>
            </a:r>
            <a:endParaRPr b="1" sz="4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4125450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Melody Chirinos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Source Code Pro"/>
                <a:ea typeface="Source Code Pro"/>
                <a:cs typeface="Source Code Pro"/>
                <a:sym typeface="Source Code Pro"/>
              </a:rPr>
              <a:t>Sources</a:t>
            </a:r>
            <a:endParaRPr b="1" sz="4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607475" y="1495400"/>
            <a:ext cx="73176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SzPts val="1500"/>
              <a:buFont typeface="Source Code Pro SemiBold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Mamiit, Aaron. “Stealth Horror Game 'Hello Neighbor' Features AI That Will Learn from the Player's Actions.”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 Times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 Oct. 2016, https://www.techtimes.com/articles/180268/20160930/stealth-horror-game-hello-neighbor-features-ai-that-will-learn-from-the-players-actions.htm.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 SemiBold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Rawat, Akash. “Pong Game Using AI - Ijsrp.org.”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Pong Game Using AI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26 Sept. 2022, https://www.ijsrp.org/research-paper-0922/ijsrp-p12939.pdf.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 SemiBold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Thompson, Tommy. “In the Directors Chair: The AI of Left 4 Dead.”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Medium, 19 Sept. 2017, https://medium.com/@t2thompson/in-the-directors-chair-the-ai-of-left-4-dead-78f0d4fbf86a.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 SemiBold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“Understanding Pac-Man Ghost Behavior.”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GameInternals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 Dec. 2010, https://gameinternals.com/understanding-pac-man-ghost-behavior.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58500" y="564000"/>
            <a:ext cx="7827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What is AI Adaptation in Game Design?</a:t>
            </a:r>
            <a:endParaRPr b="1" sz="3200"/>
          </a:p>
        </p:txBody>
      </p:sp>
      <p:sp>
        <p:nvSpPr>
          <p:cNvPr id="135" name="Google Shape;135;p14" title="1."/>
          <p:cNvSpPr txBox="1"/>
          <p:nvPr>
            <p:ph idx="1" type="body"/>
          </p:nvPr>
        </p:nvSpPr>
        <p:spPr>
          <a:xfrm>
            <a:off x="819150" y="1320550"/>
            <a:ext cx="75057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This refers to the use of AI techniques in collaboration with human 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developers to create more creative and dynamic games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Currently there are 4 main types of AI used in Game Design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Reactive AI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 startAt="2"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Rule-based AI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 startAt="3"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Scripted AI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 startAt="3"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Learning AI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900" y="2849839"/>
            <a:ext cx="3365451" cy="2002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does AI make game design better?</a:t>
            </a:r>
            <a:endParaRPr b="1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913200" y="1329000"/>
            <a:ext cx="7317600" cy="3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SemiBold"/>
              <a:buChar char="●"/>
            </a:pPr>
            <a:r>
              <a:rPr lang="en" sz="1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Different types of AI have certain pros and cons</a:t>
            </a:r>
            <a:endParaRPr sz="1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●"/>
            </a:pPr>
            <a:r>
              <a:rPr b="1" lang="en" sz="1500">
                <a:latin typeface="Source Code Pro"/>
                <a:ea typeface="Source Code Pro"/>
                <a:cs typeface="Source Code Pro"/>
                <a:sym typeface="Source Code Pro"/>
              </a:rPr>
              <a:t>Pros: 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667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Code Pro SemiBold"/>
              <a:buChar char="○"/>
            </a:pPr>
            <a:r>
              <a:rPr lang="en" sz="15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Can adjusts game difficulty</a:t>
            </a:r>
            <a:endParaRPr sz="1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667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Code Pro SemiBold"/>
              <a:buChar char="○"/>
            </a:pPr>
            <a:r>
              <a:rPr lang="en" sz="15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Can provide hints</a:t>
            </a:r>
            <a:endParaRPr sz="1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667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Code Pro SemiBold"/>
              <a:buChar char="○"/>
            </a:pPr>
            <a:r>
              <a:rPr lang="en" sz="15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Can help create several (unique) endings</a:t>
            </a:r>
            <a:endParaRPr sz="1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●"/>
            </a:pPr>
            <a:r>
              <a:rPr b="1" lang="en" sz="1500">
                <a:latin typeface="Source Code Pro"/>
                <a:ea typeface="Source Code Pro"/>
                <a:cs typeface="Source Code Pro"/>
                <a:sym typeface="Source Code Pro"/>
              </a:rPr>
              <a:t>Cons: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667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Code Pro SemiBold"/>
              <a:buChar char="○"/>
            </a:pPr>
            <a:r>
              <a:rPr lang="en" sz="15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Can be expensive to implement</a:t>
            </a:r>
            <a:endParaRPr sz="1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667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Code Pro SemiBold"/>
              <a:buChar char="○"/>
            </a:pPr>
            <a:r>
              <a:rPr lang="en" sz="15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Can be complex to implement </a:t>
            </a:r>
            <a:endParaRPr sz="1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Code Pro SemiBold"/>
              <a:buChar char="●"/>
            </a:pPr>
            <a:r>
              <a:rPr lang="en" sz="15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Overall I believe the cons are a way to a means and can be easily overlooked to turn a profit if done correctly.</a:t>
            </a:r>
            <a:endParaRPr sz="1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170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Source Code Pro"/>
                <a:ea typeface="Source Code Pro"/>
                <a:cs typeface="Source Code Pro"/>
                <a:sym typeface="Source Code Pro"/>
              </a:rPr>
              <a:t>Reactive AI</a:t>
            </a:r>
            <a:endParaRPr b="1" sz="4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1016775"/>
            <a:ext cx="75057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Source Code Pro"/>
                <a:ea typeface="Source Code Pro"/>
                <a:cs typeface="Source Code Pro"/>
                <a:sym typeface="Source Code Pro"/>
              </a:rPr>
              <a:t>Left 4 Dead</a:t>
            </a:r>
            <a:r>
              <a:rPr b="1" lang="en" sz="2500">
                <a:latin typeface="Source Code Pro"/>
                <a:ea typeface="Source Code Pro"/>
                <a:cs typeface="Source Code Pro"/>
                <a:sym typeface="Source Code Pro"/>
              </a:rPr>
              <a:t> (2008)</a:t>
            </a:r>
            <a:endParaRPr b="1" sz="2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7894"/>
            <a:ext cx="2867925" cy="249951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4076200" y="1539450"/>
            <a:ext cx="45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b="1" lang="en" sz="1600" u="sng">
                <a:latin typeface="Source Code Pro"/>
                <a:ea typeface="Source Code Pro"/>
                <a:cs typeface="Source Code Pro"/>
                <a:sym typeface="Source Code Pro"/>
              </a:rPr>
              <a:t>Reactive AI:</a:t>
            </a:r>
            <a:endParaRPr b="1" sz="16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159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SemiBold"/>
              <a:buChar char="-"/>
            </a:pPr>
            <a:r>
              <a:rPr lang="en" sz="1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It reacts to player behavior to adjust the pace, difficulty, and tension of the game</a:t>
            </a:r>
            <a:endParaRPr sz="1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b="1" lang="en" sz="1600" u="sng">
                <a:latin typeface="Source Code Pro"/>
                <a:ea typeface="Source Code Pro"/>
                <a:cs typeface="Source Code Pro"/>
                <a:sym typeface="Source Code Pro"/>
              </a:rPr>
              <a:t>How it used: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159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SemiBold"/>
              <a:buChar char="-"/>
            </a:pPr>
            <a:r>
              <a:rPr lang="en" sz="1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 players progress too quickly more infected will spawn in and vice versa</a:t>
            </a:r>
            <a:endParaRPr sz="1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170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Source Code Pro"/>
                <a:ea typeface="Source Code Pro"/>
                <a:cs typeface="Source Code Pro"/>
                <a:sym typeface="Source Code Pro"/>
              </a:rPr>
              <a:t>Rule-Based AI</a:t>
            </a:r>
            <a:endParaRPr b="1" sz="4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378725" y="1743550"/>
            <a:ext cx="4260300" cy="3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211402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2446" u="sng">
                <a:latin typeface="Source Code Pro"/>
                <a:ea typeface="Source Code Pro"/>
                <a:cs typeface="Source Code Pro"/>
                <a:sym typeface="Source Code Pro"/>
              </a:rPr>
              <a:t>Rule-Based AI:</a:t>
            </a:r>
            <a:endParaRPr b="1" sz="2446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11402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SemiBold"/>
              <a:buChar char="-"/>
            </a:pPr>
            <a:r>
              <a:rPr lang="en" sz="2446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It reacts to the players action with </a:t>
            </a:r>
            <a:r>
              <a:rPr lang="en" sz="2446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predefined</a:t>
            </a:r>
            <a:r>
              <a:rPr lang="en" sz="2446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rules</a:t>
            </a:r>
            <a:endParaRPr sz="2446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11402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2446" u="sng">
                <a:latin typeface="Source Code Pro"/>
                <a:ea typeface="Source Code Pro"/>
                <a:cs typeface="Source Code Pro"/>
                <a:sym typeface="Source Code Pro"/>
              </a:rPr>
              <a:t>How it used:</a:t>
            </a:r>
            <a:endParaRPr b="1" sz="2446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11402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SemiBold"/>
              <a:buChar char="-"/>
            </a:pPr>
            <a:r>
              <a:rPr lang="en" sz="2446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The computer’s paddle is pre-programmed to react to the ball’s position and speed</a:t>
            </a:r>
            <a:endParaRPr sz="2446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5715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46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Ex: if the ball moves up the paddle will too 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75" y="2017748"/>
            <a:ext cx="3280401" cy="2459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1016775"/>
            <a:ext cx="75057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Source Code Pro"/>
                <a:ea typeface="Source Code Pro"/>
                <a:cs typeface="Source Code Pro"/>
                <a:sym typeface="Source Code Pro"/>
              </a:rPr>
              <a:t>Pong (1972)</a:t>
            </a:r>
            <a:endParaRPr b="1" sz="2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20337" r="20644" t="0"/>
          <a:stretch/>
        </p:blipFill>
        <p:spPr>
          <a:xfrm>
            <a:off x="802175" y="1811562"/>
            <a:ext cx="2675252" cy="271977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170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Source Code Pro"/>
                <a:ea typeface="Source Code Pro"/>
                <a:cs typeface="Source Code Pro"/>
                <a:sym typeface="Source Code Pro"/>
              </a:rPr>
              <a:t>Scripted AI</a:t>
            </a:r>
            <a:endParaRPr b="1" sz="4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940575"/>
            <a:ext cx="75057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Pac-Man</a:t>
            </a: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 (1980)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923950" y="1527300"/>
            <a:ext cx="46446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9144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986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1400" u="sng">
                <a:latin typeface="Source Code Pro"/>
                <a:ea typeface="Source Code Pro"/>
                <a:cs typeface="Source Code Pro"/>
                <a:sym typeface="Source Code Pro"/>
              </a:rPr>
              <a:t>Scripted</a:t>
            </a:r>
            <a:r>
              <a:rPr b="1" lang="en" sz="1400" u="sng">
                <a:latin typeface="Source Code Pro"/>
                <a:ea typeface="Source Code Pro"/>
                <a:cs typeface="Source Code Pro"/>
                <a:sym typeface="Source Code Pro"/>
              </a:rPr>
              <a:t> AI:</a:t>
            </a:r>
            <a:endParaRPr b="1" sz="14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189865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SemiBold"/>
              <a:buChar char="-"/>
            </a:pPr>
            <a:r>
              <a:rPr lang="en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Uses pre-programed code 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18986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1400" u="sng">
                <a:latin typeface="Source Code Pro"/>
                <a:ea typeface="Source Code Pro"/>
                <a:cs typeface="Source Code Pro"/>
                <a:sym typeface="Source Code Pro"/>
              </a:rPr>
              <a:t>How it used: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189865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SemiBold"/>
              <a:buChar char="-"/>
            </a:pPr>
            <a:r>
              <a:rPr lang="en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The ghosts movement is pre-programmed in the game and does not directly change due to the player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132715" lvl="2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SemiBold"/>
              <a:buChar char="-"/>
            </a:pPr>
            <a:r>
              <a:rPr b="1" lang="en" sz="1400">
                <a:latin typeface="Source Code Pro"/>
                <a:ea typeface="Source Code Pro"/>
                <a:cs typeface="Source Code Pro"/>
                <a:sym typeface="Source Code Pro"/>
              </a:rPr>
              <a:t>Blinky:</a:t>
            </a:r>
            <a:r>
              <a:rPr lang="en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Chases pac-man directly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132715" lvl="2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SemiBold"/>
              <a:buChar char="-"/>
            </a:pPr>
            <a:r>
              <a:rPr b="1" lang="en" sz="1400">
                <a:latin typeface="Source Code Pro"/>
                <a:ea typeface="Source Code Pro"/>
                <a:cs typeface="Source Code Pro"/>
                <a:sym typeface="Source Code Pro"/>
              </a:rPr>
              <a:t>Inky:</a:t>
            </a:r>
            <a:r>
              <a:rPr lang="en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Calculates based on Blinky and Pac-man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132715" lvl="2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SemiBold"/>
              <a:buChar char="-"/>
            </a:pPr>
            <a:r>
              <a:rPr b="1" lang="en" sz="1400">
                <a:latin typeface="Source Code Pro"/>
                <a:ea typeface="Source Code Pro"/>
                <a:cs typeface="Source Code Pro"/>
                <a:sym typeface="Source Code Pro"/>
              </a:rPr>
              <a:t>Clyde</a:t>
            </a:r>
            <a:r>
              <a:rPr b="1" lang="en" sz="1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Chases pac-man directly but with a scatter pattern of 8 dots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132715" lvl="2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SemiBold"/>
              <a:buChar char="-"/>
            </a:pPr>
            <a:r>
              <a:rPr b="1" lang="en" sz="1400">
                <a:latin typeface="Source Code Pro"/>
                <a:ea typeface="Source Code Pro"/>
                <a:cs typeface="Source Code Pro"/>
                <a:sym typeface="Source Code Pro"/>
              </a:rPr>
              <a:t>Pinky:</a:t>
            </a:r>
            <a:r>
              <a:rPr lang="en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2 tiles in front of pac-man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322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Source Code Pro"/>
                <a:ea typeface="Source Code Pro"/>
                <a:cs typeface="Source Code Pro"/>
                <a:sym typeface="Source Code Pro"/>
              </a:rPr>
              <a:t>Learning AI</a:t>
            </a:r>
            <a:endParaRPr b="1" sz="4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7820" r="22415" t="0"/>
          <a:stretch/>
        </p:blipFill>
        <p:spPr>
          <a:xfrm>
            <a:off x="700175" y="2066587"/>
            <a:ext cx="2875550" cy="236212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1016775"/>
            <a:ext cx="75057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Hello Neighbor</a:t>
            </a: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 (2017)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4076200" y="1539450"/>
            <a:ext cx="45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9144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b="1" lang="en" sz="1400" u="sng">
                <a:latin typeface="Source Code Pro"/>
                <a:ea typeface="Source Code Pro"/>
                <a:cs typeface="Source Code Pro"/>
                <a:sym typeface="Source Code Pro"/>
              </a:rPr>
              <a:t>Learning</a:t>
            </a:r>
            <a:r>
              <a:rPr b="1" lang="en" sz="1400" u="sng">
                <a:latin typeface="Source Code Pro"/>
                <a:ea typeface="Source Code Pro"/>
                <a:cs typeface="Source Code Pro"/>
                <a:sym typeface="Source Code Pro"/>
              </a:rPr>
              <a:t> AI:</a:t>
            </a:r>
            <a:endParaRPr b="1" sz="14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032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-"/>
            </a:pPr>
            <a:r>
              <a:rPr lang="en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 more advanced type of AI that adapts to the player’s behavior over time and learn from it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03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b="1" lang="en" sz="1400" u="sng">
                <a:latin typeface="Source Code Pro"/>
                <a:ea typeface="Source Code Pro"/>
                <a:cs typeface="Source Code Pro"/>
                <a:sym typeface="Source Code Pro"/>
              </a:rPr>
              <a:t>How it used: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032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-"/>
            </a:pPr>
            <a:r>
              <a:rPr lang="en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 the player uses the same manner to break in, the Neighbor(AI) will block off that entrance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032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-"/>
            </a:pPr>
            <a:r>
              <a:rPr lang="en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 the player uses the same distraction method, the Neighbor will ignore it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Source Code Pro"/>
                <a:ea typeface="Source Code Pro"/>
                <a:cs typeface="Source Code Pro"/>
                <a:sym typeface="Source Code Pro"/>
              </a:rPr>
              <a:t>In Conclusion</a:t>
            </a:r>
            <a:endParaRPr b="1" sz="4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607475" y="1495400"/>
            <a:ext cx="73176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Code Pro SemiBold"/>
              <a:buChar char="●"/>
            </a:pPr>
            <a:r>
              <a:rPr lang="en" sz="15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AI can makes games more enjoyable by providing a more unique user experience through: </a:t>
            </a:r>
            <a:endParaRPr sz="1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66700" lvl="1" marL="800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Code Pro SemiBold"/>
              <a:buChar char="○"/>
            </a:pPr>
            <a:r>
              <a:rPr lang="en" sz="15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Environment interaction</a:t>
            </a:r>
            <a:endParaRPr sz="1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66700" lvl="1" marL="800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Code Pro SemiBold"/>
              <a:buChar char="○"/>
            </a:pPr>
            <a:r>
              <a:rPr lang="en" sz="15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NPC’s interaction</a:t>
            </a:r>
            <a:endParaRPr sz="1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66700" lvl="1" marL="800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Code Pro SemiBold"/>
              <a:buChar char="○"/>
            </a:pPr>
            <a:r>
              <a:rPr lang="en" sz="15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Different outcomes</a:t>
            </a:r>
            <a:endParaRPr sz="1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Code Pro SemiBold"/>
              <a:buChar char="●"/>
            </a:pPr>
            <a:r>
              <a:rPr lang="en" sz="15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Although it is costly, if used correctly it will definitely help turn over a profit 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100" y="1851375"/>
            <a:ext cx="3237274" cy="1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500" y="2056550"/>
            <a:ext cx="6091001" cy="27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  <a:endParaRPr b="1" sz="4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