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605" r:id="rId2"/>
    <p:sldId id="619" r:id="rId3"/>
    <p:sldId id="615" r:id="rId4"/>
    <p:sldId id="641" r:id="rId5"/>
    <p:sldId id="642" r:id="rId6"/>
    <p:sldId id="520" r:id="rId7"/>
    <p:sldId id="521" r:id="rId8"/>
    <p:sldId id="472" r:id="rId9"/>
    <p:sldId id="524" r:id="rId10"/>
    <p:sldId id="585" r:id="rId11"/>
    <p:sldId id="525" r:id="rId12"/>
    <p:sldId id="586" r:id="rId13"/>
    <p:sldId id="587" r:id="rId14"/>
    <p:sldId id="588" r:id="rId15"/>
    <p:sldId id="593" r:id="rId16"/>
    <p:sldId id="570" r:id="rId17"/>
    <p:sldId id="594" r:id="rId18"/>
    <p:sldId id="595" r:id="rId19"/>
    <p:sldId id="589" r:id="rId20"/>
    <p:sldId id="590" r:id="rId21"/>
    <p:sldId id="526" r:id="rId22"/>
    <p:sldId id="489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36" r:id="rId31"/>
    <p:sldId id="637" r:id="rId32"/>
    <p:sldId id="606" r:id="rId33"/>
    <p:sldId id="536" r:id="rId34"/>
    <p:sldId id="537" r:id="rId35"/>
    <p:sldId id="538" r:id="rId36"/>
    <p:sldId id="476" r:id="rId37"/>
    <p:sldId id="539" r:id="rId38"/>
    <p:sldId id="477" r:id="rId39"/>
    <p:sldId id="478" r:id="rId40"/>
    <p:sldId id="479" r:id="rId41"/>
    <p:sldId id="480" r:id="rId42"/>
    <p:sldId id="643" r:id="rId43"/>
    <p:sldId id="644" r:id="rId44"/>
    <p:sldId id="645" r:id="rId45"/>
    <p:sldId id="633" r:id="rId46"/>
    <p:sldId id="616" r:id="rId47"/>
    <p:sldId id="617" r:id="rId48"/>
    <p:sldId id="575" r:id="rId49"/>
    <p:sldId id="576" r:id="rId50"/>
    <p:sldId id="577" r:id="rId51"/>
    <p:sldId id="578" r:id="rId52"/>
    <p:sldId id="579" r:id="rId53"/>
    <p:sldId id="580" r:id="rId54"/>
    <p:sldId id="552" r:id="rId55"/>
    <p:sldId id="581" r:id="rId56"/>
    <p:sldId id="583" r:id="rId57"/>
    <p:sldId id="554" r:id="rId58"/>
    <p:sldId id="555" r:id="rId59"/>
    <p:sldId id="597" r:id="rId60"/>
    <p:sldId id="634" r:id="rId61"/>
    <p:sldId id="635" r:id="rId62"/>
    <p:sldId id="622" r:id="rId63"/>
    <p:sldId id="623" r:id="rId64"/>
    <p:sldId id="624" r:id="rId65"/>
    <p:sldId id="625" r:id="rId66"/>
    <p:sldId id="626" r:id="rId67"/>
    <p:sldId id="627" r:id="rId68"/>
    <p:sldId id="628" r:id="rId69"/>
    <p:sldId id="629" r:id="rId70"/>
    <p:sldId id="630" r:id="rId71"/>
    <p:sldId id="631" r:id="rId72"/>
    <p:sldId id="632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82FD1A1-0BD7-4C97-8DCD-73EC3F5BF0F9}">
          <p14:sldIdLst>
            <p14:sldId id="605"/>
            <p14:sldId id="619"/>
            <p14:sldId id="615"/>
            <p14:sldId id="641"/>
            <p14:sldId id="642"/>
            <p14:sldId id="520"/>
            <p14:sldId id="521"/>
            <p14:sldId id="472"/>
            <p14:sldId id="524"/>
            <p14:sldId id="585"/>
          </p14:sldIdLst>
        </p14:section>
        <p14:section name="Untitled Section" id="{C2033029-9C6A-414C-97E6-226A471A7B83}">
          <p14:sldIdLst>
            <p14:sldId id="525"/>
            <p14:sldId id="586"/>
            <p14:sldId id="587"/>
            <p14:sldId id="588"/>
            <p14:sldId id="593"/>
            <p14:sldId id="570"/>
            <p14:sldId id="594"/>
            <p14:sldId id="595"/>
            <p14:sldId id="589"/>
            <p14:sldId id="590"/>
            <p14:sldId id="526"/>
            <p14:sldId id="489"/>
            <p14:sldId id="598"/>
            <p14:sldId id="599"/>
            <p14:sldId id="600"/>
            <p14:sldId id="601"/>
            <p14:sldId id="602"/>
            <p14:sldId id="603"/>
            <p14:sldId id="604"/>
            <p14:sldId id="636"/>
            <p14:sldId id="637"/>
            <p14:sldId id="606"/>
            <p14:sldId id="536"/>
            <p14:sldId id="537"/>
            <p14:sldId id="538"/>
            <p14:sldId id="476"/>
            <p14:sldId id="539"/>
            <p14:sldId id="477"/>
            <p14:sldId id="478"/>
            <p14:sldId id="479"/>
            <p14:sldId id="480"/>
            <p14:sldId id="643"/>
            <p14:sldId id="644"/>
            <p14:sldId id="645"/>
            <p14:sldId id="633"/>
            <p14:sldId id="616"/>
            <p14:sldId id="617"/>
            <p14:sldId id="575"/>
            <p14:sldId id="576"/>
            <p14:sldId id="577"/>
            <p14:sldId id="578"/>
            <p14:sldId id="579"/>
            <p14:sldId id="580"/>
            <p14:sldId id="552"/>
            <p14:sldId id="581"/>
            <p14:sldId id="583"/>
            <p14:sldId id="554"/>
            <p14:sldId id="555"/>
            <p14:sldId id="597"/>
            <p14:sldId id="634"/>
            <p14:sldId id="635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</p14:sldIdLst>
        </p14:section>
        <p14:section name="Untitled Section" id="{47B8C01E-8CE3-4124-BF77-8861E26F9C4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FFFFFF"/>
    <a:srgbClr val="FF0066"/>
    <a:srgbClr val="FF9999"/>
    <a:srgbClr val="FFCCFF"/>
    <a:srgbClr val="FF6600"/>
    <a:srgbClr val="FFEFDF"/>
    <a:srgbClr val="FFFFCC"/>
    <a:srgbClr val="A3FFE0"/>
    <a:srgbClr val="C9F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8" autoAdjust="0"/>
    <p:restoredTop sz="94958" autoAdjust="0"/>
  </p:normalViewPr>
  <p:slideViewPr>
    <p:cSldViewPr>
      <p:cViewPr varScale="1">
        <p:scale>
          <a:sx n="106" d="100"/>
          <a:sy n="106" d="100"/>
        </p:scale>
        <p:origin x="132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094"/>
    </p:cViewPr>
  </p:sorterViewPr>
  <p:notesViewPr>
    <p:cSldViewPr>
      <p:cViewPr varScale="1">
        <p:scale>
          <a:sx n="98" d="100"/>
          <a:sy n="98" d="100"/>
        </p:scale>
        <p:origin x="-150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63.xml"/><Relationship Id="rId3" Type="http://schemas.openxmlformats.org/officeDocument/2006/relationships/slide" Target="slides/slide25.xml"/><Relationship Id="rId7" Type="http://schemas.openxmlformats.org/officeDocument/2006/relationships/slide" Target="slides/slide62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28.xml"/><Relationship Id="rId11" Type="http://schemas.openxmlformats.org/officeDocument/2006/relationships/slide" Target="slides/slide66.xml"/><Relationship Id="rId5" Type="http://schemas.openxmlformats.org/officeDocument/2006/relationships/slide" Target="slides/slide27.xml"/><Relationship Id="rId10" Type="http://schemas.openxmlformats.org/officeDocument/2006/relationships/slide" Target="slides/slide65.xml"/><Relationship Id="rId4" Type="http://schemas.openxmlformats.org/officeDocument/2006/relationships/slide" Target="slides/slide26.xml"/><Relationship Id="rId9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23923-9C6B-42E1-AC8D-151109B9BB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00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7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7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B04AB87-694E-43F5-9640-E2F9B79C08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35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48561-D294-410D-91D1-684B52F0C1E8}" type="slidenum">
              <a:rPr lang="en-US"/>
              <a:pPr/>
              <a:t>1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5DDD1-DA2F-43BA-82C6-C7A3A13DA5AA}" type="slidenum">
              <a:rPr lang="en-US"/>
              <a:pPr/>
              <a:t>11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D1411-46F7-4279-A5BC-BBD86121ED4A}" type="slidenum">
              <a:rPr lang="en-US"/>
              <a:pPr/>
              <a:t>12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10D63-C331-44E3-B56E-F1C422179641}" type="slidenum">
              <a:rPr lang="en-US"/>
              <a:pPr/>
              <a:t>13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23B01-36F6-4C75-B7F8-2900FCBA8BFB}" type="slidenum">
              <a:rPr lang="en-US"/>
              <a:pPr/>
              <a:t>14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23B01-36F6-4C75-B7F8-2900FCBA8BFB}" type="slidenum">
              <a:rPr lang="en-US"/>
              <a:pPr/>
              <a:t>15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67CBB-E45D-477C-B36B-9D17C8C027A1}" type="slidenum">
              <a:rPr lang="en-US"/>
              <a:pPr/>
              <a:t>16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Bertrand Meyer: invented eiffel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540133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17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18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19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B5DC7-D360-45A0-B158-ECE528A09D5B}" type="slidenum">
              <a:rPr lang="en-US"/>
              <a:pPr/>
              <a:t>20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01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6D468-EAB9-44D3-AE26-2150191479B2}" type="slidenum">
              <a:rPr lang="en-US"/>
              <a:pPr/>
              <a:t>21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6E6A0-F26A-46B4-A479-8530D8110EA8}" type="slidenum">
              <a:rPr lang="en-US"/>
              <a:pPr/>
              <a:t>22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>
                <a:solidFill>
                  <a:schemeClr val="tx2"/>
                </a:solidFill>
              </a:rPr>
              <a:t>Any time you call a </a:t>
            </a:r>
            <a:r>
              <a:rPr lang="en-US" altLang="en-US" b="0" dirty="0">
                <a:solidFill>
                  <a:schemeClr val="accent2"/>
                </a:solidFill>
              </a:rPr>
              <a:t>member function</a:t>
            </a:r>
            <a:r>
              <a:rPr lang="en-US" altLang="en-US" b="0" dirty="0">
                <a:solidFill>
                  <a:schemeClr val="tx2"/>
                </a:solidFill>
              </a:rPr>
              <a:t> for a class, C++ automatically </a:t>
            </a:r>
            <a:r>
              <a:rPr lang="en-US" altLang="en-US" b="0" i="1" dirty="0">
                <a:solidFill>
                  <a:schemeClr val="tx2"/>
                </a:solidFill>
              </a:rPr>
              <a:t>and invisibly </a:t>
            </a:r>
            <a:r>
              <a:rPr lang="en-US" altLang="en-US" b="0" dirty="0">
                <a:solidFill>
                  <a:schemeClr val="accent2"/>
                </a:solidFill>
              </a:rPr>
              <a:t>passes the address of the variable</a:t>
            </a:r>
            <a:r>
              <a:rPr lang="en-US" altLang="en-US" b="0" dirty="0">
                <a:solidFill>
                  <a:schemeClr val="tx2"/>
                </a:solidFill>
              </a:rPr>
              <a:t> to the function.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B87-694E-43F5-9640-E2F9B79C082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24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98AB48-CD04-4B43-89D8-EC4F89F2CFA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55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98AB48-CD04-4B43-89D8-EC4F89F2CFA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40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err="1"/>
              <a:t>Mauchly</a:t>
            </a:r>
            <a:r>
              <a:rPr lang="en-US" dirty="0"/>
              <a:t> – proposed </a:t>
            </a:r>
            <a:r>
              <a:rPr lang="en-US" dirty="0" err="1"/>
              <a:t>shortcode</a:t>
            </a:r>
            <a:r>
              <a:rPr lang="en-US" dirty="0"/>
              <a:t>,</a:t>
            </a:r>
            <a:r>
              <a:rPr lang="en-US" baseline="0" dirty="0"/>
              <a:t> the first high-level programming language for an electronic computer, first run on a UNIVAC 1 Serial 1 in 1950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B87-694E-43F5-9640-E2F9B79C082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53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73257-38FB-46DE-97DE-DFD1A75828BB}" type="slidenum">
              <a:rPr lang="en-US"/>
              <a:pPr/>
              <a:t>33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DDEB6-6B93-4D16-BF66-BA551C258B42}" type="slidenum">
              <a:rPr lang="en-US"/>
              <a:pPr/>
              <a:t>34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83311-CEDF-40FF-9C99-28321A942C41}" type="slidenum">
              <a:rPr lang="en-US"/>
              <a:pPr/>
              <a:t>35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2886B-051A-4E3B-90FB-73AE7B8D7FB2}" type="slidenum">
              <a:rPr lang="en-US"/>
              <a:pPr/>
              <a:t>36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26016-1F73-4A8D-8F4C-0FBB1EC16A8C}" type="slidenum">
              <a:rPr lang="en-US"/>
              <a:pPr/>
              <a:t>4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FA2CF2-1298-421F-8866-EC744B87BA65}" type="slidenum">
              <a:rPr lang="en-US"/>
              <a:pPr/>
              <a:t>37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6FF15-D18F-4F96-955B-96AA54AC8867}" type="slidenum">
              <a:rPr lang="en-US"/>
              <a:pPr/>
              <a:t>38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8534B-E5AB-4CD6-8796-6E3F26A37CB5}" type="slidenum">
              <a:rPr lang="en-US"/>
              <a:pPr/>
              <a:t>39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58BA7-C811-420E-A8F1-766B4D3BF3DF}" type="slidenum">
              <a:rPr lang="en-US"/>
              <a:pPr/>
              <a:t>40</a:t>
            </a:fld>
            <a:endParaRPr 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6DF51-A891-4A8A-A851-20BD702CE5BB}" type="slidenum">
              <a:rPr lang="en-US"/>
              <a:pPr/>
              <a:t>41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2886B-051A-4E3B-90FB-73AE7B8D7FB2}" type="slidenum">
              <a:rPr lang="en-US"/>
              <a:pPr/>
              <a:t>42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54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2886B-051A-4E3B-90FB-73AE7B8D7FB2}" type="slidenum">
              <a:rPr lang="en-US"/>
              <a:pPr/>
              <a:t>43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637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2886B-051A-4E3B-90FB-73AE7B8D7FB2}" type="slidenum">
              <a:rPr lang="en-US"/>
              <a:pPr/>
              <a:t>44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573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DCD72-F57C-4E39-8984-7684714C862B}" type="slidenum">
              <a:rPr lang="en-US"/>
              <a:pPr/>
              <a:t>45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094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47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2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26016-1F73-4A8D-8F4C-0FBB1EC16A8C}" type="slidenum">
              <a:rPr lang="en-US"/>
              <a:pPr/>
              <a:t>5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847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707A5-E126-4163-8293-DE3C3943C6AC}" type="slidenum">
              <a:rPr lang="en-US"/>
              <a:pPr/>
              <a:t>48</a:t>
            </a:fld>
            <a:endParaRPr lang="en-US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5E089-8127-42E9-ABF8-ADF82BC4D2B9}" type="slidenum">
              <a:rPr lang="en-US"/>
              <a:pPr/>
              <a:t>49</a:t>
            </a:fld>
            <a:endParaRPr lang="en-US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02CC5-5C70-44C4-B445-0FE6BE8529B7}" type="slidenum">
              <a:rPr lang="en-US"/>
              <a:pPr/>
              <a:t>50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C69CE-7A70-43F2-A3E4-84057F9DAD5E}" type="slidenum">
              <a:rPr lang="en-US"/>
              <a:pPr/>
              <a:t>51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C8FDD-EBB8-49C8-8E91-79D3D814B01A}" type="slidenum">
              <a:rPr lang="en-US"/>
              <a:pPr/>
              <a:t>52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FCCC1-0687-4D02-8594-425B05D65610}" type="slidenum">
              <a:rPr lang="en-US"/>
              <a:pPr/>
              <a:t>53</a:t>
            </a:fld>
            <a:endParaRPr lang="en-US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8366F-A7E2-4BB2-9CE0-979BCFF6D151}" type="slidenum">
              <a:rPr lang="en-US"/>
              <a:pPr/>
              <a:t>54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98355A-97E1-4121-9860-60DC6307C53F}" type="slidenum">
              <a:rPr lang="en-US"/>
              <a:pPr/>
              <a:t>55</a:t>
            </a:fld>
            <a:endParaRPr lang="en-US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5C316-A49A-4AC0-A303-A9ADECF1DA63}" type="slidenum">
              <a:rPr lang="en-US"/>
              <a:pPr/>
              <a:t>56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3595A-BC31-46E9-87E1-9B7A85145FB8}" type="slidenum">
              <a:rPr lang="en-US"/>
              <a:pPr/>
              <a:t>57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46C36-74EC-4986-B682-38A33E5BB35C}" type="slidenum">
              <a:rPr lang="en-US"/>
              <a:pPr/>
              <a:t>6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E3D46-C826-4D3C-984B-4E298AEBC694}" type="slidenum">
              <a:rPr lang="en-US"/>
              <a:pPr/>
              <a:t>58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C9EE90-9C76-4B88-9E16-F7136836DD85}" type="slidenum">
              <a:rPr lang="en-US"/>
              <a:pPr/>
              <a:t>59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DE7E7-20AA-4195-A6A5-686E5CD30ADA}" type="slidenum">
              <a:rPr lang="en-US"/>
              <a:pPr/>
              <a:t>60</a:t>
            </a:fld>
            <a:endParaRPr lang="en-US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506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9B24E-F778-4534-837A-50F9703F1706}" type="slidenum">
              <a:rPr lang="en-US"/>
              <a:pPr/>
              <a:t>61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426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C2E96-2480-4F2F-A98E-CC270F18A51A}" type="slidenum">
              <a:rPr lang="en-US"/>
              <a:pPr/>
              <a:t>62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660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C660F-A7B7-4BFC-A9A1-CC9AD2FF9949}" type="slidenum">
              <a:rPr lang="en-US"/>
              <a:pPr/>
              <a:t>63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08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C660F-A7B7-4BFC-A9A1-CC9AD2FF9949}" type="slidenum">
              <a:rPr lang="en-US"/>
              <a:pPr/>
              <a:t>64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64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DC891-5489-4E0D-95FB-6429B9B40405}" type="slidenum">
              <a:rPr lang="en-US"/>
              <a:pPr/>
              <a:t>65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190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DC891-5489-4E0D-95FB-6429B9B40405}" type="slidenum">
              <a:rPr lang="en-US"/>
              <a:pPr/>
              <a:t>66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509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D376F-2AD9-4D5E-AF58-18CB1937EC76}" type="slidenum">
              <a:rPr lang="en-US"/>
              <a:pPr/>
              <a:t>67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23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7BD44-F7D9-4B7A-B71A-7030B3E14AC4}" type="slidenum">
              <a:rPr lang="en-US"/>
              <a:pPr/>
              <a:t>7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68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71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69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900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70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739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71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22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91C0F-B567-47FD-9711-30D3347877AD}" type="slidenum">
              <a:rPr lang="en-US"/>
              <a:pPr/>
              <a:t>72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6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5D9CE-8756-4F46-958E-59820FD0D0DE}" type="slidenum">
              <a:rPr lang="en-US"/>
              <a:pPr/>
              <a:t>8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1F08F9-1D3C-4901-A7C9-3C07E89BA404}" type="slidenum">
              <a:rPr lang="en-US"/>
              <a:pPr/>
              <a:t>9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7CBC5A-D264-44B6-AFCA-33DD90EA3052}" type="slidenum">
              <a:rPr lang="en-US"/>
              <a:pPr/>
              <a:t>10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02A0D-0041-4C60-9087-3A867C29F3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8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0E36D-BAE4-48A7-B96F-CC7BD04141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F9BFB-E238-4481-82D8-3ABAAE54A0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37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2A3E27-F665-4496-9E0F-5CB4951E8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3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D2EA2-16EE-4980-97D8-C0465ACFA8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5F40E-CCB6-4736-911F-456BCD441B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1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829FA-80B4-45D2-A30D-BDB7CB3549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7D9C7-352F-45A4-A051-B6865A503B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6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E2B65-8C9F-42E8-9AA2-743C41105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FC45FD-7C4B-4D3D-9CFD-C5452E98D1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96670-DDD0-4579-86B2-824B12DC79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CD0C4-7BE4-4369-8EC9-DACA79C2FC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52575" y="-76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E564874-9FC1-4A1A-BBAD-84542275F1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C0-E0F4-449F-8C1E-EDDB0CC9E3C2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#3</a:t>
            </a:r>
            <a:endParaRPr lang="en-US" baseline="30000" dirty="0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52400" y="4648200"/>
            <a:ext cx="8915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1200" dirty="0">
              <a:solidFill>
                <a:schemeClr val="tx1"/>
              </a:solidFill>
              <a:ea typeface="MS Mincho" pitchFamily="49" charset="-128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If you feel uncomfortable with pointers, then study and become an expert before our next class!</a:t>
            </a:r>
          </a:p>
          <a:p>
            <a:pPr algn="ctr"/>
            <a:endParaRPr lang="en-US" sz="1200" dirty="0">
              <a:solidFill>
                <a:schemeClr val="tx1"/>
              </a:solidFill>
              <a:ea typeface="MS Mincho" pitchFamily="49" charset="-128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ea typeface="MS Mincho" pitchFamily="49" charset="-128"/>
              </a:rPr>
              <a:t>(Yeah right… like you’re </a:t>
            </a:r>
            <a:r>
              <a:rPr lang="en-US" dirty="0" err="1">
                <a:solidFill>
                  <a:srgbClr val="FF0000"/>
                </a:solidFill>
                <a:ea typeface="MS Mincho" pitchFamily="49" charset="-128"/>
              </a:rPr>
              <a:t>gonna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</a:rPr>
              <a:t> review on your own)</a:t>
            </a:r>
          </a:p>
          <a:p>
            <a:pPr algn="ctr"/>
            <a:endParaRPr lang="en-US" sz="1200" dirty="0">
              <a:solidFill>
                <a:schemeClr val="tx1"/>
              </a:solidFill>
              <a:ea typeface="MS Mincho" pitchFamily="49" charset="-128"/>
            </a:endParaRPr>
          </a:p>
          <a:p>
            <a:pPr algn="ctr"/>
            <a:endParaRPr lang="en-US" dirty="0">
              <a:solidFill>
                <a:srgbClr val="6600CC"/>
              </a:solidFill>
              <a:ea typeface="MS Mincho" pitchFamily="49" charset="-128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46CF8C7-FE65-4AD9-9B6D-48B3350DD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458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kern="0" dirty="0">
                <a:solidFill>
                  <a:srgbClr val="6600CC"/>
                </a:solidFill>
              </a:rPr>
              <a:t>Pointers:</a:t>
            </a:r>
          </a:p>
          <a:p>
            <a:pPr lvl="1">
              <a:lnSpc>
                <a:spcPct val="80000"/>
              </a:lnSpc>
            </a:pPr>
            <a:r>
              <a:rPr lang="en-US" kern="0" dirty="0"/>
              <a:t>A </a:t>
            </a:r>
            <a:r>
              <a:rPr lang="en-US" kern="0" dirty="0">
                <a:solidFill>
                  <a:srgbClr val="990000"/>
                </a:solidFill>
              </a:rPr>
              <a:t>Quick</a:t>
            </a:r>
            <a:r>
              <a:rPr lang="en-US" kern="0" dirty="0"/>
              <a:t> Review of Pointers</a:t>
            </a:r>
          </a:p>
          <a:p>
            <a:pPr lvl="1">
              <a:lnSpc>
                <a:spcPct val="80000"/>
              </a:lnSpc>
            </a:pPr>
            <a:r>
              <a:rPr lang="en-US" kern="0" dirty="0"/>
              <a:t>Dynamic Memory Allocation</a:t>
            </a:r>
          </a:p>
          <a:p>
            <a:pPr>
              <a:lnSpc>
                <a:spcPct val="80000"/>
              </a:lnSpc>
            </a:pPr>
            <a:r>
              <a:rPr lang="en-US" sz="2800" kern="0" dirty="0">
                <a:solidFill>
                  <a:srgbClr val="6600CC"/>
                </a:solidFill>
              </a:rPr>
              <a:t>Resource Management Part 1:</a:t>
            </a:r>
          </a:p>
          <a:p>
            <a:pPr lvl="1">
              <a:lnSpc>
                <a:spcPct val="80000"/>
              </a:lnSpc>
            </a:pPr>
            <a:r>
              <a:rPr lang="en-US" kern="0" dirty="0"/>
              <a:t>Copy Constructors</a:t>
            </a:r>
          </a:p>
          <a:p>
            <a:pPr>
              <a:lnSpc>
                <a:spcPct val="80000"/>
              </a:lnSpc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683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FDF3-DFF7-4793-8DBE-4C66C7F9316F}" type="slidenum">
              <a:rPr lang="en-US"/>
              <a:pPr/>
              <a:t>10</a:t>
            </a:fld>
            <a:endParaRPr lang="en-US"/>
          </a:p>
        </p:txBody>
      </p:sp>
      <p:sp>
        <p:nvSpPr>
          <p:cNvPr id="553989" name="Rectangle 5"/>
          <p:cNvSpPr>
            <a:spLocks noChangeArrowheads="1"/>
          </p:cNvSpPr>
          <p:nvPr/>
        </p:nvSpPr>
        <p:spPr bwMode="auto">
          <a:xfrm>
            <a:off x="6507163" y="1928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0" name="Rectangle 6"/>
          <p:cNvSpPr>
            <a:spLocks noChangeArrowheads="1"/>
          </p:cNvSpPr>
          <p:nvPr/>
        </p:nvSpPr>
        <p:spPr bwMode="auto">
          <a:xfrm>
            <a:off x="6507163" y="2233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6507163" y="2538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6507163" y="2843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3" name="Rectangle 9"/>
          <p:cNvSpPr>
            <a:spLocks noChangeArrowheads="1"/>
          </p:cNvSpPr>
          <p:nvPr/>
        </p:nvSpPr>
        <p:spPr bwMode="auto">
          <a:xfrm>
            <a:off x="6507163" y="3148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4" name="Rectangle 10"/>
          <p:cNvSpPr>
            <a:spLocks noChangeArrowheads="1"/>
          </p:cNvSpPr>
          <p:nvPr/>
        </p:nvSpPr>
        <p:spPr bwMode="auto">
          <a:xfrm>
            <a:off x="6507163" y="3452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6507163" y="3757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6" name="Rectangle 12"/>
          <p:cNvSpPr>
            <a:spLocks noChangeArrowheads="1"/>
          </p:cNvSpPr>
          <p:nvPr/>
        </p:nvSpPr>
        <p:spPr bwMode="auto">
          <a:xfrm>
            <a:off x="6507163" y="4062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7" name="Rectangle 13"/>
          <p:cNvSpPr>
            <a:spLocks noChangeArrowheads="1"/>
          </p:cNvSpPr>
          <p:nvPr/>
        </p:nvSpPr>
        <p:spPr bwMode="auto">
          <a:xfrm>
            <a:off x="6507163" y="4367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8" name="Rectangle 14"/>
          <p:cNvSpPr>
            <a:spLocks noChangeArrowheads="1"/>
          </p:cNvSpPr>
          <p:nvPr/>
        </p:nvSpPr>
        <p:spPr bwMode="auto">
          <a:xfrm>
            <a:off x="6507163" y="4672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9" name="Rectangle 15"/>
          <p:cNvSpPr>
            <a:spLocks noChangeArrowheads="1"/>
          </p:cNvSpPr>
          <p:nvPr/>
        </p:nvSpPr>
        <p:spPr bwMode="auto">
          <a:xfrm>
            <a:off x="6507163" y="497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0" name="Text Box 16"/>
          <p:cNvSpPr txBox="1">
            <a:spLocks noChangeArrowheads="1"/>
          </p:cNvSpPr>
          <p:nvPr/>
        </p:nvSpPr>
        <p:spPr bwMode="auto">
          <a:xfrm>
            <a:off x="6735763" y="14716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54001" name="Rectangle 17"/>
          <p:cNvSpPr>
            <a:spLocks noChangeArrowheads="1"/>
          </p:cNvSpPr>
          <p:nvPr/>
        </p:nvSpPr>
        <p:spPr bwMode="auto">
          <a:xfrm>
            <a:off x="6507163" y="101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2" name="Rectangle 18"/>
          <p:cNvSpPr>
            <a:spLocks noChangeArrowheads="1"/>
          </p:cNvSpPr>
          <p:nvPr/>
        </p:nvSpPr>
        <p:spPr bwMode="auto">
          <a:xfrm>
            <a:off x="6507163" y="131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3" name="Text Box 19"/>
          <p:cNvSpPr txBox="1">
            <a:spLocks noChangeArrowheads="1"/>
          </p:cNvSpPr>
          <p:nvPr/>
        </p:nvSpPr>
        <p:spPr bwMode="auto">
          <a:xfrm>
            <a:off x="7315200" y="9906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554004" name="Text Box 20"/>
          <p:cNvSpPr txBox="1">
            <a:spLocks noChangeArrowheads="1"/>
          </p:cNvSpPr>
          <p:nvPr/>
        </p:nvSpPr>
        <p:spPr bwMode="auto">
          <a:xfrm>
            <a:off x="7315200" y="19161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sp>
        <p:nvSpPr>
          <p:cNvPr id="554024" name="Text Box 40"/>
          <p:cNvSpPr txBox="1">
            <a:spLocks noChangeArrowheads="1"/>
          </p:cNvSpPr>
          <p:nvPr/>
        </p:nvSpPr>
        <p:spPr bwMode="auto">
          <a:xfrm>
            <a:off x="381000" y="904807"/>
            <a:ext cx="6019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When you pass a variable by </a:t>
            </a:r>
            <a:r>
              <a:rPr lang="en-US" sz="2000" dirty="0">
                <a:solidFill>
                  <a:srgbClr val="6600CC"/>
                </a:solidFill>
              </a:rPr>
              <a:t>reference</a:t>
            </a:r>
            <a:r>
              <a:rPr lang="en-US" sz="2000" dirty="0"/>
              <a:t> to a function, what really happens?</a:t>
            </a:r>
          </a:p>
        </p:txBody>
      </p:sp>
      <p:sp>
        <p:nvSpPr>
          <p:cNvPr id="554026" name="Rectangle 4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Pointers vs References</a:t>
            </a:r>
          </a:p>
        </p:txBody>
      </p:sp>
      <p:grpSp>
        <p:nvGrpSpPr>
          <p:cNvPr id="554040" name="Group 56"/>
          <p:cNvGrpSpPr>
            <a:grpSpLocks/>
          </p:cNvGrpSpPr>
          <p:nvPr/>
        </p:nvGrpSpPr>
        <p:grpSpPr bwMode="auto">
          <a:xfrm>
            <a:off x="0" y="1981200"/>
            <a:ext cx="6324600" cy="3466840"/>
            <a:chOff x="-192" y="642"/>
            <a:chExt cx="3984" cy="2550"/>
          </a:xfrm>
        </p:grpSpPr>
        <p:sp>
          <p:nvSpPr>
            <p:cNvPr id="554041" name="Rectangle 57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042" name="Rectangle 58"/>
            <p:cNvSpPr>
              <a:spLocks noChangeArrowheads="1"/>
            </p:cNvSpPr>
            <p:nvPr/>
          </p:nvSpPr>
          <p:spPr bwMode="auto">
            <a:xfrm>
              <a:off x="-192" y="690"/>
              <a:ext cx="3984" cy="2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&amp;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val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 //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val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is a ref 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val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5;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set(x);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554043" name="Text Box 59"/>
          <p:cNvSpPr txBox="1">
            <a:spLocks noChangeArrowheads="1"/>
          </p:cNvSpPr>
          <p:nvPr/>
        </p:nvSpPr>
        <p:spPr bwMode="auto">
          <a:xfrm>
            <a:off x="431800" y="5473700"/>
            <a:ext cx="601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fact, a reference is just a simpler notation for </a:t>
            </a:r>
            <a:r>
              <a:rPr lang="en-US">
                <a:solidFill>
                  <a:srgbClr val="6600CC"/>
                </a:solidFill>
              </a:rPr>
              <a:t>passing by a pointer</a:t>
            </a:r>
            <a:r>
              <a:rPr lang="en-US"/>
              <a:t>!</a:t>
            </a:r>
          </a:p>
        </p:txBody>
      </p:sp>
      <p:grpSp>
        <p:nvGrpSpPr>
          <p:cNvPr id="554047" name="Group 63"/>
          <p:cNvGrpSpPr>
            <a:grpSpLocks/>
          </p:cNvGrpSpPr>
          <p:nvPr/>
        </p:nvGrpSpPr>
        <p:grpSpPr bwMode="auto">
          <a:xfrm>
            <a:off x="5791200" y="1905000"/>
            <a:ext cx="1630363" cy="1219200"/>
            <a:chOff x="3653" y="1200"/>
            <a:chExt cx="1027" cy="768"/>
          </a:xfrm>
        </p:grpSpPr>
        <p:grpSp>
          <p:nvGrpSpPr>
            <p:cNvPr id="554048" name="Group 64"/>
            <p:cNvGrpSpPr>
              <a:grpSpLocks/>
            </p:cNvGrpSpPr>
            <p:nvPr/>
          </p:nvGrpSpPr>
          <p:grpSpPr bwMode="auto">
            <a:xfrm>
              <a:off x="3653" y="1200"/>
              <a:ext cx="1027" cy="768"/>
              <a:chOff x="3816" y="2496"/>
              <a:chExt cx="1027" cy="768"/>
            </a:xfrm>
          </p:grpSpPr>
          <p:grpSp>
            <p:nvGrpSpPr>
              <p:cNvPr id="554049" name="Group 65"/>
              <p:cNvGrpSpPr>
                <a:grpSpLocks/>
              </p:cNvGrpSpPr>
              <p:nvPr/>
            </p:nvGrpSpPr>
            <p:grpSpPr bwMode="auto">
              <a:xfrm>
                <a:off x="3816" y="2496"/>
                <a:ext cx="1027" cy="768"/>
                <a:chOff x="3816" y="1728"/>
                <a:chExt cx="1027" cy="768"/>
              </a:xfrm>
            </p:grpSpPr>
            <p:sp>
              <p:nvSpPr>
                <p:cNvPr id="554050" name="Rectangle 66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5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816" y="1728"/>
                  <a:ext cx="10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   x</a:t>
                  </a:r>
                  <a:r>
                    <a:rPr lang="en-US"/>
                    <a:t>          </a:t>
                  </a:r>
                </a:p>
              </p:txBody>
            </p:sp>
          </p:grpSp>
          <p:sp>
            <p:nvSpPr>
              <p:cNvPr id="554052" name="Text Box 68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554053" name="Text Box 69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54055" name="AutoShape 71"/>
          <p:cNvSpPr>
            <a:spLocks noChangeArrowheads="1"/>
          </p:cNvSpPr>
          <p:nvPr/>
        </p:nvSpPr>
        <p:spPr bwMode="auto">
          <a:xfrm>
            <a:off x="2362200" y="3371851"/>
            <a:ext cx="3532188" cy="728662"/>
          </a:xfrm>
          <a:prstGeom prst="wedgeRoundRectCallout">
            <a:avLst>
              <a:gd name="adj1" fmla="val -66560"/>
              <a:gd name="adj2" fmla="val 111065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It looks like we’re just passing the value of x, but in fact…</a:t>
            </a:r>
          </a:p>
        </p:txBody>
      </p:sp>
      <p:sp>
        <p:nvSpPr>
          <p:cNvPr id="554057" name="AutoShape 73"/>
          <p:cNvSpPr>
            <a:spLocks noChangeArrowheads="1"/>
          </p:cNvSpPr>
          <p:nvPr/>
        </p:nvSpPr>
        <p:spPr bwMode="auto">
          <a:xfrm>
            <a:off x="2614612" y="4367213"/>
            <a:ext cx="3836988" cy="771525"/>
          </a:xfrm>
          <a:prstGeom prst="wedgeRoundRectCallout">
            <a:avLst>
              <a:gd name="adj1" fmla="val -67145"/>
              <a:gd name="adj2" fmla="val -14796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line is really passing the address of variable x to </a:t>
            </a:r>
            <a:r>
              <a:rPr lang="en-US" sz="1800">
                <a:solidFill>
                  <a:srgbClr val="6600CC"/>
                </a:solidFill>
              </a:rPr>
              <a:t>set</a:t>
            </a:r>
            <a:r>
              <a:rPr lang="en-US" sz="1800"/>
              <a:t>…</a:t>
            </a:r>
          </a:p>
        </p:txBody>
      </p:sp>
      <p:sp>
        <p:nvSpPr>
          <p:cNvPr id="554059" name="Text Box 75"/>
          <p:cNvSpPr txBox="1">
            <a:spLocks noChangeArrowheads="1"/>
          </p:cNvSpPr>
          <p:nvPr/>
        </p:nvSpPr>
        <p:spPr bwMode="auto">
          <a:xfrm>
            <a:off x="381000" y="6324600"/>
            <a:ext cx="601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/>
              <a:t>(Under the hood, C++ uses a pointer)</a:t>
            </a:r>
          </a:p>
        </p:txBody>
      </p:sp>
      <p:grpSp>
        <p:nvGrpSpPr>
          <p:cNvPr id="554060" name="Group 76"/>
          <p:cNvGrpSpPr>
            <a:grpSpLocks/>
          </p:cNvGrpSpPr>
          <p:nvPr/>
        </p:nvGrpSpPr>
        <p:grpSpPr bwMode="auto">
          <a:xfrm>
            <a:off x="5824538" y="3114675"/>
            <a:ext cx="1566862" cy="1219200"/>
            <a:chOff x="3674" y="1200"/>
            <a:chExt cx="987" cy="768"/>
          </a:xfrm>
        </p:grpSpPr>
        <p:grpSp>
          <p:nvGrpSpPr>
            <p:cNvPr id="554061" name="Group 77"/>
            <p:cNvGrpSpPr>
              <a:grpSpLocks/>
            </p:cNvGrpSpPr>
            <p:nvPr/>
          </p:nvGrpSpPr>
          <p:grpSpPr bwMode="auto">
            <a:xfrm>
              <a:off x="3674" y="1200"/>
              <a:ext cx="987" cy="768"/>
              <a:chOff x="3837" y="2496"/>
              <a:chExt cx="987" cy="768"/>
            </a:xfrm>
          </p:grpSpPr>
          <p:grpSp>
            <p:nvGrpSpPr>
              <p:cNvPr id="554062" name="Group 78"/>
              <p:cNvGrpSpPr>
                <a:grpSpLocks/>
              </p:cNvGrpSpPr>
              <p:nvPr/>
            </p:nvGrpSpPr>
            <p:grpSpPr bwMode="auto">
              <a:xfrm>
                <a:off x="3837" y="2496"/>
                <a:ext cx="987" cy="768"/>
                <a:chOff x="3837" y="1728"/>
                <a:chExt cx="987" cy="768"/>
              </a:xfrm>
            </p:grpSpPr>
            <p:sp>
              <p:nvSpPr>
                <p:cNvPr id="554063" name="Rectangle 79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6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837" y="1728"/>
                  <a:ext cx="9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val </a:t>
                  </a:r>
                  <a:r>
                    <a:rPr lang="en-US"/>
                    <a:t>         </a:t>
                  </a:r>
                </a:p>
              </p:txBody>
            </p:sp>
          </p:grpSp>
          <p:sp>
            <p:nvSpPr>
              <p:cNvPr id="554065" name="Text Box 81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554066" name="Text Box 82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54067" name="Text Box 83"/>
          <p:cNvSpPr txBox="1">
            <a:spLocks noChangeArrowheads="1"/>
          </p:cNvSpPr>
          <p:nvPr/>
        </p:nvSpPr>
        <p:spPr bwMode="auto">
          <a:xfrm>
            <a:off x="6465888" y="34194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9240</a:t>
            </a:r>
          </a:p>
        </p:txBody>
      </p:sp>
      <p:sp>
        <p:nvSpPr>
          <p:cNvPr id="554069" name="AutoShape 85"/>
          <p:cNvSpPr>
            <a:spLocks noChangeArrowheads="1"/>
          </p:cNvSpPr>
          <p:nvPr/>
        </p:nvSpPr>
        <p:spPr bwMode="auto">
          <a:xfrm>
            <a:off x="6324600" y="207457"/>
            <a:ext cx="2705100" cy="1519675"/>
          </a:xfrm>
          <a:prstGeom prst="wedgeRoundRectCallout">
            <a:avLst>
              <a:gd name="adj1" fmla="val -200520"/>
              <a:gd name="adj2" fmla="val 124871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/>
              <a:t>Since </a:t>
            </a:r>
            <a:r>
              <a:rPr lang="en-US" sz="1800" dirty="0" err="1">
                <a:solidFill>
                  <a:srgbClr val="6600CC"/>
                </a:solidFill>
              </a:rPr>
              <a:t>val</a:t>
            </a:r>
            <a:r>
              <a:rPr lang="en-US" sz="1800" dirty="0"/>
              <a:t> points to our original variable, </a:t>
            </a:r>
            <a:r>
              <a:rPr lang="en-US" sz="1800" dirty="0">
                <a:solidFill>
                  <a:srgbClr val="6600CC"/>
                </a:solidFill>
              </a:rPr>
              <a:t>x</a:t>
            </a:r>
            <a:r>
              <a:rPr lang="en-US" sz="1800" dirty="0"/>
              <a:t>, this line actually changes </a:t>
            </a:r>
            <a:r>
              <a:rPr lang="en-US" sz="1800" dirty="0">
                <a:solidFill>
                  <a:srgbClr val="6600CC"/>
                </a:solidFill>
              </a:rPr>
              <a:t>x</a:t>
            </a:r>
            <a:r>
              <a:rPr lang="en-US" sz="1800" dirty="0"/>
              <a:t>! </a:t>
            </a:r>
          </a:p>
        </p:txBody>
      </p:sp>
      <p:sp>
        <p:nvSpPr>
          <p:cNvPr id="554071" name="Rectangle 87"/>
          <p:cNvSpPr>
            <a:spLocks noChangeArrowheads="1"/>
          </p:cNvSpPr>
          <p:nvPr/>
        </p:nvSpPr>
        <p:spPr bwMode="auto">
          <a:xfrm>
            <a:off x="6681788" y="2239963"/>
            <a:ext cx="41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54072" name="Group 88"/>
          <p:cNvGrpSpPr>
            <a:grpSpLocks/>
          </p:cNvGrpSpPr>
          <p:nvPr/>
        </p:nvGrpSpPr>
        <p:grpSpPr bwMode="auto">
          <a:xfrm>
            <a:off x="7315200" y="2133600"/>
            <a:ext cx="774700" cy="1600200"/>
            <a:chOff x="4600" y="1968"/>
            <a:chExt cx="488" cy="1132"/>
          </a:xfrm>
        </p:grpSpPr>
        <p:sp>
          <p:nvSpPr>
            <p:cNvPr id="554073" name="Freeform 89"/>
            <p:cNvSpPr>
              <a:spLocks/>
            </p:cNvSpPr>
            <p:nvPr/>
          </p:nvSpPr>
          <p:spPr bwMode="auto">
            <a:xfrm>
              <a:off x="4600" y="1968"/>
              <a:ext cx="488" cy="1104"/>
            </a:xfrm>
            <a:custGeom>
              <a:avLst/>
              <a:gdLst>
                <a:gd name="T0" fmla="*/ 48 w 488"/>
                <a:gd name="T1" fmla="*/ 768 h 768"/>
                <a:gd name="T2" fmla="*/ 480 w 488"/>
                <a:gd name="T3" fmla="*/ 336 h 768"/>
                <a:gd name="T4" fmla="*/ 0 w 488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768">
                  <a:moveTo>
                    <a:pt x="48" y="768"/>
                  </a:moveTo>
                  <a:cubicBezTo>
                    <a:pt x="268" y="616"/>
                    <a:pt x="488" y="464"/>
                    <a:pt x="480" y="336"/>
                  </a:cubicBezTo>
                  <a:cubicBezTo>
                    <a:pt x="472" y="208"/>
                    <a:pt x="236" y="104"/>
                    <a:pt x="0" y="0"/>
                  </a:cubicBezTo>
                </a:path>
              </a:pathLst>
            </a:custGeom>
            <a:noFill/>
            <a:ln w="53975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074" name="Oval 90"/>
            <p:cNvSpPr>
              <a:spLocks noChangeArrowheads="1"/>
            </p:cNvSpPr>
            <p:nvPr/>
          </p:nvSpPr>
          <p:spPr bwMode="auto">
            <a:xfrm>
              <a:off x="4601" y="3052"/>
              <a:ext cx="48" cy="48"/>
            </a:xfrm>
            <a:prstGeom prst="ellipse">
              <a:avLst/>
            </a:prstGeom>
            <a:solidFill>
              <a:srgbClr val="008080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5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554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24" grpId="0"/>
      <p:bldP spid="554043" grpId="0"/>
      <p:bldP spid="554055" grpId="0" animBg="1"/>
      <p:bldP spid="554055" grpId="1" animBg="1"/>
      <p:bldP spid="554057" grpId="0" animBg="1"/>
      <p:bldP spid="554057" grpId="1" animBg="1"/>
      <p:bldP spid="554059" grpId="0"/>
      <p:bldP spid="554067" grpId="0"/>
      <p:bldP spid="554069" grpId="0" animBg="1"/>
      <p:bldP spid="554069" grpId="1" animBg="1"/>
      <p:bldP spid="554071" grpId="0"/>
      <p:bldP spid="55407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9CD-3171-4763-8EE4-2F5904B63AEA}" type="slidenum">
              <a:rPr lang="en-US"/>
              <a:pPr/>
              <a:t>11</a:t>
            </a:fld>
            <a:endParaRPr lang="en-US"/>
          </a:p>
        </p:txBody>
      </p:sp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5257800" y="6400800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Your "nature" pictures?</a:t>
            </a:r>
          </a:p>
        </p:txBody>
      </p:sp>
      <p:grpSp>
        <p:nvGrpSpPr>
          <p:cNvPr id="366595" name="Group 3"/>
          <p:cNvGrpSpPr>
            <a:grpSpLocks/>
          </p:cNvGrpSpPr>
          <p:nvPr/>
        </p:nvGrpSpPr>
        <p:grpSpPr bwMode="auto">
          <a:xfrm>
            <a:off x="5284788" y="6400800"/>
            <a:ext cx="3630612" cy="457200"/>
            <a:chOff x="816" y="3696"/>
            <a:chExt cx="1903" cy="288"/>
          </a:xfrm>
        </p:grpSpPr>
        <p:sp>
          <p:nvSpPr>
            <p:cNvPr id="366596" name="Rectangle 4"/>
            <p:cNvSpPr>
              <a:spLocks noChangeArrowheads="1"/>
            </p:cNvSpPr>
            <p:nvPr/>
          </p:nvSpPr>
          <p:spPr bwMode="auto">
            <a:xfrm>
              <a:off x="816" y="3696"/>
              <a:ext cx="187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597" name="Text Box 5"/>
            <p:cNvSpPr txBox="1">
              <a:spLocks noChangeArrowheads="1"/>
            </p:cNvSpPr>
            <p:nvPr/>
          </p:nvSpPr>
          <p:spPr bwMode="auto">
            <a:xfrm>
              <a:off x="816" y="3696"/>
              <a:ext cx="19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Operating system??</a:t>
              </a:r>
            </a:p>
          </p:txBody>
        </p:sp>
      </p:grpSp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241300" y="1219200"/>
            <a:ext cx="4483100" cy="2209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665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Here?</a:t>
            </a:r>
          </a:p>
        </p:txBody>
      </p:sp>
      <p:sp>
        <p:nvSpPr>
          <p:cNvPr id="366600" name="Rectangle 8"/>
          <p:cNvSpPr>
            <a:spLocks noChangeArrowheads="1"/>
          </p:cNvSpPr>
          <p:nvPr/>
        </p:nvSpPr>
        <p:spPr bwMode="auto">
          <a:xfrm>
            <a:off x="-152400" y="1231900"/>
            <a:ext cx="5181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dirty="0" err="1">
                <a:solidFill>
                  <a:schemeClr val="tx1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 main()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   </a:t>
            </a:r>
            <a:r>
              <a:rPr lang="en-US" sz="1800" dirty="0" err="1">
                <a:solidFill>
                  <a:schemeClr val="tx1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+mj-lt"/>
                <a:ea typeface="MS Mincho" pitchFamily="49" charset="-128"/>
              </a:rPr>
              <a:t>iptr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 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6601" name="Rectangle 9"/>
          <p:cNvSpPr>
            <a:spLocks noChangeArrowheads="1"/>
          </p:cNvSpPr>
          <p:nvPr/>
        </p:nvSpPr>
        <p:spPr bwMode="auto">
          <a:xfrm>
            <a:off x="6507163" y="1928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2" name="Rectangle 10"/>
          <p:cNvSpPr>
            <a:spLocks noChangeArrowheads="1"/>
          </p:cNvSpPr>
          <p:nvPr/>
        </p:nvSpPr>
        <p:spPr bwMode="auto">
          <a:xfrm>
            <a:off x="6507163" y="2233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3" name="Rectangle 11"/>
          <p:cNvSpPr>
            <a:spLocks noChangeArrowheads="1"/>
          </p:cNvSpPr>
          <p:nvPr/>
        </p:nvSpPr>
        <p:spPr bwMode="auto">
          <a:xfrm>
            <a:off x="6507163" y="2538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4" name="Rectangle 12"/>
          <p:cNvSpPr>
            <a:spLocks noChangeArrowheads="1"/>
          </p:cNvSpPr>
          <p:nvPr/>
        </p:nvSpPr>
        <p:spPr bwMode="auto">
          <a:xfrm>
            <a:off x="6507163" y="2843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5" name="Rectangle 13"/>
          <p:cNvSpPr>
            <a:spLocks noChangeArrowheads="1"/>
          </p:cNvSpPr>
          <p:nvPr/>
        </p:nvSpPr>
        <p:spPr bwMode="auto">
          <a:xfrm>
            <a:off x="6507163" y="3148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6" name="Rectangle 14"/>
          <p:cNvSpPr>
            <a:spLocks noChangeArrowheads="1"/>
          </p:cNvSpPr>
          <p:nvPr/>
        </p:nvSpPr>
        <p:spPr bwMode="auto">
          <a:xfrm>
            <a:off x="6507163" y="3452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7" name="Rectangle 15"/>
          <p:cNvSpPr>
            <a:spLocks noChangeArrowheads="1"/>
          </p:cNvSpPr>
          <p:nvPr/>
        </p:nvSpPr>
        <p:spPr bwMode="auto">
          <a:xfrm>
            <a:off x="6507163" y="3757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8" name="Rectangle 16"/>
          <p:cNvSpPr>
            <a:spLocks noChangeArrowheads="1"/>
          </p:cNvSpPr>
          <p:nvPr/>
        </p:nvSpPr>
        <p:spPr bwMode="auto">
          <a:xfrm>
            <a:off x="6507163" y="4062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9" name="Rectangle 17"/>
          <p:cNvSpPr>
            <a:spLocks noChangeArrowheads="1"/>
          </p:cNvSpPr>
          <p:nvPr/>
        </p:nvSpPr>
        <p:spPr bwMode="auto">
          <a:xfrm>
            <a:off x="6507163" y="4367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0" name="Rectangle 18"/>
          <p:cNvSpPr>
            <a:spLocks noChangeArrowheads="1"/>
          </p:cNvSpPr>
          <p:nvPr/>
        </p:nvSpPr>
        <p:spPr bwMode="auto">
          <a:xfrm>
            <a:off x="6507163" y="4672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1" name="Rectangle 19"/>
          <p:cNvSpPr>
            <a:spLocks noChangeArrowheads="1"/>
          </p:cNvSpPr>
          <p:nvPr/>
        </p:nvSpPr>
        <p:spPr bwMode="auto">
          <a:xfrm>
            <a:off x="6507163" y="497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2" name="Text Box 20"/>
          <p:cNvSpPr txBox="1">
            <a:spLocks noChangeArrowheads="1"/>
          </p:cNvSpPr>
          <p:nvPr/>
        </p:nvSpPr>
        <p:spPr bwMode="auto">
          <a:xfrm>
            <a:off x="6735763" y="14716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66613" name="Rectangle 21"/>
          <p:cNvSpPr>
            <a:spLocks noChangeArrowheads="1"/>
          </p:cNvSpPr>
          <p:nvPr/>
        </p:nvSpPr>
        <p:spPr bwMode="auto">
          <a:xfrm>
            <a:off x="6507163" y="101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4" name="Rectangle 22"/>
          <p:cNvSpPr>
            <a:spLocks noChangeArrowheads="1"/>
          </p:cNvSpPr>
          <p:nvPr/>
        </p:nvSpPr>
        <p:spPr bwMode="auto">
          <a:xfrm>
            <a:off x="6507163" y="131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5" name="Text Box 23"/>
          <p:cNvSpPr txBox="1">
            <a:spLocks noChangeArrowheads="1"/>
          </p:cNvSpPr>
          <p:nvPr/>
        </p:nvSpPr>
        <p:spPr bwMode="auto">
          <a:xfrm>
            <a:off x="7315200" y="9906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66616" name="Text Box 24"/>
          <p:cNvSpPr txBox="1">
            <a:spLocks noChangeArrowheads="1"/>
          </p:cNvSpPr>
          <p:nvPr/>
        </p:nvSpPr>
        <p:spPr bwMode="auto">
          <a:xfrm>
            <a:off x="7315200" y="19161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366617" name="Group 25"/>
          <p:cNvGrpSpPr>
            <a:grpSpLocks/>
          </p:cNvGrpSpPr>
          <p:nvPr/>
        </p:nvGrpSpPr>
        <p:grpSpPr bwMode="auto">
          <a:xfrm>
            <a:off x="5797550" y="1905000"/>
            <a:ext cx="1627188" cy="1219200"/>
            <a:chOff x="3815" y="2496"/>
            <a:chExt cx="1025" cy="768"/>
          </a:xfrm>
        </p:grpSpPr>
        <p:grpSp>
          <p:nvGrpSpPr>
            <p:cNvPr id="366618" name="Group 26"/>
            <p:cNvGrpSpPr>
              <a:grpSpLocks/>
            </p:cNvGrpSpPr>
            <p:nvPr/>
          </p:nvGrpSpPr>
          <p:grpSpPr bwMode="auto">
            <a:xfrm>
              <a:off x="3815" y="2496"/>
              <a:ext cx="1025" cy="768"/>
              <a:chOff x="3815" y="1728"/>
              <a:chExt cx="1025" cy="768"/>
            </a:xfrm>
          </p:grpSpPr>
          <p:sp>
            <p:nvSpPr>
              <p:cNvPr id="366619" name="Rectangle 27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6620" name="Text Box 28"/>
              <p:cNvSpPr txBox="1">
                <a:spLocks noChangeArrowheads="1"/>
              </p:cNvSpPr>
              <p:nvPr/>
            </p:nvSpPr>
            <p:spPr bwMode="auto">
              <a:xfrm>
                <a:off x="3815" y="1728"/>
                <a:ext cx="10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006666"/>
                    </a:solidFill>
                  </a:rPr>
                  <a:t>iptr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366621" name="Text Box 29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366622" name="Group 30"/>
          <p:cNvGrpSpPr>
            <a:grpSpLocks/>
          </p:cNvGrpSpPr>
          <p:nvPr/>
        </p:nvGrpSpPr>
        <p:grpSpPr bwMode="auto">
          <a:xfrm flipV="1">
            <a:off x="7315200" y="2514600"/>
            <a:ext cx="774700" cy="3962400"/>
            <a:chOff x="4600" y="1968"/>
            <a:chExt cx="488" cy="1132"/>
          </a:xfrm>
        </p:grpSpPr>
        <p:sp>
          <p:nvSpPr>
            <p:cNvPr id="366623" name="Freeform 31"/>
            <p:cNvSpPr>
              <a:spLocks/>
            </p:cNvSpPr>
            <p:nvPr/>
          </p:nvSpPr>
          <p:spPr bwMode="auto">
            <a:xfrm>
              <a:off x="4600" y="1968"/>
              <a:ext cx="488" cy="1104"/>
            </a:xfrm>
            <a:custGeom>
              <a:avLst/>
              <a:gdLst>
                <a:gd name="T0" fmla="*/ 48 w 488"/>
                <a:gd name="T1" fmla="*/ 768 h 768"/>
                <a:gd name="T2" fmla="*/ 480 w 488"/>
                <a:gd name="T3" fmla="*/ 336 h 768"/>
                <a:gd name="T4" fmla="*/ 0 w 488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768">
                  <a:moveTo>
                    <a:pt x="48" y="768"/>
                  </a:moveTo>
                  <a:cubicBezTo>
                    <a:pt x="268" y="616"/>
                    <a:pt x="488" y="464"/>
                    <a:pt x="480" y="336"/>
                  </a:cubicBezTo>
                  <a:cubicBezTo>
                    <a:pt x="472" y="208"/>
                    <a:pt x="236" y="104"/>
                    <a:pt x="0" y="0"/>
                  </a:cubicBezTo>
                </a:path>
              </a:pathLst>
            </a:custGeom>
            <a:noFill/>
            <a:ln w="41275" cap="flat" cmpd="sng">
              <a:solidFill>
                <a:srgbClr val="008080"/>
              </a:solidFill>
              <a:prstDash val="solid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24" name="Oval 32"/>
            <p:cNvSpPr>
              <a:spLocks noChangeArrowheads="1"/>
            </p:cNvSpPr>
            <p:nvPr/>
          </p:nvSpPr>
          <p:spPr bwMode="auto">
            <a:xfrm>
              <a:off x="4601" y="3052"/>
              <a:ext cx="48" cy="48"/>
            </a:xfrm>
            <a:prstGeom prst="ellipse">
              <a:avLst/>
            </a:prstGeom>
            <a:solidFill>
              <a:srgbClr val="008080"/>
            </a:solidFill>
            <a:ln w="2857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6626" name="Text Box 34"/>
          <p:cNvSpPr txBox="1">
            <a:spLocks noChangeArrowheads="1"/>
          </p:cNvSpPr>
          <p:nvPr/>
        </p:nvSpPr>
        <p:spPr bwMode="auto">
          <a:xfrm>
            <a:off x="784991" y="3598044"/>
            <a:ext cx="37481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What address does </a:t>
            </a:r>
            <a:r>
              <a:rPr lang="en-US" sz="2000" dirty="0" err="1">
                <a:solidFill>
                  <a:srgbClr val="6600CC"/>
                </a:solidFill>
              </a:rPr>
              <a:t>iptr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/>
              <a:t>hold?</a:t>
            </a:r>
          </a:p>
        </p:txBody>
      </p:sp>
      <p:sp>
        <p:nvSpPr>
          <p:cNvPr id="366627" name="Text Box 35"/>
          <p:cNvSpPr txBox="1">
            <a:spLocks noChangeArrowheads="1"/>
          </p:cNvSpPr>
          <p:nvPr/>
        </p:nvSpPr>
        <p:spPr bwMode="auto">
          <a:xfrm>
            <a:off x="6553200" y="2357438"/>
            <a:ext cx="7857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?????</a:t>
            </a:r>
          </a:p>
        </p:txBody>
      </p:sp>
      <p:sp>
        <p:nvSpPr>
          <p:cNvPr id="366628" name="Text Box 36"/>
          <p:cNvSpPr txBox="1">
            <a:spLocks noChangeArrowheads="1"/>
          </p:cNvSpPr>
          <p:nvPr/>
        </p:nvSpPr>
        <p:spPr bwMode="auto">
          <a:xfrm>
            <a:off x="0" y="4089737"/>
            <a:ext cx="5257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Who knows??? Since the programmer </a:t>
            </a:r>
            <a:r>
              <a:rPr lang="en-US" sz="2000" dirty="0">
                <a:solidFill>
                  <a:srgbClr val="FF0066"/>
                </a:solidFill>
              </a:rPr>
              <a:t>didn’t initialize it</a:t>
            </a:r>
            <a:r>
              <a:rPr lang="en-US" sz="2000" dirty="0"/>
              <a:t>, it points to some random spot in memory!</a:t>
            </a:r>
          </a:p>
        </p:txBody>
      </p:sp>
      <p:grpSp>
        <p:nvGrpSpPr>
          <p:cNvPr id="366636" name="Group 44"/>
          <p:cNvGrpSpPr>
            <a:grpSpLocks/>
          </p:cNvGrpSpPr>
          <p:nvPr/>
        </p:nvGrpSpPr>
        <p:grpSpPr bwMode="auto">
          <a:xfrm>
            <a:off x="4953000" y="5257800"/>
            <a:ext cx="2667000" cy="1254125"/>
            <a:chOff x="3120" y="3312"/>
            <a:chExt cx="1680" cy="790"/>
          </a:xfrm>
        </p:grpSpPr>
        <p:pic>
          <p:nvPicPr>
            <p:cNvPr id="366637" name="Picture 45" descr="NA00386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3312"/>
              <a:ext cx="864" cy="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6638" name="Text Box 46"/>
            <p:cNvSpPr txBox="1">
              <a:spLocks noChangeArrowheads="1"/>
            </p:cNvSpPr>
            <p:nvPr/>
          </p:nvSpPr>
          <p:spPr bwMode="auto">
            <a:xfrm>
              <a:off x="3120" y="3504"/>
              <a:ext cx="8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CRASH!</a:t>
              </a:r>
            </a:p>
          </p:txBody>
        </p:sp>
      </p:grpSp>
      <p:sp>
        <p:nvSpPr>
          <p:cNvPr id="366639" name="Text Box 47"/>
          <p:cNvSpPr txBox="1">
            <a:spLocks noChangeArrowheads="1"/>
          </p:cNvSpPr>
          <p:nvPr/>
        </p:nvSpPr>
        <p:spPr bwMode="auto">
          <a:xfrm>
            <a:off x="381000" y="5229761"/>
            <a:ext cx="42830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990000"/>
                </a:solidFill>
              </a:rPr>
              <a:t>Moral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You must always </a:t>
            </a:r>
            <a:r>
              <a:rPr lang="en-US" sz="2000" dirty="0">
                <a:solidFill>
                  <a:srgbClr val="6600CC"/>
                </a:solidFill>
              </a:rPr>
              <a:t>set the value </a:t>
            </a:r>
            <a:r>
              <a:rPr lang="en-US" sz="2000" dirty="0"/>
              <a:t>of a pointer variable before using the </a:t>
            </a:r>
            <a:r>
              <a:rPr lang="en-US" sz="2000" dirty="0">
                <a:solidFill>
                  <a:srgbClr val="6600CC"/>
                </a:solidFill>
              </a:rPr>
              <a:t>* operator </a:t>
            </a:r>
            <a:r>
              <a:rPr lang="en-US" sz="2000" dirty="0"/>
              <a:t>on it!</a:t>
            </a:r>
          </a:p>
        </p:txBody>
      </p:sp>
      <p:sp>
        <p:nvSpPr>
          <p:cNvPr id="2" name="Rectangle 1"/>
          <p:cNvSpPr/>
          <p:nvPr/>
        </p:nvSpPr>
        <p:spPr>
          <a:xfrm>
            <a:off x="-152400" y="22446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ea typeface="MS Mincho" pitchFamily="49" charset="-128"/>
              </a:rPr>
              <a:t>   *</a:t>
            </a:r>
            <a:r>
              <a:rPr lang="en-US" sz="1800" dirty="0" err="1">
                <a:solidFill>
                  <a:schemeClr val="tx1"/>
                </a:solidFill>
                <a:ea typeface="MS Mincho" pitchFamily="49" charset="-128"/>
              </a:rPr>
              <a:t>iptr</a:t>
            </a:r>
            <a:r>
              <a:rPr lang="en-US" sz="1800" dirty="0">
                <a:solidFill>
                  <a:schemeClr val="tx1"/>
                </a:solidFill>
                <a:ea typeface="MS Mincho" pitchFamily="49" charset="-128"/>
              </a:rPr>
              <a:t> = 123456; // </a:t>
            </a:r>
            <a:r>
              <a:rPr lang="en-US" sz="1600" dirty="0">
                <a:solidFill>
                  <a:schemeClr val="tx1"/>
                </a:solidFill>
                <a:ea typeface="MS Mincho" pitchFamily="49" charset="-128"/>
              </a:rPr>
              <a:t>#1 mistake!</a:t>
            </a:r>
            <a:endParaRPr lang="en-US" sz="1200" dirty="0">
              <a:solidFill>
                <a:schemeClr val="tx1"/>
              </a:solidFill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</a:rPr>
              <a:t>}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6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4.33727E-6 L 0.00018 0.07078 " pathEditMode="relative" ptsTypes="AA">
                                      <p:cBhvr>
                                        <p:cTn id="4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4" grpId="0" autoUpdateAnimBg="0"/>
      <p:bldP spid="366626" grpId="0" autoUpdateAnimBg="0"/>
      <p:bldP spid="366627" grpId="0" autoUpdateAnimBg="0"/>
      <p:bldP spid="366628" grpId="0" autoUpdateAnimBg="0"/>
      <p:bldP spid="366639" grpId="0" autoUpdateAnimBg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0E86-F21F-466F-948A-7F463F5B56DE}" type="slidenum">
              <a:rPr lang="en-US"/>
              <a:pPr/>
              <a:t>12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556035" name="Text Box 3"/>
          <p:cNvSpPr txBox="1">
            <a:spLocks noChangeArrowheads="1"/>
          </p:cNvSpPr>
          <p:nvPr/>
        </p:nvSpPr>
        <p:spPr bwMode="auto">
          <a:xfrm>
            <a:off x="669925" y="1112838"/>
            <a:ext cx="6737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Write a function called swap that accepts two</a:t>
            </a:r>
            <a:br>
              <a:rPr lang="en-US" dirty="0"/>
            </a:br>
            <a:r>
              <a:rPr lang="en-US" dirty="0"/>
              <a:t>pointers to integers and swaps the two values </a:t>
            </a:r>
            <a:br>
              <a:rPr lang="en-US" dirty="0"/>
            </a:br>
            <a:r>
              <a:rPr lang="en-US" dirty="0"/>
              <a:t>pointed to by the pointers.</a:t>
            </a: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1050925" y="3475038"/>
            <a:ext cx="34385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main(void)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a=5, b=6;</a:t>
            </a:r>
          </a:p>
          <a:p>
            <a:endParaRPr lang="en-US" dirty="0"/>
          </a:p>
          <a:p>
            <a:r>
              <a:rPr lang="en-US" dirty="0"/>
              <a:t>   swap(&amp;a, &amp;b);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a; // prints 6;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b; // prints 5</a:t>
            </a:r>
          </a:p>
          <a:p>
            <a:r>
              <a:rPr lang="en-US" dirty="0"/>
              <a:t>}</a:t>
            </a:r>
          </a:p>
        </p:txBody>
      </p:sp>
      <p:sp>
        <p:nvSpPr>
          <p:cNvPr id="556037" name="Rectangle 5"/>
          <p:cNvSpPr>
            <a:spLocks noChangeArrowheads="1"/>
          </p:cNvSpPr>
          <p:nvPr/>
        </p:nvSpPr>
        <p:spPr bwMode="auto">
          <a:xfrm>
            <a:off x="5867400" y="2819400"/>
            <a:ext cx="2362200" cy="1600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Prize: 3 prize </a:t>
            </a:r>
            <a:br>
              <a:rPr lang="en-US"/>
            </a:br>
            <a:r>
              <a:rPr lang="en-US"/>
              <a:t>tickets (and </a:t>
            </a:r>
            <a:br>
              <a:rPr lang="en-US"/>
            </a:br>
            <a:r>
              <a:rPr lang="en-US"/>
              <a:t>maybe some </a:t>
            </a:r>
            <a:br>
              <a:rPr lang="en-US"/>
            </a:br>
            <a:r>
              <a:rPr lang="en-US"/>
              <a:t>candy)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181600" y="5004137"/>
            <a:ext cx="3505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Hint: </a:t>
            </a:r>
            <a:r>
              <a:rPr lang="en-US" sz="2000" dirty="0"/>
              <a:t>Make sure you never use a pointer unless you point it to a variable first!!!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7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E23-5291-4273-8710-FD9DF2192791}" type="slidenum">
              <a:rPr lang="en-US"/>
              <a:pPr/>
              <a:t>13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Class Challenge Solution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304800" y="1200150"/>
            <a:ext cx="4211638" cy="45148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swap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*pa,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temp = *pa;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*pa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a=5, b=6;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swap(&amp;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a,&amp;b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558085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8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9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0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1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2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3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4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5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6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58097" name="Rectangle 17"/>
          <p:cNvSpPr>
            <a:spLocks noChangeArrowheads="1"/>
          </p:cNvSpPr>
          <p:nvPr/>
        </p:nvSpPr>
        <p:spPr bwMode="auto">
          <a:xfrm>
            <a:off x="6818313" y="2462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8" name="Rectangle 18"/>
          <p:cNvSpPr>
            <a:spLocks noChangeArrowheads="1"/>
          </p:cNvSpPr>
          <p:nvPr/>
        </p:nvSpPr>
        <p:spPr bwMode="auto">
          <a:xfrm>
            <a:off x="6818313" y="2767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9" name="Text Box 19"/>
          <p:cNvSpPr txBox="1">
            <a:spLocks noChangeArrowheads="1"/>
          </p:cNvSpPr>
          <p:nvPr/>
        </p:nvSpPr>
        <p:spPr bwMode="auto">
          <a:xfrm>
            <a:off x="7626350" y="24384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558100" name="Text Box 20"/>
          <p:cNvSpPr txBox="1">
            <a:spLocks noChangeArrowheads="1"/>
          </p:cNvSpPr>
          <p:nvPr/>
        </p:nvSpPr>
        <p:spPr bwMode="auto">
          <a:xfrm>
            <a:off x="7626350" y="33639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558101" name="Group 21"/>
          <p:cNvGrpSpPr>
            <a:grpSpLocks/>
          </p:cNvGrpSpPr>
          <p:nvPr/>
        </p:nvGrpSpPr>
        <p:grpSpPr bwMode="auto">
          <a:xfrm>
            <a:off x="6254750" y="3352800"/>
            <a:ext cx="1423988" cy="654050"/>
            <a:chOff x="3907" y="2496"/>
            <a:chExt cx="897" cy="795"/>
          </a:xfrm>
        </p:grpSpPr>
        <p:grpSp>
          <p:nvGrpSpPr>
            <p:cNvPr id="558102" name="Group 22"/>
            <p:cNvGrpSpPr>
              <a:grpSpLocks/>
            </p:cNvGrpSpPr>
            <p:nvPr/>
          </p:nvGrpSpPr>
          <p:grpSpPr bwMode="auto">
            <a:xfrm>
              <a:off x="3907" y="2496"/>
              <a:ext cx="897" cy="768"/>
              <a:chOff x="3907" y="1728"/>
              <a:chExt cx="897" cy="768"/>
            </a:xfrm>
          </p:grpSpPr>
          <p:sp>
            <p:nvSpPr>
              <p:cNvPr id="558103" name="Rectangle 23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04" name="Text Box 24"/>
              <p:cNvSpPr txBox="1">
                <a:spLocks noChangeArrowheads="1"/>
              </p:cNvSpPr>
              <p:nvPr/>
            </p:nvSpPr>
            <p:spPr bwMode="auto">
              <a:xfrm>
                <a:off x="3907" y="1728"/>
                <a:ext cx="841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05" name="Text Box 25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06" name="Text Box 26"/>
          <p:cNvSpPr txBox="1">
            <a:spLocks noChangeArrowheads="1"/>
          </p:cNvSpPr>
          <p:nvPr/>
        </p:nvSpPr>
        <p:spPr bwMode="auto">
          <a:xfrm>
            <a:off x="7024688" y="34417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58107" name="Group 27"/>
          <p:cNvGrpSpPr>
            <a:grpSpLocks/>
          </p:cNvGrpSpPr>
          <p:nvPr/>
        </p:nvGrpSpPr>
        <p:grpSpPr bwMode="auto">
          <a:xfrm>
            <a:off x="6235700" y="3986213"/>
            <a:ext cx="1436688" cy="654050"/>
            <a:chOff x="3899" y="2496"/>
            <a:chExt cx="905" cy="795"/>
          </a:xfrm>
        </p:grpSpPr>
        <p:grpSp>
          <p:nvGrpSpPr>
            <p:cNvPr id="558108" name="Group 28"/>
            <p:cNvGrpSpPr>
              <a:grpSpLocks/>
            </p:cNvGrpSpPr>
            <p:nvPr/>
          </p:nvGrpSpPr>
          <p:grpSpPr bwMode="auto">
            <a:xfrm>
              <a:off x="3899" y="2496"/>
              <a:ext cx="905" cy="768"/>
              <a:chOff x="3899" y="1728"/>
              <a:chExt cx="905" cy="768"/>
            </a:xfrm>
          </p:grpSpPr>
          <p:sp>
            <p:nvSpPr>
              <p:cNvPr id="558109" name="Rectangle 29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10" name="Text Box 30"/>
              <p:cNvSpPr txBox="1">
                <a:spLocks noChangeArrowheads="1"/>
              </p:cNvSpPr>
              <p:nvPr/>
            </p:nvSpPr>
            <p:spPr bwMode="auto">
              <a:xfrm>
                <a:off x="3899" y="1728"/>
                <a:ext cx="857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11" name="Text Box 31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12" name="Text Box 32"/>
          <p:cNvSpPr txBox="1">
            <a:spLocks noChangeArrowheads="1"/>
          </p:cNvSpPr>
          <p:nvPr/>
        </p:nvSpPr>
        <p:spPr bwMode="auto">
          <a:xfrm>
            <a:off x="7018338" y="40751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58114" name="Text Box 34"/>
          <p:cNvSpPr txBox="1">
            <a:spLocks noChangeArrowheads="1"/>
          </p:cNvSpPr>
          <p:nvPr/>
        </p:nvSpPr>
        <p:spPr bwMode="auto">
          <a:xfrm>
            <a:off x="1066800" y="4281488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9240, 9244</a:t>
            </a:r>
          </a:p>
        </p:txBody>
      </p:sp>
      <p:grpSp>
        <p:nvGrpSpPr>
          <p:cNvPr id="558118" name="Group 38"/>
          <p:cNvGrpSpPr>
            <a:grpSpLocks/>
          </p:cNvGrpSpPr>
          <p:nvPr/>
        </p:nvGrpSpPr>
        <p:grpSpPr bwMode="auto">
          <a:xfrm>
            <a:off x="6170613" y="4892675"/>
            <a:ext cx="1504950" cy="654050"/>
            <a:chOff x="3856" y="2496"/>
            <a:chExt cx="948" cy="795"/>
          </a:xfrm>
        </p:grpSpPr>
        <p:grpSp>
          <p:nvGrpSpPr>
            <p:cNvPr id="558119" name="Group 39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558120" name="Rectangle 40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21" name="Text Box 41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22" name="Text Box 42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23" name="Text Box 43"/>
          <p:cNvSpPr txBox="1">
            <a:spLocks noChangeArrowheads="1"/>
          </p:cNvSpPr>
          <p:nvPr/>
        </p:nvSpPr>
        <p:spPr bwMode="auto">
          <a:xfrm>
            <a:off x="6781800" y="49815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9240</a:t>
            </a:r>
          </a:p>
        </p:txBody>
      </p:sp>
      <p:grpSp>
        <p:nvGrpSpPr>
          <p:cNvPr id="558124" name="Group 44"/>
          <p:cNvGrpSpPr>
            <a:grpSpLocks/>
          </p:cNvGrpSpPr>
          <p:nvPr/>
        </p:nvGrpSpPr>
        <p:grpSpPr bwMode="auto">
          <a:xfrm>
            <a:off x="6151563" y="5526088"/>
            <a:ext cx="1524000" cy="654050"/>
            <a:chOff x="3848" y="2496"/>
            <a:chExt cx="960" cy="795"/>
          </a:xfrm>
        </p:grpSpPr>
        <p:grpSp>
          <p:nvGrpSpPr>
            <p:cNvPr id="558125" name="Group 45"/>
            <p:cNvGrpSpPr>
              <a:grpSpLocks/>
            </p:cNvGrpSpPr>
            <p:nvPr/>
          </p:nvGrpSpPr>
          <p:grpSpPr bwMode="auto">
            <a:xfrm>
              <a:off x="3848" y="2496"/>
              <a:ext cx="960" cy="768"/>
              <a:chOff x="3848" y="1728"/>
              <a:chExt cx="960" cy="768"/>
            </a:xfrm>
          </p:grpSpPr>
          <p:sp>
            <p:nvSpPr>
              <p:cNvPr id="558126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27" name="Text Box 47"/>
              <p:cNvSpPr txBox="1">
                <a:spLocks noChangeArrowheads="1"/>
              </p:cNvSpPr>
              <p:nvPr/>
            </p:nvSpPr>
            <p:spPr bwMode="auto">
              <a:xfrm>
                <a:off x="3848" y="1728"/>
                <a:ext cx="96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28" name="Text Box 48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29" name="Text Box 49"/>
          <p:cNvSpPr txBox="1">
            <a:spLocks noChangeArrowheads="1"/>
          </p:cNvSpPr>
          <p:nvPr/>
        </p:nvSpPr>
        <p:spPr bwMode="auto">
          <a:xfrm>
            <a:off x="6773863" y="56149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9244</a:t>
            </a:r>
          </a:p>
        </p:txBody>
      </p:sp>
      <p:cxnSp>
        <p:nvCxnSpPr>
          <p:cNvPr id="558130" name="AutoShape 50"/>
          <p:cNvCxnSpPr>
            <a:cxnSpLocks noChangeShapeType="1"/>
          </p:cNvCxnSpPr>
          <p:nvPr/>
        </p:nvCxnSpPr>
        <p:spPr bwMode="auto">
          <a:xfrm flipH="1" flipV="1">
            <a:off x="7677150" y="3675063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8131" name="AutoShape 51"/>
          <p:cNvCxnSpPr>
            <a:cxnSpLocks noChangeShapeType="1"/>
          </p:cNvCxnSpPr>
          <p:nvPr/>
        </p:nvCxnSpPr>
        <p:spPr bwMode="auto">
          <a:xfrm flipH="1" flipV="1">
            <a:off x="7664450" y="4256088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8133" name="Group 53"/>
          <p:cNvGrpSpPr>
            <a:grpSpLocks/>
          </p:cNvGrpSpPr>
          <p:nvPr/>
        </p:nvGrpSpPr>
        <p:grpSpPr bwMode="auto">
          <a:xfrm>
            <a:off x="5868988" y="6151563"/>
            <a:ext cx="2070100" cy="654050"/>
            <a:chOff x="3678" y="2496"/>
            <a:chExt cx="1304" cy="795"/>
          </a:xfrm>
        </p:grpSpPr>
        <p:grpSp>
          <p:nvGrpSpPr>
            <p:cNvPr id="558134" name="Group 54"/>
            <p:cNvGrpSpPr>
              <a:grpSpLocks/>
            </p:cNvGrpSpPr>
            <p:nvPr/>
          </p:nvGrpSpPr>
          <p:grpSpPr bwMode="auto">
            <a:xfrm>
              <a:off x="3678" y="2496"/>
              <a:ext cx="1304" cy="768"/>
              <a:chOff x="3678" y="1728"/>
              <a:chExt cx="1304" cy="768"/>
            </a:xfrm>
          </p:grpSpPr>
          <p:sp>
            <p:nvSpPr>
              <p:cNvPr id="558135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36" name="Text Box 56"/>
              <p:cNvSpPr txBox="1">
                <a:spLocks noChangeArrowheads="1"/>
              </p:cNvSpPr>
              <p:nvPr/>
            </p:nvSpPr>
            <p:spPr bwMode="auto">
              <a:xfrm>
                <a:off x="3678" y="1728"/>
                <a:ext cx="130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temp   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37" name="Text Box 57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38" name="Text Box 58"/>
          <p:cNvSpPr txBox="1">
            <a:spLocks noChangeArrowheads="1"/>
          </p:cNvSpPr>
          <p:nvPr/>
        </p:nvSpPr>
        <p:spPr bwMode="auto">
          <a:xfrm>
            <a:off x="6858000" y="6240463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-23</a:t>
            </a:r>
          </a:p>
        </p:txBody>
      </p:sp>
      <p:sp>
        <p:nvSpPr>
          <p:cNvPr id="558141" name="Text Box 61"/>
          <p:cNvSpPr txBox="1">
            <a:spLocks noChangeArrowheads="1"/>
          </p:cNvSpPr>
          <p:nvPr/>
        </p:nvSpPr>
        <p:spPr bwMode="auto">
          <a:xfrm>
            <a:off x="7029450" y="34448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558145" name="Text Box 65"/>
          <p:cNvSpPr txBox="1">
            <a:spLocks noChangeArrowheads="1"/>
          </p:cNvSpPr>
          <p:nvPr/>
        </p:nvSpPr>
        <p:spPr bwMode="auto">
          <a:xfrm>
            <a:off x="7021513" y="40830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5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5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167 0.04673 -0.08316 0.0937 -0.08472 0.15988 C -0.08629 0.22605 -0.04792 0.31119 -0.00955 0.39657 " pathEditMode="relative" ptsTypes="aaA">
                                      <p:cBhvr>
                                        <p:cTn id="52" dur="2000" fill="hold"/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558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0.00393 L 0.00087 -0.0930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58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46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5 0.39657 C -0.04028 0.34891 -0.07101 0.30148 -0.06962 0.25058 C -0.06823 0.19967 -0.03455 0.14507 -0.00087 0.0907 " pathEditMode="relative" rAng="0" ptsTypes="aaA">
                                      <p:cBhvr>
                                        <p:cTn id="67" dur="2000" fill="hold"/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-1529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558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58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58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106" grpId="0"/>
      <p:bldP spid="558106" grpId="1"/>
      <p:bldP spid="558112" grpId="0"/>
      <p:bldP spid="558112" grpId="1"/>
      <p:bldP spid="558114" grpId="0"/>
      <p:bldP spid="558123" grpId="0"/>
      <p:bldP spid="558123" grpId="1"/>
      <p:bldP spid="558129" grpId="0"/>
      <p:bldP spid="558129" grpId="1"/>
      <p:bldP spid="558138" grpId="0"/>
      <p:bldP spid="558138" grpId="1"/>
      <p:bldP spid="558138" grpId="2"/>
      <p:bldP spid="558141" grpId="0"/>
      <p:bldP spid="558141" grpId="1"/>
      <p:bldP spid="558141" grpId="2"/>
      <p:bldP spid="558145" grpId="0"/>
      <p:bldP spid="55814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0377-DDDE-42C1-99FF-705051E52737}" type="slidenum">
              <a:rPr lang="en-US"/>
              <a:pPr/>
              <a:t>14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Wrong Challenge Solution #1</a:t>
            </a:r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304800" y="1200150"/>
            <a:ext cx="4211638" cy="45148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swap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*pa,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*temp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*temp = *pa;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*pa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*temp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a=5, b=6;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swap(&amp;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a,&amp;b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560133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4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5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7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8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9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1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3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4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60145" name="Rectangle 17"/>
          <p:cNvSpPr>
            <a:spLocks noChangeArrowheads="1"/>
          </p:cNvSpPr>
          <p:nvPr/>
        </p:nvSpPr>
        <p:spPr bwMode="auto">
          <a:xfrm>
            <a:off x="6818313" y="2462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6" name="Rectangle 18"/>
          <p:cNvSpPr>
            <a:spLocks noChangeArrowheads="1"/>
          </p:cNvSpPr>
          <p:nvPr/>
        </p:nvSpPr>
        <p:spPr bwMode="auto">
          <a:xfrm>
            <a:off x="6818313" y="2767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7" name="Text Box 19"/>
          <p:cNvSpPr txBox="1">
            <a:spLocks noChangeArrowheads="1"/>
          </p:cNvSpPr>
          <p:nvPr/>
        </p:nvSpPr>
        <p:spPr bwMode="auto">
          <a:xfrm>
            <a:off x="7626350" y="24384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560148" name="Text Box 20"/>
          <p:cNvSpPr txBox="1">
            <a:spLocks noChangeArrowheads="1"/>
          </p:cNvSpPr>
          <p:nvPr/>
        </p:nvSpPr>
        <p:spPr bwMode="auto">
          <a:xfrm>
            <a:off x="7626350" y="33639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6254750" y="3352800"/>
            <a:ext cx="1423988" cy="654050"/>
            <a:chOff x="3907" y="2496"/>
            <a:chExt cx="897" cy="795"/>
          </a:xfrm>
        </p:grpSpPr>
        <p:grpSp>
          <p:nvGrpSpPr>
            <p:cNvPr id="560150" name="Group 22"/>
            <p:cNvGrpSpPr>
              <a:grpSpLocks/>
            </p:cNvGrpSpPr>
            <p:nvPr/>
          </p:nvGrpSpPr>
          <p:grpSpPr bwMode="auto">
            <a:xfrm>
              <a:off x="3907" y="2496"/>
              <a:ext cx="897" cy="768"/>
              <a:chOff x="3907" y="1728"/>
              <a:chExt cx="897" cy="768"/>
            </a:xfrm>
          </p:grpSpPr>
          <p:sp>
            <p:nvSpPr>
              <p:cNvPr id="560151" name="Rectangle 23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2" name="Text Box 24"/>
              <p:cNvSpPr txBox="1">
                <a:spLocks noChangeArrowheads="1"/>
              </p:cNvSpPr>
              <p:nvPr/>
            </p:nvSpPr>
            <p:spPr bwMode="auto">
              <a:xfrm>
                <a:off x="3907" y="1728"/>
                <a:ext cx="841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54" name="Text Box 26"/>
          <p:cNvSpPr txBox="1">
            <a:spLocks noChangeArrowheads="1"/>
          </p:cNvSpPr>
          <p:nvPr/>
        </p:nvSpPr>
        <p:spPr bwMode="auto">
          <a:xfrm>
            <a:off x="7024688" y="34417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60155" name="Group 27"/>
          <p:cNvGrpSpPr>
            <a:grpSpLocks/>
          </p:cNvGrpSpPr>
          <p:nvPr/>
        </p:nvGrpSpPr>
        <p:grpSpPr bwMode="auto">
          <a:xfrm>
            <a:off x="6235700" y="3986213"/>
            <a:ext cx="1436688" cy="654050"/>
            <a:chOff x="3899" y="2496"/>
            <a:chExt cx="905" cy="795"/>
          </a:xfrm>
        </p:grpSpPr>
        <p:grpSp>
          <p:nvGrpSpPr>
            <p:cNvPr id="560156" name="Group 28"/>
            <p:cNvGrpSpPr>
              <a:grpSpLocks/>
            </p:cNvGrpSpPr>
            <p:nvPr/>
          </p:nvGrpSpPr>
          <p:grpSpPr bwMode="auto">
            <a:xfrm>
              <a:off x="3899" y="2496"/>
              <a:ext cx="905" cy="768"/>
              <a:chOff x="3899" y="1728"/>
              <a:chExt cx="905" cy="768"/>
            </a:xfrm>
          </p:grpSpPr>
          <p:sp>
            <p:nvSpPr>
              <p:cNvPr id="560157" name="Rectangle 29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8" name="Text Box 30"/>
              <p:cNvSpPr txBox="1">
                <a:spLocks noChangeArrowheads="1"/>
              </p:cNvSpPr>
              <p:nvPr/>
            </p:nvSpPr>
            <p:spPr bwMode="auto">
              <a:xfrm>
                <a:off x="3899" y="1728"/>
                <a:ext cx="857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59" name="Text Box 31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60" name="Text Box 32"/>
          <p:cNvSpPr txBox="1">
            <a:spLocks noChangeArrowheads="1"/>
          </p:cNvSpPr>
          <p:nvPr/>
        </p:nvSpPr>
        <p:spPr bwMode="auto">
          <a:xfrm>
            <a:off x="7018338" y="40751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560166" name="Group 38"/>
          <p:cNvGrpSpPr>
            <a:grpSpLocks/>
          </p:cNvGrpSpPr>
          <p:nvPr/>
        </p:nvGrpSpPr>
        <p:grpSpPr bwMode="auto">
          <a:xfrm>
            <a:off x="6170613" y="4892675"/>
            <a:ext cx="1504950" cy="654050"/>
            <a:chOff x="3856" y="2496"/>
            <a:chExt cx="948" cy="795"/>
          </a:xfrm>
        </p:grpSpPr>
        <p:grpSp>
          <p:nvGrpSpPr>
            <p:cNvPr id="560167" name="Group 39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560168" name="Rectangle 40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69" name="Text Box 41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70" name="Text Box 42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1" name="Text Box 43"/>
          <p:cNvSpPr txBox="1">
            <a:spLocks noChangeArrowheads="1"/>
          </p:cNvSpPr>
          <p:nvPr/>
        </p:nvSpPr>
        <p:spPr bwMode="auto">
          <a:xfrm>
            <a:off x="6781800" y="49815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9240</a:t>
            </a:r>
          </a:p>
        </p:txBody>
      </p: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6151563" y="5526088"/>
            <a:ext cx="1524000" cy="654050"/>
            <a:chOff x="3848" y="2496"/>
            <a:chExt cx="960" cy="795"/>
          </a:xfrm>
        </p:grpSpPr>
        <p:grpSp>
          <p:nvGrpSpPr>
            <p:cNvPr id="560173" name="Group 45"/>
            <p:cNvGrpSpPr>
              <a:grpSpLocks/>
            </p:cNvGrpSpPr>
            <p:nvPr/>
          </p:nvGrpSpPr>
          <p:grpSpPr bwMode="auto">
            <a:xfrm>
              <a:off x="3848" y="2496"/>
              <a:ext cx="960" cy="768"/>
              <a:chOff x="3848" y="1728"/>
              <a:chExt cx="960" cy="768"/>
            </a:xfrm>
          </p:grpSpPr>
          <p:sp>
            <p:nvSpPr>
              <p:cNvPr id="560174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75" name="Text Box 47"/>
              <p:cNvSpPr txBox="1">
                <a:spLocks noChangeArrowheads="1"/>
              </p:cNvSpPr>
              <p:nvPr/>
            </p:nvSpPr>
            <p:spPr bwMode="auto">
              <a:xfrm>
                <a:off x="3848" y="1728"/>
                <a:ext cx="96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76" name="Text Box 48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7" name="Text Box 49"/>
          <p:cNvSpPr txBox="1">
            <a:spLocks noChangeArrowheads="1"/>
          </p:cNvSpPr>
          <p:nvPr/>
        </p:nvSpPr>
        <p:spPr bwMode="auto">
          <a:xfrm>
            <a:off x="6773863" y="56149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9244</a:t>
            </a:r>
          </a:p>
        </p:txBody>
      </p:sp>
      <p:cxnSp>
        <p:nvCxnSpPr>
          <p:cNvPr id="560178" name="AutoShape 50"/>
          <p:cNvCxnSpPr>
            <a:cxnSpLocks noChangeShapeType="1"/>
          </p:cNvCxnSpPr>
          <p:nvPr/>
        </p:nvCxnSpPr>
        <p:spPr bwMode="auto">
          <a:xfrm flipH="1" flipV="1">
            <a:off x="7677150" y="3675063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0179" name="AutoShape 51"/>
          <p:cNvCxnSpPr>
            <a:cxnSpLocks noChangeShapeType="1"/>
          </p:cNvCxnSpPr>
          <p:nvPr/>
        </p:nvCxnSpPr>
        <p:spPr bwMode="auto">
          <a:xfrm flipH="1" flipV="1">
            <a:off x="7664450" y="4256088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0181" name="Group 53"/>
          <p:cNvGrpSpPr>
            <a:grpSpLocks/>
          </p:cNvGrpSpPr>
          <p:nvPr/>
        </p:nvGrpSpPr>
        <p:grpSpPr bwMode="auto">
          <a:xfrm>
            <a:off x="5868988" y="6151563"/>
            <a:ext cx="2070100" cy="654050"/>
            <a:chOff x="3678" y="2496"/>
            <a:chExt cx="1304" cy="795"/>
          </a:xfrm>
        </p:grpSpPr>
        <p:grpSp>
          <p:nvGrpSpPr>
            <p:cNvPr id="560182" name="Group 54"/>
            <p:cNvGrpSpPr>
              <a:grpSpLocks/>
            </p:cNvGrpSpPr>
            <p:nvPr/>
          </p:nvGrpSpPr>
          <p:grpSpPr bwMode="auto">
            <a:xfrm>
              <a:off x="3678" y="2496"/>
              <a:ext cx="1304" cy="768"/>
              <a:chOff x="3678" y="1728"/>
              <a:chExt cx="1304" cy="768"/>
            </a:xfrm>
          </p:grpSpPr>
          <p:sp>
            <p:nvSpPr>
              <p:cNvPr id="560183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4" name="Text Box 56"/>
              <p:cNvSpPr txBox="1">
                <a:spLocks noChangeArrowheads="1"/>
              </p:cNvSpPr>
              <p:nvPr/>
            </p:nvSpPr>
            <p:spPr bwMode="auto">
              <a:xfrm>
                <a:off x="3678" y="1728"/>
                <a:ext cx="130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temp   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85" name="Text Box 57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86" name="Text Box 58"/>
          <p:cNvSpPr txBox="1">
            <a:spLocks noChangeArrowheads="1"/>
          </p:cNvSpPr>
          <p:nvPr/>
        </p:nvSpPr>
        <p:spPr bwMode="auto">
          <a:xfrm>
            <a:off x="6729413" y="6288088"/>
            <a:ext cx="96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50000</a:t>
            </a:r>
          </a:p>
        </p:txBody>
      </p:sp>
      <p:sp>
        <p:nvSpPr>
          <p:cNvPr id="560190" name="Text Box 62"/>
          <p:cNvSpPr txBox="1">
            <a:spLocks noChangeArrowheads="1"/>
          </p:cNvSpPr>
          <p:nvPr/>
        </p:nvSpPr>
        <p:spPr bwMode="auto">
          <a:xfrm>
            <a:off x="7026275" y="34369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560191" name="AutoShape 63"/>
          <p:cNvSpPr>
            <a:spLocks noChangeArrowheads="1"/>
          </p:cNvSpPr>
          <p:nvPr/>
        </p:nvSpPr>
        <p:spPr bwMode="auto">
          <a:xfrm>
            <a:off x="2971800" y="5543550"/>
            <a:ext cx="2133600" cy="1371600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CRASH!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91198" y="1036081"/>
            <a:ext cx="339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Problem: </a:t>
            </a:r>
            <a:r>
              <a:rPr lang="en-US" sz="1800" dirty="0"/>
              <a:t>In this solution,</a:t>
            </a:r>
            <a:br>
              <a:rPr lang="en-US" sz="1800" dirty="0"/>
            </a:br>
            <a:r>
              <a:rPr lang="en-US" sz="1800" dirty="0"/>
              <a:t>we use a pointer without first</a:t>
            </a:r>
            <a:br>
              <a:rPr lang="en-US" sz="1800" dirty="0"/>
            </a:br>
            <a:r>
              <a:rPr lang="en-US" sz="1800" dirty="0"/>
              <a:t>pointing it at a variable!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6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6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303 -0.01203 -0.02969 -0.0118 -0.0448 -0.01273 C -0.06511 -0.01064 -0.06841 -0.01296 -0.07848 0.00856 C -0.08247 0.02753 -0.07917 0.04558 -0.07691 0.06502 C -0.0757 0.10111 -0.07466 0.14322 -0.10504 0.15687 C -0.11407 0.16104 -0.11146 0.15988 -0.12084 0.16104 C -0.15018 0.15757 -0.16129 0.15803 -0.18403 0.13651 C -0.19948 0.12193 -0.20539 0.11869 -0.21389 0.09718 C -0.21615 0.08029 -0.21823 0.06687 -0.21928 0.04905 C -0.2191 0.0317 -0.22205 0.01342 -0.21684 -0.00208 C -0.2099 -0.0236 -0.19167 -0.02591 -0.17761 -0.03286 C -0.16875 -0.03725 -0.16059 -0.04095 -0.15139 -0.04396 C -0.13994 -0.05206 -0.12362 -0.05784 -0.11441 -0.06941 C -0.10157 -0.08584 -0.08855 -0.10296 -0.07553 -0.11939 C -0.07153 -0.12448 -0.06754 -0.12957 -0.06407 -0.13535 C -0.05869 -0.14461 -0.04879 -0.16404 -0.04879 -0.16404 C -0.04428 -0.18255 -0.03803 -0.20037 -0.03525 -0.21957 C -0.03559 -0.2249 -0.03542 -0.23022 -0.03612 -0.23554 C -0.04011 -0.26238 -0.06719 -0.264 -0.08247 -0.26654 C -0.09757 -0.264 -0.09132 -0.26608 -0.10174 -0.26122 C -0.11198 -0.25174 -0.12414 -0.24549 -0.13282 -0.23346 C -0.13594 -0.22952 -0.1375 -0.22374 -0.14098 -0.21957 C -0.14271 -0.21726 -0.14532 -0.21634 -0.1474 -0.21448 C -0.15573 -0.20546 -0.16303 -0.19389 -0.17119 -0.18464 C -0.19619 -0.15618 -0.22171 -0.13304 -0.25521 -0.12888 C -0.26719 -0.13026 -0.27952 -0.13026 -0.2915 -0.13327 C -0.32466 -0.1416 -0.3573 -0.16682 -0.3849 -0.19181 C -0.39098 -0.19736 -0.39636 -0.20384 -0.40244 -0.20893 C -0.41546 -0.21981 -0.43056 -0.22675 -0.44254 -0.2397 C -0.45226 -0.25012 -0.46042 -0.25659 -0.47205 -0.26007 C -0.47639 -0.25891 -0.48091 -0.25937 -0.48507 -0.25706 C -0.49115 -0.25359 -0.50244 -0.23461 -0.5073 -0.22837 C -0.51823 -0.21333 -0.529 -0.20268 -0.53612 -0.18464 C -0.53803 -0.17399 -0.54011 -0.16543 -0.5408 -0.15479 C -0.54063 -0.14646 -0.5408 -0.13813 -0.54011 -0.13003 C -0.53855 -0.11175 -0.53056 -0.09278 -0.52327 -0.07774 C -0.51042 -0.05137 -0.49375 -0.01828 -0.46962 -0.0074 C -0.4474 0.00278 -0.42466 0.01319 -0.40573 0.03216 C -0.39375 0.04419 -0.38108 0.06363 -0.37119 0.07682 C -0.35712 0.09533 -0.3441 0.1136 -0.33525 0.13767 C -0.32431 0.16682 -0.32066 0.19921 -0.31441 0.23045 C -0.31476 0.24294 -0.31007 0.25844 -0.32014 0.26099 C -0.35417 0.25729 -0.38837 0.25497 -0.4224 0.25173 C -0.43351 0.24688 -0.43264 0.24734 -0.44011 0.24109 C -0.44862 0.22559 -0.45521 0.20847 -0.46337 0.19297 C -0.46441 0.19019 -0.46476 0.18741 -0.46563 0.18464 C -0.46684 0.1814 -0.46823 0.17793 -0.46962 0.17492 C -0.48733 0.1416 -0.51042 0.1143 -0.52969 0.08329 C -0.53594 0.07288 -0.54184 0.06131 -0.54723 0.04998 C -0.55 0.04465 -0.55157 0.03795 -0.55521 0.03309 C -0.56285 0.02291 -0.57084 0.01203 -0.57934 0.00324 C -0.59514 -0.01296 -0.61441 -0.02429 -0.63212 -0.03609 C -0.64254 -0.04304 -0.65087 -0.04975 -0.6625 -0.05206 C -0.66598 -0.05137 -0.66962 -0.05183 -0.67292 -0.04998 C -0.675 -0.04882 -0.67761 -0.04396 -0.67761 -0.04396 C -0.68073 -0.03378 -0.68056 -0.02337 -0.68247 -0.01273 C -0.68681 0.03956 -0.66719 0.08607 -0.63768 0.11939 C -0.62066 0.13859 -0.60087 0.15224 -0.58403 0.17145 C -0.56424 0.19435 -0.54601 0.22189 -0.53525 0.25382 C -0.53125 0.26562 -0.52987 0.27881 -0.52639 0.29084 C -0.52362 0.31559 -0.52518 0.34058 -0.51771 0.36372 C -0.50313 0.40838 -0.47257 0.44863 -0.43698 0.46182 C -0.42101 0.46761 -0.40417 0.46807 -0.38803 0.46923 C -0.375 0.46645 -0.36094 0.46761 -0.34879 0.46067 C -0.31146 0.43938 -0.27292 0.41555 -0.2448 0.37529 C -0.23143 0.35608 -0.22136 0.33572 -0.21615 0.31027 C -0.21337 0.29616 -0.20816 0.2677 -0.20816 0.2677 C -0.20608 0.24341 -0.20261 0.22004 -0.2 0.19621 C -0.19827 0.17862 -0.19532 0.14391 -0.19532 0.14391 C -0.19323 0.08677 -0.17917 0.03378 -0.17362 -0.02221 C -0.17344 -0.0273 -0.17344 -0.03216 -0.17292 -0.03725 C -0.1724 -0.0472 -0.17119 -0.0671 -0.17119 -0.0671 C -0.17171 -0.08052 -0.17275 -0.09417 -0.17292 -0.10759 C -0.17344 -0.14623 -0.16997 -0.20893 -0.14323 -0.23554 C -0.13542 -0.24341 -0.125 -0.2515 -0.11615 -0.25706 C -0.07917 -0.27881 -0.09532 -0.26816 -0.0665 -0.28251 C -0.05261 -0.28945 -0.03646 -0.29847 -0.02171 -0.30056 C -0.00348 -0.30009 0.03437 -0.31097 0.04479 -0.27927 C 0.046 -0.26793 0.04253 -0.25937 0.03906 -0.24942 C 0.03368 -0.23415 0.0276 -0.22281 0.0151 -0.21842 C -0.04341 -0.22397 -0.07014 -0.26839 -0.11546 -0.3112 C -0.15452 -0.34868 -0.19653 -0.38084 -0.23681 -0.41578 C -0.2625 -0.43799 -0.2875 -0.46229 -0.31285 -0.48496 C -0.36181 -0.52846 -0.41042 -0.58376 -0.4691 -0.60227 C -0.48334 -0.6069 -0.49896 -0.60759 -0.51372 -0.60875 C -0.53143 -0.61268 -0.54844 -0.6143 -0.5665 -0.61291 C -0.58299 -0.60967 -0.58473 -0.6025 -0.59844 -0.59371 C -0.60747 -0.58792 -0.61789 -0.58422 -0.62639 -0.57682 C -0.65973 -0.54743 -0.68386 -0.51944 -0.69289 -0.46506 C -0.69219 -0.45141 -0.69462 -0.43082 -0.68889 -0.41902 C -0.67882 -0.39843 -0.66094 -0.38524 -0.65053 -0.36465 C -0.63924 -0.3422 -0.63125 -0.32578 -0.61771 -0.30472 C -0.61424 -0.2994 -0.60921 -0.29593 -0.60487 -0.29199 C -0.57744 -0.26677 -0.55678 -0.26007 -0.52483 -0.25821 C -0.4816 -0.25937 -0.44184 -0.26099 -0.39931 -0.25821 C -0.38507 -0.25312 -0.37101 -0.24942 -0.35695 -0.24433 C -0.34271 -0.2323 -0.33716 -0.23091 -0.3257 -0.21518 C -0.31615 -0.20222 -0.31268 -0.18163 -0.30643 -0.16636 C -0.30226 -0.15595 -0.29671 -0.14461 -0.2915 -0.13535 C -0.28351 -0.10204 -0.28004 -0.06479 -0.26164 -0.03818 C -0.25452 -0.028 -0.24705 -0.01805 -0.23612 -0.01597 C -0.22084 -0.01735 -0.22101 -0.0199 -0.2099 -0.03286 C -0.19775 -0.06178 -0.19705 -0.09556 -0.18959 -0.12679 C -0.18438 -0.14947 -0.17466 -0.17561 -0.16823 -0.19621 C -0.15191 -0.24595 -0.14098 -0.31559 -0.10747 -0.35169 C -0.08369 -0.37691 -0.05434 -0.38917 -0.02483 -0.39565 C -0.00573 -0.39357 0.01197 -0.39172 0.03038 -0.38593 C 0.04045 -0.37622 0.05364 -0.36765 0.06232 -0.35609 C 0.06701 -0.34984 0.06822 -0.34799 0.07361 -0.3422 C 0.07847 -0.33688 0.08368 -0.33272 0.08802 -0.32624 C 0.0927 -0.3193 0.09566 -0.31282 0.09756 -0.30403 C 0.09878 -0.29824 0.10069 -0.2869 0.10069 -0.2869 C 0.10052 -0.27765 0.10086 -0.26816 0.1 -0.25891 C 0.09878 -0.24549 0.08316 -0.23762 0.07586 -0.23346 C 0.071 -0.23068 0.06649 -0.22675 0.06145 -0.2249 C 0.01961 -0.20893 -0.02292 -0.2043 -0.0665 -0.20153 C -0.09462 -0.19528 -0.12362 -0.19181 -0.15209 -0.18857 C -0.16789 -0.18464 -0.18351 -0.18417 -0.19948 -0.18024 C -0.20643 -0.17816 -0.22084 -0.17376 -0.22084 -0.17376 C -0.23959 -0.16243 -0.25851 -0.15178 -0.27709 -0.13952 C -0.28125 -0.13674 -0.28507 -0.13258 -0.28976 -0.13003 C -0.30278 -0.1224 -0.31667 -0.11384 -0.32813 -0.10227 C -0.33698 -0.09324 -0.34584 -0.08283 -0.35365 -0.07242 C -0.36059 -0.06317 -0.36424 -0.04951 -0.37049 -0.03957 C -0.38073 -0.02268 -0.39115 -0.0074 -0.39931 0.0118 C -0.40556 0.02638 -0.40938 0.04373 -0.41285 0.05969 C -0.41494 0.06964 -0.41563 0.08098 -0.41841 0.0907 C -0.41945 0.09417 -0.42119 0.09695 -0.4224 0.10042 C -0.42362 0.10412 -0.42466 0.10805 -0.4257 0.11175 C -0.42934 0.12587 -0.4323 0.14068 -0.43612 0.15479 C -0.43785 0.16751 -0.43907 0.18024 -0.4408 0.19297 C -0.44219 0.2013 -0.4415 0.21032 -0.44323 0.21865 C -0.44358 0.22189 -0.44358 0.22582 -0.4441 0.22906 C -0.44445 0.23184 -0.44566 0.2367 -0.44566 0.2367 C -0.44653 0.26238 -0.44844 0.28575 -0.45365 0.31027 C -0.45434 0.31791 -0.45608 0.32508 -0.45695 0.33248 C -0.45747 0.33734 -0.45782 0.3422 -0.45869 0.3466 C -0.45903 0.34914 -0.46007 0.354 -0.46007 0.354 " pathEditMode="relative" ptsTypes="fffffffffffffffffffffffffffffffffffffffffffffffffffffffffffffffffffffffffffffffffffffffffffffffffffffffffffffffffffffffffffffffffffffffffA">
                                      <p:cBhvr>
                                        <p:cTn id="48" dur="2000" fill="hold"/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54" grpId="0"/>
      <p:bldP spid="560160" grpId="0"/>
      <p:bldP spid="560171" grpId="0"/>
      <p:bldP spid="560177" grpId="0"/>
      <p:bldP spid="560186" grpId="0"/>
      <p:bldP spid="560190" grpId="0"/>
      <p:bldP spid="560190" grpId="1"/>
      <p:bldP spid="5601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0377-DDDE-42C1-99FF-705051E52737}" type="slidenum">
              <a:rPr lang="en-US"/>
              <a:pPr/>
              <a:t>15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Wrong Challenge Solution #2</a:t>
            </a:r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304800" y="1200150"/>
            <a:ext cx="4211638" cy="45148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swap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*pa,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*temp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temp = pa;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pa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a=5, b=6;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swap(&amp;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a,&amp;b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560133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4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5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7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8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9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1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3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4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60145" name="Rectangle 17"/>
          <p:cNvSpPr>
            <a:spLocks noChangeArrowheads="1"/>
          </p:cNvSpPr>
          <p:nvPr/>
        </p:nvSpPr>
        <p:spPr bwMode="auto">
          <a:xfrm>
            <a:off x="6818313" y="2462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6" name="Rectangle 18"/>
          <p:cNvSpPr>
            <a:spLocks noChangeArrowheads="1"/>
          </p:cNvSpPr>
          <p:nvPr/>
        </p:nvSpPr>
        <p:spPr bwMode="auto">
          <a:xfrm>
            <a:off x="6818313" y="2767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7" name="Text Box 19"/>
          <p:cNvSpPr txBox="1">
            <a:spLocks noChangeArrowheads="1"/>
          </p:cNvSpPr>
          <p:nvPr/>
        </p:nvSpPr>
        <p:spPr bwMode="auto">
          <a:xfrm>
            <a:off x="7626350" y="24384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00000000</a:t>
            </a:r>
          </a:p>
          <a:p>
            <a:r>
              <a:rPr lang="en-US" sz="2000" b="1" dirty="0">
                <a:latin typeface="Courier New" pitchFamily="49" charset="0"/>
              </a:rPr>
              <a:t>00000001</a:t>
            </a:r>
          </a:p>
        </p:txBody>
      </p:sp>
      <p:sp>
        <p:nvSpPr>
          <p:cNvPr id="560148" name="Text Box 20"/>
          <p:cNvSpPr txBox="1">
            <a:spLocks noChangeArrowheads="1"/>
          </p:cNvSpPr>
          <p:nvPr/>
        </p:nvSpPr>
        <p:spPr bwMode="auto">
          <a:xfrm>
            <a:off x="7626350" y="33639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6254750" y="3352800"/>
            <a:ext cx="1423988" cy="654050"/>
            <a:chOff x="3907" y="2496"/>
            <a:chExt cx="897" cy="795"/>
          </a:xfrm>
        </p:grpSpPr>
        <p:grpSp>
          <p:nvGrpSpPr>
            <p:cNvPr id="560150" name="Group 22"/>
            <p:cNvGrpSpPr>
              <a:grpSpLocks/>
            </p:cNvGrpSpPr>
            <p:nvPr/>
          </p:nvGrpSpPr>
          <p:grpSpPr bwMode="auto">
            <a:xfrm>
              <a:off x="3907" y="2496"/>
              <a:ext cx="897" cy="768"/>
              <a:chOff x="3907" y="1728"/>
              <a:chExt cx="897" cy="768"/>
            </a:xfrm>
          </p:grpSpPr>
          <p:sp>
            <p:nvSpPr>
              <p:cNvPr id="560151" name="Rectangle 23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2" name="Text Box 24"/>
              <p:cNvSpPr txBox="1">
                <a:spLocks noChangeArrowheads="1"/>
              </p:cNvSpPr>
              <p:nvPr/>
            </p:nvSpPr>
            <p:spPr bwMode="auto">
              <a:xfrm>
                <a:off x="3907" y="1728"/>
                <a:ext cx="841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66"/>
                    </a:solidFill>
                  </a:rPr>
                  <a:t> a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54" name="Text Box 26"/>
          <p:cNvSpPr txBox="1">
            <a:spLocks noChangeArrowheads="1"/>
          </p:cNvSpPr>
          <p:nvPr/>
        </p:nvSpPr>
        <p:spPr bwMode="auto">
          <a:xfrm>
            <a:off x="7024688" y="34417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60155" name="Group 27"/>
          <p:cNvGrpSpPr>
            <a:grpSpLocks/>
          </p:cNvGrpSpPr>
          <p:nvPr/>
        </p:nvGrpSpPr>
        <p:grpSpPr bwMode="auto">
          <a:xfrm>
            <a:off x="6235700" y="3986213"/>
            <a:ext cx="1436688" cy="654050"/>
            <a:chOff x="3899" y="2496"/>
            <a:chExt cx="905" cy="795"/>
          </a:xfrm>
        </p:grpSpPr>
        <p:grpSp>
          <p:nvGrpSpPr>
            <p:cNvPr id="560156" name="Group 28"/>
            <p:cNvGrpSpPr>
              <a:grpSpLocks/>
            </p:cNvGrpSpPr>
            <p:nvPr/>
          </p:nvGrpSpPr>
          <p:grpSpPr bwMode="auto">
            <a:xfrm>
              <a:off x="3899" y="2496"/>
              <a:ext cx="905" cy="768"/>
              <a:chOff x="3899" y="1728"/>
              <a:chExt cx="905" cy="768"/>
            </a:xfrm>
          </p:grpSpPr>
          <p:sp>
            <p:nvSpPr>
              <p:cNvPr id="560157" name="Rectangle 29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8" name="Text Box 30"/>
              <p:cNvSpPr txBox="1">
                <a:spLocks noChangeArrowheads="1"/>
              </p:cNvSpPr>
              <p:nvPr/>
            </p:nvSpPr>
            <p:spPr bwMode="auto">
              <a:xfrm>
                <a:off x="3899" y="1728"/>
                <a:ext cx="857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59" name="Text Box 31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60" name="Text Box 32"/>
          <p:cNvSpPr txBox="1">
            <a:spLocks noChangeArrowheads="1"/>
          </p:cNvSpPr>
          <p:nvPr/>
        </p:nvSpPr>
        <p:spPr bwMode="auto">
          <a:xfrm>
            <a:off x="7018338" y="40751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560166" name="Group 38"/>
          <p:cNvGrpSpPr>
            <a:grpSpLocks/>
          </p:cNvGrpSpPr>
          <p:nvPr/>
        </p:nvGrpSpPr>
        <p:grpSpPr bwMode="auto">
          <a:xfrm>
            <a:off x="6170613" y="4892675"/>
            <a:ext cx="1504950" cy="654050"/>
            <a:chOff x="3856" y="2496"/>
            <a:chExt cx="948" cy="795"/>
          </a:xfrm>
        </p:grpSpPr>
        <p:grpSp>
          <p:nvGrpSpPr>
            <p:cNvPr id="560167" name="Group 39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560168" name="Rectangle 40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69" name="Text Box 41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66"/>
                    </a:solidFill>
                  </a:rPr>
                  <a:t> pa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560170" name="Text Box 42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1" name="Text Box 43"/>
          <p:cNvSpPr txBox="1">
            <a:spLocks noChangeArrowheads="1"/>
          </p:cNvSpPr>
          <p:nvPr/>
        </p:nvSpPr>
        <p:spPr bwMode="auto">
          <a:xfrm>
            <a:off x="6781800" y="49815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9240</a:t>
            </a:r>
          </a:p>
        </p:txBody>
      </p: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6151563" y="5526088"/>
            <a:ext cx="1524000" cy="654050"/>
            <a:chOff x="3848" y="2496"/>
            <a:chExt cx="960" cy="795"/>
          </a:xfrm>
        </p:grpSpPr>
        <p:grpSp>
          <p:nvGrpSpPr>
            <p:cNvPr id="560173" name="Group 45"/>
            <p:cNvGrpSpPr>
              <a:grpSpLocks/>
            </p:cNvGrpSpPr>
            <p:nvPr/>
          </p:nvGrpSpPr>
          <p:grpSpPr bwMode="auto">
            <a:xfrm>
              <a:off x="3848" y="2496"/>
              <a:ext cx="960" cy="768"/>
              <a:chOff x="3848" y="1728"/>
              <a:chExt cx="960" cy="768"/>
            </a:xfrm>
          </p:grpSpPr>
          <p:sp>
            <p:nvSpPr>
              <p:cNvPr id="560174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75" name="Text Box 47"/>
              <p:cNvSpPr txBox="1">
                <a:spLocks noChangeArrowheads="1"/>
              </p:cNvSpPr>
              <p:nvPr/>
            </p:nvSpPr>
            <p:spPr bwMode="auto">
              <a:xfrm>
                <a:off x="3848" y="1728"/>
                <a:ext cx="96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76" name="Text Box 48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7" name="Text Box 49"/>
          <p:cNvSpPr txBox="1">
            <a:spLocks noChangeArrowheads="1"/>
          </p:cNvSpPr>
          <p:nvPr/>
        </p:nvSpPr>
        <p:spPr bwMode="auto">
          <a:xfrm>
            <a:off x="6773863" y="56149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9244</a:t>
            </a:r>
          </a:p>
        </p:txBody>
      </p:sp>
      <p:grpSp>
        <p:nvGrpSpPr>
          <p:cNvPr id="560181" name="Group 53"/>
          <p:cNvGrpSpPr>
            <a:grpSpLocks/>
          </p:cNvGrpSpPr>
          <p:nvPr/>
        </p:nvGrpSpPr>
        <p:grpSpPr bwMode="auto">
          <a:xfrm>
            <a:off x="5868988" y="6151563"/>
            <a:ext cx="2070100" cy="654050"/>
            <a:chOff x="3678" y="2496"/>
            <a:chExt cx="1304" cy="795"/>
          </a:xfrm>
        </p:grpSpPr>
        <p:grpSp>
          <p:nvGrpSpPr>
            <p:cNvPr id="560182" name="Group 54"/>
            <p:cNvGrpSpPr>
              <a:grpSpLocks/>
            </p:cNvGrpSpPr>
            <p:nvPr/>
          </p:nvGrpSpPr>
          <p:grpSpPr bwMode="auto">
            <a:xfrm>
              <a:off x="3678" y="2496"/>
              <a:ext cx="1304" cy="768"/>
              <a:chOff x="3678" y="1728"/>
              <a:chExt cx="1304" cy="768"/>
            </a:xfrm>
          </p:grpSpPr>
          <p:sp>
            <p:nvSpPr>
              <p:cNvPr id="560183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4" name="Text Box 56"/>
              <p:cNvSpPr txBox="1">
                <a:spLocks noChangeArrowheads="1"/>
              </p:cNvSpPr>
              <p:nvPr/>
            </p:nvSpPr>
            <p:spPr bwMode="auto">
              <a:xfrm>
                <a:off x="3678" y="1728"/>
                <a:ext cx="130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temp   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85" name="Text Box 57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86" name="Text Box 58"/>
          <p:cNvSpPr txBox="1">
            <a:spLocks noChangeArrowheads="1"/>
          </p:cNvSpPr>
          <p:nvPr/>
        </p:nvSpPr>
        <p:spPr bwMode="auto">
          <a:xfrm>
            <a:off x="6729413" y="6288088"/>
            <a:ext cx="96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50000</a:t>
            </a:r>
          </a:p>
        </p:txBody>
      </p:sp>
      <p:sp>
        <p:nvSpPr>
          <p:cNvPr id="560190" name="Text Box 62"/>
          <p:cNvSpPr txBox="1">
            <a:spLocks noChangeArrowheads="1"/>
          </p:cNvSpPr>
          <p:nvPr/>
        </p:nvSpPr>
        <p:spPr bwMode="auto">
          <a:xfrm>
            <a:off x="6782430" y="4979695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66" name="Text Box 62"/>
          <p:cNvSpPr txBox="1">
            <a:spLocks noChangeArrowheads="1"/>
          </p:cNvSpPr>
          <p:nvPr/>
        </p:nvSpPr>
        <p:spPr bwMode="auto">
          <a:xfrm>
            <a:off x="6773708" y="5618151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9244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6784573" y="6250911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7168" y="4770466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66"/>
                </a:solidFill>
              </a:rPr>
              <a:t>// prints 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86000" y="504086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66"/>
                </a:solidFill>
              </a:rPr>
              <a:t>// prints 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1143000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Problem: </a:t>
            </a:r>
            <a:r>
              <a:rPr lang="en-US" sz="1800" dirty="0"/>
              <a:t>In this solution,</a:t>
            </a:r>
            <a:br>
              <a:rPr lang="en-US" sz="1800" dirty="0"/>
            </a:br>
            <a:r>
              <a:rPr lang="en-US" sz="1800" dirty="0"/>
              <a:t>we swap the pointers but not</a:t>
            </a:r>
            <a:br>
              <a:rPr lang="en-US" sz="1800" dirty="0"/>
            </a:br>
            <a:r>
              <a:rPr lang="en-US" sz="1800" dirty="0"/>
              <a:t>the values they point to!</a:t>
            </a:r>
          </a:p>
        </p:txBody>
      </p:sp>
    </p:spTree>
    <p:extLst>
      <p:ext uri="{BB962C8B-B14F-4D97-AF65-F5344CB8AC3E}">
        <p14:creationId xmlns:p14="http://schemas.microsoft.com/office/powerpoint/2010/main" val="365713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60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8645 " pathEditMode="relative" ptsTypes="AA">
                                      <p:cBhvr>
                                        <p:cTn id="41" dur="2000" fill="hold"/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60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694 L 0.00087 -0.09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30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18645 L 0.00035 0.0851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6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60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60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60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60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60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54" grpId="0"/>
      <p:bldP spid="560160" grpId="0"/>
      <p:bldP spid="560171" grpId="0"/>
      <p:bldP spid="560171" grpId="1"/>
      <p:bldP spid="560177" grpId="0"/>
      <p:bldP spid="560177" grpId="1"/>
      <p:bldP spid="560186" grpId="0"/>
      <p:bldP spid="560186" grpId="1"/>
      <p:bldP spid="560190" grpId="0"/>
      <p:bldP spid="560190" grpId="1"/>
      <p:bldP spid="560190" grpId="2"/>
      <p:bldP spid="560190" grpId="3"/>
      <p:bldP spid="66" grpId="0"/>
      <p:bldP spid="66" grpId="1"/>
      <p:bldP spid="66" grpId="2"/>
      <p:bldP spid="68" grpId="0"/>
      <p:bldP spid="68" grpId="1"/>
      <p:bldP spid="2" grpId="0"/>
      <p:bldP spid="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C192-102A-47C9-976B-CC9205495587}" type="slidenum">
              <a:rPr lang="en-US"/>
              <a:pPr/>
              <a:t>16</a:t>
            </a:fld>
            <a:endParaRPr lang="en-US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Play….</a:t>
            </a: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1447800" y="1828800"/>
            <a:ext cx="558165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Programming Language Inventor </a:t>
            </a:r>
          </a:p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tx1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Or</a:t>
            </a:r>
          </a:p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tx1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Serial Killer</a:t>
            </a:r>
          </a:p>
        </p:txBody>
      </p:sp>
      <p:sp>
        <p:nvSpPr>
          <p:cNvPr id="518148" name="Text Box 4"/>
          <p:cNvSpPr txBox="1">
            <a:spLocks noChangeArrowheads="1"/>
          </p:cNvSpPr>
          <p:nvPr/>
        </p:nvSpPr>
        <p:spPr bwMode="auto">
          <a:xfrm>
            <a:off x="434975" y="5562600"/>
            <a:ext cx="8285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See if you can guess who uses a keyboard and who uses a chainsaw!</a:t>
            </a:r>
          </a:p>
        </p:txBody>
      </p:sp>
      <p:graphicFrame>
        <p:nvGraphicFramePr>
          <p:cNvPr id="518149" name="Object 5"/>
          <p:cNvGraphicFramePr>
            <a:graphicFrameLocks noChangeAspect="1"/>
          </p:cNvGraphicFramePr>
          <p:nvPr/>
        </p:nvGraphicFramePr>
        <p:xfrm>
          <a:off x="457200" y="1981200"/>
          <a:ext cx="8351838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91" name="Bitmap Image" r:id="rId4" imgW="8352381" imgH="4505954" progId="Paint.Picture">
                  <p:embed/>
                </p:oleObj>
              </mc:Choice>
              <mc:Fallback>
                <p:oleObj name="Bitmap Image" r:id="rId4" imgW="8352381" imgH="4505954" progId="Paint.Picture">
                  <p:embed/>
                  <p:pic>
                    <p:nvPicPr>
                      <p:cNvPr id="518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8351838" cy="450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233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17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 dirty="0"/>
              <a:t>Arrays, Addresses and Pointers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101600" y="3797111"/>
            <a:ext cx="4089400" cy="2908489"/>
          </a:xfrm>
          <a:prstGeom prst="rect">
            <a:avLst/>
          </a:prstGeom>
          <a:solidFill>
            <a:srgbClr val="FFEFD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4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}</a:t>
            </a: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7626350" y="3258717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00009240</a:t>
            </a:r>
          </a:p>
          <a:p>
            <a:r>
              <a:rPr lang="en-US" sz="2000" b="1" dirty="0">
                <a:latin typeface="Courier New" pitchFamily="49" charset="0"/>
              </a:rPr>
              <a:t>00009242</a:t>
            </a:r>
          </a:p>
          <a:p>
            <a:r>
              <a:rPr lang="en-US" sz="2000" b="1" dirty="0">
                <a:latin typeface="Courier New" pitchFamily="49" charset="0"/>
              </a:rPr>
              <a:t>00009244</a:t>
            </a:r>
          </a:p>
          <a:p>
            <a:r>
              <a:rPr lang="en-US" sz="2000" b="1" dirty="0">
                <a:latin typeface="Courier New" pitchFamily="49" charset="0"/>
              </a:rPr>
              <a:t>00009246</a:t>
            </a:r>
          </a:p>
          <a:p>
            <a:r>
              <a:rPr lang="en-US" sz="2000" b="1" dirty="0">
                <a:latin typeface="Courier New" pitchFamily="49" charset="0"/>
              </a:rPr>
              <a:t>00009248</a:t>
            </a:r>
          </a:p>
          <a:p>
            <a:r>
              <a:rPr lang="en-US" sz="2000" b="1" dirty="0">
                <a:latin typeface="Courier New" pitchFamily="49" charset="0"/>
              </a:rPr>
              <a:t>00009250</a:t>
            </a:r>
          </a:p>
          <a:p>
            <a:r>
              <a:rPr lang="en-US" sz="2000" b="1" dirty="0">
                <a:latin typeface="Courier New" pitchFamily="49" charset="0"/>
              </a:rPr>
              <a:t>00009252</a:t>
            </a:r>
          </a:p>
          <a:p>
            <a:r>
              <a:rPr lang="en-US" sz="2000" b="1" dirty="0">
                <a:latin typeface="Courier New" pitchFamily="49" charset="0"/>
              </a:rPr>
              <a:t>00009254</a:t>
            </a:r>
          </a:p>
          <a:p>
            <a:r>
              <a:rPr lang="en-US" sz="2000" b="1" dirty="0">
                <a:latin typeface="Courier New" pitchFamily="49" charset="0"/>
              </a:rPr>
              <a:t>00009256</a:t>
            </a:r>
          </a:p>
          <a:p>
            <a:r>
              <a:rPr lang="en-US" sz="2000" b="1" dirty="0">
                <a:latin typeface="Courier New" pitchFamily="49" charset="0"/>
              </a:rPr>
              <a:t>00009258</a:t>
            </a:r>
          </a:p>
          <a:p>
            <a:r>
              <a:rPr lang="en-US" sz="2000" b="1" dirty="0">
                <a:latin typeface="Courier New" pitchFamily="49" charset="0"/>
              </a:rPr>
              <a:t>00009260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0" y="3440668"/>
            <a:ext cx="1560513" cy="2061453"/>
            <a:chOff x="6096000" y="3440668"/>
            <a:chExt cx="1560513" cy="2061453"/>
          </a:xfrm>
        </p:grpSpPr>
        <p:grpSp>
          <p:nvGrpSpPr>
            <p:cNvPr id="2" name="Group 1"/>
            <p:cNvGrpSpPr/>
            <p:nvPr/>
          </p:nvGrpSpPr>
          <p:grpSpPr>
            <a:xfrm>
              <a:off x="6826404" y="3682917"/>
              <a:ext cx="830109" cy="1819204"/>
              <a:chOff x="6826404" y="3682917"/>
              <a:chExt cx="830109" cy="1819204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6827451" y="3682917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6826404" y="4286659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6832410" y="4904351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30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96000" y="344066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nums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59145" y="379739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[0]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65060" y="4411712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[1]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365060" y="501322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[2]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320169" y="4992807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cout</a:t>
            </a:r>
            <a:r>
              <a:rPr lang="en-US" sz="1800" dirty="0"/>
              <a:t> &lt;&lt;   </a:t>
            </a:r>
            <a:r>
              <a:rPr lang="en-US" sz="1800" dirty="0" err="1"/>
              <a:t>nums</a:t>
            </a:r>
            <a:r>
              <a:rPr lang="en-US" sz="1800" dirty="0"/>
              <a:t>;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926270" y="5007847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// prints </a:t>
            </a:r>
            <a:r>
              <a:rPr lang="en-US" sz="1800" dirty="0">
                <a:solidFill>
                  <a:srgbClr val="FF0000"/>
                </a:solidFill>
              </a:rPr>
              <a:t>9242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772400" y="3876606"/>
            <a:ext cx="1143000" cy="44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8239933" y="3553752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19" name="Text Box 5"/>
          <p:cNvSpPr txBox="1">
            <a:spLocks noChangeArrowheads="1"/>
          </p:cNvSpPr>
          <p:nvPr/>
        </p:nvSpPr>
        <p:spPr bwMode="auto">
          <a:xfrm>
            <a:off x="4920815" y="572869"/>
            <a:ext cx="3886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And here’s how to make a pointer point to an array…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01119" y="5407461"/>
            <a:ext cx="387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int</a:t>
            </a:r>
            <a:r>
              <a:rPr lang="en-US" sz="1800" dirty="0"/>
              <a:t> *</a:t>
            </a:r>
            <a:r>
              <a:rPr lang="en-US" sz="1800" dirty="0" err="1"/>
              <a:t>ptr</a:t>
            </a:r>
            <a:r>
              <a:rPr lang="en-US" sz="1800" dirty="0"/>
              <a:t> = </a:t>
            </a:r>
            <a:r>
              <a:rPr lang="en-US" sz="1800" dirty="0" err="1"/>
              <a:t>nums</a:t>
            </a:r>
            <a:r>
              <a:rPr lang="en-US" sz="1800" dirty="0"/>
              <a:t>;   </a:t>
            </a:r>
            <a:r>
              <a:rPr lang="en-US" sz="1600" dirty="0"/>
              <a:t>// pointer to array</a:t>
            </a:r>
            <a:endParaRPr lang="en-US" sz="1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335908" y="5738693"/>
            <a:ext cx="1316697" cy="685920"/>
            <a:chOff x="6339816" y="5738693"/>
            <a:chExt cx="1316697" cy="685920"/>
          </a:xfrm>
        </p:grpSpPr>
        <p:sp>
          <p:nvSpPr>
            <p:cNvPr id="122" name="Rectangle 23"/>
            <p:cNvSpPr>
              <a:spLocks noChangeArrowheads="1"/>
            </p:cNvSpPr>
            <p:nvPr/>
          </p:nvSpPr>
          <p:spPr bwMode="auto">
            <a:xfrm>
              <a:off x="6832410" y="5826843"/>
              <a:ext cx="824103" cy="597770"/>
            </a:xfrm>
            <a:prstGeom prst="rect">
              <a:avLst/>
            </a:prstGeom>
            <a:solidFill>
              <a:srgbClr val="A3FFE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39816" y="5738693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ptr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126" name="Text Box 5"/>
          <p:cNvSpPr txBox="1">
            <a:spLocks noChangeArrowheads="1"/>
          </p:cNvSpPr>
          <p:nvPr/>
        </p:nvSpPr>
        <p:spPr bwMode="auto">
          <a:xfrm>
            <a:off x="4343400" y="1334869"/>
            <a:ext cx="472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Question: </a:t>
            </a:r>
            <a:r>
              <a:rPr lang="en-US" sz="1800" dirty="0"/>
              <a:t>So is </a:t>
            </a:r>
            <a:r>
              <a:rPr lang="en-US" sz="1800" dirty="0">
                <a:solidFill>
                  <a:srgbClr val="6600CC"/>
                </a:solidFill>
              </a:rPr>
              <a:t>“</a:t>
            </a:r>
            <a:r>
              <a:rPr lang="en-US" sz="1800" dirty="0" err="1">
                <a:solidFill>
                  <a:srgbClr val="6600CC"/>
                </a:solidFill>
              </a:rPr>
              <a:t>nums</a:t>
            </a:r>
            <a:r>
              <a:rPr lang="en-US" sz="1800" dirty="0">
                <a:solidFill>
                  <a:srgbClr val="6600CC"/>
                </a:solidFill>
              </a:rPr>
              <a:t>” </a:t>
            </a:r>
            <a:r>
              <a:rPr lang="en-US" sz="1800" dirty="0"/>
              <a:t>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/>
              <a:t> or a </a:t>
            </a:r>
            <a:r>
              <a:rPr lang="en-US" sz="1800" dirty="0">
                <a:solidFill>
                  <a:srgbClr val="FF0000"/>
                </a:solidFill>
              </a:rPr>
              <a:t>pointer</a:t>
            </a:r>
            <a:r>
              <a:rPr lang="en-US" sz="1800" dirty="0"/>
              <a:t> or what?</a:t>
            </a:r>
          </a:p>
        </p:txBody>
      </p:sp>
      <p:sp>
        <p:nvSpPr>
          <p:cNvPr id="128" name="Text Box 5"/>
          <p:cNvSpPr txBox="1">
            <a:spLocks noChangeArrowheads="1"/>
          </p:cNvSpPr>
          <p:nvPr/>
        </p:nvSpPr>
        <p:spPr bwMode="auto">
          <a:xfrm>
            <a:off x="4353858" y="2039288"/>
            <a:ext cx="4724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Answer: </a:t>
            </a:r>
            <a:r>
              <a:rPr lang="en-US" sz="1800" dirty="0">
                <a:solidFill>
                  <a:srgbClr val="6600CC"/>
                </a:solidFill>
              </a:rPr>
              <a:t>“</a:t>
            </a:r>
            <a:r>
              <a:rPr lang="en-US" sz="1800" dirty="0" err="1">
                <a:solidFill>
                  <a:srgbClr val="6600CC"/>
                </a:solidFill>
              </a:rPr>
              <a:t>nums</a:t>
            </a:r>
            <a:r>
              <a:rPr lang="en-US" sz="1800" dirty="0">
                <a:solidFill>
                  <a:srgbClr val="6600CC"/>
                </a:solidFill>
              </a:rPr>
              <a:t>” </a:t>
            </a:r>
            <a:r>
              <a:rPr lang="en-US" sz="1800" dirty="0"/>
              <a:t>is just an array. </a:t>
            </a:r>
            <a:br>
              <a:rPr lang="en-US" sz="1800" dirty="0"/>
            </a:br>
            <a:r>
              <a:rPr lang="en-US" sz="1800" dirty="0"/>
              <a:t>But C++ lets you get its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/>
              <a:t> without using the </a:t>
            </a:r>
            <a:r>
              <a:rPr lang="en-US" sz="1800" dirty="0">
                <a:solidFill>
                  <a:srgbClr val="FF0000"/>
                </a:solidFill>
              </a:rPr>
              <a:t>&amp; </a:t>
            </a:r>
            <a:r>
              <a:rPr lang="en-US" sz="1800" dirty="0"/>
              <a:t>so it looks like a pointer…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595683" y="5746535"/>
            <a:ext cx="3349451" cy="1111465"/>
          </a:xfrm>
          <a:prstGeom prst="wedgeRoundRectCallout">
            <a:avLst>
              <a:gd name="adj1" fmla="val 116880"/>
              <a:gd name="adj2" fmla="val -1698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a pointer variable.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Why?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lang="en-US" sz="1600" dirty="0"/>
              <a:t>Because 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it’s a 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variable that holds an address value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!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33" name="Rounded Rectangular Callout 132"/>
          <p:cNvSpPr/>
          <p:nvPr/>
        </p:nvSpPr>
        <p:spPr bwMode="auto">
          <a:xfrm>
            <a:off x="4141775" y="3359892"/>
            <a:ext cx="1999621" cy="2378801"/>
          </a:xfrm>
          <a:prstGeom prst="wedgeRoundRectCallout">
            <a:avLst>
              <a:gd name="adj1" fmla="val 66847"/>
              <a:gd name="adj2" fmla="val -2634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just an array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 It holds three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regular integer values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 But it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doesn’t hold an address 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like a pointer variable, so it’s not a pointer!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Text Box 5">
            <a:extLst>
              <a:ext uri="{FF2B5EF4-FFF2-40B4-BE49-F238E27FC236}">
                <a16:creationId xmlns:a16="http://schemas.microsoft.com/office/drawing/2014/main" id="{2493CE70-B984-4C7E-BB2D-929806788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85800"/>
            <a:ext cx="44636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Just like any other variable, every array has an address in memory.</a:t>
            </a:r>
          </a:p>
        </p:txBody>
      </p:sp>
      <p:sp>
        <p:nvSpPr>
          <p:cNvPr id="57" name="Text Box 5">
            <a:extLst>
              <a:ext uri="{FF2B5EF4-FFF2-40B4-BE49-F238E27FC236}">
                <a16:creationId xmlns:a16="http://schemas.microsoft.com/office/drawing/2014/main" id="{E39D8337-AC6B-4399-8F35-F3ECE9EC2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91" y="1505668"/>
            <a:ext cx="37014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But… in C++ you don’t use the 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&amp;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operator</a:t>
            </a:r>
            <a:r>
              <a:rPr lang="en-US" sz="1800" dirty="0"/>
              <a:t> to get an array’s address!</a:t>
            </a:r>
          </a:p>
        </p:txBody>
      </p:sp>
      <p:sp>
        <p:nvSpPr>
          <p:cNvPr id="58" name="Text Box 5">
            <a:extLst>
              <a:ext uri="{FF2B5EF4-FFF2-40B4-BE49-F238E27FC236}">
                <a16:creationId xmlns:a16="http://schemas.microsoft.com/office/drawing/2014/main" id="{6568130C-45BC-45FD-A39A-2A2F48DB7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07" y="2595344"/>
            <a:ext cx="3886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You simply write the array’s name (without brackets) and C++ will give you the array’s address!</a:t>
            </a:r>
          </a:p>
        </p:txBody>
      </p:sp>
    </p:spTree>
    <p:extLst>
      <p:ext uri="{BB962C8B-B14F-4D97-AF65-F5344CB8AC3E}">
        <p14:creationId xmlns:p14="http://schemas.microsoft.com/office/powerpoint/2010/main" val="382634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47051E-6 L -0.75451 0.1591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26" y="795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8" grpId="0"/>
      <p:bldP spid="8" grpId="0" build="allAtOnce"/>
      <p:bldP spid="8" grpId="1" build="allAtOnce"/>
      <p:bldP spid="119" grpId="0"/>
      <p:bldP spid="120" grpId="0"/>
      <p:bldP spid="126" grpId="0"/>
      <p:bldP spid="128" grpId="0"/>
      <p:bldP spid="12" grpId="0" animBg="1"/>
      <p:bldP spid="12" grpId="1" animBg="1"/>
      <p:bldP spid="133" grpId="0" animBg="1"/>
      <p:bldP spid="133" grpId="1" animBg="1"/>
      <p:bldP spid="56" grpId="0"/>
      <p:bldP spid="57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18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 dirty="0"/>
              <a:t>Arrays, Addresses and Pointers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797111"/>
            <a:ext cx="4295218" cy="2908489"/>
          </a:xfrm>
          <a:prstGeom prst="rect">
            <a:avLst/>
          </a:prstGeom>
          <a:solidFill>
            <a:srgbClr val="FFEFD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4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91273" y="609600"/>
            <a:ext cx="47855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In C++, a pointer to an array can be used just as if it were an array itself!</a:t>
            </a: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7626350" y="3258717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00009240</a:t>
            </a:r>
          </a:p>
          <a:p>
            <a:r>
              <a:rPr lang="en-US" sz="2000" b="1" dirty="0">
                <a:latin typeface="Courier New" pitchFamily="49" charset="0"/>
              </a:rPr>
              <a:t>00009242</a:t>
            </a:r>
          </a:p>
          <a:p>
            <a:r>
              <a:rPr lang="en-US" sz="2000" b="1" dirty="0">
                <a:latin typeface="Courier New" pitchFamily="49" charset="0"/>
              </a:rPr>
              <a:t>00009244</a:t>
            </a:r>
          </a:p>
          <a:p>
            <a:r>
              <a:rPr lang="en-US" sz="2000" b="1" dirty="0">
                <a:latin typeface="Courier New" pitchFamily="49" charset="0"/>
              </a:rPr>
              <a:t>00009246</a:t>
            </a:r>
          </a:p>
          <a:p>
            <a:r>
              <a:rPr lang="en-US" sz="2000" b="1" dirty="0">
                <a:latin typeface="Courier New" pitchFamily="49" charset="0"/>
              </a:rPr>
              <a:t>00009248</a:t>
            </a:r>
          </a:p>
          <a:p>
            <a:r>
              <a:rPr lang="en-US" sz="2000" b="1" dirty="0">
                <a:latin typeface="Courier New" pitchFamily="49" charset="0"/>
              </a:rPr>
              <a:t>00009250</a:t>
            </a:r>
          </a:p>
          <a:p>
            <a:r>
              <a:rPr lang="en-US" sz="2000" b="1" dirty="0">
                <a:latin typeface="Courier New" pitchFamily="49" charset="0"/>
              </a:rPr>
              <a:t>00009252</a:t>
            </a:r>
          </a:p>
          <a:p>
            <a:r>
              <a:rPr lang="en-US" sz="2000" b="1" dirty="0">
                <a:latin typeface="Courier New" pitchFamily="49" charset="0"/>
              </a:rPr>
              <a:t>00009254</a:t>
            </a:r>
          </a:p>
          <a:p>
            <a:r>
              <a:rPr lang="en-US" sz="2000" b="1" dirty="0">
                <a:latin typeface="Courier New" pitchFamily="49" charset="0"/>
              </a:rPr>
              <a:t>00009256</a:t>
            </a:r>
          </a:p>
          <a:p>
            <a:r>
              <a:rPr lang="en-US" sz="2000" b="1" dirty="0">
                <a:latin typeface="Courier New" pitchFamily="49" charset="0"/>
              </a:rPr>
              <a:t>00009258</a:t>
            </a:r>
          </a:p>
          <a:p>
            <a:r>
              <a:rPr lang="en-US" sz="2000" b="1" dirty="0">
                <a:latin typeface="Courier New" pitchFamily="49" charset="0"/>
              </a:rPr>
              <a:t>00009260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0" y="3440668"/>
            <a:ext cx="1560513" cy="2061453"/>
            <a:chOff x="6096000" y="3440668"/>
            <a:chExt cx="1560513" cy="2061453"/>
          </a:xfrm>
        </p:grpSpPr>
        <p:grpSp>
          <p:nvGrpSpPr>
            <p:cNvPr id="2" name="Group 1"/>
            <p:cNvGrpSpPr/>
            <p:nvPr/>
          </p:nvGrpSpPr>
          <p:grpSpPr>
            <a:xfrm>
              <a:off x="6826404" y="3682917"/>
              <a:ext cx="830109" cy="1819204"/>
              <a:chOff x="6826404" y="3682917"/>
              <a:chExt cx="830109" cy="1819204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6827451" y="3682917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6826404" y="4286659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6832410" y="4904351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30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96000" y="344066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nums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59145" y="379739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[0]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65060" y="4411712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[1]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365060" y="501322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[2]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367554" y="4694750"/>
            <a:ext cx="704007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371601" y="5052823"/>
            <a:ext cx="675684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94794" y="4736068"/>
            <a:ext cx="4035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int</a:t>
            </a:r>
            <a:r>
              <a:rPr lang="en-US" sz="1800" dirty="0"/>
              <a:t> *</a:t>
            </a:r>
            <a:r>
              <a:rPr lang="en-US" sz="1800" dirty="0" err="1"/>
              <a:t>ptr</a:t>
            </a:r>
            <a:r>
              <a:rPr lang="en-US" sz="1800" dirty="0"/>
              <a:t> = </a:t>
            </a:r>
            <a:r>
              <a:rPr lang="en-US" sz="1800" dirty="0" err="1"/>
              <a:t>nums</a:t>
            </a:r>
            <a:r>
              <a:rPr lang="en-US" sz="1800" dirty="0"/>
              <a:t>;  // pointer to array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5908" y="5738693"/>
            <a:ext cx="1316697" cy="685920"/>
            <a:chOff x="6339816" y="5738693"/>
            <a:chExt cx="1316697" cy="685920"/>
          </a:xfrm>
        </p:grpSpPr>
        <p:sp>
          <p:nvSpPr>
            <p:cNvPr id="122" name="Rectangle 23"/>
            <p:cNvSpPr>
              <a:spLocks noChangeArrowheads="1"/>
            </p:cNvSpPr>
            <p:nvPr/>
          </p:nvSpPr>
          <p:spPr bwMode="auto">
            <a:xfrm>
              <a:off x="6832410" y="5826843"/>
              <a:ext cx="824103" cy="597770"/>
            </a:xfrm>
            <a:prstGeom prst="rect">
              <a:avLst/>
            </a:prstGeom>
            <a:solidFill>
              <a:srgbClr val="A3FFE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39816" y="5738693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ptr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494794" y="5253942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ptr</a:t>
            </a:r>
            <a:r>
              <a:rPr lang="en-US" sz="1800" dirty="0"/>
              <a:t>[2]; 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43007" y="5943455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19945" y="5266729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// prints </a:t>
            </a:r>
            <a:r>
              <a:rPr lang="en-US" sz="1800" dirty="0" err="1">
                <a:solidFill>
                  <a:srgbClr val="FF0000"/>
                </a:solidFill>
              </a:rPr>
              <a:t>nums</a:t>
            </a:r>
            <a:r>
              <a:rPr lang="en-US" sz="1800" dirty="0">
                <a:solidFill>
                  <a:srgbClr val="FF0000"/>
                </a:solidFill>
              </a:rPr>
              <a:t>[2</a:t>
            </a:r>
            <a:r>
              <a:rPr lang="en-US" sz="1600" dirty="0">
                <a:solidFill>
                  <a:srgbClr val="FF0000"/>
                </a:solidFill>
              </a:rPr>
              <a:t>] or 30</a:t>
            </a: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228600" y="1371600"/>
            <a:ext cx="46950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Or you can use the </a:t>
            </a:r>
            <a:r>
              <a:rPr lang="en-US" sz="1800" dirty="0">
                <a:solidFill>
                  <a:srgbClr val="FF0000"/>
                </a:solidFill>
              </a:rPr>
              <a:t>* operator </a:t>
            </a:r>
            <a:r>
              <a:rPr lang="en-US" sz="1800" dirty="0"/>
              <a:t>with your pointer to access the array’s contents.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08482" y="5561481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cout</a:t>
            </a:r>
            <a:r>
              <a:rPr lang="en-US" sz="1800" dirty="0"/>
              <a:t> &lt;&lt; *</a:t>
            </a:r>
            <a:r>
              <a:rPr lang="en-US" sz="1800" dirty="0" err="1"/>
              <a:t>ptr</a:t>
            </a:r>
            <a:r>
              <a:rPr lang="en-US" sz="1800" dirty="0"/>
              <a:t>; 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133633" y="55742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// prints </a:t>
            </a:r>
            <a:r>
              <a:rPr lang="en-US" sz="1800" dirty="0" err="1">
                <a:solidFill>
                  <a:srgbClr val="FF0000"/>
                </a:solidFill>
              </a:rPr>
              <a:t>nums</a:t>
            </a:r>
            <a:r>
              <a:rPr lang="en-US" sz="1800" dirty="0">
                <a:solidFill>
                  <a:srgbClr val="FF0000"/>
                </a:solidFill>
              </a:rPr>
              <a:t>[0</a:t>
            </a:r>
            <a:r>
              <a:rPr lang="en-US" sz="1600" dirty="0">
                <a:solidFill>
                  <a:srgbClr val="FF0000"/>
                </a:solidFill>
              </a:rPr>
              <a:t>] or 10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8578" y="5876329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cout</a:t>
            </a:r>
            <a:r>
              <a:rPr lang="en-US" sz="1800" dirty="0"/>
              <a:t> &lt;&lt; *(ptr+2); 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28516" y="58790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// prints </a:t>
            </a:r>
            <a:r>
              <a:rPr lang="en-US" sz="1800" dirty="0" err="1">
                <a:solidFill>
                  <a:srgbClr val="FF0000"/>
                </a:solidFill>
              </a:rPr>
              <a:t>nums</a:t>
            </a:r>
            <a:r>
              <a:rPr lang="en-US" sz="1800" dirty="0">
                <a:solidFill>
                  <a:srgbClr val="FF0000"/>
                </a:solidFill>
              </a:rPr>
              <a:t>[2</a:t>
            </a:r>
            <a:r>
              <a:rPr lang="en-US" sz="1600" dirty="0">
                <a:solidFill>
                  <a:srgbClr val="FF0000"/>
                </a:solidFill>
              </a:rPr>
              <a:t>] or 30</a:t>
            </a: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084654" y="714818"/>
            <a:ext cx="39012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In C++, the two syntaxes have identical behavior: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10784" y="1442213"/>
            <a:ext cx="3901272" cy="369332"/>
            <a:chOff x="5210784" y="1597861"/>
            <a:chExt cx="3901272" cy="369332"/>
          </a:xfrm>
        </p:grpSpPr>
        <p:sp>
          <p:nvSpPr>
            <p:cNvPr id="73" name="Text Box 5"/>
            <p:cNvSpPr txBox="1">
              <a:spLocks noChangeArrowheads="1"/>
            </p:cNvSpPr>
            <p:nvPr/>
          </p:nvSpPr>
          <p:spPr bwMode="auto">
            <a:xfrm>
              <a:off x="5210784" y="1597861"/>
              <a:ext cx="390127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/>
                <a:t>ptr</a:t>
              </a:r>
              <a:r>
                <a:rPr lang="en-US" sz="1800" dirty="0"/>
                <a:t>[j]            *(</a:t>
              </a:r>
              <a:r>
                <a:rPr lang="en-US" sz="1800" dirty="0" err="1"/>
                <a:t>ptr</a:t>
              </a:r>
              <a:r>
                <a:rPr lang="en-US" sz="1800" dirty="0"/>
                <a:t> + j)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6812863" y="1782527"/>
              <a:ext cx="43159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4800600" y="2048470"/>
            <a:ext cx="4205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They both mean: </a:t>
            </a:r>
            <a:r>
              <a:rPr lang="en-US" sz="1800" dirty="0"/>
              <a:t>“Go to the address in </a:t>
            </a:r>
            <a:r>
              <a:rPr lang="en-US" sz="1800" dirty="0" err="1">
                <a:solidFill>
                  <a:srgbClr val="6600CC"/>
                </a:solidFill>
              </a:rPr>
              <a:t>ptr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bg1"/>
                </a:solidFill>
              </a:rPr>
              <a:t>then skip down j elements and get the value.”</a:t>
            </a:r>
          </a:p>
        </p:txBody>
      </p:sp>
      <p:cxnSp>
        <p:nvCxnSpPr>
          <p:cNvPr id="76" name="Curved Connector 75"/>
          <p:cNvCxnSpPr/>
          <p:nvPr/>
        </p:nvCxnSpPr>
        <p:spPr bwMode="auto">
          <a:xfrm rot="10800000">
            <a:off x="6781379" y="3715832"/>
            <a:ext cx="61629" cy="2427679"/>
          </a:xfrm>
          <a:prstGeom prst="curvedConnector3">
            <a:avLst>
              <a:gd name="adj1" fmla="val 1449551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Curved Connector 76"/>
          <p:cNvCxnSpPr/>
          <p:nvPr/>
        </p:nvCxnSpPr>
        <p:spPr bwMode="auto">
          <a:xfrm flipH="1">
            <a:off x="7676185" y="3702077"/>
            <a:ext cx="10709" cy="594134"/>
          </a:xfrm>
          <a:prstGeom prst="curvedConnector3">
            <a:avLst>
              <a:gd name="adj1" fmla="val -2134653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Curved Connector 77"/>
          <p:cNvCxnSpPr/>
          <p:nvPr/>
        </p:nvCxnSpPr>
        <p:spPr bwMode="auto">
          <a:xfrm flipH="1">
            <a:off x="7696200" y="4333672"/>
            <a:ext cx="10709" cy="594134"/>
          </a:xfrm>
          <a:prstGeom prst="curvedConnector3">
            <a:avLst>
              <a:gd name="adj1" fmla="val -2134653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4798976" y="2042808"/>
            <a:ext cx="4205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They both mean</a:t>
            </a:r>
            <a:r>
              <a:rPr lang="en-US" sz="1800" dirty="0">
                <a:solidFill>
                  <a:schemeClr val="tx1"/>
                </a:solidFill>
              </a:rPr>
              <a:t>: “Go to the address in </a:t>
            </a:r>
            <a:r>
              <a:rPr lang="en-US" sz="1800" dirty="0" err="1">
                <a:solidFill>
                  <a:srgbClr val="6600CC"/>
                </a:solidFill>
              </a:rPr>
              <a:t>ptr</a:t>
            </a:r>
            <a:r>
              <a:rPr lang="en-US" sz="1800" dirty="0">
                <a:solidFill>
                  <a:schemeClr val="tx1"/>
                </a:solidFill>
              </a:rPr>
              <a:t>, then skip</a:t>
            </a:r>
            <a:r>
              <a:rPr lang="en-US" sz="1800" dirty="0"/>
              <a:t> down </a:t>
            </a:r>
            <a:r>
              <a:rPr lang="en-US" sz="1800" dirty="0">
                <a:solidFill>
                  <a:srgbClr val="FF0000"/>
                </a:solidFill>
              </a:rPr>
              <a:t>j elements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1"/>
                </a:solidFill>
              </a:rPr>
              <a:t>and get the value.”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4800600" y="2047672"/>
            <a:ext cx="4205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They both mean</a:t>
            </a:r>
            <a:r>
              <a:rPr lang="en-US" sz="1800" dirty="0">
                <a:solidFill>
                  <a:schemeClr val="tx1"/>
                </a:solidFill>
              </a:rPr>
              <a:t>: “Go to the address in </a:t>
            </a:r>
            <a:r>
              <a:rPr lang="en-US" sz="1800" dirty="0" err="1">
                <a:solidFill>
                  <a:srgbClr val="6600CC"/>
                </a:solidFill>
              </a:rPr>
              <a:t>ptr</a:t>
            </a:r>
            <a:r>
              <a:rPr lang="en-US" sz="1800" dirty="0">
                <a:solidFill>
                  <a:schemeClr val="tx1"/>
                </a:solidFill>
              </a:rPr>
              <a:t>, then skip</a:t>
            </a:r>
            <a:r>
              <a:rPr lang="en-US" sz="1800" dirty="0"/>
              <a:t> down </a:t>
            </a:r>
            <a:r>
              <a:rPr lang="en-US" sz="1800" dirty="0">
                <a:solidFill>
                  <a:srgbClr val="FF0000"/>
                </a:solidFill>
              </a:rPr>
              <a:t>j elements</a:t>
            </a:r>
            <a:r>
              <a:rPr lang="en-US" sz="1800" dirty="0">
                <a:solidFill>
                  <a:schemeClr val="tx1"/>
                </a:solidFill>
              </a:rPr>
              <a:t> and get the value.”</a:t>
            </a:r>
          </a:p>
        </p:txBody>
      </p:sp>
      <p:sp>
        <p:nvSpPr>
          <p:cNvPr id="75" name="Rounded Rectangular Callout 74"/>
          <p:cNvSpPr/>
          <p:nvPr/>
        </p:nvSpPr>
        <p:spPr bwMode="auto">
          <a:xfrm>
            <a:off x="46119" y="2015108"/>
            <a:ext cx="4707703" cy="1585748"/>
          </a:xfrm>
          <a:prstGeom prst="wedgeRoundRectCallout">
            <a:avLst>
              <a:gd name="adj1" fmla="val 79292"/>
              <a:gd name="adj2" fmla="val 125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NOTE: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when we say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</a:rPr>
              <a:t>“skip down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</a:rPr>
              <a:t>j elements,”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we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don’t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just mean 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</a:rPr>
              <a:t>“skip down j 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bytes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</a:rPr>
              <a:t>!”</a:t>
            </a:r>
            <a:endParaRPr lang="en-US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I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nstead we mean, skip over j of the actual elements/values in the array (e.g., skip over the values 10 and 20 to get to 30)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45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56" grpId="0"/>
      <p:bldP spid="58" grpId="0"/>
      <p:bldP spid="60" grpId="0"/>
      <p:bldP spid="62" grpId="0"/>
      <p:bldP spid="63" grpId="0"/>
      <p:bldP spid="66" grpId="0"/>
      <p:bldP spid="67" grpId="0"/>
      <p:bldP spid="72" grpId="0"/>
      <p:bldP spid="74" grpId="0"/>
      <p:bldP spid="74" grpId="1"/>
      <p:bldP spid="80" grpId="0"/>
      <p:bldP spid="80" grpId="1"/>
      <p:bldP spid="83" grpId="0"/>
      <p:bldP spid="75" grpId="0" animBg="1"/>
      <p:bldP spid="7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95600" y="1399921"/>
            <a:ext cx="1596018" cy="381863"/>
            <a:chOff x="1528182" y="1313587"/>
            <a:chExt cx="1596018" cy="381863"/>
          </a:xfrm>
        </p:grpSpPr>
        <p:sp>
          <p:nvSpPr>
            <p:cNvPr id="2" name="Rectangle 1"/>
            <p:cNvSpPr/>
            <p:nvPr/>
          </p:nvSpPr>
          <p:spPr bwMode="auto">
            <a:xfrm>
              <a:off x="2344737" y="1371600"/>
              <a:ext cx="779463" cy="3238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528182" y="1313587"/>
              <a:ext cx="910218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array</a:t>
              </a:r>
            </a:p>
          </p:txBody>
        </p: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19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-304800"/>
            <a:ext cx="7772400" cy="1143000"/>
          </a:xfrm>
        </p:spPr>
        <p:txBody>
          <a:bodyPr/>
          <a:lstStyle/>
          <a:p>
            <a:r>
              <a:rPr lang="en-US" sz="2400" dirty="0"/>
              <a:t>Pointer Arithmetic and Arrays</a:t>
            </a:r>
          </a:p>
        </p:txBody>
      </p:sp>
      <p:sp>
        <p:nvSpPr>
          <p:cNvPr id="564227" name="Text Box 3"/>
          <p:cNvSpPr txBox="1">
            <a:spLocks noChangeArrowheads="1"/>
          </p:cNvSpPr>
          <p:nvPr/>
        </p:nvSpPr>
        <p:spPr bwMode="auto">
          <a:xfrm>
            <a:off x="314325" y="1803400"/>
            <a:ext cx="3184525" cy="1452563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/>
              <a:t>void printData(int </a:t>
            </a:r>
            <a:r>
              <a:rPr lang="en-US" sz="1700">
                <a:solidFill>
                  <a:srgbClr val="6600CC"/>
                </a:solidFill>
              </a:rPr>
              <a:t>array</a:t>
            </a:r>
            <a:r>
              <a:rPr lang="en-US" sz="1700"/>
              <a:t>[ ])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  cout &lt;&lt; array[0] &lt;&lt; “\n”;</a:t>
            </a:r>
          </a:p>
          <a:p>
            <a:r>
              <a:rPr lang="en-US" sz="1800"/>
              <a:t>     cout &lt;&lt; array[1] &lt;&lt; “\n”;</a:t>
            </a:r>
          </a:p>
          <a:p>
            <a:r>
              <a:rPr lang="en-US" sz="1800"/>
              <a:t>}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544888"/>
            <a:ext cx="4089400" cy="258127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18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</a:t>
            </a:r>
            <a:r>
              <a:rPr lang="en-US" sz="1800" dirty="0" err="1"/>
              <a:t>nums</a:t>
            </a:r>
            <a:r>
              <a:rPr lang="en-US" sz="1800" dirty="0"/>
              <a:t>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(&amp;</a:t>
            </a:r>
            <a:r>
              <a:rPr lang="en-US" sz="1800" dirty="0" err="1"/>
              <a:t>nums</a:t>
            </a:r>
            <a:r>
              <a:rPr lang="en-US" sz="1800" dirty="0"/>
              <a:t>[1]);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(nums+1);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4632325" y="80327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Did you know that when you pass an array to a function…</a:t>
            </a: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5714999" y="1774825"/>
            <a:ext cx="33115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You’re really just passing the address to the start of the array!</a:t>
            </a:r>
          </a:p>
        </p:txBody>
      </p:sp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946650" y="3070698"/>
            <a:ext cx="433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… not the array itself!</a:t>
            </a:r>
          </a:p>
        </p:txBody>
      </p:sp>
      <p:grpSp>
        <p:nvGrpSpPr>
          <p:cNvPr id="564233" name="Group 9"/>
          <p:cNvGrpSpPr>
            <a:grpSpLocks/>
          </p:cNvGrpSpPr>
          <p:nvPr/>
        </p:nvGrpSpPr>
        <p:grpSpPr bwMode="auto">
          <a:xfrm>
            <a:off x="6572250" y="3757613"/>
            <a:ext cx="1905000" cy="2119312"/>
            <a:chOff x="4128" y="585"/>
            <a:chExt cx="1200" cy="1335"/>
          </a:xfrm>
        </p:grpSpPr>
        <p:sp>
          <p:nvSpPr>
            <p:cNvPr id="564234" name="Rectangle 10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5" name="Rectangle 11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6" name="Rectangle 12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7" name="Rectangle 13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8" name="Text Box 14"/>
            <p:cNvSpPr txBox="1">
              <a:spLocks noChangeArrowheads="1"/>
            </p:cNvSpPr>
            <p:nvPr/>
          </p:nvSpPr>
          <p:spPr bwMode="auto">
            <a:xfrm>
              <a:off x="4128" y="585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nums</a:t>
              </a:r>
            </a:p>
          </p:txBody>
        </p:sp>
        <p:sp>
          <p:nvSpPr>
            <p:cNvPr id="564239" name="Text Box 15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4240" name="Text Box 16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  <p:sp>
          <p:nvSpPr>
            <p:cNvPr id="564241" name="Text Box 17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[2]</a:t>
              </a:r>
            </a:p>
          </p:txBody>
        </p:sp>
        <p:sp>
          <p:nvSpPr>
            <p:cNvPr id="564242" name="Text Box 18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 </a:t>
              </a:r>
            </a:p>
          </p:txBody>
        </p:sp>
      </p:grpSp>
      <p:sp>
        <p:nvSpPr>
          <p:cNvPr id="564243" name="Text Box 19"/>
          <p:cNvSpPr txBox="1">
            <a:spLocks noChangeArrowheads="1"/>
          </p:cNvSpPr>
          <p:nvPr/>
        </p:nvSpPr>
        <p:spPr bwMode="auto">
          <a:xfrm>
            <a:off x="7689850" y="4129088"/>
            <a:ext cx="463550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endParaRPr lang="en-US" sz="1800">
              <a:solidFill>
                <a:srgbClr val="6600CC"/>
              </a:solidFill>
            </a:endParaRPr>
          </a:p>
        </p:txBody>
      </p:sp>
      <p:sp>
        <p:nvSpPr>
          <p:cNvPr id="564244" name="Text Box 20"/>
          <p:cNvSpPr txBox="1">
            <a:spLocks noChangeArrowheads="1"/>
          </p:cNvSpPr>
          <p:nvPr/>
        </p:nvSpPr>
        <p:spPr bwMode="auto">
          <a:xfrm>
            <a:off x="8401050" y="3871913"/>
            <a:ext cx="742950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3008</a:t>
            </a:r>
          </a:p>
        </p:txBody>
      </p:sp>
      <p:sp>
        <p:nvSpPr>
          <p:cNvPr id="564246" name="Rectangle 22"/>
          <p:cNvSpPr>
            <a:spLocks noChangeArrowheads="1"/>
          </p:cNvSpPr>
          <p:nvPr/>
        </p:nvSpPr>
        <p:spPr bwMode="auto">
          <a:xfrm>
            <a:off x="8401050" y="38655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3000</a:t>
            </a:r>
          </a:p>
        </p:txBody>
      </p:sp>
      <p:grpSp>
        <p:nvGrpSpPr>
          <p:cNvPr id="564252" name="Group 28"/>
          <p:cNvGrpSpPr>
            <a:grpSpLocks/>
          </p:cNvGrpSpPr>
          <p:nvPr/>
        </p:nvGrpSpPr>
        <p:grpSpPr bwMode="auto">
          <a:xfrm>
            <a:off x="6276975" y="3600450"/>
            <a:ext cx="1209675" cy="495300"/>
            <a:chOff x="3966" y="504"/>
            <a:chExt cx="648" cy="312"/>
          </a:xfrm>
        </p:grpSpPr>
        <p:sp>
          <p:nvSpPr>
            <p:cNvPr id="564253" name="Rectangle 29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4254" name="Text Box 30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array        </a:t>
              </a:r>
            </a:p>
          </p:txBody>
        </p:sp>
      </p:grpSp>
      <p:cxnSp>
        <p:nvCxnSpPr>
          <p:cNvPr id="564255" name="AutoShape 31"/>
          <p:cNvCxnSpPr>
            <a:cxnSpLocks noChangeShapeType="1"/>
            <a:stCxn id="2" idx="3"/>
            <a:endCxn id="564254" idx="1"/>
          </p:cNvCxnSpPr>
          <p:nvPr/>
        </p:nvCxnSpPr>
        <p:spPr bwMode="auto">
          <a:xfrm>
            <a:off x="4491618" y="1619859"/>
            <a:ext cx="2113911" cy="2292536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4260" name="Rectangle 36"/>
          <p:cNvSpPr>
            <a:spLocks noChangeArrowheads="1"/>
          </p:cNvSpPr>
          <p:nvPr/>
        </p:nvSpPr>
        <p:spPr bwMode="auto">
          <a:xfrm>
            <a:off x="7693025" y="41290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564261" name="Rectangle 37"/>
          <p:cNvSpPr>
            <a:spLocks noChangeArrowheads="1"/>
          </p:cNvSpPr>
          <p:nvPr/>
        </p:nvSpPr>
        <p:spPr bwMode="auto">
          <a:xfrm>
            <a:off x="7693025" y="45862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4264" name="AutoShape 40"/>
          <p:cNvSpPr>
            <a:spLocks noChangeArrowheads="1"/>
          </p:cNvSpPr>
          <p:nvPr/>
        </p:nvSpPr>
        <p:spPr bwMode="auto">
          <a:xfrm>
            <a:off x="3232149" y="4312444"/>
            <a:ext cx="3654425" cy="1697038"/>
          </a:xfrm>
          <a:prstGeom prst="wedgeRoundRectCallout">
            <a:avLst>
              <a:gd name="adj1" fmla="val -74092"/>
              <a:gd name="adj2" fmla="val -3107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/>
              <a:t>Here we’re passing the address of the second element of the array.</a:t>
            </a:r>
          </a:p>
          <a:p>
            <a:pPr algn="ctr"/>
            <a:endParaRPr lang="en-US" sz="1600"/>
          </a:p>
          <a:p>
            <a:pPr algn="ctr"/>
            <a:r>
              <a:rPr lang="en-US" sz="1600"/>
              <a:t>Since nums[0] is at address 3000, nums[1] one is 4 bytes down at 3004.</a:t>
            </a:r>
          </a:p>
        </p:txBody>
      </p:sp>
      <p:sp>
        <p:nvSpPr>
          <p:cNvPr id="564265" name="Rectangle 41"/>
          <p:cNvSpPr>
            <a:spLocks noChangeArrowheads="1"/>
          </p:cNvSpPr>
          <p:nvPr/>
        </p:nvSpPr>
        <p:spPr bwMode="auto">
          <a:xfrm>
            <a:off x="8401050" y="432911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</p:txBody>
      </p:sp>
      <p:sp>
        <p:nvSpPr>
          <p:cNvPr id="564247" name="AutoShape 23"/>
          <p:cNvSpPr>
            <a:spLocks noChangeArrowheads="1"/>
          </p:cNvSpPr>
          <p:nvPr/>
        </p:nvSpPr>
        <p:spPr bwMode="auto">
          <a:xfrm>
            <a:off x="453414" y="-4105"/>
            <a:ext cx="3231609" cy="1404026"/>
          </a:xfrm>
          <a:prstGeom prst="wedgeRoundRectCallout">
            <a:avLst>
              <a:gd name="adj1" fmla="val 12494"/>
              <a:gd name="adj2" fmla="val 88530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dirty="0"/>
              <a:t>The array parameter variable is actually a pointer! </a:t>
            </a:r>
          </a:p>
          <a:p>
            <a:pPr algn="ctr"/>
            <a:br>
              <a:rPr lang="en-US" sz="1100" dirty="0"/>
            </a:br>
            <a:r>
              <a:rPr lang="en-US" sz="1600" dirty="0"/>
              <a:t>You can use </a:t>
            </a:r>
            <a:r>
              <a:rPr lang="en-US" sz="1600" dirty="0">
                <a:solidFill>
                  <a:srgbClr val="6600CC"/>
                </a:solidFill>
              </a:rPr>
              <a:t>[ ] syntax </a:t>
            </a:r>
            <a:r>
              <a:rPr lang="en-US" sz="1600" dirty="0">
                <a:solidFill>
                  <a:schemeClr val="tx1"/>
                </a:solidFill>
              </a:rPr>
              <a:t>if you like </a:t>
            </a:r>
            <a:r>
              <a:rPr lang="en-US" sz="1600" dirty="0"/>
              <a:t>but it’s REALLY a pointer!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6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642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642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73334 0.0736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67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6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334 0.07361 L -0.65105 -0.3569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 0.17778 " pathEditMode="relative" ptsTypes="AA">
                                      <p:cBhvr>
                                        <p:cTn id="75" dur="20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3 0.16111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8056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6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0556 L -0.73333 0.0736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71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334 0.07361 L -0.65105 -0.42454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564230" grpId="0"/>
      <p:bldP spid="564231" grpId="0"/>
      <p:bldP spid="564243" grpId="0"/>
      <p:bldP spid="564244" grpId="0"/>
      <p:bldP spid="564244" grpId="1"/>
      <p:bldP spid="564246" grpId="0"/>
      <p:bldP spid="564246" grpId="1"/>
      <p:bldP spid="564246" grpId="2"/>
      <p:bldP spid="564246" grpId="3"/>
      <p:bldP spid="564260" grpId="0"/>
      <p:bldP spid="564260" grpId="1"/>
      <p:bldP spid="564261" grpId="0"/>
      <p:bldP spid="564261" grpId="1"/>
      <p:bldP spid="564264" grpId="0" animBg="1"/>
      <p:bldP spid="564264" grpId="1" animBg="1"/>
      <p:bldP spid="564265" grpId="0"/>
      <p:bldP spid="564265" grpId="1"/>
      <p:bldP spid="564265" grpId="2"/>
      <p:bldP spid="564247" grpId="0" animBg="1"/>
      <p:bldP spid="56424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F9DAD-444D-4EFC-BE9C-877448D9B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372100" cy="446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06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B35F-6892-406E-9E05-8F89812772F4}" type="slidenum">
              <a:rPr lang="en-US"/>
              <a:pPr/>
              <a:t>20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 dirty="0"/>
              <a:t>Pointer Arithmetic and Arrays</a:t>
            </a:r>
          </a:p>
        </p:txBody>
      </p:sp>
      <p:sp>
        <p:nvSpPr>
          <p:cNvPr id="566275" name="Text Box 3"/>
          <p:cNvSpPr txBox="1">
            <a:spLocks noChangeArrowheads="1"/>
          </p:cNvSpPr>
          <p:nvPr/>
        </p:nvSpPr>
        <p:spPr bwMode="auto">
          <a:xfrm>
            <a:off x="314325" y="1803400"/>
            <a:ext cx="3184525" cy="1452563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/>
              <a:t>void printData(int </a:t>
            </a:r>
            <a:r>
              <a:rPr lang="en-US" sz="1700">
                <a:solidFill>
                  <a:srgbClr val="6600CC"/>
                </a:solidFill>
              </a:rPr>
              <a:t>array</a:t>
            </a:r>
            <a:r>
              <a:rPr lang="en-US" sz="1700"/>
              <a:t>[ ])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  cout &lt;&lt; array[0] &lt;&lt; “\n”;</a:t>
            </a:r>
          </a:p>
          <a:p>
            <a:r>
              <a:rPr lang="en-US" sz="1800"/>
              <a:t>     cout &lt;&lt; array[1] &lt;&lt; “\n”;</a:t>
            </a:r>
          </a:p>
          <a:p>
            <a:r>
              <a:rPr lang="en-US" sz="1800"/>
              <a:t>}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295275" y="3544888"/>
            <a:ext cx="4089400" cy="258127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18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</a:t>
            </a:r>
            <a:r>
              <a:rPr lang="en-US" sz="1800" dirty="0" err="1"/>
              <a:t>nums</a:t>
            </a:r>
            <a:r>
              <a:rPr lang="en-US" sz="1800" dirty="0"/>
              <a:t>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(&amp;</a:t>
            </a:r>
            <a:r>
              <a:rPr lang="en-US" sz="1800" dirty="0" err="1"/>
              <a:t>nums</a:t>
            </a:r>
            <a:r>
              <a:rPr lang="en-US" sz="1800" dirty="0"/>
              <a:t>[1]);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(nums+1);</a:t>
            </a:r>
          </a:p>
          <a:p>
            <a:r>
              <a:rPr lang="en-US" sz="1800" dirty="0"/>
              <a:t>}</a:t>
            </a:r>
          </a:p>
        </p:txBody>
      </p:sp>
      <p:grpSp>
        <p:nvGrpSpPr>
          <p:cNvPr id="566280" name="Group 8"/>
          <p:cNvGrpSpPr>
            <a:grpSpLocks/>
          </p:cNvGrpSpPr>
          <p:nvPr/>
        </p:nvGrpSpPr>
        <p:grpSpPr bwMode="auto">
          <a:xfrm>
            <a:off x="6572250" y="3757613"/>
            <a:ext cx="1905000" cy="2119312"/>
            <a:chOff x="4128" y="585"/>
            <a:chExt cx="1200" cy="1335"/>
          </a:xfrm>
        </p:grpSpPr>
        <p:sp>
          <p:nvSpPr>
            <p:cNvPr id="566281" name="Rectangle 9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2" name="Rectangle 10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3" name="Rectangle 11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4" name="Rectangle 12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5" name="Text Box 13"/>
            <p:cNvSpPr txBox="1">
              <a:spLocks noChangeArrowheads="1"/>
            </p:cNvSpPr>
            <p:nvPr/>
          </p:nvSpPr>
          <p:spPr bwMode="auto">
            <a:xfrm>
              <a:off x="4128" y="585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nums</a:t>
              </a:r>
            </a:p>
          </p:txBody>
        </p:sp>
        <p:sp>
          <p:nvSpPr>
            <p:cNvPr id="566286" name="Text Box 14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6287" name="Text Box 15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  <p:sp>
          <p:nvSpPr>
            <p:cNvPr id="566288" name="Text Box 16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[2]</a:t>
              </a:r>
            </a:p>
          </p:txBody>
        </p:sp>
        <p:sp>
          <p:nvSpPr>
            <p:cNvPr id="566289" name="Text Box 17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 </a:t>
              </a:r>
            </a:p>
          </p:txBody>
        </p:sp>
      </p:grpSp>
      <p:sp>
        <p:nvSpPr>
          <p:cNvPr id="566290" name="Text Box 18"/>
          <p:cNvSpPr txBox="1">
            <a:spLocks noChangeArrowheads="1"/>
          </p:cNvSpPr>
          <p:nvPr/>
        </p:nvSpPr>
        <p:spPr bwMode="auto">
          <a:xfrm>
            <a:off x="7689850" y="4129088"/>
            <a:ext cx="463550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endParaRPr lang="en-US" sz="1800">
              <a:solidFill>
                <a:srgbClr val="6600CC"/>
              </a:solidFill>
            </a:endParaRPr>
          </a:p>
        </p:txBody>
      </p:sp>
      <p:sp>
        <p:nvSpPr>
          <p:cNvPr id="566291" name="Text Box 19"/>
          <p:cNvSpPr txBox="1">
            <a:spLocks noChangeArrowheads="1"/>
          </p:cNvSpPr>
          <p:nvPr/>
        </p:nvSpPr>
        <p:spPr bwMode="auto">
          <a:xfrm>
            <a:off x="8401050" y="3871913"/>
            <a:ext cx="742950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3008</a:t>
            </a:r>
          </a:p>
        </p:txBody>
      </p:sp>
      <p:sp>
        <p:nvSpPr>
          <p:cNvPr id="566309" name="Rectangle 37"/>
          <p:cNvSpPr>
            <a:spLocks noChangeArrowheads="1"/>
          </p:cNvSpPr>
          <p:nvPr/>
        </p:nvSpPr>
        <p:spPr bwMode="auto">
          <a:xfrm>
            <a:off x="6905625" y="4533900"/>
            <a:ext cx="409575" cy="1000125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66310" name="Group 38"/>
          <p:cNvGrpSpPr>
            <a:grpSpLocks/>
          </p:cNvGrpSpPr>
          <p:nvPr/>
        </p:nvGrpSpPr>
        <p:grpSpPr bwMode="auto">
          <a:xfrm>
            <a:off x="6877050" y="4505325"/>
            <a:ext cx="495300" cy="838200"/>
            <a:chOff x="4332" y="2838"/>
            <a:chExt cx="312" cy="528"/>
          </a:xfrm>
        </p:grpSpPr>
        <p:sp>
          <p:nvSpPr>
            <p:cNvPr id="566311" name="Rectangle 39"/>
            <p:cNvSpPr>
              <a:spLocks noChangeArrowheads="1"/>
            </p:cNvSpPr>
            <p:nvPr/>
          </p:nvSpPr>
          <p:spPr bwMode="auto">
            <a:xfrm>
              <a:off x="4332" y="283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6312" name="Rectangle 40"/>
            <p:cNvSpPr>
              <a:spLocks noChangeArrowheads="1"/>
            </p:cNvSpPr>
            <p:nvPr/>
          </p:nvSpPr>
          <p:spPr bwMode="auto">
            <a:xfrm>
              <a:off x="4332" y="313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</p:grpSp>
      <p:sp>
        <p:nvSpPr>
          <p:cNvPr id="566313" name="Rectangle 41"/>
          <p:cNvSpPr>
            <a:spLocks noChangeArrowheads="1"/>
          </p:cNvSpPr>
          <p:nvPr/>
        </p:nvSpPr>
        <p:spPr bwMode="auto">
          <a:xfrm>
            <a:off x="7693025" y="45862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6315" name="Rectangle 43"/>
          <p:cNvSpPr>
            <a:spLocks noChangeArrowheads="1"/>
          </p:cNvSpPr>
          <p:nvPr/>
        </p:nvSpPr>
        <p:spPr bwMode="auto">
          <a:xfrm>
            <a:off x="7686675" y="50434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8401050" y="38782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566320" name="Text Box 48"/>
          <p:cNvSpPr txBox="1">
            <a:spLocks noChangeArrowheads="1"/>
          </p:cNvSpPr>
          <p:nvPr/>
        </p:nvSpPr>
        <p:spPr bwMode="auto">
          <a:xfrm>
            <a:off x="4514445" y="756259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When you use recursion on arrays,</a:t>
            </a:r>
            <a:br>
              <a:rPr lang="en-US" sz="2000" dirty="0"/>
            </a:br>
            <a:r>
              <a:rPr lang="en-US" sz="2000" dirty="0"/>
              <a:t>you’ll often use this notation…</a:t>
            </a:r>
          </a:p>
        </p:txBody>
      </p:sp>
      <p:sp>
        <p:nvSpPr>
          <p:cNvPr id="566322" name="Text Box 50"/>
          <p:cNvSpPr txBox="1">
            <a:spLocks noChangeArrowheads="1"/>
          </p:cNvSpPr>
          <p:nvPr/>
        </p:nvSpPr>
        <p:spPr bwMode="auto">
          <a:xfrm>
            <a:off x="4648200" y="1611149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To process successively smaller suffixes of the array.</a:t>
            </a:r>
          </a:p>
        </p:txBody>
      </p:sp>
      <p:sp>
        <p:nvSpPr>
          <p:cNvPr id="566317" name="AutoShape 45"/>
          <p:cNvSpPr>
            <a:spLocks noChangeArrowheads="1"/>
          </p:cNvSpPr>
          <p:nvPr/>
        </p:nvSpPr>
        <p:spPr bwMode="auto">
          <a:xfrm>
            <a:off x="3820133" y="3429396"/>
            <a:ext cx="2764377" cy="1761729"/>
          </a:xfrm>
          <a:prstGeom prst="wedgeRoundRectCallout">
            <a:avLst>
              <a:gd name="adj1" fmla="val -96221"/>
              <a:gd name="adj2" fmla="val 70929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dirty="0"/>
              <a:t>This line is tricky! First, what happens when you just write the name of an array all by itself?</a:t>
            </a:r>
          </a:p>
          <a:p>
            <a:pPr algn="ctr"/>
            <a:r>
              <a:rPr lang="en-US" sz="1400" dirty="0"/>
              <a:t>Answer: C++ replaces the name with the start address of the array.</a:t>
            </a:r>
          </a:p>
        </p:txBody>
      </p:sp>
      <p:sp>
        <p:nvSpPr>
          <p:cNvPr id="566327" name="AutoShape 55"/>
          <p:cNvSpPr>
            <a:spLocks noChangeArrowheads="1"/>
          </p:cNvSpPr>
          <p:nvPr/>
        </p:nvSpPr>
        <p:spPr bwMode="auto">
          <a:xfrm>
            <a:off x="4088995" y="5476875"/>
            <a:ext cx="4762500" cy="1287462"/>
          </a:xfrm>
          <a:prstGeom prst="wedgeRoundRectCallout">
            <a:avLst>
              <a:gd name="adj1" fmla="val -81393"/>
              <a:gd name="adj2" fmla="val -36749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dirty="0"/>
              <a:t>Next, we add 1 to this address:</a:t>
            </a:r>
          </a:p>
          <a:p>
            <a:pPr algn="ctr"/>
            <a:r>
              <a:rPr lang="en-US" sz="1400" dirty="0" err="1">
                <a:solidFill>
                  <a:srgbClr val="6600CC"/>
                </a:solidFill>
              </a:rPr>
              <a:t>nums</a:t>
            </a:r>
            <a:r>
              <a:rPr lang="en-US" sz="1400" dirty="0">
                <a:solidFill>
                  <a:srgbClr val="6600CC"/>
                </a:solidFill>
              </a:rPr>
              <a:t> + 1</a:t>
            </a:r>
          </a:p>
          <a:p>
            <a:pPr algn="ctr"/>
            <a:r>
              <a:rPr lang="en-US" sz="1400" dirty="0"/>
              <a:t>This means:</a:t>
            </a:r>
          </a:p>
          <a:p>
            <a:pPr algn="ctr"/>
            <a:r>
              <a:rPr lang="en-US" sz="1400" dirty="0">
                <a:solidFill>
                  <a:srgbClr val="6600CC"/>
                </a:solidFill>
              </a:rPr>
              <a:t>“Advance one element (one integer) down</a:t>
            </a:r>
            <a:br>
              <a:rPr lang="en-US" sz="1400" dirty="0">
                <a:solidFill>
                  <a:srgbClr val="6600CC"/>
                </a:solidFill>
              </a:rPr>
            </a:br>
            <a:r>
              <a:rPr lang="en-US" sz="1400" dirty="0">
                <a:solidFill>
                  <a:srgbClr val="6600CC"/>
                </a:solidFill>
              </a:rPr>
              <a:t>from the start of the </a:t>
            </a:r>
            <a:r>
              <a:rPr lang="en-US" sz="1400" dirty="0" err="1">
                <a:solidFill>
                  <a:srgbClr val="6600CC"/>
                </a:solidFill>
              </a:rPr>
              <a:t>nums</a:t>
            </a:r>
            <a:r>
              <a:rPr lang="en-US" sz="1400" dirty="0">
                <a:solidFill>
                  <a:srgbClr val="6600CC"/>
                </a:solidFill>
              </a:rPr>
              <a:t> array.”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6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29688 0.204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6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-0.29687 0.1819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6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909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8614E-6 L -0.74271 0.2077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35" y="103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6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6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66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309" grpId="0" animBg="1"/>
      <p:bldP spid="566309" grpId="1" animBg="1"/>
      <p:bldP spid="566309" grpId="2" animBg="1"/>
      <p:bldP spid="566313" grpId="0"/>
      <p:bldP spid="566315" grpId="0"/>
      <p:bldP spid="566318" grpId="0"/>
      <p:bldP spid="566318" grpId="1"/>
      <p:bldP spid="566318" grpId="2"/>
      <p:bldP spid="566320" grpId="0"/>
      <p:bldP spid="566322" grpId="0"/>
      <p:bldP spid="566317" grpId="0" animBg="1"/>
      <p:bldP spid="566317" grpId="1" animBg="1"/>
      <p:bldP spid="566327" grpId="0" uiExpand="1" build="p" animBg="1"/>
      <p:bldP spid="566327" grpI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CDC-73A4-40C3-8DCF-54964CB349EA}" type="slidenum">
              <a:rPr lang="en-US"/>
              <a:pPr/>
              <a:t>21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36692"/>
            <a:ext cx="8915400" cy="1143000"/>
          </a:xfrm>
        </p:spPr>
        <p:txBody>
          <a:bodyPr/>
          <a:lstStyle/>
          <a:p>
            <a:r>
              <a:rPr lang="en-US" sz="3200" dirty="0"/>
              <a:t>Pointers Work with Structures Too!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381000" y="2438400"/>
            <a:ext cx="4343400" cy="4324261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Nerd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numZits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hoursOfStarCraft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Nerd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Nerd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numZits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140;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6842125" y="762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6842125" y="1066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6842125" y="1371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6842125" y="1676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6842125" y="1981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8" name="Rectangle 10"/>
          <p:cNvSpPr>
            <a:spLocks noChangeArrowheads="1"/>
          </p:cNvSpPr>
          <p:nvPr/>
        </p:nvSpPr>
        <p:spPr bwMode="auto">
          <a:xfrm>
            <a:off x="6842125" y="2286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9" name="Rectangle 11"/>
          <p:cNvSpPr>
            <a:spLocks noChangeArrowheads="1"/>
          </p:cNvSpPr>
          <p:nvPr/>
        </p:nvSpPr>
        <p:spPr bwMode="auto">
          <a:xfrm>
            <a:off x="6842125" y="2590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0" name="Rectangle 12"/>
          <p:cNvSpPr>
            <a:spLocks noChangeArrowheads="1"/>
          </p:cNvSpPr>
          <p:nvPr/>
        </p:nvSpPr>
        <p:spPr bwMode="auto">
          <a:xfrm>
            <a:off x="6842125" y="2895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1" name="Rectangle 13"/>
          <p:cNvSpPr>
            <a:spLocks noChangeArrowheads="1"/>
          </p:cNvSpPr>
          <p:nvPr/>
        </p:nvSpPr>
        <p:spPr bwMode="auto">
          <a:xfrm>
            <a:off x="6842125" y="3200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2" name="Rectangle 14"/>
          <p:cNvSpPr>
            <a:spLocks noChangeArrowheads="1"/>
          </p:cNvSpPr>
          <p:nvPr/>
        </p:nvSpPr>
        <p:spPr bwMode="auto">
          <a:xfrm>
            <a:off x="6842125" y="3505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3" name="Rectangle 15"/>
          <p:cNvSpPr>
            <a:spLocks noChangeArrowheads="1"/>
          </p:cNvSpPr>
          <p:nvPr/>
        </p:nvSpPr>
        <p:spPr bwMode="auto">
          <a:xfrm>
            <a:off x="6842125" y="3810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4" name="Rectangle 16"/>
          <p:cNvSpPr>
            <a:spLocks noChangeArrowheads="1"/>
          </p:cNvSpPr>
          <p:nvPr/>
        </p:nvSpPr>
        <p:spPr bwMode="auto">
          <a:xfrm>
            <a:off x="6842125" y="4114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5" name="Rectangle 17"/>
          <p:cNvSpPr>
            <a:spLocks noChangeArrowheads="1"/>
          </p:cNvSpPr>
          <p:nvPr/>
        </p:nvSpPr>
        <p:spPr bwMode="auto">
          <a:xfrm>
            <a:off x="6842125" y="4419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6" name="Rectangle 18"/>
          <p:cNvSpPr>
            <a:spLocks noChangeArrowheads="1"/>
          </p:cNvSpPr>
          <p:nvPr/>
        </p:nvSpPr>
        <p:spPr bwMode="auto">
          <a:xfrm>
            <a:off x="6842125" y="4724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7" name="Rectangle 19"/>
          <p:cNvSpPr>
            <a:spLocks noChangeArrowheads="1"/>
          </p:cNvSpPr>
          <p:nvPr/>
        </p:nvSpPr>
        <p:spPr bwMode="auto">
          <a:xfrm>
            <a:off x="6842125" y="5029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8" name="Rectangle 20"/>
          <p:cNvSpPr>
            <a:spLocks noChangeArrowheads="1"/>
          </p:cNvSpPr>
          <p:nvPr/>
        </p:nvSpPr>
        <p:spPr bwMode="auto">
          <a:xfrm>
            <a:off x="6842125" y="5334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9" name="Text Box 21"/>
          <p:cNvSpPr txBox="1">
            <a:spLocks noChangeArrowheads="1"/>
          </p:cNvSpPr>
          <p:nvPr/>
        </p:nvSpPr>
        <p:spPr bwMode="auto">
          <a:xfrm>
            <a:off x="7680325" y="737261"/>
            <a:ext cx="1387475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00001000</a:t>
            </a:r>
          </a:p>
          <a:p>
            <a:r>
              <a:rPr lang="en-US" sz="2000" dirty="0"/>
              <a:t>00001001</a:t>
            </a:r>
          </a:p>
          <a:p>
            <a:r>
              <a:rPr lang="en-US" sz="2000" dirty="0"/>
              <a:t>00001002</a:t>
            </a:r>
          </a:p>
          <a:p>
            <a:r>
              <a:rPr lang="en-US" sz="2000" dirty="0"/>
              <a:t>00001003</a:t>
            </a:r>
          </a:p>
          <a:p>
            <a:r>
              <a:rPr lang="en-US" sz="2000" dirty="0"/>
              <a:t>00001004</a:t>
            </a:r>
          </a:p>
          <a:p>
            <a:r>
              <a:rPr lang="en-US" sz="2000" dirty="0"/>
              <a:t>00001005</a:t>
            </a:r>
          </a:p>
          <a:p>
            <a:r>
              <a:rPr lang="en-US" sz="2000" dirty="0"/>
              <a:t>00001006</a:t>
            </a:r>
          </a:p>
          <a:p>
            <a:r>
              <a:rPr lang="en-US" sz="2000" dirty="0"/>
              <a:t>00001007</a:t>
            </a:r>
          </a:p>
          <a:p>
            <a:r>
              <a:rPr lang="en-US" sz="2000" dirty="0"/>
              <a:t>00001008</a:t>
            </a:r>
          </a:p>
          <a:p>
            <a:r>
              <a:rPr lang="en-US" sz="2000" dirty="0"/>
              <a:t>00001009</a:t>
            </a:r>
          </a:p>
          <a:p>
            <a:r>
              <a:rPr lang="en-US" sz="2000" dirty="0"/>
              <a:t>00001010</a:t>
            </a:r>
          </a:p>
          <a:p>
            <a:r>
              <a:rPr lang="en-US" sz="2000" dirty="0"/>
              <a:t>00001011</a:t>
            </a:r>
          </a:p>
          <a:p>
            <a:r>
              <a:rPr lang="en-US" sz="2000" dirty="0"/>
              <a:t>00001012</a:t>
            </a:r>
          </a:p>
          <a:p>
            <a:r>
              <a:rPr lang="en-US" sz="2000" dirty="0"/>
              <a:t>00001013</a:t>
            </a:r>
          </a:p>
          <a:p>
            <a:r>
              <a:rPr lang="en-US" sz="2000" dirty="0"/>
              <a:t>00001014</a:t>
            </a:r>
          </a:p>
          <a:p>
            <a:r>
              <a:rPr lang="en-US" sz="2000" dirty="0"/>
              <a:t>00001015</a:t>
            </a:r>
          </a:p>
          <a:p>
            <a:r>
              <a:rPr lang="en-US" sz="2000" dirty="0"/>
              <a:t>00001016</a:t>
            </a:r>
          </a:p>
          <a:p>
            <a:r>
              <a:rPr lang="en-US" sz="2000" dirty="0"/>
              <a:t>00001017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28882" y="625784"/>
            <a:ext cx="2822580" cy="2625721"/>
            <a:chOff x="4945066" y="2433640"/>
            <a:chExt cx="2822580" cy="2625721"/>
          </a:xfrm>
        </p:grpSpPr>
        <p:sp>
          <p:nvSpPr>
            <p:cNvPr id="3" name="Rectangle 2"/>
            <p:cNvSpPr/>
            <p:nvPr/>
          </p:nvSpPr>
          <p:spPr bwMode="auto">
            <a:xfrm>
              <a:off x="4953000" y="2557462"/>
              <a:ext cx="2814646" cy="25018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0712" name="Text Box 24"/>
            <p:cNvSpPr txBox="1">
              <a:spLocks noChangeArrowheads="1"/>
            </p:cNvSpPr>
            <p:nvPr/>
          </p:nvSpPr>
          <p:spPr bwMode="auto">
            <a:xfrm>
              <a:off x="4945066" y="2433640"/>
              <a:ext cx="9763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990000"/>
                  </a:solidFill>
                </a:rPr>
                <a:t>carey</a:t>
              </a:r>
              <a:endParaRPr lang="en-US" dirty="0">
                <a:solidFill>
                  <a:srgbClr val="990000"/>
                </a:solidFill>
              </a:endParaRPr>
            </a:p>
          </p:txBody>
        </p:sp>
      </p:grpSp>
      <p:grpSp>
        <p:nvGrpSpPr>
          <p:cNvPr id="370716" name="Group 28"/>
          <p:cNvGrpSpPr>
            <a:grpSpLocks/>
          </p:cNvGrpSpPr>
          <p:nvPr/>
        </p:nvGrpSpPr>
        <p:grpSpPr bwMode="auto">
          <a:xfrm>
            <a:off x="5013325" y="783764"/>
            <a:ext cx="2754313" cy="1219200"/>
            <a:chOff x="3024" y="1632"/>
            <a:chExt cx="1735" cy="768"/>
          </a:xfrm>
        </p:grpSpPr>
        <p:sp>
          <p:nvSpPr>
            <p:cNvPr id="370717" name="Text Box 29"/>
            <p:cNvSpPr txBox="1">
              <a:spLocks noChangeArrowheads="1"/>
            </p:cNvSpPr>
            <p:nvPr/>
          </p:nvSpPr>
          <p:spPr bwMode="auto">
            <a:xfrm>
              <a:off x="3024" y="1920"/>
              <a:ext cx="11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              .</a:t>
              </a:r>
              <a:r>
                <a:rPr lang="en-US" sz="1600" dirty="0" err="1"/>
                <a:t>numZits</a:t>
              </a:r>
              <a:endParaRPr lang="en-US" sz="1600" dirty="0"/>
            </a:p>
          </p:txBody>
        </p:sp>
        <p:sp>
          <p:nvSpPr>
            <p:cNvPr id="370718" name="Rectangle 30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0719" name="Group 31"/>
          <p:cNvGrpSpPr>
            <a:grpSpLocks/>
          </p:cNvGrpSpPr>
          <p:nvPr/>
        </p:nvGrpSpPr>
        <p:grpSpPr bwMode="auto">
          <a:xfrm>
            <a:off x="4327530" y="2033124"/>
            <a:ext cx="3440116" cy="1219200"/>
            <a:chOff x="2592" y="1632"/>
            <a:chExt cx="2167" cy="768"/>
          </a:xfrm>
        </p:grpSpPr>
        <p:sp>
          <p:nvSpPr>
            <p:cNvPr id="370720" name="Text Box 32"/>
            <p:cNvSpPr txBox="1">
              <a:spLocks noChangeArrowheads="1"/>
            </p:cNvSpPr>
            <p:nvPr/>
          </p:nvSpPr>
          <p:spPr bwMode="auto">
            <a:xfrm>
              <a:off x="2592" y="1880"/>
              <a:ext cx="16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         .</a:t>
              </a:r>
              <a:r>
                <a:rPr lang="en-US" sz="1600" dirty="0" err="1"/>
                <a:t>hoursOfStarCraft</a:t>
              </a:r>
              <a:endParaRPr lang="en-US" sz="1600" dirty="0"/>
            </a:p>
          </p:txBody>
        </p:sp>
        <p:sp>
          <p:nvSpPr>
            <p:cNvPr id="370721" name="Rectangle 33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0725" name="Text Box 37"/>
          <p:cNvSpPr txBox="1">
            <a:spLocks noChangeArrowheads="1"/>
          </p:cNvSpPr>
          <p:nvPr/>
        </p:nvSpPr>
        <p:spPr bwMode="auto">
          <a:xfrm>
            <a:off x="6942292" y="1214735"/>
            <a:ext cx="116046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140</a:t>
            </a:r>
          </a:p>
        </p:txBody>
      </p:sp>
      <p:sp>
        <p:nvSpPr>
          <p:cNvPr id="370726" name="Text Box 38"/>
          <p:cNvSpPr txBox="1">
            <a:spLocks noChangeArrowheads="1"/>
          </p:cNvSpPr>
          <p:nvPr/>
        </p:nvSpPr>
        <p:spPr bwMode="auto">
          <a:xfrm>
            <a:off x="6781800" y="2372380"/>
            <a:ext cx="116046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6600CC"/>
                </a:solidFill>
              </a:rPr>
              <a:t>  42</a:t>
            </a:r>
          </a:p>
        </p:txBody>
      </p:sp>
      <p:sp>
        <p:nvSpPr>
          <p:cNvPr id="370727" name="Rectangle 39"/>
          <p:cNvSpPr>
            <a:spLocks noChangeArrowheads="1"/>
          </p:cNvSpPr>
          <p:nvPr/>
        </p:nvSpPr>
        <p:spPr bwMode="auto">
          <a:xfrm>
            <a:off x="6842125" y="5638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8" name="Rectangle 40"/>
          <p:cNvSpPr>
            <a:spLocks noChangeArrowheads="1"/>
          </p:cNvSpPr>
          <p:nvPr/>
        </p:nvSpPr>
        <p:spPr bwMode="auto">
          <a:xfrm>
            <a:off x="6842125" y="5943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31" name="Rectangle 43"/>
          <p:cNvSpPr>
            <a:spLocks noChangeArrowheads="1"/>
          </p:cNvSpPr>
          <p:nvPr/>
        </p:nvSpPr>
        <p:spPr bwMode="auto">
          <a:xfrm>
            <a:off x="6842125" y="5043488"/>
            <a:ext cx="900113" cy="1190625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33" name="Line 45"/>
          <p:cNvSpPr>
            <a:spLocks noChangeShapeType="1"/>
          </p:cNvSpPr>
          <p:nvPr/>
        </p:nvSpPr>
        <p:spPr bwMode="auto">
          <a:xfrm flipH="1">
            <a:off x="7767646" y="1068823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34" name="Text Box 46"/>
          <p:cNvSpPr txBox="1">
            <a:spLocks noChangeArrowheads="1"/>
          </p:cNvSpPr>
          <p:nvPr/>
        </p:nvSpPr>
        <p:spPr bwMode="auto">
          <a:xfrm>
            <a:off x="6842125" y="5456238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</a:rPr>
              <a:t>1000</a:t>
            </a:r>
          </a:p>
        </p:txBody>
      </p:sp>
      <p:sp>
        <p:nvSpPr>
          <p:cNvPr id="370735" name="Text Box 47"/>
          <p:cNvSpPr txBox="1">
            <a:spLocks noChangeArrowheads="1"/>
          </p:cNvSpPr>
          <p:nvPr/>
        </p:nvSpPr>
        <p:spPr bwMode="auto">
          <a:xfrm>
            <a:off x="7572375" y="701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70736" name="AutoShape 48"/>
          <p:cNvCxnSpPr>
            <a:cxnSpLocks noChangeShapeType="1"/>
          </p:cNvCxnSpPr>
          <p:nvPr/>
        </p:nvCxnSpPr>
        <p:spPr bwMode="auto">
          <a:xfrm flipV="1">
            <a:off x="7740341" y="816987"/>
            <a:ext cx="1588" cy="4708525"/>
          </a:xfrm>
          <a:prstGeom prst="curvedConnector3">
            <a:avLst>
              <a:gd name="adj1" fmla="val 44100000"/>
            </a:avLst>
          </a:prstGeom>
          <a:noFill/>
          <a:ln w="444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0741" name="Text Box 53"/>
          <p:cNvSpPr txBox="1">
            <a:spLocks noChangeArrowheads="1"/>
          </p:cNvSpPr>
          <p:nvPr/>
        </p:nvSpPr>
        <p:spPr bwMode="auto">
          <a:xfrm>
            <a:off x="6248400" y="5014913"/>
            <a:ext cx="641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3300"/>
                </a:solidFill>
              </a:rPr>
              <a:t>ptr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152400" y="1676400"/>
            <a:ext cx="464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Or you can use C++’s </a:t>
            </a:r>
            <a:r>
              <a:rPr lang="en-US" sz="1800" dirty="0">
                <a:solidFill>
                  <a:srgbClr val="FF0066"/>
                </a:solidFill>
              </a:rPr>
              <a:t>-&gt; </a:t>
            </a:r>
            <a:r>
              <a:rPr lang="en-US" sz="1800" dirty="0"/>
              <a:t>operator to </a:t>
            </a:r>
            <a:br>
              <a:rPr lang="en-US" sz="1800" dirty="0"/>
            </a:br>
            <a:r>
              <a:rPr lang="en-US" sz="1800" dirty="0"/>
              <a:t>access fields!</a:t>
            </a:r>
          </a:p>
        </p:txBody>
      </p:sp>
      <p:sp>
        <p:nvSpPr>
          <p:cNvPr id="2" name="Rectangle 1"/>
          <p:cNvSpPr/>
          <p:nvPr/>
        </p:nvSpPr>
        <p:spPr>
          <a:xfrm>
            <a:off x="697825" y="6071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hoursOfStarCraft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42;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90500" y="6557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800" dirty="0"/>
              <a:t>You can use pointers to access </a:t>
            </a:r>
            <a:r>
              <a:rPr lang="en-US" sz="1800" dirty="0" err="1">
                <a:solidFill>
                  <a:srgbClr val="6600CC"/>
                </a:solidFill>
              </a:rPr>
              <a:t>structs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/>
              <a:t>too! Use the </a:t>
            </a:r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 to get to the structure, and the </a:t>
            </a:r>
            <a:r>
              <a:rPr lang="en-US" sz="1800" dirty="0">
                <a:solidFill>
                  <a:srgbClr val="FF3300"/>
                </a:solidFill>
              </a:rPr>
              <a:t>dot</a:t>
            </a:r>
            <a:r>
              <a:rPr lang="en-US" sz="1800" dirty="0"/>
              <a:t> to access its fields.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2" grpId="0" animBg="1"/>
      <p:bldP spid="370725" grpId="0"/>
      <p:bldP spid="370726" grpId="0"/>
      <p:bldP spid="370731" grpId="0" animBg="1"/>
      <p:bldP spid="370733" grpId="0" animBg="1"/>
      <p:bldP spid="370733" grpId="1" animBg="1"/>
      <p:bldP spid="370734" grpId="0"/>
      <p:bldP spid="370741" grpId="0"/>
      <p:bldP spid="54" grpId="0"/>
      <p:bldP spid="2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56"/>
          <p:cNvSpPr>
            <a:spLocks noChangeShapeType="1"/>
          </p:cNvSpPr>
          <p:nvPr/>
        </p:nvSpPr>
        <p:spPr bwMode="auto">
          <a:xfrm flipH="1" flipV="1">
            <a:off x="8318612" y="339866"/>
            <a:ext cx="656804" cy="67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354-20BA-4E5D-AB7A-3A7FECC7F886}" type="slidenum">
              <a:rPr lang="en-US"/>
              <a:pPr/>
              <a:t>22</a:t>
            </a:fld>
            <a:endParaRPr lang="en-US"/>
          </a:p>
        </p:txBody>
      </p:sp>
      <p:sp>
        <p:nvSpPr>
          <p:cNvPr id="261163" name="Text Box 43"/>
          <p:cNvSpPr txBox="1">
            <a:spLocks noChangeArrowheads="1"/>
          </p:cNvSpPr>
          <p:nvPr/>
        </p:nvSpPr>
        <p:spPr bwMode="auto">
          <a:xfrm>
            <a:off x="8229600" y="9525"/>
            <a:ext cx="8064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3300"/>
                </a:solidFill>
              </a:rPr>
              <a:t>3000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3001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3002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3003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3004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3005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3006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3007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3008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3009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3010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…</a:t>
            </a:r>
          </a:p>
        </p:txBody>
      </p:sp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228600" y="762000"/>
            <a:ext cx="4386263" cy="3819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192551" y="740182"/>
            <a:ext cx="4506362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>
                <a:solidFill>
                  <a:srgbClr val="990000"/>
                </a:solidFill>
              </a:rPr>
              <a:t>class</a:t>
            </a:r>
            <a:r>
              <a:rPr lang="en-US" sz="1900" dirty="0"/>
              <a:t> </a:t>
            </a:r>
            <a:r>
              <a:rPr lang="en-US" sz="1900" dirty="0" err="1"/>
              <a:t>Circ</a:t>
            </a:r>
            <a:endParaRPr lang="en-US" sz="1900" dirty="0"/>
          </a:p>
          <a:p>
            <a:r>
              <a:rPr lang="en-US" sz="1900" dirty="0"/>
              <a:t>{</a:t>
            </a:r>
          </a:p>
          <a:p>
            <a:r>
              <a:rPr lang="en-US" sz="1900" dirty="0">
                <a:solidFill>
                  <a:schemeClr val="accent2"/>
                </a:solidFill>
              </a:rPr>
              <a:t>public</a:t>
            </a:r>
            <a:r>
              <a:rPr lang="en-US" sz="1900" dirty="0"/>
              <a:t>:</a:t>
            </a:r>
          </a:p>
          <a:p>
            <a:endParaRPr lang="en-US" sz="100" dirty="0"/>
          </a:p>
          <a:p>
            <a:r>
              <a:rPr lang="en-US" sz="1900" dirty="0"/>
              <a:t>   </a:t>
            </a:r>
            <a:r>
              <a:rPr lang="en-US" sz="1900" dirty="0" err="1">
                <a:solidFill>
                  <a:srgbClr val="6600CC"/>
                </a:solidFill>
              </a:rPr>
              <a:t>Circ</a:t>
            </a:r>
            <a:r>
              <a:rPr lang="en-US" sz="1900" dirty="0"/>
              <a:t>(float x, float y, float rad)</a:t>
            </a:r>
          </a:p>
          <a:p>
            <a:r>
              <a:rPr lang="en-US" sz="1800" dirty="0"/>
              <a:t>       {  </a:t>
            </a:r>
            <a:r>
              <a:rPr lang="en-US" sz="1800" dirty="0" err="1">
                <a:solidFill>
                  <a:srgbClr val="990000"/>
                </a:solidFill>
              </a:rPr>
              <a:t>m_x</a:t>
            </a:r>
            <a:r>
              <a:rPr lang="en-US" sz="1800" dirty="0">
                <a:solidFill>
                  <a:srgbClr val="990000"/>
                </a:solidFill>
              </a:rPr>
              <a:t> = x;  </a:t>
            </a:r>
            <a:r>
              <a:rPr lang="en-US" sz="1800" dirty="0" err="1">
                <a:solidFill>
                  <a:srgbClr val="990000"/>
                </a:solidFill>
              </a:rPr>
              <a:t>m_y</a:t>
            </a:r>
            <a:r>
              <a:rPr lang="en-US" sz="1800" dirty="0">
                <a:solidFill>
                  <a:srgbClr val="990000"/>
                </a:solidFill>
              </a:rPr>
              <a:t> = y;  </a:t>
            </a:r>
            <a:r>
              <a:rPr lang="en-US" sz="1800" dirty="0" err="1">
                <a:solidFill>
                  <a:srgbClr val="990000"/>
                </a:solidFill>
              </a:rPr>
              <a:t>m_rad</a:t>
            </a:r>
            <a:r>
              <a:rPr lang="en-US" sz="1800" dirty="0">
                <a:solidFill>
                  <a:srgbClr val="990000"/>
                </a:solidFill>
              </a:rPr>
              <a:t> = rad;</a:t>
            </a:r>
            <a:r>
              <a:rPr lang="en-US" sz="1800" dirty="0"/>
              <a:t> }</a:t>
            </a:r>
          </a:p>
          <a:p>
            <a:endParaRPr lang="en-US" sz="800" dirty="0"/>
          </a:p>
          <a:p>
            <a:r>
              <a:rPr lang="en-US" sz="1900" dirty="0"/>
              <a:t>   float </a:t>
            </a:r>
            <a:r>
              <a:rPr lang="en-US" sz="1900" dirty="0" err="1">
                <a:solidFill>
                  <a:srgbClr val="6600CC"/>
                </a:solidFill>
              </a:rPr>
              <a:t>getArea</a:t>
            </a:r>
            <a:r>
              <a:rPr lang="en-US" sz="1900" dirty="0"/>
              <a:t>(void)</a:t>
            </a:r>
          </a:p>
          <a:p>
            <a:r>
              <a:rPr lang="en-US" sz="1800" dirty="0"/>
              <a:t>       {  </a:t>
            </a:r>
            <a:r>
              <a:rPr lang="en-US" sz="1800" dirty="0">
                <a:solidFill>
                  <a:srgbClr val="990000"/>
                </a:solidFill>
              </a:rPr>
              <a:t>return (3.14 * </a:t>
            </a:r>
            <a:r>
              <a:rPr lang="en-US" sz="1800" dirty="0" err="1">
                <a:solidFill>
                  <a:srgbClr val="990000"/>
                </a:solidFill>
              </a:rPr>
              <a:t>m_rad</a:t>
            </a:r>
            <a:r>
              <a:rPr lang="en-US" sz="1800" dirty="0">
                <a:solidFill>
                  <a:srgbClr val="990000"/>
                </a:solidFill>
              </a:rPr>
              <a:t> * </a:t>
            </a:r>
            <a:r>
              <a:rPr lang="en-US" sz="1800" dirty="0" err="1">
                <a:solidFill>
                  <a:srgbClr val="990000"/>
                </a:solidFill>
              </a:rPr>
              <a:t>m_rad</a:t>
            </a:r>
            <a:r>
              <a:rPr lang="en-US" sz="1800" dirty="0">
                <a:solidFill>
                  <a:srgbClr val="990000"/>
                </a:solidFill>
              </a:rPr>
              <a:t>);</a:t>
            </a:r>
            <a:r>
              <a:rPr lang="en-US" sz="1800" dirty="0"/>
              <a:t> }</a:t>
            </a:r>
          </a:p>
          <a:p>
            <a:endParaRPr lang="en-US" sz="800" dirty="0"/>
          </a:p>
          <a:p>
            <a:r>
              <a:rPr lang="en-US" dirty="0"/>
              <a:t>   </a:t>
            </a:r>
            <a:r>
              <a:rPr lang="en-US" dirty="0">
                <a:solidFill>
                  <a:srgbClr val="6600CC"/>
                </a:solidFill>
              </a:rPr>
              <a:t>…</a:t>
            </a:r>
            <a:endParaRPr lang="en-US" sz="1800" dirty="0"/>
          </a:p>
          <a:p>
            <a:endParaRPr lang="en-US" sz="1050" dirty="0"/>
          </a:p>
          <a:p>
            <a:r>
              <a:rPr lang="en-US" sz="1900" dirty="0">
                <a:solidFill>
                  <a:schemeClr val="accent2"/>
                </a:solidFill>
              </a:rPr>
              <a:t>private</a:t>
            </a:r>
            <a:r>
              <a:rPr lang="en-US" sz="1900" dirty="0"/>
              <a:t>:</a:t>
            </a:r>
          </a:p>
          <a:p>
            <a:r>
              <a:rPr lang="en-US" sz="1900" dirty="0"/>
              <a:t>  float </a:t>
            </a:r>
            <a:r>
              <a:rPr lang="en-US" sz="1900" dirty="0" err="1"/>
              <a:t>m_x</a:t>
            </a:r>
            <a:r>
              <a:rPr lang="en-US" sz="1900" dirty="0"/>
              <a:t>, </a:t>
            </a:r>
            <a:r>
              <a:rPr lang="en-US" sz="1900" dirty="0" err="1"/>
              <a:t>m_y</a:t>
            </a:r>
            <a:r>
              <a:rPr lang="en-US" sz="1900" dirty="0"/>
              <a:t>, </a:t>
            </a:r>
            <a:r>
              <a:rPr lang="en-US" sz="1900" dirty="0" err="1"/>
              <a:t>m_rad</a:t>
            </a:r>
            <a:r>
              <a:rPr lang="en-US" sz="1900" dirty="0"/>
              <a:t>;</a:t>
            </a:r>
          </a:p>
          <a:p>
            <a:r>
              <a:rPr lang="en-US" sz="1900" dirty="0"/>
              <a:t>};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4664075" y="3829050"/>
            <a:ext cx="4114800" cy="29114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4648200" y="3797300"/>
            <a:ext cx="413067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 dirty="0">
                <a:latin typeface="Courier New" pitchFamily="49" charset="0"/>
              </a:rPr>
              <a:t>void </a:t>
            </a:r>
            <a:r>
              <a:rPr lang="en-US" sz="1700" b="1" dirty="0" err="1">
                <a:latin typeface="Courier New" pitchFamily="49" charset="0"/>
              </a:rPr>
              <a:t>printInfo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Circ</a:t>
            </a:r>
            <a:r>
              <a:rPr lang="en-US" sz="1700" b="1" dirty="0">
                <a:latin typeface="Courier New" pitchFamily="49" charset="0"/>
              </a:rPr>
              <a:t> *</a:t>
            </a:r>
            <a:r>
              <a:rPr lang="en-US" sz="1700" b="1" dirty="0" err="1">
                <a:latin typeface="Courier New" pitchFamily="49" charset="0"/>
              </a:rPr>
              <a:t>ptr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r>
              <a:rPr lang="en-US" sz="1700" b="1" dirty="0">
                <a:latin typeface="Courier New" pitchFamily="49" charset="0"/>
              </a:rPr>
              <a:t>{</a:t>
            </a: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 “The area is: “;</a:t>
            </a: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 </a:t>
            </a:r>
            <a:r>
              <a:rPr lang="en-US" sz="1700" b="1" dirty="0" err="1">
                <a:latin typeface="Courier New" pitchFamily="49" charset="0"/>
              </a:rPr>
              <a:t>ptr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-&gt;</a:t>
            </a:r>
            <a:r>
              <a:rPr lang="en-US" sz="1700" b="1" dirty="0" err="1">
                <a:latin typeface="Courier New" pitchFamily="49" charset="0"/>
              </a:rPr>
              <a:t>getArea</a:t>
            </a:r>
            <a:r>
              <a:rPr lang="en-US" sz="1700" b="1" dirty="0">
                <a:latin typeface="Courier New" pitchFamily="49" charset="0"/>
              </a:rPr>
              <a:t>();</a:t>
            </a:r>
          </a:p>
          <a:p>
            <a:r>
              <a:rPr lang="en-US" sz="1700" b="1" dirty="0">
                <a:latin typeface="Courier New" pitchFamily="49" charset="0"/>
              </a:rPr>
              <a:t>}</a:t>
            </a:r>
          </a:p>
          <a:p>
            <a:endParaRPr lang="en-US" sz="1000" b="1" dirty="0">
              <a:latin typeface="Courier New" pitchFamily="49" charset="0"/>
            </a:endParaRPr>
          </a:p>
          <a:p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main()</a:t>
            </a:r>
          </a:p>
          <a:p>
            <a:r>
              <a:rPr lang="en-US" sz="1700" b="1" dirty="0">
                <a:latin typeface="Courier New" pitchFamily="49" charset="0"/>
              </a:rPr>
              <a:t>{</a:t>
            </a: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Circ</a:t>
            </a:r>
            <a:r>
              <a:rPr lang="en-US" sz="1700" b="1" dirty="0">
                <a:latin typeface="Courier New" pitchFamily="49" charset="0"/>
              </a:rPr>
              <a:t> foo(3,4,10);</a:t>
            </a:r>
          </a:p>
          <a:p>
            <a:endParaRPr lang="en-US" sz="1000" b="1" dirty="0">
              <a:latin typeface="Courier New" pitchFamily="49" charset="0"/>
            </a:endParaRP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printInfo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&amp;foo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r>
              <a:rPr lang="en-US" sz="1700" b="1" dirty="0">
                <a:latin typeface="Courier New" pitchFamily="49" charset="0"/>
              </a:rPr>
              <a:t>}</a:t>
            </a:r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-17526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400"/>
              <a:t>Classes and Pointers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85725" y="4724400"/>
            <a:ext cx="45339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You can use </a:t>
            </a:r>
            <a:r>
              <a:rPr lang="en-US" sz="2200">
                <a:solidFill>
                  <a:schemeClr val="accent2"/>
                </a:solidFill>
              </a:rPr>
              <a:t>pointers</a:t>
            </a:r>
            <a:r>
              <a:rPr lang="en-US" sz="2200"/>
              <a:t> with classes just like you do with structs.</a:t>
            </a:r>
          </a:p>
        </p:txBody>
      </p:sp>
      <p:grpSp>
        <p:nvGrpSpPr>
          <p:cNvPr id="261138" name="Group 18"/>
          <p:cNvGrpSpPr>
            <a:grpSpLocks/>
          </p:cNvGrpSpPr>
          <p:nvPr/>
        </p:nvGrpSpPr>
        <p:grpSpPr bwMode="auto">
          <a:xfrm>
            <a:off x="4571999" y="128588"/>
            <a:ext cx="3657600" cy="2862262"/>
            <a:chOff x="2880" y="374"/>
            <a:chExt cx="2304" cy="1803"/>
          </a:xfrm>
        </p:grpSpPr>
        <p:grpSp>
          <p:nvGrpSpPr>
            <p:cNvPr id="261134" name="Group 14"/>
            <p:cNvGrpSpPr>
              <a:grpSpLocks/>
            </p:cNvGrpSpPr>
            <p:nvPr/>
          </p:nvGrpSpPr>
          <p:grpSpPr bwMode="auto">
            <a:xfrm>
              <a:off x="3216" y="432"/>
              <a:ext cx="1968" cy="1745"/>
              <a:chOff x="-1296" y="1584"/>
              <a:chExt cx="1968" cy="1745"/>
            </a:xfrm>
          </p:grpSpPr>
          <p:sp>
            <p:nvSpPr>
              <p:cNvPr id="261130" name="Text Box 10"/>
              <p:cNvSpPr txBox="1">
                <a:spLocks noChangeArrowheads="1"/>
              </p:cNvSpPr>
              <p:nvPr/>
            </p:nvSpPr>
            <p:spPr bwMode="auto">
              <a:xfrm>
                <a:off x="-1296" y="1584"/>
                <a:ext cx="1968" cy="1745"/>
              </a:xfrm>
              <a:prstGeom prst="rect">
                <a:avLst/>
              </a:prstGeom>
              <a:solidFill>
                <a:srgbClr val="E7E7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990000"/>
                    </a:solidFill>
                  </a:rPr>
                  <a:t>class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Circ</a:t>
                </a:r>
                <a:endParaRPr lang="en-US" sz="1400" dirty="0"/>
              </a:p>
              <a:p>
                <a:r>
                  <a:rPr lang="en-US" sz="1400" dirty="0"/>
                  <a:t>{</a:t>
                </a:r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public</a:t>
                </a:r>
                <a:r>
                  <a:rPr lang="en-US" sz="1400" dirty="0"/>
                  <a:t>:</a:t>
                </a:r>
              </a:p>
              <a:p>
                <a:r>
                  <a:rPr lang="en-US" sz="1400" dirty="0"/>
                  <a:t>   </a:t>
                </a:r>
                <a:r>
                  <a:rPr lang="en-US" sz="1400" dirty="0" err="1">
                    <a:solidFill>
                      <a:srgbClr val="6600CC"/>
                    </a:solidFill>
                  </a:rPr>
                  <a:t>Circ</a:t>
                </a:r>
                <a:r>
                  <a:rPr lang="en-US" sz="1400" dirty="0"/>
                  <a:t>(float x, float y, float rad)</a:t>
                </a:r>
              </a:p>
              <a:p>
                <a:r>
                  <a:rPr lang="en-US" sz="1200" dirty="0"/>
                  <a:t>        { 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m_x</a:t>
                </a:r>
                <a:r>
                  <a:rPr lang="en-US" sz="1200" dirty="0">
                    <a:solidFill>
                      <a:srgbClr val="990000"/>
                    </a:solidFill>
                  </a:rPr>
                  <a:t> = x; 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m_y</a:t>
                </a:r>
                <a:r>
                  <a:rPr lang="en-US" sz="1200" dirty="0">
                    <a:solidFill>
                      <a:srgbClr val="990000"/>
                    </a:solidFill>
                  </a:rPr>
                  <a:t> = y; 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m_rad</a:t>
                </a:r>
                <a:r>
                  <a:rPr lang="en-US" sz="1200" dirty="0">
                    <a:solidFill>
                      <a:srgbClr val="990000"/>
                    </a:solidFill>
                  </a:rPr>
                  <a:t> = rad;</a:t>
                </a:r>
                <a:r>
                  <a:rPr lang="en-US" sz="1200" dirty="0"/>
                  <a:t> }</a:t>
                </a:r>
              </a:p>
              <a:p>
                <a:endParaRPr lang="en-US" sz="800" dirty="0"/>
              </a:p>
              <a:p>
                <a:r>
                  <a:rPr lang="en-US" sz="1400" dirty="0"/>
                  <a:t>   float </a:t>
                </a:r>
                <a:r>
                  <a:rPr lang="en-US" sz="1400" dirty="0" err="1">
                    <a:solidFill>
                      <a:srgbClr val="6600CC"/>
                    </a:solidFill>
                  </a:rPr>
                  <a:t>getArea</a:t>
                </a:r>
                <a:r>
                  <a:rPr lang="en-US" sz="1400" dirty="0"/>
                  <a:t>(void)</a:t>
                </a:r>
              </a:p>
              <a:p>
                <a:r>
                  <a:rPr lang="en-US" sz="1200" dirty="0"/>
                  <a:t>        {  </a:t>
                </a:r>
                <a:r>
                  <a:rPr lang="en-US" sz="1200" dirty="0">
                    <a:solidFill>
                      <a:srgbClr val="990000"/>
                    </a:solidFill>
                  </a:rPr>
                  <a:t>return (3.14 *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m_rad</a:t>
                </a:r>
                <a:r>
                  <a:rPr lang="en-US" sz="1200" dirty="0">
                    <a:solidFill>
                      <a:srgbClr val="990000"/>
                    </a:solidFill>
                  </a:rPr>
                  <a:t> *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m_rad</a:t>
                </a:r>
                <a:r>
                  <a:rPr lang="en-US" sz="1200" dirty="0">
                    <a:solidFill>
                      <a:srgbClr val="990000"/>
                    </a:solidFill>
                  </a:rPr>
                  <a:t>);</a:t>
                </a:r>
                <a:r>
                  <a:rPr lang="en-US" sz="1200" dirty="0"/>
                  <a:t> }</a:t>
                </a:r>
              </a:p>
              <a:p>
                <a:endParaRPr lang="en-US" sz="800" dirty="0"/>
              </a:p>
              <a:p>
                <a:r>
                  <a:rPr lang="en-US" sz="1400" dirty="0"/>
                  <a:t>   …</a:t>
                </a:r>
                <a:endParaRPr lang="en-US" sz="1200" dirty="0"/>
              </a:p>
              <a:p>
                <a:endParaRPr lang="en-US" sz="800" dirty="0"/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private</a:t>
                </a:r>
                <a:r>
                  <a:rPr lang="en-US" sz="1400" dirty="0"/>
                  <a:t>:</a:t>
                </a:r>
              </a:p>
              <a:p>
                <a:r>
                  <a:rPr lang="en-US" sz="1400" dirty="0"/>
                  <a:t>  </a:t>
                </a:r>
                <a:r>
                  <a:rPr lang="en-US" sz="1400" dirty="0" err="1"/>
                  <a:t>m_x</a:t>
                </a:r>
                <a:r>
                  <a:rPr lang="en-US" sz="1400" dirty="0"/>
                  <a:t>            </a:t>
                </a:r>
                <a:r>
                  <a:rPr lang="en-US" sz="1400" dirty="0" err="1"/>
                  <a:t>m_y</a:t>
                </a:r>
                <a:r>
                  <a:rPr lang="en-US" sz="1400" dirty="0"/>
                  <a:t>           </a:t>
                </a:r>
                <a:r>
                  <a:rPr lang="en-US" sz="1400" dirty="0" err="1"/>
                  <a:t>m_rad</a:t>
                </a:r>
                <a:endParaRPr lang="en-US" sz="1400" dirty="0"/>
              </a:p>
              <a:p>
                <a:r>
                  <a:rPr lang="en-US" sz="1400" dirty="0"/>
                  <a:t>};</a:t>
                </a:r>
              </a:p>
            </p:txBody>
          </p:sp>
          <p:sp>
            <p:nvSpPr>
              <p:cNvPr id="261131" name="Rectangle 11"/>
              <p:cNvSpPr>
                <a:spLocks noChangeArrowheads="1"/>
              </p:cNvSpPr>
              <p:nvPr/>
            </p:nvSpPr>
            <p:spPr bwMode="auto">
              <a:xfrm>
                <a:off x="-917" y="3061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32" name="Rectangle 12"/>
              <p:cNvSpPr>
                <a:spLocks noChangeArrowheads="1"/>
              </p:cNvSpPr>
              <p:nvPr/>
            </p:nvSpPr>
            <p:spPr bwMode="auto">
              <a:xfrm>
                <a:off x="-309" y="3069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33" name="Rectangle 13"/>
              <p:cNvSpPr>
                <a:spLocks noChangeArrowheads="1"/>
              </p:cNvSpPr>
              <p:nvPr/>
            </p:nvSpPr>
            <p:spPr bwMode="auto">
              <a:xfrm>
                <a:off x="405" y="3071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1137" name="Text Box 17"/>
            <p:cNvSpPr txBox="1">
              <a:spLocks noChangeArrowheads="1"/>
            </p:cNvSpPr>
            <p:nvPr/>
          </p:nvSpPr>
          <p:spPr bwMode="auto">
            <a:xfrm>
              <a:off x="2880" y="374"/>
              <a:ext cx="3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foo</a:t>
              </a:r>
            </a:p>
          </p:txBody>
        </p:sp>
      </p:grpSp>
      <p:grpSp>
        <p:nvGrpSpPr>
          <p:cNvPr id="261147" name="Group 27"/>
          <p:cNvGrpSpPr>
            <a:grpSpLocks/>
          </p:cNvGrpSpPr>
          <p:nvPr/>
        </p:nvGrpSpPr>
        <p:grpSpPr bwMode="auto">
          <a:xfrm>
            <a:off x="7242175" y="4913313"/>
            <a:ext cx="1320800" cy="396875"/>
            <a:chOff x="2954" y="2003"/>
            <a:chExt cx="832" cy="250"/>
          </a:xfrm>
        </p:grpSpPr>
        <p:sp>
          <p:nvSpPr>
            <p:cNvPr id="261145" name="Text Box 25"/>
            <p:cNvSpPr txBox="1">
              <a:spLocks noChangeArrowheads="1"/>
            </p:cNvSpPr>
            <p:nvPr/>
          </p:nvSpPr>
          <p:spPr bwMode="auto">
            <a:xfrm>
              <a:off x="2954" y="2003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ptr</a:t>
              </a:r>
            </a:p>
          </p:txBody>
        </p:sp>
        <p:sp>
          <p:nvSpPr>
            <p:cNvPr id="261146" name="Rectangle 26"/>
            <p:cNvSpPr>
              <a:spLocks noChangeArrowheads="1"/>
            </p:cNvSpPr>
            <p:nvPr/>
          </p:nvSpPr>
          <p:spPr bwMode="auto">
            <a:xfrm>
              <a:off x="3294" y="2064"/>
              <a:ext cx="492" cy="174"/>
            </a:xfrm>
            <a:prstGeom prst="rect">
              <a:avLst/>
            </a:prstGeom>
            <a:solidFill>
              <a:srgbClr val="FAF0F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1149" name="Text Box 29"/>
          <p:cNvSpPr txBox="1">
            <a:spLocks noChangeArrowheads="1"/>
          </p:cNvSpPr>
          <p:nvPr/>
        </p:nvSpPr>
        <p:spPr bwMode="auto">
          <a:xfrm>
            <a:off x="7753350" y="4953000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3000</a:t>
            </a:r>
          </a:p>
        </p:txBody>
      </p:sp>
      <p:sp>
        <p:nvSpPr>
          <p:cNvPr id="261151" name="Text Box 31"/>
          <p:cNvSpPr txBox="1">
            <a:spLocks noChangeArrowheads="1"/>
          </p:cNvSpPr>
          <p:nvPr/>
        </p:nvSpPr>
        <p:spPr bwMode="auto">
          <a:xfrm>
            <a:off x="8191500" y="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261152" name="AutoShape 32"/>
          <p:cNvCxnSpPr>
            <a:cxnSpLocks noChangeShapeType="1"/>
            <a:stCxn id="261149" idx="3"/>
            <a:endCxn id="261151" idx="3"/>
          </p:cNvCxnSpPr>
          <p:nvPr/>
        </p:nvCxnSpPr>
        <p:spPr bwMode="auto">
          <a:xfrm flipH="1" flipV="1">
            <a:off x="8466138" y="228600"/>
            <a:ext cx="93662" cy="4922838"/>
          </a:xfrm>
          <a:prstGeom prst="curvedConnector3">
            <a:avLst>
              <a:gd name="adj1" fmla="val -571190"/>
            </a:avLst>
          </a:pr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1154" name="Text Box 34"/>
          <p:cNvSpPr txBox="1">
            <a:spLocks noChangeArrowheads="1"/>
          </p:cNvSpPr>
          <p:nvPr/>
        </p:nvSpPr>
        <p:spPr bwMode="auto">
          <a:xfrm>
            <a:off x="946150" y="5780088"/>
            <a:ext cx="195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The area is: </a:t>
            </a:r>
          </a:p>
        </p:txBody>
      </p:sp>
      <p:sp>
        <p:nvSpPr>
          <p:cNvPr id="261162" name="Text Box 42"/>
          <p:cNvSpPr txBox="1">
            <a:spLocks noChangeArrowheads="1"/>
          </p:cNvSpPr>
          <p:nvPr/>
        </p:nvSpPr>
        <p:spPr bwMode="auto">
          <a:xfrm>
            <a:off x="2743200" y="57912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314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261163" grpId="0"/>
      <p:bldP spid="261127" grpId="0" autoUpdateAnimBg="0"/>
      <p:bldP spid="261149" grpId="0"/>
      <p:bldP spid="261154" grpId="0"/>
      <p:bldP spid="2611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latin typeface="Comic Sans MS" pitchFamily="66" charset="0"/>
              </a:rPr>
              <a:t>Classes and the “this” Pointer</a:t>
            </a: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333827" y="1219200"/>
            <a:ext cx="8474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0" dirty="0">
                <a:solidFill>
                  <a:schemeClr val="tx1"/>
                </a:solidFill>
              </a:rPr>
              <a:t>Before C++, in the dark ages when Carey learned programming, we </a:t>
            </a:r>
            <a:r>
              <a:rPr lang="en-US" altLang="en-US" b="0" dirty="0">
                <a:solidFill>
                  <a:srgbClr val="FF0000"/>
                </a:solidFill>
              </a:rPr>
              <a:t>didn’t use classes</a:t>
            </a:r>
            <a:r>
              <a:rPr lang="en-US" altLang="en-US" b="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535669" y="2590800"/>
            <a:ext cx="82722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0" dirty="0">
                <a:solidFill>
                  <a:schemeClr val="tx1"/>
                </a:solidFill>
              </a:rPr>
              <a:t>Let’s see how we </a:t>
            </a:r>
            <a:r>
              <a:rPr lang="en-US" altLang="en-US" dirty="0">
                <a:solidFill>
                  <a:schemeClr val="tx1"/>
                </a:solidFill>
              </a:rPr>
              <a:t>used to do things… with </a:t>
            </a:r>
            <a:r>
              <a:rPr lang="en-US" altLang="en-US" dirty="0" err="1">
                <a:solidFill>
                  <a:srgbClr val="FF0000"/>
                </a:solidFill>
              </a:rPr>
              <a:t>structs</a:t>
            </a:r>
            <a:r>
              <a:rPr lang="en-US" altLang="en-US" dirty="0">
                <a:solidFill>
                  <a:schemeClr val="tx1"/>
                </a:solidFill>
              </a:rPr>
              <a:t>,</a:t>
            </a:r>
            <a:r>
              <a:rPr lang="en-US" altLang="en-US" dirty="0">
                <a:solidFill>
                  <a:srgbClr val="FF0000"/>
                </a:solidFill>
              </a:rPr>
              <a:t> pointers</a:t>
            </a:r>
            <a:r>
              <a:rPr lang="en-US" altLang="en-US" dirty="0">
                <a:solidFill>
                  <a:schemeClr val="tx1"/>
                </a:solidFill>
              </a:rPr>
              <a:t>,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and</a:t>
            </a:r>
            <a:r>
              <a:rPr lang="en-US" altLang="en-US" dirty="0">
                <a:solidFill>
                  <a:srgbClr val="FF0000"/>
                </a:solidFill>
              </a:rPr>
              <a:t> functions </a:t>
            </a:r>
            <a:r>
              <a:rPr lang="en-US" altLang="en-US" dirty="0">
                <a:solidFill>
                  <a:schemeClr val="tx1"/>
                </a:solidFill>
              </a:rPr>
              <a:t>instead of </a:t>
            </a:r>
            <a:r>
              <a:rPr lang="en-US" altLang="en-US" dirty="0">
                <a:solidFill>
                  <a:srgbClr val="FF0000"/>
                </a:solidFill>
              </a:rPr>
              <a:t>classes</a:t>
            </a:r>
            <a:r>
              <a:rPr lang="en-US" altLang="en-US" dirty="0">
                <a:solidFill>
                  <a:schemeClr val="tx1"/>
                </a:solidFill>
              </a:rPr>
              <a:t>!</a:t>
            </a: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619249" y="4038600"/>
            <a:ext cx="61431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0" dirty="0">
                <a:solidFill>
                  <a:schemeClr val="tx1"/>
                </a:solidFill>
              </a:rPr>
              <a:t>And maybe this will help us </a:t>
            </a:r>
            <a:br>
              <a:rPr lang="en-US" altLang="en-US" b="0" dirty="0">
                <a:solidFill>
                  <a:schemeClr val="tx1"/>
                </a:solidFill>
              </a:rPr>
            </a:br>
            <a:r>
              <a:rPr lang="en-US" altLang="en-US" b="0" dirty="0">
                <a:solidFill>
                  <a:srgbClr val="FF0000"/>
                </a:solidFill>
              </a:rPr>
              <a:t>understand how C++ classes actuall</a:t>
            </a:r>
            <a:r>
              <a:rPr lang="en-US" altLang="en-US" dirty="0">
                <a:solidFill>
                  <a:srgbClr val="FF0000"/>
                </a:solidFill>
              </a:rPr>
              <a:t>y work</a:t>
            </a:r>
            <a:r>
              <a:rPr lang="en-US" altLang="en-US" dirty="0">
                <a:solidFill>
                  <a:schemeClr val="tx1"/>
                </a:solidFill>
              </a:rPr>
              <a:t>!</a:t>
            </a:r>
            <a:endParaRPr lang="en-US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7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/>
      <p:bldP spid="325639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altLang="en-US" sz="4000" dirty="0">
                <a:latin typeface="Comic Sans MS" pitchFamily="66" charset="0"/>
              </a:rPr>
              <a:t>The Old Days…Before Classes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6464300" y="1208088"/>
            <a:ext cx="26003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0" dirty="0">
                <a:solidFill>
                  <a:schemeClr val="tx2"/>
                </a:solidFill>
              </a:rPr>
              <a:t>Before C++, we would use </a:t>
            </a:r>
            <a:r>
              <a:rPr lang="en-US" altLang="en-US" sz="2000" b="0" dirty="0" err="1">
                <a:solidFill>
                  <a:srgbClr val="990000"/>
                </a:solidFill>
              </a:rPr>
              <a:t>structs</a:t>
            </a:r>
            <a:r>
              <a:rPr lang="en-US" altLang="en-US" sz="2000" b="0" dirty="0">
                <a:solidFill>
                  <a:srgbClr val="990000"/>
                </a:solidFill>
              </a:rPr>
              <a:t>, pointers</a:t>
            </a:r>
            <a:r>
              <a:rPr lang="en-US" altLang="en-US" sz="2000" b="0" dirty="0">
                <a:solidFill>
                  <a:schemeClr val="tx2"/>
                </a:solidFill>
              </a:rPr>
              <a:t> and </a:t>
            </a:r>
            <a:r>
              <a:rPr lang="en-US" altLang="en-US" sz="2000" b="0" dirty="0">
                <a:solidFill>
                  <a:srgbClr val="990000"/>
                </a:solidFill>
              </a:rPr>
              <a:t>regular functions</a:t>
            </a:r>
            <a:r>
              <a:rPr lang="en-US" altLang="en-US" sz="2000" b="0" dirty="0">
                <a:solidFill>
                  <a:schemeClr val="tx2"/>
                </a:solidFill>
              </a:rPr>
              <a:t> to create class-like programs.</a:t>
            </a: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228600" y="1114425"/>
            <a:ext cx="6172200" cy="4676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7010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900" b="1" dirty="0" err="1">
                <a:solidFill>
                  <a:srgbClr val="660066"/>
                </a:solidFill>
                <a:latin typeface="Courier New" pitchFamily="49" charset="0"/>
              </a:rPr>
              <a:t>struct</a:t>
            </a:r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 Wallet</a:t>
            </a:r>
          </a:p>
          <a:p>
            <a:pPr algn="l"/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rgbClr val="660066"/>
                </a:solidFill>
                <a:latin typeface="Courier New" pitchFamily="49" charset="0"/>
              </a:rPr>
              <a:t>int</a:t>
            </a:r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 num1s, num5s;</a:t>
            </a:r>
          </a:p>
          <a:p>
            <a:pPr algn="l"/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};</a:t>
            </a:r>
          </a:p>
          <a:p>
            <a:pPr algn="l"/>
            <a:endParaRPr lang="en-US" altLang="en-US" sz="1900" b="1" dirty="0">
              <a:solidFill>
                <a:srgbClr val="660066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Init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(Wallet *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-&gt;num1s = 0;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-&gt;num5s = 0;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algn="l"/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AddBill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(Wallet *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amt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if (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amt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== 1)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-&gt;num1s++;</a:t>
            </a:r>
            <a:b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else if (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amt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== 5)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-&gt;num5s++;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5864225" y="3937000"/>
            <a:ext cx="3200400" cy="243143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5867401" y="3937000"/>
            <a:ext cx="32131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void main(void)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Wallet w;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Init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(&amp;w);</a:t>
            </a:r>
          </a:p>
          <a:p>
            <a:pPr algn="l"/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AddBill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(&amp;w , 5);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03115" name="Rectangle 11"/>
          <p:cNvSpPr>
            <a:spLocks noChangeArrowheads="1"/>
          </p:cNvSpPr>
          <p:nvPr/>
        </p:nvSpPr>
        <p:spPr bwMode="auto">
          <a:xfrm>
            <a:off x="6477000" y="1066800"/>
            <a:ext cx="2667000" cy="2590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27" name="Text Box 23"/>
          <p:cNvSpPr txBox="1">
            <a:spLocks noChangeArrowheads="1"/>
          </p:cNvSpPr>
          <p:nvPr/>
        </p:nvSpPr>
        <p:spPr bwMode="auto">
          <a:xfrm>
            <a:off x="8181975" y="909638"/>
            <a:ext cx="8130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chemeClr val="tx2"/>
                </a:solidFill>
              </a:rPr>
              <a:t>4000</a:t>
            </a:r>
          </a:p>
        </p:txBody>
      </p:sp>
      <p:grpSp>
        <p:nvGrpSpPr>
          <p:cNvPr id="303132" name="Group 28"/>
          <p:cNvGrpSpPr>
            <a:grpSpLocks/>
          </p:cNvGrpSpPr>
          <p:nvPr/>
        </p:nvGrpSpPr>
        <p:grpSpPr bwMode="auto">
          <a:xfrm>
            <a:off x="6429377" y="862013"/>
            <a:ext cx="1800225" cy="977900"/>
            <a:chOff x="4050" y="353"/>
            <a:chExt cx="1134" cy="616"/>
          </a:xfrm>
        </p:grpSpPr>
        <p:sp>
          <p:nvSpPr>
            <p:cNvPr id="303114" name="Rectangle 10"/>
            <p:cNvSpPr>
              <a:spLocks noChangeArrowheads="1"/>
            </p:cNvSpPr>
            <p:nvPr/>
          </p:nvSpPr>
          <p:spPr bwMode="auto">
            <a:xfrm>
              <a:off x="4289" y="431"/>
              <a:ext cx="895" cy="538"/>
            </a:xfrm>
            <a:prstGeom prst="rect">
              <a:avLst/>
            </a:prstGeom>
            <a:solidFill>
              <a:srgbClr val="0066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18" name="Text Box 14"/>
            <p:cNvSpPr txBox="1">
              <a:spLocks noChangeArrowheads="1"/>
            </p:cNvSpPr>
            <p:nvPr/>
          </p:nvSpPr>
          <p:spPr bwMode="auto">
            <a:xfrm>
              <a:off x="4050" y="353"/>
              <a:ext cx="2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800" b="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303119" name="Rectangle 15"/>
            <p:cNvSpPr>
              <a:spLocks noChangeArrowheads="1"/>
            </p:cNvSpPr>
            <p:nvPr/>
          </p:nvSpPr>
          <p:spPr bwMode="auto">
            <a:xfrm>
              <a:off x="4773" y="460"/>
              <a:ext cx="374" cy="201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0" name="Text Box 16"/>
            <p:cNvSpPr txBox="1">
              <a:spLocks noChangeArrowheads="1"/>
            </p:cNvSpPr>
            <p:nvPr/>
          </p:nvSpPr>
          <p:spPr bwMode="auto">
            <a:xfrm>
              <a:off x="4285" y="434"/>
              <a:ext cx="5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0" dirty="0">
                  <a:solidFill>
                    <a:schemeClr val="bg1"/>
                  </a:solidFill>
                </a:rPr>
                <a:t>num1s</a:t>
              </a:r>
            </a:p>
          </p:txBody>
        </p:sp>
        <p:sp>
          <p:nvSpPr>
            <p:cNvPr id="303122" name="Text Box 18"/>
            <p:cNvSpPr txBox="1">
              <a:spLocks noChangeArrowheads="1"/>
            </p:cNvSpPr>
            <p:nvPr/>
          </p:nvSpPr>
          <p:spPr bwMode="auto">
            <a:xfrm>
              <a:off x="4272" y="681"/>
              <a:ext cx="5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0" dirty="0">
                  <a:solidFill>
                    <a:schemeClr val="bg1"/>
                  </a:solidFill>
                </a:rPr>
                <a:t>num5s</a:t>
              </a:r>
            </a:p>
          </p:txBody>
        </p:sp>
        <p:sp>
          <p:nvSpPr>
            <p:cNvPr id="303130" name="Rectangle 26"/>
            <p:cNvSpPr>
              <a:spLocks noChangeArrowheads="1"/>
            </p:cNvSpPr>
            <p:nvPr/>
          </p:nvSpPr>
          <p:spPr bwMode="auto">
            <a:xfrm>
              <a:off x="4772" y="701"/>
              <a:ext cx="374" cy="201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3135" name="Group 31"/>
          <p:cNvGrpSpPr>
            <a:grpSpLocks/>
          </p:cNvGrpSpPr>
          <p:nvPr/>
        </p:nvGrpSpPr>
        <p:grpSpPr bwMode="auto">
          <a:xfrm>
            <a:off x="6569075" y="2057400"/>
            <a:ext cx="1676400" cy="457200"/>
            <a:chOff x="4138" y="1106"/>
            <a:chExt cx="1056" cy="288"/>
          </a:xfrm>
        </p:grpSpPr>
        <p:sp>
          <p:nvSpPr>
            <p:cNvPr id="303133" name="Rectangle 29"/>
            <p:cNvSpPr>
              <a:spLocks noChangeArrowheads="1"/>
            </p:cNvSpPr>
            <p:nvPr/>
          </p:nvSpPr>
          <p:spPr bwMode="auto">
            <a:xfrm>
              <a:off x="4522" y="1191"/>
              <a:ext cx="672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34" name="Text Box 30"/>
            <p:cNvSpPr txBox="1">
              <a:spLocks noChangeArrowheads="1"/>
            </p:cNvSpPr>
            <p:nvPr/>
          </p:nvSpPr>
          <p:spPr bwMode="auto">
            <a:xfrm>
              <a:off x="4138" y="1106"/>
              <a:ext cx="4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0">
                  <a:solidFill>
                    <a:schemeClr val="tx2"/>
                  </a:solidFill>
                </a:rPr>
                <a:t>ptr</a:t>
              </a:r>
            </a:p>
          </p:txBody>
        </p:sp>
      </p:grpSp>
      <p:grpSp>
        <p:nvGrpSpPr>
          <p:cNvPr id="303139" name="Group 35"/>
          <p:cNvGrpSpPr>
            <a:grpSpLocks/>
          </p:cNvGrpSpPr>
          <p:nvPr/>
        </p:nvGrpSpPr>
        <p:grpSpPr bwMode="auto">
          <a:xfrm>
            <a:off x="8237553" y="975575"/>
            <a:ext cx="311151" cy="1569186"/>
            <a:chOff x="5209" y="542"/>
            <a:chExt cx="196" cy="875"/>
          </a:xfrm>
        </p:grpSpPr>
        <p:cxnSp>
          <p:nvCxnSpPr>
            <p:cNvPr id="303136" name="AutoShape 32"/>
            <p:cNvCxnSpPr>
              <a:cxnSpLocks noChangeShapeType="1"/>
              <a:stCxn id="303133" idx="3"/>
              <a:endCxn id="3" idx="3"/>
            </p:cNvCxnSpPr>
            <p:nvPr/>
          </p:nvCxnSpPr>
          <p:spPr bwMode="auto">
            <a:xfrm flipH="1" flipV="1">
              <a:off x="5209" y="542"/>
              <a:ext cx="5" cy="742"/>
            </a:xfrm>
            <a:prstGeom prst="curvedConnector3">
              <a:avLst>
                <a:gd name="adj1" fmla="val -3007895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38" name="Text Box 34"/>
            <p:cNvSpPr txBox="1">
              <a:spLocks noChangeArrowheads="1"/>
            </p:cNvSpPr>
            <p:nvPr/>
          </p:nvSpPr>
          <p:spPr bwMode="auto">
            <a:xfrm>
              <a:off x="5232" y="1162"/>
              <a:ext cx="173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0">
                  <a:solidFill>
                    <a:schemeClr val="tx2"/>
                  </a:solidFill>
                </a:rPr>
                <a:t> </a:t>
              </a:r>
            </a:p>
          </p:txBody>
        </p:sp>
      </p:grpSp>
      <p:sp>
        <p:nvSpPr>
          <p:cNvPr id="303146" name="Text Box 42"/>
          <p:cNvSpPr txBox="1">
            <a:spLocks noChangeArrowheads="1"/>
          </p:cNvSpPr>
          <p:nvPr/>
        </p:nvSpPr>
        <p:spPr bwMode="auto">
          <a:xfrm>
            <a:off x="7292975" y="2114550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>
                <a:solidFill>
                  <a:schemeClr val="accent2"/>
                </a:solidFill>
              </a:rPr>
              <a:t>4000</a:t>
            </a:r>
          </a:p>
        </p:txBody>
      </p:sp>
      <p:sp>
        <p:nvSpPr>
          <p:cNvPr id="303149" name="Rectangle 45"/>
          <p:cNvSpPr>
            <a:spLocks noChangeArrowheads="1"/>
          </p:cNvSpPr>
          <p:nvPr/>
        </p:nvSpPr>
        <p:spPr bwMode="auto">
          <a:xfrm>
            <a:off x="7704138" y="971550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61837" y="744826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67999" y="2372082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0" name="Text Box 70"/>
          <p:cNvSpPr txBox="1">
            <a:spLocks noChangeArrowheads="1"/>
          </p:cNvSpPr>
          <p:nvPr/>
        </p:nvSpPr>
        <p:spPr bwMode="auto">
          <a:xfrm>
            <a:off x="365125" y="5913438"/>
            <a:ext cx="5273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0" dirty="0">
                <a:solidFill>
                  <a:schemeClr val="tx2"/>
                </a:solidFill>
              </a:rPr>
              <a:t>As it turns out, C++ classes work in an almost identical fashion!</a:t>
            </a:r>
          </a:p>
        </p:txBody>
      </p:sp>
      <p:grpSp>
        <p:nvGrpSpPr>
          <p:cNvPr id="82" name="Group 56"/>
          <p:cNvGrpSpPr>
            <a:grpSpLocks/>
          </p:cNvGrpSpPr>
          <p:nvPr/>
        </p:nvGrpSpPr>
        <p:grpSpPr bwMode="auto">
          <a:xfrm>
            <a:off x="6219825" y="2743200"/>
            <a:ext cx="1997074" cy="461963"/>
            <a:chOff x="3936" y="1106"/>
            <a:chExt cx="1258" cy="291"/>
          </a:xfrm>
        </p:grpSpPr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4522" y="1191"/>
              <a:ext cx="672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58"/>
            <p:cNvSpPr txBox="1">
              <a:spLocks noChangeArrowheads="1"/>
            </p:cNvSpPr>
            <p:nvPr/>
          </p:nvSpPr>
          <p:spPr bwMode="auto">
            <a:xfrm>
              <a:off x="3936" y="1106"/>
              <a:ext cx="10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 dirty="0">
                  <a:solidFill>
                    <a:schemeClr val="tx2"/>
                  </a:solidFill>
                </a:rPr>
                <a:t>   </a:t>
              </a:r>
              <a:r>
                <a:rPr lang="en-US" altLang="en-US" b="0" dirty="0" err="1">
                  <a:solidFill>
                    <a:schemeClr val="tx2"/>
                  </a:solidFill>
                </a:rPr>
                <a:t>amt</a:t>
              </a:r>
              <a:r>
                <a:rPr lang="en-US" altLang="en-US" b="0" dirty="0">
                  <a:solidFill>
                    <a:schemeClr val="tx2"/>
                  </a:solidFill>
                </a:rPr>
                <a:t>     </a:t>
              </a:r>
              <a:r>
                <a:rPr lang="en-US" altLang="en-US" sz="16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sp>
        <p:nvSpPr>
          <p:cNvPr id="89" name="Rectangle 45"/>
          <p:cNvSpPr>
            <a:spLocks noChangeArrowheads="1"/>
          </p:cNvSpPr>
          <p:nvPr/>
        </p:nvSpPr>
        <p:spPr bwMode="auto">
          <a:xfrm>
            <a:off x="7724775" y="1357610"/>
            <a:ext cx="3225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rgbClr val="FFC000"/>
                </a:solidFill>
              </a:rPr>
              <a:t>1</a:t>
            </a:r>
            <a:endParaRPr lang="en-US" altLang="en-US" b="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90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/>
      <p:bldP spid="303115" grpId="0" animBg="1"/>
      <p:bldP spid="303146" grpId="0"/>
      <p:bldP spid="303146" grpId="1"/>
      <p:bldP spid="303149" grpId="0"/>
      <p:bldP spid="80" grpId="0"/>
      <p:bldP spid="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0975" y="896779"/>
            <a:ext cx="4572000" cy="5046821"/>
            <a:chOff x="47625" y="1600200"/>
            <a:chExt cx="4572000" cy="5046821"/>
          </a:xfrm>
        </p:grpSpPr>
        <p:sp>
          <p:nvSpPr>
            <p:cNvPr id="278539" name="Rectangle 11"/>
            <p:cNvSpPr>
              <a:spLocks noChangeArrowheads="1"/>
            </p:cNvSpPr>
            <p:nvPr/>
          </p:nvSpPr>
          <p:spPr bwMode="auto">
            <a:xfrm>
              <a:off x="76200" y="1600200"/>
              <a:ext cx="4114800" cy="48006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38" name="Rectangle 10"/>
            <p:cNvSpPr>
              <a:spLocks noChangeArrowheads="1"/>
            </p:cNvSpPr>
            <p:nvPr/>
          </p:nvSpPr>
          <p:spPr bwMode="auto">
            <a:xfrm>
              <a:off x="47625" y="1630263"/>
              <a:ext cx="4572000" cy="5016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en-US" sz="1600" b="1" dirty="0">
                  <a:latin typeface="Courier New" pitchFamily="49" charset="0"/>
                </a:rPr>
                <a:t>class Wallet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public: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void </a:t>
              </a:r>
              <a:r>
                <a:rPr lang="en-US" altLang="en-US" sz="1600" b="1" dirty="0" err="1">
                  <a:solidFill>
                    <a:srgbClr val="6600CC"/>
                  </a:solidFill>
                  <a:latin typeface="Courier New" pitchFamily="49" charset="0"/>
                </a:rPr>
                <a:t>Init</a:t>
              </a:r>
              <a:r>
                <a:rPr lang="en-US" altLang="en-US" sz="1600" b="1" dirty="0">
                  <a:latin typeface="Courier New" pitchFamily="49" charset="0"/>
                </a:rPr>
                <a:t>();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void </a:t>
              </a:r>
              <a:r>
                <a:rPr lang="en-US" altLang="en-US" sz="1600" b="1" dirty="0" err="1">
                  <a:solidFill>
                    <a:srgbClr val="6600CC"/>
                  </a:solidFill>
                  <a:latin typeface="Courier New" pitchFamily="49" charset="0"/>
                </a:rPr>
                <a:t>AddBill</a:t>
              </a:r>
              <a:r>
                <a:rPr lang="en-US" altLang="en-US" sz="1600" b="1" dirty="0">
                  <a:latin typeface="Courier New" pitchFamily="49" charset="0"/>
                </a:rPr>
                <a:t>(</a:t>
              </a:r>
              <a:r>
                <a:rPr lang="en-US" altLang="en-US" sz="1600" b="1" dirty="0" err="1">
                  <a:latin typeface="Courier New" pitchFamily="49" charset="0"/>
                </a:rPr>
                <a:t>int</a:t>
              </a:r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);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	 …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private: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</a:t>
              </a:r>
              <a:r>
                <a:rPr lang="en-US" altLang="en-US" sz="1600" b="1" dirty="0" err="1">
                  <a:latin typeface="Courier New" pitchFamily="49" charset="0"/>
                </a:rPr>
                <a:t>int</a:t>
              </a:r>
              <a:r>
                <a:rPr lang="en-US" altLang="en-US" sz="1600" b="1" dirty="0">
                  <a:latin typeface="Courier New" pitchFamily="49" charset="0"/>
                </a:rPr>
                <a:t> num1s, num5s; 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};</a:t>
              </a:r>
            </a:p>
            <a:p>
              <a:endParaRPr lang="en-US" altLang="en-US" sz="1600" b="1" dirty="0">
                <a:latin typeface="Courier New" pitchFamily="49" charset="0"/>
              </a:endParaRPr>
            </a:p>
            <a:p>
              <a:r>
                <a:rPr lang="en-US" altLang="en-US" sz="1600" b="1" dirty="0">
                  <a:latin typeface="Courier New" pitchFamily="49" charset="0"/>
                </a:rPr>
                <a:t>void Wallet::</a:t>
              </a:r>
              <a:r>
                <a:rPr lang="en-US" altLang="en-US" sz="1600" b="1" dirty="0" err="1">
                  <a:solidFill>
                    <a:srgbClr val="6600CC"/>
                  </a:solidFill>
                  <a:latin typeface="Courier New" pitchFamily="49" charset="0"/>
                </a:rPr>
                <a:t>Init</a:t>
              </a:r>
              <a:r>
                <a:rPr lang="en-US" altLang="en-US" sz="1600" b="1" dirty="0">
                  <a:latin typeface="Courier New" pitchFamily="49" charset="0"/>
                </a:rPr>
                <a:t>()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 num1s =   num5s = 0;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void Wallet::</a:t>
              </a:r>
              <a:r>
                <a:rPr lang="en-US" altLang="en-US" sz="1600" b="1" dirty="0" err="1">
                  <a:solidFill>
                    <a:srgbClr val="6600CC"/>
                  </a:solidFill>
                  <a:latin typeface="Courier New" pitchFamily="49" charset="0"/>
                </a:rPr>
                <a:t>AddBill</a:t>
              </a:r>
              <a:r>
                <a:rPr lang="en-US" altLang="en-US" sz="1600" b="1" dirty="0">
                  <a:latin typeface="Courier New" pitchFamily="49" charset="0"/>
                </a:rPr>
                <a:t>(</a:t>
              </a:r>
              <a:r>
                <a:rPr lang="en-US" altLang="en-US" sz="1600" b="1" dirty="0" err="1">
                  <a:latin typeface="Courier New" pitchFamily="49" charset="0"/>
                </a:rPr>
                <a:t>int</a:t>
              </a:r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 == 1)     num1s++;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else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 == 5)num5s++;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78543" name="Rectangle 15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en-US" sz="4000" dirty="0">
                <a:solidFill>
                  <a:schemeClr val="tx2"/>
                </a:solidFill>
                <a:latin typeface="Comic Sans MS" pitchFamily="66" charset="0"/>
              </a:rPr>
              <a:t>The Wallet  Class</a:t>
            </a:r>
            <a:endParaRPr lang="en-US" altLang="en-US" sz="4000" b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838200"/>
            <a:ext cx="4091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Here’s a class equivalent of</a:t>
            </a:r>
            <a:br>
              <a:rPr lang="en-US" dirty="0"/>
            </a:br>
            <a:r>
              <a:rPr lang="en-US" dirty="0"/>
              <a:t>our old-</a:t>
            </a:r>
            <a:r>
              <a:rPr lang="en-US" dirty="0" err="1"/>
              <a:t>skool</a:t>
            </a:r>
            <a:r>
              <a:rPr lang="en-US" dirty="0"/>
              <a:t> </a:t>
            </a:r>
            <a:r>
              <a:rPr lang="en-US" dirty="0">
                <a:solidFill>
                  <a:srgbClr val="FF0066"/>
                </a:solidFill>
              </a:rPr>
              <a:t>Wallet</a:t>
            </a:r>
            <a:r>
              <a:rPr lang="en-US" dirty="0"/>
              <a:t>…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48413" y="1811714"/>
            <a:ext cx="345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As you can see, we can </a:t>
            </a:r>
            <a:r>
              <a:rPr lang="en-US" sz="1800" dirty="0">
                <a:solidFill>
                  <a:srgbClr val="FF0066"/>
                </a:solidFill>
              </a:rPr>
              <a:t>initialize</a:t>
            </a:r>
            <a:r>
              <a:rPr lang="en-US" sz="1800" dirty="0"/>
              <a:t> a new wallet…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19813" y="2554069"/>
            <a:ext cx="414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we can </a:t>
            </a:r>
            <a:r>
              <a:rPr lang="en-US" sz="1800" dirty="0">
                <a:solidFill>
                  <a:srgbClr val="FF0066"/>
                </a:solidFill>
              </a:rPr>
              <a:t>add either a </a:t>
            </a:r>
            <a:br>
              <a:rPr lang="en-US" sz="1800" dirty="0">
                <a:solidFill>
                  <a:srgbClr val="FF0066"/>
                </a:solidFill>
              </a:rPr>
            </a:br>
            <a:r>
              <a:rPr lang="en-US" sz="1800" dirty="0">
                <a:solidFill>
                  <a:srgbClr val="FF0066"/>
                </a:solidFill>
              </a:rPr>
              <a:t>$1 or $5 bill</a:t>
            </a:r>
            <a:r>
              <a:rPr lang="en-US" sz="1800" dirty="0"/>
              <a:t> to our wallet.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30630" y="3343870"/>
            <a:ext cx="3321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Our wallet then keeps track of how many bills of each type it holds…</a:t>
            </a: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773069" y="4800600"/>
            <a:ext cx="4130675" cy="1923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main()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Wallet a;</a:t>
            </a:r>
          </a:p>
          <a:p>
            <a:pPr algn="l"/>
            <a:endParaRPr lang="en-US" altLang="en-US" sz="10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();  </a:t>
            </a:r>
            <a:endParaRPr lang="en-US" altLang="en-US" sz="1800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a.AddBill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(5); 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5800" y="5943600"/>
            <a:ext cx="3321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And here’s how we might use our class…</a:t>
            </a:r>
          </a:p>
        </p:txBody>
      </p:sp>
    </p:spTree>
    <p:extLst>
      <p:ext uri="{BB962C8B-B14F-4D97-AF65-F5344CB8AC3E}">
        <p14:creationId xmlns:p14="http://schemas.microsoft.com/office/powerpoint/2010/main" val="390728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46" grpId="0"/>
      <p:bldP spid="47" grpId="0"/>
      <p:bldP spid="49" grpId="0" animBg="1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247650" y="60960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 dirty="0">
                <a:solidFill>
                  <a:schemeClr val="tx2"/>
                </a:solidFill>
              </a:rPr>
              <a:t>E</a:t>
            </a:r>
            <a:r>
              <a:rPr lang="en-US" altLang="en-US" sz="1800" dirty="0"/>
              <a:t>very time </a:t>
            </a:r>
            <a:r>
              <a:rPr lang="en-US" altLang="en-US" sz="1800" b="0" dirty="0">
                <a:solidFill>
                  <a:schemeClr val="tx2"/>
                </a:solidFill>
              </a:rPr>
              <a:t>you call a </a:t>
            </a:r>
            <a:r>
              <a:rPr lang="en-US" altLang="en-US" sz="1800" b="0" dirty="0">
                <a:solidFill>
                  <a:schemeClr val="accent2"/>
                </a:solidFill>
              </a:rPr>
              <a:t>member function</a:t>
            </a:r>
            <a:r>
              <a:rPr lang="en-US" altLang="en-US" sz="1800" b="0" dirty="0">
                <a:solidFill>
                  <a:schemeClr val="tx2"/>
                </a:solidFill>
              </a:rPr>
              <a:t> of an object, e.g.: </a:t>
            </a: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247650" y="137160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 dirty="0">
                <a:solidFill>
                  <a:schemeClr val="tx2"/>
                </a:solidFill>
              </a:rPr>
              <a:t>C++ invisibly rewrites your function call and </a:t>
            </a:r>
            <a:r>
              <a:rPr lang="en-US" altLang="en-US" sz="1800" b="0" dirty="0">
                <a:solidFill>
                  <a:schemeClr val="accent2"/>
                </a:solidFill>
              </a:rPr>
              <a:t>passes in the variable’s address</a:t>
            </a:r>
            <a:r>
              <a:rPr lang="en-US" altLang="en-US" sz="1800" b="0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247650" y="96577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dirty="0" err="1">
                <a:solidFill>
                  <a:srgbClr val="FF0000"/>
                </a:solidFill>
              </a:rPr>
              <a:t>a</a:t>
            </a:r>
            <a:r>
              <a:rPr lang="en-US" altLang="en-US" sz="1800" dirty="0" err="1"/>
              <a:t>.addBill</a:t>
            </a:r>
            <a:r>
              <a:rPr lang="en-US" altLang="en-US" sz="1800" dirty="0"/>
              <a:t>(5);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247650" y="174372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dirty="0" err="1"/>
              <a:t>addBill</a:t>
            </a:r>
            <a:r>
              <a:rPr lang="en-US" altLang="en-US" sz="1800" dirty="0"/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&amp;a</a:t>
            </a:r>
            <a:r>
              <a:rPr lang="en-US" altLang="en-US" sz="1800" dirty="0"/>
              <a:t>, 5);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92075" y="533400"/>
            <a:ext cx="8975725" cy="1579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30156" y="1243953"/>
            <a:ext cx="211138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600" b="0" dirty="0">
                <a:solidFill>
                  <a:schemeClr val="tx2"/>
                </a:solidFill>
              </a:rPr>
              <a:t>And C++ does the same thing to your actual </a:t>
            </a:r>
            <a:r>
              <a:rPr lang="en-US" altLang="en-US" sz="1600" b="0" dirty="0">
                <a:solidFill>
                  <a:srgbClr val="FF0000"/>
                </a:solidFill>
              </a:rPr>
              <a:t>member functions</a:t>
            </a:r>
            <a:r>
              <a:rPr lang="en-US" altLang="en-US" sz="1600" b="0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278539" name="Rectangle 11"/>
          <p:cNvSpPr>
            <a:spLocks noChangeArrowheads="1"/>
          </p:cNvSpPr>
          <p:nvPr/>
        </p:nvSpPr>
        <p:spPr bwMode="auto">
          <a:xfrm>
            <a:off x="76200" y="2286000"/>
            <a:ext cx="4114800" cy="2465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92075" y="4876800"/>
            <a:ext cx="4114800" cy="1844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76200" y="4800600"/>
            <a:ext cx="41306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main()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Wallet a, b;</a:t>
            </a:r>
          </a:p>
          <a:p>
            <a:pPr algn="l"/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();  </a:t>
            </a:r>
            <a:endParaRPr lang="en-US" altLang="en-US" sz="1800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b.AddBill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(5);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8538" name="Rectangle 10"/>
          <p:cNvSpPr>
            <a:spLocks noChangeArrowheads="1"/>
          </p:cNvSpPr>
          <p:nvPr/>
        </p:nvSpPr>
        <p:spPr bwMode="auto">
          <a:xfrm>
            <a:off x="47625" y="2263775"/>
            <a:ext cx="45720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 num1s =   num5s = 0; 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AddBill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 num1s++;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5)num5s++;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grpSp>
        <p:nvGrpSpPr>
          <p:cNvPr id="278545" name="Group 17"/>
          <p:cNvGrpSpPr>
            <a:grpSpLocks/>
          </p:cNvGrpSpPr>
          <p:nvPr/>
        </p:nvGrpSpPr>
        <p:grpSpPr bwMode="auto">
          <a:xfrm>
            <a:off x="4724400" y="2263775"/>
            <a:ext cx="4572000" cy="4551363"/>
            <a:chOff x="2976" y="1426"/>
            <a:chExt cx="2880" cy="2867"/>
          </a:xfrm>
        </p:grpSpPr>
        <p:sp>
          <p:nvSpPr>
            <p:cNvPr id="278536" name="Rectangle 8"/>
            <p:cNvSpPr>
              <a:spLocks noChangeArrowheads="1"/>
            </p:cNvSpPr>
            <p:nvPr/>
          </p:nvSpPr>
          <p:spPr bwMode="auto">
            <a:xfrm>
              <a:off x="2996" y="3072"/>
              <a:ext cx="2716" cy="11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8537" name="Text Box 9"/>
            <p:cNvSpPr txBox="1">
              <a:spLocks noChangeArrowheads="1"/>
            </p:cNvSpPr>
            <p:nvPr/>
          </p:nvSpPr>
          <p:spPr bwMode="auto">
            <a:xfrm>
              <a:off x="3008" y="3024"/>
              <a:ext cx="2602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int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Wallet a, b;</a:t>
              </a:r>
            </a:p>
            <a:p>
              <a:pPr algn="l"/>
              <a:endParaRPr lang="en-US" altLang="en-US" sz="1800" b="1" dirty="0">
                <a:solidFill>
                  <a:schemeClr val="tx2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Init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(&amp;a);  </a:t>
              </a:r>
              <a:endParaRPr lang="en-US" altLang="en-US" sz="1600" b="1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AddBill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(&amp;b,5); 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278540" name="Rectangle 12"/>
            <p:cNvSpPr>
              <a:spLocks noChangeArrowheads="1"/>
            </p:cNvSpPr>
            <p:nvPr/>
          </p:nvSpPr>
          <p:spPr bwMode="auto">
            <a:xfrm>
              <a:off x="2996" y="1440"/>
              <a:ext cx="2719" cy="15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8541" name="Rectangle 13"/>
            <p:cNvSpPr>
              <a:spLocks noChangeArrowheads="1"/>
            </p:cNvSpPr>
            <p:nvPr/>
          </p:nvSpPr>
          <p:spPr bwMode="auto">
            <a:xfrm>
              <a:off x="2976" y="1426"/>
              <a:ext cx="28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en-US" sz="1600" b="1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78542" name="Line 14"/>
          <p:cNvSpPr>
            <a:spLocks noChangeShapeType="1"/>
          </p:cNvSpPr>
          <p:nvPr/>
        </p:nvSpPr>
        <p:spPr bwMode="auto">
          <a:xfrm>
            <a:off x="1752600" y="6096000"/>
            <a:ext cx="3276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47" name="Line 19"/>
          <p:cNvSpPr>
            <a:spLocks noChangeShapeType="1"/>
          </p:cNvSpPr>
          <p:nvPr/>
        </p:nvSpPr>
        <p:spPr bwMode="auto">
          <a:xfrm>
            <a:off x="2217738" y="6361113"/>
            <a:ext cx="2819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56" name="Rectangle 28"/>
          <p:cNvSpPr>
            <a:spLocks noChangeArrowheads="1"/>
          </p:cNvSpPr>
          <p:nvPr/>
        </p:nvSpPr>
        <p:spPr bwMode="auto">
          <a:xfrm>
            <a:off x="4724400" y="2297113"/>
            <a:ext cx="45720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      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      num1s =        num5s = 0; 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         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        num1s++;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5)       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sp>
        <p:nvSpPr>
          <p:cNvPr id="278557" name="Rectangle 29"/>
          <p:cNvSpPr>
            <a:spLocks noChangeArrowheads="1"/>
          </p:cNvSpPr>
          <p:nvPr/>
        </p:nvSpPr>
        <p:spPr bwMode="auto">
          <a:xfrm>
            <a:off x="5334000" y="2297113"/>
            <a:ext cx="3733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(Wallet *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</p:txBody>
      </p:sp>
      <p:sp>
        <p:nvSpPr>
          <p:cNvPr id="278559" name="Rectangle 31"/>
          <p:cNvSpPr>
            <a:spLocks noChangeArrowheads="1"/>
          </p:cNvSpPr>
          <p:nvPr/>
        </p:nvSpPr>
        <p:spPr bwMode="auto">
          <a:xfrm>
            <a:off x="5332376" y="3275216"/>
            <a:ext cx="39348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 err="1">
                <a:latin typeface="Courier New" pitchFamily="49" charset="0"/>
              </a:rPr>
              <a:t>AddBill</a:t>
            </a:r>
            <a:r>
              <a:rPr lang="en-US" altLang="en-US" sz="1600" b="1" dirty="0">
                <a:latin typeface="Courier New" pitchFamily="49" charset="0"/>
              </a:rPr>
              <a:t>(Wallet *this, 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)</a:t>
            </a:r>
          </a:p>
        </p:txBody>
      </p:sp>
      <p:sp>
        <p:nvSpPr>
          <p:cNvPr id="278566" name="Text Box 38"/>
          <p:cNvSpPr txBox="1">
            <a:spLocks noChangeArrowheads="1"/>
          </p:cNvSpPr>
          <p:nvPr/>
        </p:nvSpPr>
        <p:spPr bwMode="auto">
          <a:xfrm>
            <a:off x="5059363" y="27971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67" name="Text Box 39"/>
          <p:cNvSpPr txBox="1">
            <a:spLocks noChangeArrowheads="1"/>
          </p:cNvSpPr>
          <p:nvPr/>
        </p:nvSpPr>
        <p:spPr bwMode="auto">
          <a:xfrm>
            <a:off x="6865938" y="27971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70" name="Text Box 42"/>
          <p:cNvSpPr txBox="1">
            <a:spLocks noChangeArrowheads="1"/>
          </p:cNvSpPr>
          <p:nvPr/>
        </p:nvSpPr>
        <p:spPr bwMode="auto">
          <a:xfrm>
            <a:off x="7239000" y="37877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71" name="Text Box 43"/>
          <p:cNvSpPr txBox="1">
            <a:spLocks noChangeArrowheads="1"/>
          </p:cNvSpPr>
          <p:nvPr/>
        </p:nvSpPr>
        <p:spPr bwMode="auto">
          <a:xfrm>
            <a:off x="7250113" y="4005263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72" name="Line 44"/>
          <p:cNvSpPr>
            <a:spLocks noChangeShapeType="1"/>
          </p:cNvSpPr>
          <p:nvPr/>
        </p:nvSpPr>
        <p:spPr bwMode="auto">
          <a:xfrm>
            <a:off x="2667000" y="2438400"/>
            <a:ext cx="198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73" name="Line 45"/>
          <p:cNvSpPr>
            <a:spLocks noChangeShapeType="1"/>
          </p:cNvSpPr>
          <p:nvPr/>
        </p:nvSpPr>
        <p:spPr bwMode="auto">
          <a:xfrm>
            <a:off x="3733800" y="3440113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6296025" y="1432778"/>
            <a:ext cx="263524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600" b="0" dirty="0">
                <a:solidFill>
                  <a:schemeClr val="tx2"/>
                </a:solidFill>
              </a:rPr>
              <a:t>It adds a </a:t>
            </a:r>
            <a:r>
              <a:rPr lang="en-US" altLang="en-US" sz="1600" b="0" dirty="0">
                <a:solidFill>
                  <a:srgbClr val="FF0066"/>
                </a:solidFill>
              </a:rPr>
              <a:t>hidden first argument </a:t>
            </a:r>
            <a:r>
              <a:rPr lang="en-US" altLang="en-US" sz="1600" b="0" dirty="0">
                <a:solidFill>
                  <a:schemeClr val="tx2"/>
                </a:solidFill>
              </a:rPr>
              <a:t>that’s a </a:t>
            </a:r>
            <a:r>
              <a:rPr lang="en-US" altLang="en-US" sz="1600" b="0" dirty="0">
                <a:solidFill>
                  <a:srgbClr val="FF0066"/>
                </a:solidFill>
              </a:rPr>
              <a:t>pointer to your original variable</a:t>
            </a:r>
            <a:r>
              <a:rPr lang="en-US" altLang="en-US" sz="1600" b="0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50" name="Rounded Rectangular Callout 49"/>
          <p:cNvSpPr/>
          <p:nvPr/>
        </p:nvSpPr>
        <p:spPr bwMode="auto">
          <a:xfrm>
            <a:off x="2133599" y="532230"/>
            <a:ext cx="2667571" cy="790996"/>
          </a:xfrm>
          <a:prstGeom prst="wedgeRoundRectCallout">
            <a:avLst>
              <a:gd name="adj1" fmla="val -48078"/>
              <a:gd name="adj2" fmla="val 179056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ere what </a:t>
            </a:r>
            <a:r>
              <a:rPr lang="en-US" sz="1800" dirty="0"/>
              <a:t>your </a:t>
            </a:r>
            <a:r>
              <a:rPr kumimoji="0" lang="en-US" sz="1800" i="0" u="none" strike="noStrike" cap="none" normalizeH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Init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method looks like…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4903551" y="533400"/>
            <a:ext cx="2933700" cy="801702"/>
          </a:xfrm>
          <a:prstGeom prst="wedgeRoundRectCallout">
            <a:avLst>
              <a:gd name="adj1" fmla="val -29244"/>
              <a:gd name="adj2" fmla="val 177186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here</a:t>
            </a:r>
            <a:r>
              <a:rPr lang="en-US" sz="1800" dirty="0"/>
              <a:t>’s what’s REALLY happening!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9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0.00486 C 0.02448 -0.02942 0.04896 -0.05375 0.07778 -0.05282 C 0.10694 -0.0519 0.15885 -0.00764 0.17465 0.00163 " pathEditMode="relative" rAng="0" ptsTypes="aaA">
                                      <p:cBhvr>
                                        <p:cTn id="83" dur="20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3" y="-2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255 C 0.01493 -0.01251 0.03003 -0.02734 0.04566 -0.02734 C 0.06146 -0.02734 0.07812 -0.01251 0.09479 0.00255 " pathEditMode="relative" rAng="0" ptsTypes="aaA">
                                      <p:cBhvr>
                                        <p:cTn id="107" dur="20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1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7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7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5" grpId="0"/>
      <p:bldP spid="46" grpId="0"/>
      <p:bldP spid="2" grpId="0" animBg="1"/>
      <p:bldP spid="48" grpId="0"/>
      <p:bldP spid="278542" grpId="0" animBg="1"/>
      <p:bldP spid="278542" grpId="1" animBg="1"/>
      <p:bldP spid="278547" grpId="0" animBg="1"/>
      <p:bldP spid="278547" grpId="1" animBg="1"/>
      <p:bldP spid="278556" grpId="0"/>
      <p:bldP spid="278557" grpId="0"/>
      <p:bldP spid="278557" grpId="1"/>
      <p:bldP spid="278559" grpId="0"/>
      <p:bldP spid="278559" grpId="1"/>
      <p:bldP spid="278566" grpId="0"/>
      <p:bldP spid="278567" grpId="0"/>
      <p:bldP spid="278570" grpId="0"/>
      <p:bldP spid="278571" grpId="0"/>
      <p:bldP spid="278572" grpId="0" animBg="1"/>
      <p:bldP spid="278572" grpId="1" animBg="1"/>
      <p:bldP spid="278573" grpId="0" animBg="1"/>
      <p:bldP spid="278573" grpId="1" animBg="1"/>
      <p:bldP spid="52" grpId="0"/>
      <p:bldP spid="50" grpId="0" animBg="1"/>
      <p:bldP spid="50" grpId="1" animBg="1"/>
      <p:bldP spid="51" grpId="0" animBg="1"/>
      <p:bldP spid="51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76200" y="2286000"/>
            <a:ext cx="4114800" cy="2465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92075" y="4876800"/>
            <a:ext cx="4114800" cy="1844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76200" y="4800600"/>
            <a:ext cx="41306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main()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Wallet a, b;</a:t>
            </a:r>
          </a:p>
          <a:p>
            <a:pPr algn="l"/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a.AddBill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(5);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47625" y="2263775"/>
            <a:ext cx="45720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void Wallet::Init() </a:t>
            </a:r>
          </a:p>
          <a:p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r>
              <a:rPr lang="en-US" altLang="en-US" sz="1600" b="1">
                <a:latin typeface="Courier New" pitchFamily="49" charset="0"/>
              </a:rPr>
              <a:t>    num1s =   num5s = 0; </a:t>
            </a:r>
          </a:p>
          <a:p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r>
              <a:rPr lang="en-US" altLang="en-US" sz="1600" b="1">
                <a:latin typeface="Courier New" pitchFamily="49" charset="0"/>
              </a:rPr>
              <a:t>void Wallet::AddBill(int amt) </a:t>
            </a:r>
          </a:p>
          <a:p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r>
              <a:rPr lang="en-US" altLang="en-US" sz="1600" b="1">
                <a:latin typeface="Courier New" pitchFamily="49" charset="0"/>
              </a:rPr>
              <a:t>   if (amt == 1)     num1s++;</a:t>
            </a:r>
          </a:p>
          <a:p>
            <a:r>
              <a:rPr lang="en-US" altLang="en-US" sz="1600" b="1">
                <a:latin typeface="Courier New" pitchFamily="49" charset="0"/>
              </a:rPr>
              <a:t>   else if (amt == 5)num5s++;</a:t>
            </a:r>
          </a:p>
          <a:p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r>
              <a:rPr lang="en-US" altLang="en-US" sz="1600" b="1">
                <a:latin typeface="Courier New" pitchFamily="49" charset="0"/>
              </a:rPr>
              <a:t>...</a:t>
            </a:r>
          </a:p>
        </p:txBody>
      </p:sp>
      <p:grpSp>
        <p:nvGrpSpPr>
          <p:cNvPr id="280582" name="Group 6"/>
          <p:cNvGrpSpPr>
            <a:grpSpLocks/>
          </p:cNvGrpSpPr>
          <p:nvPr/>
        </p:nvGrpSpPr>
        <p:grpSpPr bwMode="auto">
          <a:xfrm>
            <a:off x="4724400" y="2263775"/>
            <a:ext cx="4572000" cy="4551363"/>
            <a:chOff x="2976" y="1426"/>
            <a:chExt cx="2880" cy="2867"/>
          </a:xfrm>
        </p:grpSpPr>
        <p:sp>
          <p:nvSpPr>
            <p:cNvPr id="280583" name="Rectangle 7"/>
            <p:cNvSpPr>
              <a:spLocks noChangeArrowheads="1"/>
            </p:cNvSpPr>
            <p:nvPr/>
          </p:nvSpPr>
          <p:spPr bwMode="auto">
            <a:xfrm>
              <a:off x="2996" y="3072"/>
              <a:ext cx="2716" cy="11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0584" name="Text Box 8"/>
            <p:cNvSpPr txBox="1">
              <a:spLocks noChangeArrowheads="1"/>
            </p:cNvSpPr>
            <p:nvPr/>
          </p:nvSpPr>
          <p:spPr bwMode="auto">
            <a:xfrm>
              <a:off x="2986" y="3024"/>
              <a:ext cx="2602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int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Wallet a, b;</a:t>
              </a:r>
            </a:p>
            <a:p>
              <a:pPr algn="l"/>
              <a:endParaRPr lang="en-US" altLang="en-US" sz="1800" b="1" dirty="0">
                <a:solidFill>
                  <a:schemeClr val="tx2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Init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(&amp;a);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AddBill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(&amp;b,5);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280585" name="Rectangle 9"/>
            <p:cNvSpPr>
              <a:spLocks noChangeArrowheads="1"/>
            </p:cNvSpPr>
            <p:nvPr/>
          </p:nvSpPr>
          <p:spPr bwMode="auto">
            <a:xfrm>
              <a:off x="2996" y="1440"/>
              <a:ext cx="2719" cy="15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0586" name="Rectangle 10"/>
            <p:cNvSpPr>
              <a:spLocks noChangeArrowheads="1"/>
            </p:cNvSpPr>
            <p:nvPr/>
          </p:nvSpPr>
          <p:spPr bwMode="auto">
            <a:xfrm>
              <a:off x="2976" y="1426"/>
              <a:ext cx="2880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en-US" sz="1600" b="1" dirty="0">
                  <a:latin typeface="Courier New" pitchFamily="49" charset="0"/>
                </a:rPr>
                <a:t>void </a:t>
              </a:r>
              <a:r>
                <a:rPr lang="en-US" altLang="en-US" sz="1600" b="1" dirty="0" err="1">
                  <a:latin typeface="Courier New" pitchFamily="49" charset="0"/>
                </a:rPr>
                <a:t>Init</a:t>
              </a:r>
              <a:r>
                <a:rPr lang="en-US" altLang="en-US" sz="1600" b="1" dirty="0">
                  <a:latin typeface="Courier New" pitchFamily="49" charset="0"/>
                </a:rPr>
                <a:t>(Wallet *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latin typeface="Courier New" pitchFamily="49" charset="0"/>
                </a:rPr>
                <a:t>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num1s =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num5s = 0;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void </a:t>
              </a:r>
              <a:r>
                <a:rPr lang="en-US" altLang="en-US" sz="1600" b="1" dirty="0" err="1">
                  <a:latin typeface="Courier New" pitchFamily="49" charset="0"/>
                </a:rPr>
                <a:t>AddBill</a:t>
              </a:r>
              <a:r>
                <a:rPr lang="en-US" altLang="en-US" sz="1600" b="1" dirty="0">
                  <a:latin typeface="Courier New" pitchFamily="49" charset="0"/>
                </a:rPr>
                <a:t>(Wallet *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latin typeface="Courier New" pitchFamily="49" charset="0"/>
                </a:rPr>
                <a:t>, </a:t>
              </a:r>
              <a:r>
                <a:rPr lang="en-US" altLang="en-US" sz="1600" b="1" dirty="0" err="1">
                  <a:latin typeface="Courier New" pitchFamily="49" charset="0"/>
                </a:rPr>
                <a:t>int</a:t>
              </a:r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 == 1)   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num1s++;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else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==5)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num5s++;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...</a:t>
              </a:r>
            </a:p>
          </p:txBody>
        </p:sp>
      </p:grpSp>
      <p:sp>
        <p:nvSpPr>
          <p:cNvPr id="280589" name="Text Box 13"/>
          <p:cNvSpPr txBox="1">
            <a:spLocks noChangeArrowheads="1"/>
          </p:cNvSpPr>
          <p:nvPr/>
        </p:nvSpPr>
        <p:spPr bwMode="auto">
          <a:xfrm>
            <a:off x="76200" y="731838"/>
            <a:ext cx="8915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>
                <a:solidFill>
                  <a:schemeClr val="tx2"/>
                </a:solidFill>
              </a:rPr>
              <a:t>C++ converts all of your member functions automatically and </a:t>
            </a:r>
            <a:br>
              <a:rPr lang="en-US" altLang="en-US" sz="2000" b="0" dirty="0">
                <a:solidFill>
                  <a:schemeClr val="tx2"/>
                </a:solidFill>
              </a:rPr>
            </a:br>
            <a:r>
              <a:rPr lang="en-US" altLang="en-US" sz="2000" b="0" dirty="0">
                <a:solidFill>
                  <a:schemeClr val="tx2"/>
                </a:solidFill>
              </a:rPr>
              <a:t>invisibly by adding an </a:t>
            </a:r>
            <a:r>
              <a:rPr lang="en-US" altLang="en-US" sz="2000" b="0" dirty="0">
                <a:solidFill>
                  <a:srgbClr val="FF0000"/>
                </a:solidFill>
              </a:rPr>
              <a:t>extra pointer parameter </a:t>
            </a:r>
            <a:r>
              <a:rPr lang="en-US" altLang="en-US" sz="2000" b="0" dirty="0">
                <a:solidFill>
                  <a:schemeClr val="tx1"/>
                </a:solidFill>
              </a:rPr>
              <a:t>called </a:t>
            </a:r>
            <a:r>
              <a:rPr lang="en-US" altLang="en-US" sz="2000" b="0" dirty="0">
                <a:solidFill>
                  <a:srgbClr val="FF0000"/>
                </a:solidFill>
              </a:rPr>
              <a:t>“this”</a:t>
            </a:r>
            <a:r>
              <a:rPr lang="en-US" altLang="en-US" sz="2000" b="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80603" name="Text Box 27"/>
          <p:cNvSpPr txBox="1">
            <a:spLocks noChangeArrowheads="1"/>
          </p:cNvSpPr>
          <p:nvPr/>
        </p:nvSpPr>
        <p:spPr bwMode="auto">
          <a:xfrm>
            <a:off x="2039895" y="1592664"/>
            <a:ext cx="50642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chemeClr val="tx1"/>
                </a:solidFill>
              </a:rPr>
              <a:t>Yes… the pointer is actually called </a:t>
            </a:r>
            <a:r>
              <a:rPr lang="en-US" altLang="en-US" sz="2000" b="0" dirty="0">
                <a:solidFill>
                  <a:srgbClr val="FF0000"/>
                </a:solidFill>
              </a:rPr>
              <a:t>“this”</a:t>
            </a:r>
            <a:r>
              <a:rPr lang="en-US" altLang="en-US" sz="2000" b="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9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9" grpId="0"/>
      <p:bldP spid="28060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184150" y="3451225"/>
            <a:ext cx="4616450" cy="20351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168275" y="3375025"/>
            <a:ext cx="493712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main()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Wallet a;</a:t>
            </a:r>
          </a:p>
          <a:p>
            <a:pPr algn="l"/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en-US" sz="1800" b="1" dirty="0">
                <a:solidFill>
                  <a:srgbClr val="990000"/>
                </a:solidFill>
                <a:latin typeface="Courier New" pitchFamily="49" charset="0"/>
              </a:rPr>
              <a:t>&amp;a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altLang="en-US" sz="105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a.AddBill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en-US" sz="1800" b="1" dirty="0">
                <a:solidFill>
                  <a:srgbClr val="990000"/>
                </a:solidFill>
                <a:latin typeface="Courier New" pitchFamily="49" charset="0"/>
              </a:rPr>
              <a:t>&amp;a 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, 5); 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184150" y="860425"/>
            <a:ext cx="5302250" cy="2465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152400" y="838200"/>
            <a:ext cx="5532438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Wallet *this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this-&gt;</a:t>
            </a:r>
            <a:r>
              <a:rPr lang="en-US" altLang="en-US" sz="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>
                <a:latin typeface="Courier New" pitchFamily="49" charset="0"/>
              </a:rPr>
              <a:t>num1s 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this-&gt;</a:t>
            </a:r>
            <a:r>
              <a:rPr lang="en-US" altLang="en-US" sz="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>
                <a:latin typeface="Courier New" pitchFamily="49" charset="0"/>
              </a:rPr>
              <a:t>num5s = 0; 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AddBill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Wallet *this</a:t>
            </a:r>
            <a:r>
              <a:rPr lang="en-US" altLang="en-US" sz="1600" b="1" dirty="0">
                <a:latin typeface="Courier New" pitchFamily="49" charset="0"/>
              </a:rPr>
              <a:t>, 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this-&gt;</a:t>
            </a:r>
            <a:r>
              <a:rPr lang="en-US" altLang="en-US" sz="9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>
                <a:latin typeface="Courier New" pitchFamily="49" charset="0"/>
              </a:rPr>
              <a:t>num1s++;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==5)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this-&gt; </a:t>
            </a:r>
            <a:r>
              <a:rPr lang="en-US" altLang="en-US" sz="1600" b="1" dirty="0">
                <a:latin typeface="Courier New" pitchFamily="49" charset="0"/>
              </a:rPr>
              <a:t>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08313" y="847101"/>
            <a:ext cx="2930266" cy="1036638"/>
            <a:chOff x="6108313" y="847101"/>
            <a:chExt cx="2930266" cy="1036638"/>
          </a:xfrm>
        </p:grpSpPr>
        <p:grpSp>
          <p:nvGrpSpPr>
            <p:cNvPr id="37" name="Group 28"/>
            <p:cNvGrpSpPr>
              <a:grpSpLocks/>
            </p:cNvGrpSpPr>
            <p:nvPr/>
          </p:nvGrpSpPr>
          <p:grpSpPr bwMode="auto">
            <a:xfrm>
              <a:off x="6108313" y="847101"/>
              <a:ext cx="2083311" cy="1036638"/>
              <a:chOff x="4404" y="316"/>
              <a:chExt cx="780" cy="653"/>
            </a:xfrm>
          </p:grpSpPr>
          <p:sp>
            <p:nvSpPr>
              <p:cNvPr id="38" name="Rectangle 10"/>
              <p:cNvSpPr>
                <a:spLocks noChangeArrowheads="1"/>
              </p:cNvSpPr>
              <p:nvPr/>
            </p:nvSpPr>
            <p:spPr bwMode="auto">
              <a:xfrm>
                <a:off x="4550" y="431"/>
                <a:ext cx="634" cy="538"/>
              </a:xfrm>
              <a:prstGeom prst="rect">
                <a:avLst/>
              </a:prstGeom>
              <a:solidFill>
                <a:srgbClr val="0066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4404" y="316"/>
                <a:ext cx="13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800" dirty="0"/>
                  <a:t>a</a:t>
                </a:r>
                <a:endParaRPr lang="en-US" altLang="en-US" sz="2800" b="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4829" y="460"/>
                <a:ext cx="318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16"/>
              <p:cNvSpPr txBox="1">
                <a:spLocks noChangeArrowheads="1"/>
              </p:cNvSpPr>
              <p:nvPr/>
            </p:nvSpPr>
            <p:spPr bwMode="auto">
              <a:xfrm>
                <a:off x="4543" y="434"/>
                <a:ext cx="3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>
                    <a:solidFill>
                      <a:schemeClr val="bg1"/>
                    </a:solidFill>
                  </a:rPr>
                  <a:t>num1s</a:t>
                </a:r>
              </a:p>
            </p:txBody>
          </p:sp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4539" y="677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>
                    <a:solidFill>
                      <a:schemeClr val="bg1"/>
                    </a:solidFill>
                  </a:rPr>
                  <a:t>num5s</a:t>
                </a:r>
              </a:p>
            </p:txBody>
          </p:sp>
          <p:sp>
            <p:nvSpPr>
              <p:cNvPr id="43" name="Rectangle 26"/>
              <p:cNvSpPr>
                <a:spLocks noChangeArrowheads="1"/>
              </p:cNvSpPr>
              <p:nvPr/>
            </p:nvSpPr>
            <p:spPr bwMode="auto">
              <a:xfrm>
                <a:off x="4829" y="701"/>
                <a:ext cx="317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153400" y="93312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1000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01553" y="2190690"/>
            <a:ext cx="1449391" cy="400110"/>
            <a:chOff x="6477000" y="2552700"/>
            <a:chExt cx="1449391" cy="400110"/>
          </a:xfrm>
        </p:grpSpPr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6477000" y="2552700"/>
              <a:ext cx="64953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>
                  <a:solidFill>
                    <a:schemeClr val="accent1">
                      <a:lumMod val="50000"/>
                    </a:schemeClr>
                  </a:solidFill>
                </a:rPr>
                <a:t>this</a:t>
              </a:r>
              <a:endParaRPr lang="en-US" altLang="en-US" sz="2000" b="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7079712" y="2590800"/>
              <a:ext cx="846679" cy="3190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1000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776966" y="2162776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29366" y="852756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8" name="Curved Connector 7"/>
          <p:cNvCxnSpPr>
            <a:stCxn id="51" idx="3"/>
            <a:endCxn id="54" idx="3"/>
          </p:cNvCxnSpPr>
          <p:nvPr/>
        </p:nvCxnSpPr>
        <p:spPr bwMode="auto">
          <a:xfrm flipV="1">
            <a:off x="8050944" y="1083589"/>
            <a:ext cx="154460" cy="1304745"/>
          </a:xfrm>
          <a:prstGeom prst="curvedConnector3">
            <a:avLst>
              <a:gd name="adj1" fmla="val 24799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7482016" y="101814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05527" y="13870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75" name="Text Box 64"/>
          <p:cNvSpPr txBox="1">
            <a:spLocks noChangeArrowheads="1"/>
          </p:cNvSpPr>
          <p:nvPr/>
        </p:nvSpPr>
        <p:spPr bwMode="auto">
          <a:xfrm>
            <a:off x="1060450" y="5562600"/>
            <a:ext cx="671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>
                <a:solidFill>
                  <a:schemeClr val="tx2"/>
                </a:solidFill>
              </a:rPr>
              <a:t>This is how it actually works under the hood….</a:t>
            </a:r>
          </a:p>
        </p:txBody>
      </p:sp>
      <p:sp>
        <p:nvSpPr>
          <p:cNvPr id="76" name="Text Box 65"/>
          <p:cNvSpPr txBox="1">
            <a:spLocks noChangeArrowheads="1"/>
          </p:cNvSpPr>
          <p:nvPr/>
        </p:nvSpPr>
        <p:spPr bwMode="auto">
          <a:xfrm>
            <a:off x="304800" y="6019800"/>
            <a:ext cx="866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>
                <a:solidFill>
                  <a:schemeClr val="tx2"/>
                </a:solidFill>
              </a:rPr>
              <a:t>But C++ hides the “</a:t>
            </a:r>
            <a:r>
              <a:rPr lang="en-US" altLang="en-US" b="0" dirty="0">
                <a:solidFill>
                  <a:srgbClr val="006666"/>
                </a:solidFill>
              </a:rPr>
              <a:t>this pointer</a:t>
            </a:r>
            <a:r>
              <a:rPr lang="en-US" altLang="en-US" b="0" dirty="0">
                <a:solidFill>
                  <a:schemeClr val="tx2"/>
                </a:solidFill>
              </a:rPr>
              <a:t>” from you to simplify things.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620249" y="2743200"/>
            <a:ext cx="1449391" cy="400110"/>
            <a:chOff x="6477000" y="2552700"/>
            <a:chExt cx="1449391" cy="400110"/>
          </a:xfrm>
        </p:grpSpPr>
        <p:sp>
          <p:nvSpPr>
            <p:cNvPr id="80" name="Text Box 18"/>
            <p:cNvSpPr txBox="1">
              <a:spLocks noChangeArrowheads="1"/>
            </p:cNvSpPr>
            <p:nvPr/>
          </p:nvSpPr>
          <p:spPr bwMode="auto">
            <a:xfrm>
              <a:off x="6477000" y="2552700"/>
              <a:ext cx="6351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 err="1">
                  <a:solidFill>
                    <a:schemeClr val="accent1">
                      <a:lumMod val="50000"/>
                    </a:schemeClr>
                  </a:solidFill>
                </a:rPr>
                <a:t>amt</a:t>
              </a:r>
              <a:endParaRPr lang="en-US" altLang="en-US" sz="2000" b="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Rectangle 26"/>
            <p:cNvSpPr>
              <a:spLocks noChangeArrowheads="1"/>
            </p:cNvSpPr>
            <p:nvPr/>
          </p:nvSpPr>
          <p:spPr bwMode="auto">
            <a:xfrm>
              <a:off x="7079712" y="2590800"/>
              <a:ext cx="846679" cy="3190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95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9" grpId="0"/>
      <p:bldP spid="75" grpId="0" autoUpdateAnimBg="0"/>
      <p:bldP spid="7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67" name="Rectangle 19"/>
          <p:cNvSpPr>
            <a:spLocks noChangeArrowheads="1"/>
          </p:cNvSpPr>
          <p:nvPr/>
        </p:nvSpPr>
        <p:spPr bwMode="auto">
          <a:xfrm>
            <a:off x="104775" y="1905000"/>
            <a:ext cx="4772025" cy="2846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Rectangle 20"/>
          <p:cNvSpPr>
            <a:spLocks noChangeArrowheads="1"/>
          </p:cNvSpPr>
          <p:nvPr/>
        </p:nvSpPr>
        <p:spPr bwMode="auto">
          <a:xfrm>
            <a:off x="120650" y="4876800"/>
            <a:ext cx="4756150" cy="1844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9" name="Text Box 21"/>
          <p:cNvSpPr txBox="1">
            <a:spLocks noChangeArrowheads="1"/>
          </p:cNvSpPr>
          <p:nvPr/>
        </p:nvSpPr>
        <p:spPr bwMode="auto">
          <a:xfrm>
            <a:off x="104775" y="4800600"/>
            <a:ext cx="41306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main()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Wallet a;</a:t>
            </a:r>
          </a:p>
          <a:p>
            <a:pPr algn="l"/>
            <a:endParaRPr lang="en-US" altLang="en-US" sz="12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algn="l"/>
            <a:endParaRPr lang="en-US" altLang="en-US" sz="1800" b="1" dirty="0"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3670" name="Rectangle 22"/>
          <p:cNvSpPr>
            <a:spLocks noChangeArrowheads="1"/>
          </p:cNvSpPr>
          <p:nvPr/>
        </p:nvSpPr>
        <p:spPr bwMode="auto">
          <a:xfrm>
            <a:off x="76200" y="1905000"/>
            <a:ext cx="48768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num1s = num5s = 0; </a:t>
            </a:r>
          </a:p>
          <a:p>
            <a:endParaRPr lang="en-US" altLang="en-US" sz="1600" b="1" dirty="0">
              <a:latin typeface="Courier New" pitchFamily="49" charset="0"/>
            </a:endParaRP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AddBill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         num1s++;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5)        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sp>
        <p:nvSpPr>
          <p:cNvPr id="283678" name="Text Box 30"/>
          <p:cNvSpPr txBox="1">
            <a:spLocks noChangeArrowheads="1"/>
          </p:cNvSpPr>
          <p:nvPr/>
        </p:nvSpPr>
        <p:spPr bwMode="auto">
          <a:xfrm>
            <a:off x="4905375" y="1885116"/>
            <a:ext cx="40100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800" b="0" dirty="0">
                <a:solidFill>
                  <a:schemeClr val="tx1"/>
                </a:solidFill>
              </a:rPr>
              <a:t>Your class’s methods can use the </a:t>
            </a:r>
            <a:r>
              <a:rPr lang="en-US" altLang="en-US" sz="1800" b="0" dirty="0">
                <a:solidFill>
                  <a:srgbClr val="FF0066"/>
                </a:solidFill>
              </a:rPr>
              <a:t>this </a:t>
            </a:r>
            <a:r>
              <a:rPr lang="en-US" altLang="en-US" sz="1800" b="0" dirty="0">
                <a:solidFill>
                  <a:schemeClr val="tx1"/>
                </a:solidFill>
              </a:rPr>
              <a:t>variable to determine their address in memory!</a:t>
            </a:r>
          </a:p>
        </p:txBody>
      </p:sp>
      <p:sp>
        <p:nvSpPr>
          <p:cNvPr id="283684" name="Text Box 36"/>
          <p:cNvSpPr txBox="1">
            <a:spLocks noChangeArrowheads="1"/>
          </p:cNvSpPr>
          <p:nvPr/>
        </p:nvSpPr>
        <p:spPr bwMode="auto">
          <a:xfrm>
            <a:off x="5076825" y="829270"/>
            <a:ext cx="3810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800" b="0" dirty="0">
                <a:solidFill>
                  <a:schemeClr val="tx2"/>
                </a:solidFill>
              </a:rPr>
              <a:t>While C++ hides the “</a:t>
            </a:r>
            <a:r>
              <a:rPr lang="en-US" altLang="en-US" sz="1800" b="0" dirty="0">
                <a:solidFill>
                  <a:srgbClr val="6600CC"/>
                </a:solidFill>
              </a:rPr>
              <a:t>this pointer</a:t>
            </a:r>
            <a:r>
              <a:rPr lang="en-US" altLang="en-US" sz="1800" b="0" dirty="0">
                <a:solidFill>
                  <a:schemeClr val="tx2"/>
                </a:solidFill>
              </a:rPr>
              <a:t>” from you, if you want, your class’s methods can explicitly use it.</a:t>
            </a:r>
          </a:p>
        </p:txBody>
      </p:sp>
      <p:sp>
        <p:nvSpPr>
          <p:cNvPr id="283687" name="Text Box 39"/>
          <p:cNvSpPr txBox="1">
            <a:spLocks noChangeArrowheads="1"/>
          </p:cNvSpPr>
          <p:nvPr/>
        </p:nvSpPr>
        <p:spPr bwMode="auto">
          <a:xfrm>
            <a:off x="438150" y="2633663"/>
            <a:ext cx="33922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dirty="0" err="1">
                <a:solidFill>
                  <a:srgbClr val="6600CC"/>
                </a:solidFill>
              </a:rPr>
              <a:t>cout</a:t>
            </a:r>
            <a:r>
              <a:rPr lang="en-US" altLang="en-US" sz="1600" dirty="0">
                <a:solidFill>
                  <a:srgbClr val="6600CC"/>
                </a:solidFill>
              </a:rPr>
              <a:t> &lt;&lt; “I am at address: “ &lt;&lt; </a:t>
            </a:r>
            <a:r>
              <a:rPr lang="en-US" altLang="en-US" sz="1600" dirty="0">
                <a:solidFill>
                  <a:srgbClr val="FF0000"/>
                </a:solidFill>
              </a:rPr>
              <a:t>this</a:t>
            </a:r>
            <a:r>
              <a:rPr lang="en-US" altLang="en-US" sz="1600" dirty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283688" name="Text Box 40"/>
          <p:cNvSpPr txBox="1">
            <a:spLocks noChangeArrowheads="1"/>
          </p:cNvSpPr>
          <p:nvPr/>
        </p:nvSpPr>
        <p:spPr bwMode="auto">
          <a:xfrm>
            <a:off x="349250" y="6086475"/>
            <a:ext cx="35237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0" dirty="0" err="1">
                <a:solidFill>
                  <a:srgbClr val="6600CC"/>
                </a:solidFill>
              </a:rPr>
              <a:t>cout</a:t>
            </a:r>
            <a:r>
              <a:rPr lang="en-US" altLang="en-US" sz="1800" b="0" dirty="0">
                <a:solidFill>
                  <a:srgbClr val="6600CC"/>
                </a:solidFill>
              </a:rPr>
              <a:t> &lt;&lt; “a is at address: “ &lt;&lt; </a:t>
            </a:r>
            <a:r>
              <a:rPr lang="en-US" altLang="en-US" sz="1800" b="0" dirty="0">
                <a:solidFill>
                  <a:srgbClr val="FF0000"/>
                </a:solidFill>
              </a:rPr>
              <a:t>&amp;a</a:t>
            </a:r>
            <a:r>
              <a:rPr lang="en-US" altLang="en-US" sz="1800" b="0" dirty="0">
                <a:solidFill>
                  <a:srgbClr val="6600CC"/>
                </a:solidFill>
              </a:rPr>
              <a:t>;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778317" y="4191030"/>
            <a:ext cx="2930266" cy="1036638"/>
            <a:chOff x="6108313" y="847101"/>
            <a:chExt cx="2930266" cy="1036638"/>
          </a:xfrm>
        </p:grpSpPr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6108313" y="847101"/>
              <a:ext cx="2083311" cy="1036638"/>
              <a:chOff x="4404" y="316"/>
              <a:chExt cx="780" cy="653"/>
            </a:xfrm>
          </p:grpSpPr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4550" y="431"/>
                <a:ext cx="634" cy="538"/>
              </a:xfrm>
              <a:prstGeom prst="rect">
                <a:avLst/>
              </a:prstGeom>
              <a:solidFill>
                <a:srgbClr val="0066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4404" y="316"/>
                <a:ext cx="13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800" dirty="0"/>
                  <a:t>a</a:t>
                </a:r>
                <a:endParaRPr lang="en-US" altLang="en-US" sz="2800" b="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4829" y="460"/>
                <a:ext cx="318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4543" y="434"/>
                <a:ext cx="3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>
                    <a:solidFill>
                      <a:schemeClr val="bg1"/>
                    </a:solidFill>
                  </a:rPr>
                  <a:t>num1s</a:t>
                </a:r>
              </a:p>
            </p:txBody>
          </p:sp>
          <p:sp>
            <p:nvSpPr>
              <p:cNvPr id="26" name="Text Box 18"/>
              <p:cNvSpPr txBox="1">
                <a:spLocks noChangeArrowheads="1"/>
              </p:cNvSpPr>
              <p:nvPr/>
            </p:nvSpPr>
            <p:spPr bwMode="auto">
              <a:xfrm>
                <a:off x="4539" y="677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>
                    <a:solidFill>
                      <a:schemeClr val="bg1"/>
                    </a:solidFill>
                  </a:rPr>
                  <a:t>num5s</a:t>
                </a:r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4829" y="701"/>
                <a:ext cx="317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153400" y="93312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1000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148141" y="436739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43007" y="474348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4971307" y="5819745"/>
            <a:ext cx="434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>
                <a:solidFill>
                  <a:srgbClr val="6600CC"/>
                </a:solidFill>
              </a:rPr>
              <a:t>I am at address: 1000</a:t>
            </a:r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4953000" y="6153090"/>
            <a:ext cx="434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>
                <a:solidFill>
                  <a:srgbClr val="6600CC"/>
                </a:solidFill>
              </a:rPr>
              <a:t>a is at address: 1000</a:t>
            </a: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6725" y="2392948"/>
            <a:ext cx="3057247" cy="338554"/>
            <a:chOff x="466725" y="2392948"/>
            <a:chExt cx="3057247" cy="338554"/>
          </a:xfrm>
        </p:grpSpPr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514350" y="2462153"/>
              <a:ext cx="2305050" cy="219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466725" y="2392948"/>
              <a:ext cx="305724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 dirty="0">
                  <a:solidFill>
                    <a:srgbClr val="FF0000"/>
                  </a:solidFill>
                </a:rPr>
                <a:t>this</a:t>
              </a:r>
              <a:r>
                <a:rPr lang="en-US" altLang="en-US" sz="1600" dirty="0">
                  <a:solidFill>
                    <a:srgbClr val="6600CC"/>
                  </a:solidFill>
                </a:rPr>
                <a:t>-&gt;num1s = </a:t>
              </a:r>
              <a:r>
                <a:rPr lang="en-US" altLang="en-US" sz="1600" dirty="0">
                  <a:solidFill>
                    <a:srgbClr val="FF0000"/>
                  </a:solidFill>
                </a:rPr>
                <a:t>this</a:t>
              </a:r>
              <a:r>
                <a:rPr lang="en-US" altLang="en-US" sz="1600" dirty="0">
                  <a:solidFill>
                    <a:srgbClr val="6600CC"/>
                  </a:solidFill>
                </a:rPr>
                <a:t>-&gt;num5s = 0;</a:t>
              </a:r>
            </a:p>
          </p:txBody>
        </p:sp>
      </p:grpSp>
      <p:sp>
        <p:nvSpPr>
          <p:cNvPr id="31" name="Rounded Rectangular Callout 30"/>
          <p:cNvSpPr/>
          <p:nvPr/>
        </p:nvSpPr>
        <p:spPr bwMode="auto">
          <a:xfrm>
            <a:off x="738559" y="726579"/>
            <a:ext cx="3938018" cy="1128712"/>
          </a:xfrm>
          <a:prstGeom prst="wedgeRoundRectCallout">
            <a:avLst>
              <a:gd name="adj1" fmla="val -48807"/>
              <a:gd name="adj2" fmla="val 10220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You can explicitly use the </a:t>
            </a:r>
            <a:r>
              <a:rPr lang="en-US" sz="1800" dirty="0">
                <a:solidFill>
                  <a:srgbClr val="FF0000"/>
                </a:solidFill>
              </a:rPr>
              <a:t>“this” variable </a:t>
            </a:r>
            <a:r>
              <a:rPr lang="en-US" sz="1800" dirty="0"/>
              <a:t>in your methods if you like!  </a:t>
            </a:r>
            <a:br>
              <a:rPr lang="en-US" sz="1800" dirty="0"/>
            </a:br>
            <a:br>
              <a:rPr lang="en-US" sz="1200" dirty="0"/>
            </a:br>
            <a:r>
              <a:rPr lang="en-US" sz="1800" dirty="0">
                <a:solidFill>
                  <a:srgbClr val="6600CC"/>
                </a:solidFill>
              </a:rPr>
              <a:t>It works fine!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rgbClr val="6600CC"/>
              </a:solidFill>
              <a:effectLst/>
            </a:endParaRP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5076825" y="3124200"/>
            <a:ext cx="38385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800" b="0" dirty="0">
                <a:solidFill>
                  <a:schemeClr val="tx1"/>
                </a:solidFill>
              </a:rPr>
              <a:t>So now you know how C++ classes work under the hood!</a:t>
            </a:r>
          </a:p>
        </p:txBody>
      </p:sp>
    </p:spTree>
    <p:extLst>
      <p:ext uri="{BB962C8B-B14F-4D97-AF65-F5344CB8AC3E}">
        <p14:creationId xmlns:p14="http://schemas.microsoft.com/office/powerpoint/2010/main" val="4841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1559 4.44444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9 4.44444E-6 L 0.29757 0.033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8" grpId="0" autoUpdateAnimBg="0"/>
      <p:bldP spid="283684" grpId="0"/>
      <p:bldP spid="283687" grpId="0"/>
      <p:bldP spid="283688" grpId="0"/>
      <p:bldP spid="32" grpId="0"/>
      <p:bldP spid="33" grpId="0"/>
      <p:bldP spid="35" grpId="0"/>
      <p:bldP spid="38" grpId="0"/>
      <p:bldP spid="31" grpId="0" animBg="1"/>
      <p:bldP spid="31" grpId="1" animBg="1"/>
      <p:bldP spid="31" grpId="2" animBg="1"/>
      <p:bldP spid="31" grpId="3" animBg="1"/>
      <p:bldP spid="4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Pointers…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Pointers are a critical feature of C and C++.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145" y="2864143"/>
            <a:ext cx="5542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And you’ll </a:t>
            </a:r>
            <a:r>
              <a:rPr lang="en-US" sz="2800" dirty="0">
                <a:solidFill>
                  <a:srgbClr val="FF0000"/>
                </a:solidFill>
              </a:rPr>
              <a:t>struggle</a:t>
            </a:r>
            <a:r>
              <a:rPr lang="en-US" sz="2800" dirty="0"/>
              <a:t> during the rest of CS32 if you don’t understand them super well.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4145" y="4546829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And </a:t>
            </a:r>
            <a:r>
              <a:rPr lang="en-US" sz="2800" dirty="0">
                <a:solidFill>
                  <a:srgbClr val="FF0000"/>
                </a:solidFill>
              </a:rPr>
              <a:t>job interviewers</a:t>
            </a:r>
            <a:r>
              <a:rPr lang="en-US" sz="2800" dirty="0"/>
              <a:t> love asking pointer questions.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456" y="1279591"/>
            <a:ext cx="1295400" cy="13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81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46D089-C9FF-49DF-AAAC-2A31220BF37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/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Pointers… to Functions?!?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5690698" y="1023938"/>
            <a:ext cx="340641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YES! Just as you can have pointers to variables, in C++ you can also have pointers to functions!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32893" y="1066801"/>
            <a:ext cx="5706700" cy="565494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6477000" y="5029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4765462" y="1583892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551958" name="Text Box 22"/>
          <p:cNvSpPr txBox="1">
            <a:spLocks noChangeArrowheads="1"/>
          </p:cNvSpPr>
          <p:nvPr/>
        </p:nvSpPr>
        <p:spPr bwMode="auto">
          <a:xfrm>
            <a:off x="4543425" y="14335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91675" y="2490377"/>
            <a:ext cx="34054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Let’s gloss over the syntax for a second, and just see how it might work…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32730" y="4503920"/>
            <a:ext cx="1156894" cy="411431"/>
            <a:chOff x="7791989" y="3938952"/>
            <a:chExt cx="681157" cy="411431"/>
          </a:xfrm>
        </p:grpSpPr>
        <p:sp>
          <p:nvSpPr>
            <p:cNvPr id="37" name="Rectangle 36"/>
            <p:cNvSpPr/>
            <p:nvPr/>
          </p:nvSpPr>
          <p:spPr bwMode="auto">
            <a:xfrm>
              <a:off x="7967707" y="3938952"/>
              <a:ext cx="505439" cy="411431"/>
            </a:xfrm>
            <a:prstGeom prst="rect">
              <a:avLst/>
            </a:prstGeom>
            <a:solidFill>
              <a:srgbClr val="EAEAFA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2D2DB9">
                      <a:lumMod val="75000"/>
                    </a:srgbClr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791989" y="39763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+mn-ea"/>
                  <a:cs typeface="Courier New" pitchFamily="49" charset="0"/>
                </a:rPr>
                <a:t>f</a:t>
              </a:r>
            </a:p>
          </p:txBody>
        </p:sp>
      </p:grp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1387733" y="3370434"/>
            <a:ext cx="816205" cy="369332"/>
          </a:xfrm>
          <a:prstGeom prst="rect">
            <a:avLst/>
          </a:prstGeom>
          <a:solidFill>
            <a:srgbClr val="FFFF99">
              <a:alpha val="89804"/>
            </a:srgbClr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60607" y="1195467"/>
            <a:ext cx="73609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3050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3100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3150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3200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3250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3400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3450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3500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3550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3600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3650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3700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3750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3800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3850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3900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3950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183713"/>
            <a:ext cx="53487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main()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FuncPtr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f;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f = &amp;squared;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f(10);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52122" y="1506489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Courier New" pitchFamily="49" charset="0"/>
              </a:rPr>
              <a:t>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33400" y="1172838"/>
            <a:ext cx="5446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void squared(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)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{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cout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&lt;&lt; a*a;}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33400" y="1989063"/>
            <a:ext cx="5446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void cubed(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)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{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cout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&lt;&lt; a*a*a;}</a:t>
            </a:r>
          </a:p>
        </p:txBody>
      </p:sp>
      <p:cxnSp>
        <p:nvCxnSpPr>
          <p:cNvPr id="551953" name="AutoShape 17"/>
          <p:cNvCxnSpPr>
            <a:cxnSpLocks noChangeShapeType="1"/>
          </p:cNvCxnSpPr>
          <p:nvPr/>
        </p:nvCxnSpPr>
        <p:spPr bwMode="auto">
          <a:xfrm flipH="1" flipV="1">
            <a:off x="3247445" y="1386905"/>
            <a:ext cx="2082977" cy="3322731"/>
          </a:xfrm>
          <a:prstGeom prst="curvedConnector3">
            <a:avLst>
              <a:gd name="adj1" fmla="val -10975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2679780" y="19813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F8C6D4-2B4F-4D03-BA0F-165A17B2EB3F}"/>
              </a:ext>
            </a:extLst>
          </p:cNvPr>
          <p:cNvSpPr/>
          <p:nvPr/>
        </p:nvSpPr>
        <p:spPr>
          <a:xfrm>
            <a:off x="956840" y="5872331"/>
            <a:ext cx="1701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f = &amp;cubed;</a:t>
            </a:r>
            <a:b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f(2);</a:t>
            </a:r>
          </a:p>
        </p:txBody>
      </p:sp>
      <p:sp>
        <p:nvSpPr>
          <p:cNvPr id="29" name="AutoShape 16">
            <a:extLst>
              <a:ext uri="{FF2B5EF4-FFF2-40B4-BE49-F238E27FC236}">
                <a16:creationId xmlns:a16="http://schemas.microsoft.com/office/drawing/2014/main" id="{C3486E06-FC9F-49D9-B58B-FEB65CAEF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00" y="4952413"/>
            <a:ext cx="3535330" cy="1384867"/>
          </a:xfrm>
          <a:prstGeom prst="wedgeRoundRectCallout">
            <a:avLst>
              <a:gd name="adj1" fmla="val -109071"/>
              <a:gd name="adj2" fmla="val -14785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This line gets the address of our squared() function and puts it into f.</a:t>
            </a:r>
          </a:p>
        </p:txBody>
      </p:sp>
    </p:spTree>
    <p:extLst>
      <p:ext uri="{BB962C8B-B14F-4D97-AF65-F5344CB8AC3E}">
        <p14:creationId xmlns:p14="http://schemas.microsoft.com/office/powerpoint/2010/main" val="2500355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0.05191 3.7037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191 0 " pathEditMode="relative" ptsTypes="AA"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0.05191 2.96296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/>
      <p:bldP spid="33" grpId="0"/>
      <p:bldP spid="72" grpId="0" animBg="1"/>
      <p:bldP spid="72" grpId="1" animBg="1"/>
      <p:bldP spid="9" grpId="0"/>
      <p:bldP spid="6" grpId="0"/>
      <p:bldP spid="6" grpId="1"/>
      <p:bldP spid="41" grpId="0"/>
      <p:bldP spid="51" grpId="0"/>
      <p:bldP spid="29" grpId="0" animBg="1"/>
      <p:bldP spid="29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46D089-C9FF-49DF-AAAC-2A31220BF37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/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Pointers… to Functions?!?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5690698" y="1023938"/>
            <a:ext cx="340641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YES! Just as you can have pointers to variables, in C++ you can also have pointers to functions!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32893" y="1066801"/>
            <a:ext cx="5706700" cy="565494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4765462" y="1583892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551958" name="Text Box 22"/>
          <p:cNvSpPr txBox="1">
            <a:spLocks noChangeArrowheads="1"/>
          </p:cNvSpPr>
          <p:nvPr/>
        </p:nvSpPr>
        <p:spPr bwMode="auto">
          <a:xfrm>
            <a:off x="4543425" y="14335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91675" y="2490377"/>
            <a:ext cx="34054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Let’s gloss over the syntax for a second, and just see how it might work…</a:t>
            </a: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1387733" y="3370434"/>
            <a:ext cx="816205" cy="369332"/>
          </a:xfrm>
          <a:prstGeom prst="rect">
            <a:avLst/>
          </a:prstGeom>
          <a:solidFill>
            <a:srgbClr val="FFFF99">
              <a:alpha val="89804"/>
            </a:srgbClr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60607" y="1195467"/>
            <a:ext cx="73609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3050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3100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3150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3200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3250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3400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3450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3500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3550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3600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3650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3700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3750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3800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3850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3900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3950</a:t>
            </a:r>
          </a:p>
        </p:txBody>
      </p:sp>
      <p:sp>
        <p:nvSpPr>
          <p:cNvPr id="6" name="Rectangle 5"/>
          <p:cNvSpPr/>
          <p:nvPr/>
        </p:nvSpPr>
        <p:spPr>
          <a:xfrm>
            <a:off x="557092" y="4196869"/>
            <a:ext cx="53487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main()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FuncPtr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f;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f = &amp;squared;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f(10);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52122" y="1506489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Courier New" pitchFamily="49" charset="0"/>
              </a:rPr>
              <a:t>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57092" y="1178243"/>
            <a:ext cx="5446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void squared(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)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{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cout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&lt;&lt; a*a;}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57092" y="1994468"/>
            <a:ext cx="5446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void cubed(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)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{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cout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&lt;&lt; a*a*a;}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79780" y="19813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5932179" y="3719893"/>
            <a:ext cx="29881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And here’s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real syntax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to declare a function pointer...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94694" y="4704347"/>
            <a:ext cx="2258172" cy="452094"/>
            <a:chOff x="6060970" y="5663946"/>
            <a:chExt cx="2258172" cy="452094"/>
          </a:xfrm>
        </p:grpSpPr>
        <p:sp>
          <p:nvSpPr>
            <p:cNvPr id="57" name="Text Box 5"/>
            <p:cNvSpPr txBox="1">
              <a:spLocks noChangeArrowheads="1"/>
            </p:cNvSpPr>
            <p:nvPr/>
          </p:nvSpPr>
          <p:spPr bwMode="auto">
            <a:xfrm>
              <a:off x="6060970" y="5663946"/>
              <a:ext cx="2027714" cy="452094"/>
            </a:xfrm>
            <a:prstGeom prst="rect">
              <a:avLst/>
            </a:prstGeom>
            <a:solidFill>
              <a:srgbClr val="FFFF99"/>
            </a:solidFill>
            <a:ln w="317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FF"/>
                  </a:solidFill>
                  <a:effectLst/>
                  <a:uLnTx/>
                  <a:uFillTx/>
                  <a:latin typeface="Courier New" pitchFamily="49" charset="0"/>
                  <a:ea typeface="MS Mincho" pitchFamily="49" charset="-128"/>
                  <a:cs typeface="Times New Roman" pitchFamily="18" charset="0"/>
                </a:rPr>
                <a:t>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066602" y="5705327"/>
              <a:ext cx="2252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MS Mincho" pitchFamily="49" charset="-128"/>
                  <a:cs typeface="Times New Roman" pitchFamily="18" charset="0"/>
                </a:rPr>
                <a:t>void (*f)(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MS Mincho" pitchFamily="49" charset="-128"/>
                  <a:cs typeface="Times New Roman" pitchFamily="18" charset="0"/>
                </a:rPr>
                <a:t>);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6029960" y="4972776"/>
            <a:ext cx="29881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Don’t worry about the syntax right now…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pitchFamily="18" charset="0"/>
            </a:endParaRPr>
          </a:p>
        </p:txBody>
      </p:sp>
      <p:sp>
        <p:nvSpPr>
          <p:cNvPr id="90" name="Text Box 4"/>
          <p:cNvSpPr txBox="1">
            <a:spLocks noChangeArrowheads="1"/>
          </p:cNvSpPr>
          <p:nvPr/>
        </p:nvSpPr>
        <p:spPr bwMode="auto">
          <a:xfrm>
            <a:off x="5997614" y="5896631"/>
            <a:ext cx="29881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Just remember the concept.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618210" y="1433513"/>
            <a:ext cx="43934" cy="3404748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>
            <a:off x="956385" y="1449732"/>
            <a:ext cx="451503" cy="3388529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1"/>
          <p:cNvSpPr/>
          <p:nvPr/>
        </p:nvSpPr>
        <p:spPr bwMode="auto">
          <a:xfrm>
            <a:off x="1874962" y="6239482"/>
            <a:ext cx="159833" cy="152400"/>
          </a:xfrm>
          <a:prstGeom prst="rect">
            <a:avLst/>
          </a:prstGeom>
          <a:solidFill>
            <a:srgbClr val="FFFF99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AutoShape 16"/>
          <p:cNvSpPr>
            <a:spLocks noChangeArrowheads="1"/>
          </p:cNvSpPr>
          <p:nvPr/>
        </p:nvSpPr>
        <p:spPr bwMode="auto">
          <a:xfrm>
            <a:off x="3865977" y="4797505"/>
            <a:ext cx="1861242" cy="1453576"/>
          </a:xfrm>
          <a:prstGeom prst="wedgeRoundRectCallout">
            <a:avLst>
              <a:gd name="adj1" fmla="val -159613"/>
              <a:gd name="adj2" fmla="val -10274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Oh, and you can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leave out the &amp;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if you like.  </a:t>
            </a:r>
            <a:endParaRPr lang="en-US" sz="1600" noProof="0" dirty="0">
              <a:solidFill>
                <a:srgbClr val="000000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>
                <a:solidFill>
                  <a:srgbClr val="000000"/>
                </a:solidFill>
              </a:rPr>
              <a:t>It works the same way!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F43A10-D8D0-4E0F-8F1C-05B91AEB7E77}"/>
              </a:ext>
            </a:extLst>
          </p:cNvPr>
          <p:cNvSpPr/>
          <p:nvPr/>
        </p:nvSpPr>
        <p:spPr>
          <a:xfrm>
            <a:off x="956840" y="5872331"/>
            <a:ext cx="1701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f = &amp;cubed;</a:t>
            </a:r>
            <a:b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f(2);</a:t>
            </a:r>
          </a:p>
        </p:txBody>
      </p:sp>
    </p:spTree>
    <p:extLst>
      <p:ext uri="{BB962C8B-B14F-4D97-AF65-F5344CB8AC3E}">
        <p14:creationId xmlns:p14="http://schemas.microsoft.com/office/powerpoint/2010/main" val="3372458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89" grpId="0"/>
      <p:bldP spid="90" grpId="0"/>
      <p:bldP spid="42" grpId="0" animBg="1"/>
      <p:bldP spid="39" grpId="0" animBg="1"/>
      <p:bldP spid="3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5FD-7C4B-4D3D-9CFD-C5452E98D1B3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19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3" y="1676400"/>
            <a:ext cx="830240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0" y="609600"/>
            <a:ext cx="7066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 now it’s time for your favorite game!</a:t>
            </a:r>
          </a:p>
        </p:txBody>
      </p:sp>
    </p:spTree>
    <p:extLst>
      <p:ext uri="{BB962C8B-B14F-4D97-AF65-F5344CB8AC3E}">
        <p14:creationId xmlns:p14="http://schemas.microsoft.com/office/powerpoint/2010/main" val="3866933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3058-305F-42D7-A985-7AC9D1ED062E}" type="slidenum">
              <a:rPr lang="en-US"/>
              <a:pPr/>
              <a:t>33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A New Type of Variable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441325" y="914400"/>
            <a:ext cx="7777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Thus far, all variables we’ve defined have either been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457200" y="1249363"/>
            <a:ext cx="227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local variables,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04800" y="2438400"/>
            <a:ext cx="4130675" cy="4240213"/>
          </a:xfrm>
          <a:prstGeom prst="rect">
            <a:avLst/>
          </a:prstGeom>
          <a:solidFill>
            <a:srgbClr val="FFE3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void foo(void)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a;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a;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aGlobalVariable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Circ</a:t>
            </a:r>
            <a:r>
              <a:rPr lang="en-US" sz="1800" b="1" dirty="0">
                <a:latin typeface="Courier New" pitchFamily="49" charset="0"/>
              </a:rPr>
              <a:t> a(3,4,10);</a:t>
            </a:r>
          </a:p>
          <a:p>
            <a:r>
              <a:rPr lang="en-US" sz="1800" b="1" dirty="0">
                <a:latin typeface="Courier New" pitchFamily="49" charset="0"/>
              </a:rPr>
              <a:t>  float c[10];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c[0] = </a:t>
            </a:r>
            <a:r>
              <a:rPr lang="en-US" sz="1800" b="1" dirty="0" err="1">
                <a:latin typeface="Courier New" pitchFamily="49" charset="0"/>
              </a:rPr>
              <a:t>a.getArea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396298" name="Text Box 10"/>
          <p:cNvSpPr txBox="1">
            <a:spLocks noChangeArrowheads="1"/>
          </p:cNvSpPr>
          <p:nvPr/>
        </p:nvSpPr>
        <p:spPr bwMode="auto">
          <a:xfrm>
            <a:off x="5057775" y="1249363"/>
            <a:ext cx="393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or </a:t>
            </a:r>
            <a:r>
              <a:rPr lang="en-US">
                <a:solidFill>
                  <a:schemeClr val="accent2"/>
                </a:solidFill>
              </a:rPr>
              <a:t>class member variables</a:t>
            </a:r>
            <a:r>
              <a:rPr lang="en-US">
                <a:solidFill>
                  <a:srgbClr val="6600CC"/>
                </a:solidFill>
              </a:rPr>
              <a:t>.</a:t>
            </a:r>
          </a:p>
        </p:txBody>
      </p:sp>
      <p:sp>
        <p:nvSpPr>
          <p:cNvPr id="396299" name="Text Box 11"/>
          <p:cNvSpPr txBox="1">
            <a:spLocks noChangeArrowheads="1"/>
          </p:cNvSpPr>
          <p:nvPr/>
        </p:nvSpPr>
        <p:spPr bwMode="auto">
          <a:xfrm>
            <a:off x="4648200" y="2438400"/>
            <a:ext cx="4130675" cy="3690938"/>
          </a:xfrm>
          <a:prstGeom prst="rect">
            <a:avLst/>
          </a:prstGeom>
          <a:solidFill>
            <a:srgbClr val="FFE3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class Student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public:</a:t>
            </a:r>
          </a:p>
          <a:p>
            <a:r>
              <a:rPr lang="en-US" sz="1800" b="1">
                <a:latin typeface="Courier New" pitchFamily="49" charset="0"/>
              </a:rPr>
              <a:t>  string getZits(void) </a:t>
            </a:r>
          </a:p>
          <a:p>
            <a:r>
              <a:rPr lang="en-US" sz="1800" b="1">
                <a:latin typeface="Courier New" pitchFamily="49" charset="0"/>
              </a:rPr>
              <a:t>  {</a:t>
            </a:r>
          </a:p>
          <a:p>
            <a:r>
              <a:rPr lang="en-US" sz="1800" b="1">
                <a:latin typeface="Courier New" pitchFamily="49" charset="0"/>
              </a:rPr>
              <a:t>    int numZits = m_age * 5;</a:t>
            </a:r>
          </a:p>
          <a:p>
            <a:r>
              <a:rPr lang="en-US" sz="1800" b="1">
                <a:latin typeface="Courier New" pitchFamily="49" charset="0"/>
              </a:rPr>
              <a:t>    return(numZits);</a:t>
            </a:r>
          </a:p>
          <a:p>
            <a:r>
              <a:rPr lang="en-US" sz="1800" b="1">
                <a:latin typeface="Courier New" pitchFamily="49" charset="0"/>
              </a:rPr>
              <a:t>  }</a:t>
            </a:r>
          </a:p>
          <a:p>
            <a:r>
              <a:rPr lang="en-US" sz="1800" b="1">
                <a:latin typeface="Courier New" pitchFamily="49" charset="0"/>
              </a:rPr>
              <a:t>private:</a:t>
            </a:r>
          </a:p>
          <a:p>
            <a:r>
              <a:rPr lang="en-US" sz="1800" b="1">
                <a:latin typeface="Courier New" pitchFamily="49" charset="0"/>
              </a:rPr>
              <a:t>  string m_name;</a:t>
            </a:r>
          </a:p>
          <a:p>
            <a:r>
              <a:rPr lang="en-US" sz="1800" b="1">
                <a:latin typeface="Courier New" pitchFamily="49" charset="0"/>
              </a:rPr>
              <a:t>  int m_age;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</a:p>
          <a:p>
            <a:endParaRPr lang="en-US" sz="1800" b="1">
              <a:latin typeface="Courier New" pitchFamily="49" charset="0"/>
            </a:endParaRP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2743200" y="1249363"/>
            <a:ext cx="237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global variables</a:t>
            </a:r>
          </a:p>
        </p:txBody>
      </p:sp>
      <p:sp>
        <p:nvSpPr>
          <p:cNvPr id="396304" name="Rectangle 16"/>
          <p:cNvSpPr>
            <a:spLocks noChangeArrowheads="1"/>
          </p:cNvSpPr>
          <p:nvPr/>
        </p:nvSpPr>
        <p:spPr bwMode="auto">
          <a:xfrm>
            <a:off x="533400" y="3048000"/>
            <a:ext cx="1143000" cy="304800"/>
          </a:xfrm>
          <a:prstGeom prst="rect">
            <a:avLst/>
          </a:prstGeom>
          <a:noFill/>
          <a:ln w="5715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5" name="Rectangle 17"/>
          <p:cNvSpPr>
            <a:spLocks noChangeArrowheads="1"/>
          </p:cNvSpPr>
          <p:nvPr/>
        </p:nvSpPr>
        <p:spPr bwMode="auto">
          <a:xfrm>
            <a:off x="457200" y="5257800"/>
            <a:ext cx="2408238" cy="503238"/>
          </a:xfrm>
          <a:prstGeom prst="rect">
            <a:avLst/>
          </a:prstGeom>
          <a:noFill/>
          <a:ln w="5715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6" name="Rectangle 18"/>
          <p:cNvSpPr>
            <a:spLocks noChangeArrowheads="1"/>
          </p:cNvSpPr>
          <p:nvPr/>
        </p:nvSpPr>
        <p:spPr bwMode="auto">
          <a:xfrm>
            <a:off x="5197475" y="3856038"/>
            <a:ext cx="1692275" cy="304800"/>
          </a:xfrm>
          <a:prstGeom prst="rect">
            <a:avLst/>
          </a:prstGeom>
          <a:noFill/>
          <a:ln w="5715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7" name="Rectangle 19"/>
          <p:cNvSpPr>
            <a:spLocks noChangeArrowheads="1"/>
          </p:cNvSpPr>
          <p:nvPr/>
        </p:nvSpPr>
        <p:spPr bwMode="auto">
          <a:xfrm>
            <a:off x="395288" y="4068763"/>
            <a:ext cx="2805112" cy="395287"/>
          </a:xfrm>
          <a:prstGeom prst="rect">
            <a:avLst/>
          </a:prstGeom>
          <a:noFill/>
          <a:ln w="57150">
            <a:solidFill>
              <a:srgbClr val="0066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8" name="Rectangle 20"/>
          <p:cNvSpPr>
            <a:spLocks noChangeArrowheads="1"/>
          </p:cNvSpPr>
          <p:nvPr/>
        </p:nvSpPr>
        <p:spPr bwMode="auto">
          <a:xfrm>
            <a:off x="4876800" y="4953000"/>
            <a:ext cx="2179638" cy="608013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219075" y="1874838"/>
            <a:ext cx="854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Let’s learn about a new type of variable: a </a:t>
            </a:r>
            <a:r>
              <a:rPr lang="en-US">
                <a:solidFill>
                  <a:srgbClr val="990000"/>
                </a:solidFill>
              </a:rPr>
              <a:t>dynamic variable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/>
      <p:bldP spid="396293" grpId="0"/>
      <p:bldP spid="396298" grpId="0"/>
      <p:bldP spid="396303" grpId="0"/>
      <p:bldP spid="396304" grpId="0" animBg="1"/>
      <p:bldP spid="396305" grpId="0" animBg="1"/>
      <p:bldP spid="396306" grpId="0" animBg="1"/>
      <p:bldP spid="396307" grpId="0" animBg="1"/>
      <p:bldP spid="396308" grpId="0" animBg="1"/>
      <p:bldP spid="39630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07E-04AE-4D27-BAF9-736EA1101EFA}" type="slidenum">
              <a:rPr lang="en-US"/>
              <a:pPr/>
              <a:t>34</a:t>
            </a:fld>
            <a:endParaRPr lang="en-US"/>
          </a:p>
        </p:txBody>
      </p:sp>
      <p:pic>
        <p:nvPicPr>
          <p:cNvPr id="3983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609600"/>
            <a:ext cx="32131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Variables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441325" y="1143000"/>
            <a:ext cx="5426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You can think of traditional variables like </a:t>
            </a:r>
            <a:r>
              <a:rPr lang="en-US">
                <a:solidFill>
                  <a:srgbClr val="990000"/>
                </a:solidFill>
              </a:rPr>
              <a:t>rooms in your house</a:t>
            </a:r>
            <a:r>
              <a:rPr lang="en-US"/>
              <a:t>.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990600" y="2057400"/>
            <a:ext cx="495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Just like a </a:t>
            </a:r>
            <a:r>
              <a:rPr lang="en-US">
                <a:solidFill>
                  <a:srgbClr val="990000"/>
                </a:solidFill>
              </a:rPr>
              <a:t>room</a:t>
            </a:r>
            <a:r>
              <a:rPr lang="en-US"/>
              <a:t> can hold a </a:t>
            </a:r>
            <a:r>
              <a:rPr lang="en-US">
                <a:solidFill>
                  <a:srgbClr val="990000"/>
                </a:solidFill>
              </a:rPr>
              <a:t>person</a:t>
            </a:r>
            <a:r>
              <a:rPr lang="en-US"/>
              <a:t>, a </a:t>
            </a:r>
            <a:r>
              <a:rPr lang="en-US">
                <a:solidFill>
                  <a:srgbClr val="990000"/>
                </a:solidFill>
              </a:rPr>
              <a:t>variable</a:t>
            </a:r>
            <a:r>
              <a:rPr lang="en-US"/>
              <a:t> holds a </a:t>
            </a:r>
            <a:r>
              <a:rPr lang="en-US">
                <a:solidFill>
                  <a:srgbClr val="990000"/>
                </a:solidFill>
              </a:rPr>
              <a:t>value</a:t>
            </a:r>
            <a:r>
              <a:rPr lang="en-US"/>
              <a:t>.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2239963" y="3413125"/>
            <a:ext cx="387191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But what if you </a:t>
            </a:r>
            <a:r>
              <a:rPr lang="en-US" sz="2000">
                <a:solidFill>
                  <a:srgbClr val="006666"/>
                </a:solidFill>
              </a:rPr>
              <a:t>run out of rooms</a:t>
            </a:r>
            <a:r>
              <a:rPr lang="en-US" sz="2000"/>
              <a:t> because all of your aunts and uncles surprise you and come over.</a:t>
            </a:r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3276600" y="4876800"/>
            <a:ext cx="5426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case, you have to </a:t>
            </a:r>
            <a:r>
              <a:rPr lang="en-US">
                <a:solidFill>
                  <a:srgbClr val="006666"/>
                </a:solidFill>
              </a:rPr>
              <a:t>call a hotel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reserve some rooms</a:t>
            </a:r>
            <a:r>
              <a:rPr lang="en-US"/>
              <a:t>, and place your relatives in the hotel rooms instead.</a:t>
            </a:r>
          </a:p>
        </p:txBody>
      </p:sp>
      <p:pic>
        <p:nvPicPr>
          <p:cNvPr id="398352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95" y="3048000"/>
            <a:ext cx="1174390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8353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27" y="4754044"/>
            <a:ext cx="1157655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8355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99"/>
          <a:stretch>
            <a:fillRect/>
          </a:stretch>
        </p:blipFill>
        <p:spPr bwMode="auto">
          <a:xfrm>
            <a:off x="1689894" y="4724400"/>
            <a:ext cx="1100138" cy="143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59259E-6 L 0.56805 -0.1148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03" y="-574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9835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/>
      <p:bldP spid="398342" grpId="0"/>
      <p:bldP spid="3983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1E2E-7867-42F2-8401-873707BE35DA}" type="slidenum">
              <a:rPr lang="en-US"/>
              <a:pPr/>
              <a:t>35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Variables</a:t>
            </a: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533400" y="990600"/>
            <a:ext cx="5181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a similar fashion, sometimes you </a:t>
            </a:r>
            <a:r>
              <a:rPr lang="en-US">
                <a:solidFill>
                  <a:srgbClr val="6600CC"/>
                </a:solidFill>
              </a:rPr>
              <a:t>won’t know how many variables you’ll need</a:t>
            </a:r>
            <a:r>
              <a:rPr lang="en-US"/>
              <a:t> until your program runs.</a:t>
            </a:r>
          </a:p>
        </p:txBody>
      </p:sp>
      <p:sp>
        <p:nvSpPr>
          <p:cNvPr id="400390" name="Rectangle 6"/>
          <p:cNvSpPr>
            <a:spLocks noChangeArrowheads="1"/>
          </p:cNvSpPr>
          <p:nvPr/>
        </p:nvSpPr>
        <p:spPr bwMode="auto">
          <a:xfrm>
            <a:off x="3733800" y="2470150"/>
            <a:ext cx="5181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case, you can </a:t>
            </a:r>
            <a:r>
              <a:rPr lang="en-US">
                <a:solidFill>
                  <a:srgbClr val="6600CC"/>
                </a:solidFill>
              </a:rPr>
              <a:t>dynamically</a:t>
            </a:r>
            <a:r>
              <a:rPr lang="en-US"/>
              <a:t> ask the </a:t>
            </a:r>
            <a:r>
              <a:rPr lang="en-US">
                <a:solidFill>
                  <a:srgbClr val="6600CC"/>
                </a:solidFill>
              </a:rPr>
              <a:t>operating system</a:t>
            </a:r>
            <a:r>
              <a:rPr lang="en-US"/>
              <a:t> to </a:t>
            </a:r>
            <a:r>
              <a:rPr lang="en-US">
                <a:solidFill>
                  <a:srgbClr val="6600CC"/>
                </a:solidFill>
              </a:rPr>
              <a:t>reserve new memory</a:t>
            </a:r>
            <a:r>
              <a:rPr lang="en-US"/>
              <a:t> for variables.</a:t>
            </a:r>
          </a:p>
        </p:txBody>
      </p:sp>
      <p:sp>
        <p:nvSpPr>
          <p:cNvPr id="400391" name="Rectangle 7"/>
          <p:cNvSpPr>
            <a:spLocks noChangeArrowheads="1"/>
          </p:cNvSpPr>
          <p:nvPr/>
        </p:nvSpPr>
        <p:spPr bwMode="auto">
          <a:xfrm>
            <a:off x="304800" y="3962400"/>
            <a:ext cx="7162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operating system will </a:t>
            </a:r>
            <a:r>
              <a:rPr lang="en-US">
                <a:solidFill>
                  <a:srgbClr val="990000"/>
                </a:solidFill>
              </a:rPr>
              <a:t>allocate room</a:t>
            </a:r>
            <a:r>
              <a:rPr lang="en-US"/>
              <a:t> for your variable in the </a:t>
            </a:r>
            <a:r>
              <a:rPr lang="en-US">
                <a:solidFill>
                  <a:srgbClr val="990000"/>
                </a:solidFill>
              </a:rPr>
              <a:t>computer’s free memory</a:t>
            </a:r>
            <a:r>
              <a:rPr lang="en-US"/>
              <a:t> and then </a:t>
            </a:r>
            <a:r>
              <a:rPr lang="en-US">
                <a:solidFill>
                  <a:srgbClr val="006666"/>
                </a:solidFill>
              </a:rPr>
              <a:t>return the address of the new variable</a:t>
            </a:r>
            <a:r>
              <a:rPr lang="en-US"/>
              <a:t>.</a:t>
            </a:r>
          </a:p>
        </p:txBody>
      </p:sp>
      <p:sp>
        <p:nvSpPr>
          <p:cNvPr id="400392" name="Rectangle 8"/>
          <p:cNvSpPr>
            <a:spLocks noChangeArrowheads="1"/>
          </p:cNvSpPr>
          <p:nvPr/>
        </p:nvSpPr>
        <p:spPr bwMode="auto">
          <a:xfrm>
            <a:off x="1447800" y="5486400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When you’re </a:t>
            </a:r>
            <a:r>
              <a:rPr lang="en-US">
                <a:solidFill>
                  <a:srgbClr val="006666"/>
                </a:solidFill>
              </a:rPr>
              <a:t>done with the variable</a:t>
            </a:r>
            <a:r>
              <a:rPr lang="en-US"/>
              <a:t>, you can tell the operating system to </a:t>
            </a:r>
            <a:r>
              <a:rPr lang="en-US">
                <a:solidFill>
                  <a:srgbClr val="006666"/>
                </a:solidFill>
              </a:rPr>
              <a:t>free the space</a:t>
            </a:r>
            <a:r>
              <a:rPr lang="en-US"/>
              <a:t> it occupies for someone else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0" grpId="0"/>
      <p:bldP spid="400391" grpId="0"/>
      <p:bldP spid="40039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87E6-8931-4598-B26D-317B2825B761}" type="slidenum">
              <a:rPr lang="en-US"/>
              <a:pPr/>
              <a:t>36</a:t>
            </a:fld>
            <a:endParaRPr lang="en-US"/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341313" y="946150"/>
            <a:ext cx="86502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For example, let’s say we want to define an array, but we won’t know how big to make it until our program actually runs …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76397" y="1750606"/>
            <a:ext cx="3505200" cy="3917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103760" y="1219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</a:t>
            </a:r>
          </a:p>
          <a:p>
            <a:r>
              <a:rPr lang="en-US" sz="1800" b="1" dirty="0">
                <a:latin typeface="Courier New" pitchFamily="49" charset="0"/>
              </a:rPr>
              <a:t>       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[2] = 75;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3597275" y="1981200"/>
            <a:ext cx="5470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new </a:t>
            </a:r>
            <a:r>
              <a:rPr lang="en-US" sz="2000" dirty="0">
                <a:solidFill>
                  <a:schemeClr val="tx1"/>
                </a:solidFill>
              </a:rPr>
              <a:t>command can be used to allocate an arbitrary amount of memory for an array. </a:t>
            </a:r>
          </a:p>
        </p:txBody>
      </p:sp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3886200" y="2819400"/>
            <a:ext cx="502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How do you use it? 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47834" name="Text Box 26"/>
          <p:cNvSpPr txBox="1">
            <a:spLocks noChangeArrowheads="1"/>
          </p:cNvSpPr>
          <p:nvPr/>
        </p:nvSpPr>
        <p:spPr bwMode="auto">
          <a:xfrm>
            <a:off x="4098925" y="3336925"/>
            <a:ext cx="467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1. First, define a new pointer variable.</a:t>
            </a:r>
          </a:p>
        </p:txBody>
      </p:sp>
      <p:sp>
        <p:nvSpPr>
          <p:cNvPr id="247835" name="Text Box 27"/>
          <p:cNvSpPr txBox="1">
            <a:spLocks noChangeArrowheads="1"/>
          </p:cNvSpPr>
          <p:nvPr/>
        </p:nvSpPr>
        <p:spPr bwMode="auto">
          <a:xfrm>
            <a:off x="4098925" y="3705225"/>
            <a:ext cx="4648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2. Then determine the size of the </a:t>
            </a:r>
            <a:br>
              <a:rPr lang="en-US" sz="2000" dirty="0"/>
            </a:br>
            <a:r>
              <a:rPr lang="en-US" sz="2000" dirty="0"/>
              <a:t>    array you need.</a:t>
            </a:r>
          </a:p>
        </p:txBody>
      </p:sp>
      <p:sp>
        <p:nvSpPr>
          <p:cNvPr id="247836" name="Text Box 28"/>
          <p:cNvSpPr txBox="1">
            <a:spLocks noChangeArrowheads="1"/>
          </p:cNvSpPr>
          <p:nvPr/>
        </p:nvSpPr>
        <p:spPr bwMode="auto">
          <a:xfrm>
            <a:off x="4327525" y="4406900"/>
            <a:ext cx="49688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3. Then use the </a:t>
            </a:r>
            <a:r>
              <a:rPr lang="en-US" sz="2000" dirty="0">
                <a:solidFill>
                  <a:srgbClr val="FF0000"/>
                </a:solidFill>
              </a:rPr>
              <a:t>new</a:t>
            </a:r>
            <a:r>
              <a:rPr lang="en-US" sz="2000" dirty="0"/>
              <a:t> command to </a:t>
            </a:r>
            <a:br>
              <a:rPr lang="en-US" sz="2000" dirty="0"/>
            </a:br>
            <a:r>
              <a:rPr lang="en-US" sz="2000" dirty="0"/>
              <a:t>    reserve the memory. Your pointer </a:t>
            </a:r>
            <a:br>
              <a:rPr lang="en-US" sz="2000" dirty="0"/>
            </a:br>
            <a:r>
              <a:rPr lang="en-US" sz="2000" dirty="0"/>
              <a:t>    gets the address of the memory.</a:t>
            </a:r>
          </a:p>
        </p:txBody>
      </p:sp>
      <p:sp>
        <p:nvSpPr>
          <p:cNvPr id="247837" name="Text Box 29"/>
          <p:cNvSpPr txBox="1">
            <a:spLocks noChangeArrowheads="1"/>
          </p:cNvSpPr>
          <p:nvPr/>
        </p:nvSpPr>
        <p:spPr bwMode="auto">
          <a:xfrm>
            <a:off x="4098925" y="5410200"/>
            <a:ext cx="45945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4. Now just use the pointer just like </a:t>
            </a:r>
            <a:br>
              <a:rPr lang="en-US" sz="2000" dirty="0"/>
            </a:br>
            <a:r>
              <a:rPr lang="en-US" sz="2000" dirty="0"/>
              <a:t>    it’s an array!</a:t>
            </a:r>
          </a:p>
        </p:txBody>
      </p:sp>
      <p:sp>
        <p:nvSpPr>
          <p:cNvPr id="247838" name="Text Box 30"/>
          <p:cNvSpPr txBox="1">
            <a:spLocks noChangeArrowheads="1"/>
          </p:cNvSpPr>
          <p:nvPr/>
        </p:nvSpPr>
        <p:spPr bwMode="auto">
          <a:xfrm>
            <a:off x="4098925" y="6096000"/>
            <a:ext cx="514596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5. Free the memory when you’re done</a:t>
            </a:r>
            <a:br>
              <a:rPr lang="en-US" sz="2000" dirty="0"/>
            </a:br>
            <a:r>
              <a:rPr lang="en-US" sz="2000" dirty="0"/>
              <a:t>    (check your relatives out of the hotel).</a:t>
            </a:r>
          </a:p>
        </p:txBody>
      </p:sp>
      <p:sp>
        <p:nvSpPr>
          <p:cNvPr id="247845" name="Line 37"/>
          <p:cNvSpPr>
            <a:spLocks noChangeShapeType="1"/>
          </p:cNvSpPr>
          <p:nvPr/>
        </p:nvSpPr>
        <p:spPr bwMode="auto">
          <a:xfrm>
            <a:off x="1479747" y="5439956"/>
            <a:ext cx="381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Left Arrow 2"/>
          <p:cNvSpPr/>
          <p:nvPr/>
        </p:nvSpPr>
        <p:spPr bwMode="auto">
          <a:xfrm>
            <a:off x="1871860" y="2180024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" name="Left Arrow 23"/>
          <p:cNvSpPr/>
          <p:nvPr/>
        </p:nvSpPr>
        <p:spPr bwMode="auto">
          <a:xfrm>
            <a:off x="2311597" y="2991124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Left Arrow 24"/>
          <p:cNvSpPr/>
          <p:nvPr/>
        </p:nvSpPr>
        <p:spPr bwMode="auto">
          <a:xfrm>
            <a:off x="3227960" y="3535362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Left Arrow 25"/>
          <p:cNvSpPr/>
          <p:nvPr/>
        </p:nvSpPr>
        <p:spPr bwMode="auto">
          <a:xfrm>
            <a:off x="2286281" y="4206875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Left Arrow 26"/>
          <p:cNvSpPr/>
          <p:nvPr/>
        </p:nvSpPr>
        <p:spPr bwMode="auto">
          <a:xfrm>
            <a:off x="2575122" y="4937679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7846" name="AutoShape 38"/>
          <p:cNvSpPr>
            <a:spLocks noChangeArrowheads="1"/>
          </p:cNvSpPr>
          <p:nvPr/>
        </p:nvSpPr>
        <p:spPr bwMode="auto">
          <a:xfrm>
            <a:off x="533400" y="6010072"/>
            <a:ext cx="3471862" cy="762000"/>
          </a:xfrm>
          <a:prstGeom prst="wedgeRoundRectCallout">
            <a:avLst>
              <a:gd name="adj1" fmla="val -14179"/>
              <a:gd name="adj2" fmla="val -123097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Note</a:t>
            </a:r>
            <a:r>
              <a:rPr lang="en-US" sz="1400" dirty="0"/>
              <a:t>: Don’t forget to include </a:t>
            </a:r>
            <a:r>
              <a:rPr lang="en-US" sz="1400" dirty="0">
                <a:solidFill>
                  <a:srgbClr val="FF0000"/>
                </a:solidFill>
              </a:rPr>
              <a:t>brackets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delete </a:t>
            </a:r>
            <a:r>
              <a:rPr lang="en-US" sz="1400" dirty="0">
                <a:solidFill>
                  <a:srgbClr val="FF3300"/>
                </a:solidFill>
              </a:rPr>
              <a:t>[ ] </a:t>
            </a:r>
            <a:r>
              <a:rPr lang="en-US" sz="1400" dirty="0" err="1">
                <a:solidFill>
                  <a:schemeClr val="accent2"/>
                </a:solidFill>
              </a:rPr>
              <a:t>ptr</a:t>
            </a:r>
            <a:r>
              <a:rPr lang="en-US" sz="1400" dirty="0">
                <a:solidFill>
                  <a:schemeClr val="accent2"/>
                </a:solidFill>
              </a:rPr>
              <a:t>;</a:t>
            </a:r>
          </a:p>
          <a:p>
            <a:pPr algn="ctr"/>
            <a:r>
              <a:rPr lang="en-US" sz="1400" dirty="0"/>
              <a:t>if you’re deleting an </a:t>
            </a:r>
            <a:r>
              <a:rPr lang="en-US" sz="1400" dirty="0">
                <a:solidFill>
                  <a:srgbClr val="FF0000"/>
                </a:solidFill>
              </a:rPr>
              <a:t>array</a:t>
            </a:r>
            <a:r>
              <a:rPr lang="en-US" sz="1400" dirty="0"/>
              <a:t>…</a:t>
            </a:r>
            <a:endParaRPr lang="en-US" sz="800" dirty="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7B44B02C-53A4-4E46-AA1F-8E9F4EC36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New and 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" presetClass="emph" presetSubtype="0" repeatCount="3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2478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2948E-6 L 0.12813 -0.1983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47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-9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 autoUpdateAnimBg="0"/>
      <p:bldP spid="247816" grpId="0" autoUpdateAnimBg="0"/>
      <p:bldP spid="247834" grpId="0"/>
      <p:bldP spid="247835" grpId="0"/>
      <p:bldP spid="247836" grpId="0"/>
      <p:bldP spid="247837" grpId="0"/>
      <p:bldP spid="247838" grpId="0"/>
      <p:bldP spid="247845" grpId="0" animBg="1"/>
      <p:bldP spid="247845" grpId="1" animBg="1"/>
      <p:bldP spid="3" grpId="0" animBg="1"/>
      <p:bldP spid="24" grpId="0" animBg="1"/>
      <p:bldP spid="25" grpId="0" animBg="1"/>
      <p:bldP spid="26" grpId="0" animBg="1"/>
      <p:bldP spid="27" grpId="0" animBg="1"/>
      <p:bldP spid="247846" grpId="0" animBg="1"/>
      <p:bldP spid="24784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B0D-6EE0-4868-B0D8-5E10752B1B40}" type="slidenum">
              <a:rPr lang="en-US"/>
              <a:pPr/>
              <a:t>37</a:t>
            </a:fld>
            <a:endParaRPr lang="en-US"/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228600" y="2482850"/>
            <a:ext cx="3505200" cy="3917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228600" y="1963738"/>
            <a:ext cx="33845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size,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 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</a:t>
            </a:r>
            <a:r>
              <a:rPr lang="en-US" sz="1800" b="1" dirty="0">
                <a:latin typeface="Comic Sans MS"/>
              </a:rPr>
              <a:t>“</a:t>
            </a:r>
            <a:r>
              <a:rPr lang="en-US" sz="1800" b="1" dirty="0">
                <a:latin typeface="Courier New" pitchFamily="49" charset="0"/>
              </a:rPr>
              <a:t>how big? </a:t>
            </a:r>
            <a:r>
              <a:rPr lang="en-US" sz="1800" b="1" dirty="0">
                <a:latin typeface="Comic Sans MS"/>
              </a:rPr>
              <a:t>”</a:t>
            </a:r>
            <a:r>
              <a:rPr lang="en-US" sz="1800" b="1" dirty="0">
                <a:latin typeface="Courier New" pitchFamily="49" charset="0"/>
              </a:rPr>
              <a:t>; 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402458" name="Text Box 26"/>
          <p:cNvSpPr txBox="1">
            <a:spLocks noChangeArrowheads="1"/>
          </p:cNvSpPr>
          <p:nvPr/>
        </p:nvSpPr>
        <p:spPr bwMode="auto">
          <a:xfrm>
            <a:off x="3142732" y="2209800"/>
            <a:ext cx="638226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800" dirty="0">
                <a:solidFill>
                  <a:srgbClr val="FF0000"/>
                </a:solidFill>
              </a:rPr>
              <a:t>new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command requires 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two pieces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information:</a:t>
            </a:r>
          </a:p>
        </p:txBody>
      </p:sp>
      <p:sp>
        <p:nvSpPr>
          <p:cNvPr id="402459" name="Text Box 27"/>
          <p:cNvSpPr txBox="1">
            <a:spLocks noChangeArrowheads="1"/>
          </p:cNvSpPr>
          <p:nvPr/>
        </p:nvSpPr>
        <p:spPr bwMode="auto">
          <a:xfrm>
            <a:off x="4588817" y="3326250"/>
            <a:ext cx="44393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1. What </a:t>
            </a:r>
            <a:r>
              <a:rPr lang="en-US" dirty="0">
                <a:solidFill>
                  <a:srgbClr val="FF0066"/>
                </a:solidFill>
              </a:rPr>
              <a:t>type of array </a:t>
            </a:r>
            <a:r>
              <a:rPr lang="en-US" dirty="0"/>
              <a:t>you </a:t>
            </a:r>
            <a:br>
              <a:rPr lang="en-US" dirty="0"/>
            </a:br>
            <a:r>
              <a:rPr lang="en-US" dirty="0"/>
              <a:t>    want to allocate.</a:t>
            </a:r>
          </a:p>
        </p:txBody>
      </p:sp>
      <p:sp>
        <p:nvSpPr>
          <p:cNvPr id="402460" name="Text Box 28"/>
          <p:cNvSpPr txBox="1">
            <a:spLocks noChangeArrowheads="1"/>
          </p:cNvSpPr>
          <p:nvPr/>
        </p:nvSpPr>
        <p:spPr bwMode="auto">
          <a:xfrm>
            <a:off x="4565067" y="4149805"/>
            <a:ext cx="45027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2. </a:t>
            </a:r>
            <a:r>
              <a:rPr lang="en-US" dirty="0">
                <a:solidFill>
                  <a:srgbClr val="FF0066"/>
                </a:solidFill>
              </a:rPr>
              <a:t>How many slots </a:t>
            </a:r>
            <a:r>
              <a:rPr lang="en-US" dirty="0"/>
              <a:t>you want </a:t>
            </a:r>
            <a:br>
              <a:rPr lang="en-US" dirty="0"/>
            </a:br>
            <a:r>
              <a:rPr lang="en-US" dirty="0"/>
              <a:t>    in your array.</a:t>
            </a:r>
          </a:p>
        </p:txBody>
      </p:sp>
      <p:sp>
        <p:nvSpPr>
          <p:cNvPr id="402468" name="Text Box 36"/>
          <p:cNvSpPr txBox="1">
            <a:spLocks noChangeArrowheads="1"/>
          </p:cNvSpPr>
          <p:nvPr/>
        </p:nvSpPr>
        <p:spPr bwMode="auto">
          <a:xfrm>
            <a:off x="3886200" y="5177135"/>
            <a:ext cx="51419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Make sure that the </a:t>
            </a:r>
            <a:r>
              <a:rPr lang="en-US" dirty="0">
                <a:solidFill>
                  <a:srgbClr val="FF0000"/>
                </a:solidFill>
              </a:rPr>
              <a:t>pointer’s type</a:t>
            </a:r>
          </a:p>
        </p:txBody>
      </p:sp>
      <p:sp>
        <p:nvSpPr>
          <p:cNvPr id="2" name="Up Arrow 1"/>
          <p:cNvSpPr/>
          <p:nvPr/>
        </p:nvSpPr>
        <p:spPr bwMode="auto">
          <a:xfrm>
            <a:off x="1950243" y="4754563"/>
            <a:ext cx="731838" cy="608012"/>
          </a:xfrm>
          <a:prstGeom prst="up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>
            <a:off x="2557462" y="4752975"/>
            <a:ext cx="731838" cy="608012"/>
          </a:xfrm>
          <a:prstGeom prst="up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Up Arrow 25"/>
          <p:cNvSpPr/>
          <p:nvPr/>
        </p:nvSpPr>
        <p:spPr bwMode="auto">
          <a:xfrm rot="10800000">
            <a:off x="556418" y="2518167"/>
            <a:ext cx="731838" cy="608012"/>
          </a:xfrm>
          <a:prstGeom prst="up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4038600" y="5722203"/>
            <a:ext cx="48180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is the same as the </a:t>
            </a:r>
            <a:r>
              <a:rPr lang="en-US" dirty="0">
                <a:solidFill>
                  <a:srgbClr val="FF0000"/>
                </a:solidFill>
              </a:rPr>
              <a:t>type of  array</a:t>
            </a:r>
            <a:r>
              <a:rPr lang="en-US" dirty="0"/>
              <a:t> you’re creating!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6964BB1-6F8A-4D73-9507-A796131A3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New and 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59" grpId="0"/>
      <p:bldP spid="402460" grpId="0"/>
      <p:bldP spid="402468" grpId="0"/>
      <p:bldP spid="2" grpId="0" animBg="1"/>
      <p:bldP spid="2" grpId="1" animBg="1"/>
      <p:bldP spid="2" grpId="2" animBg="1"/>
      <p:bldP spid="23" grpId="0" animBg="1"/>
      <p:bldP spid="23" grpId="1" animBg="1"/>
      <p:bldP spid="26" grpId="0" animBg="1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026E-444E-434B-8812-9F4163277387}" type="slidenum">
              <a:rPr lang="en-US"/>
              <a:pPr/>
              <a:t>38</a:t>
            </a:fld>
            <a:endParaRPr lang="en-US"/>
          </a:p>
        </p:txBody>
      </p:sp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507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2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8849" name="Group 17"/>
          <p:cNvGrpSpPr>
            <a:grpSpLocks/>
          </p:cNvGrpSpPr>
          <p:nvPr/>
        </p:nvGrpSpPr>
        <p:grpSpPr bwMode="auto">
          <a:xfrm>
            <a:off x="6019800" y="1219200"/>
            <a:ext cx="1401763" cy="1303338"/>
            <a:chOff x="3675" y="864"/>
            <a:chExt cx="883" cy="821"/>
          </a:xfrm>
        </p:grpSpPr>
        <p:sp>
          <p:nvSpPr>
            <p:cNvPr id="248850" name="Rectangle 18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1" name="Text Box 19"/>
            <p:cNvSpPr txBox="1">
              <a:spLocks noChangeArrowheads="1"/>
            </p:cNvSpPr>
            <p:nvPr/>
          </p:nvSpPr>
          <p:spPr bwMode="auto">
            <a:xfrm>
              <a:off x="3675" y="864"/>
              <a:ext cx="3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arr</a:t>
              </a:r>
            </a:p>
          </p:txBody>
        </p:sp>
      </p:grpSp>
      <p:grpSp>
        <p:nvGrpSpPr>
          <p:cNvPr id="248853" name="Group 21"/>
          <p:cNvGrpSpPr>
            <a:grpSpLocks/>
          </p:cNvGrpSpPr>
          <p:nvPr/>
        </p:nvGrpSpPr>
        <p:grpSpPr bwMode="auto">
          <a:xfrm>
            <a:off x="5886450" y="2438400"/>
            <a:ext cx="1535113" cy="1303338"/>
            <a:chOff x="3591" y="864"/>
            <a:chExt cx="967" cy="821"/>
          </a:xfrm>
        </p:grpSpPr>
        <p:sp>
          <p:nvSpPr>
            <p:cNvPr id="248854" name="Rectangle 22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5" name="Text Box 23"/>
            <p:cNvSpPr txBox="1">
              <a:spLocks noChangeArrowheads="1"/>
            </p:cNvSpPr>
            <p:nvPr/>
          </p:nvSpPr>
          <p:spPr bwMode="auto">
            <a:xfrm>
              <a:off x="3591" y="864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size   </a:t>
              </a:r>
            </a:p>
          </p:txBody>
        </p:sp>
      </p:grpSp>
      <p:sp>
        <p:nvSpPr>
          <p:cNvPr id="248857" name="Text Box 25"/>
          <p:cNvSpPr txBox="1">
            <a:spLocks noChangeArrowheads="1"/>
          </p:cNvSpPr>
          <p:nvPr/>
        </p:nvSpPr>
        <p:spPr bwMode="auto">
          <a:xfrm>
            <a:off x="6811963" y="2822575"/>
            <a:ext cx="4159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248858" name="Group 26"/>
          <p:cNvGrpSpPr>
            <a:grpSpLocks/>
          </p:cNvGrpSpPr>
          <p:nvPr/>
        </p:nvGrpSpPr>
        <p:grpSpPr bwMode="auto">
          <a:xfrm>
            <a:off x="2133600" y="2057400"/>
            <a:ext cx="1131888" cy="457200"/>
            <a:chOff x="1344" y="1296"/>
            <a:chExt cx="713" cy="288"/>
          </a:xfrm>
        </p:grpSpPr>
        <p:sp>
          <p:nvSpPr>
            <p:cNvPr id="248859" name="Text Box 27"/>
            <p:cNvSpPr txBox="1">
              <a:spLocks noChangeArrowheads="1"/>
            </p:cNvSpPr>
            <p:nvPr/>
          </p:nvSpPr>
          <p:spPr bwMode="auto">
            <a:xfrm>
              <a:off x="1824" y="129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48860" name="Line 28"/>
            <p:cNvSpPr>
              <a:spLocks noChangeShapeType="1"/>
            </p:cNvSpPr>
            <p:nvPr/>
          </p:nvSpPr>
          <p:spPr bwMode="auto">
            <a:xfrm flipH="1">
              <a:off x="1344" y="1440"/>
              <a:ext cx="48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8862" name="Text Box 30"/>
          <p:cNvSpPr txBox="1">
            <a:spLocks noChangeArrowheads="1"/>
          </p:cNvSpPr>
          <p:nvPr/>
        </p:nvSpPr>
        <p:spPr bwMode="auto">
          <a:xfrm>
            <a:off x="441325" y="5232737"/>
            <a:ext cx="5121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First, the </a:t>
            </a:r>
            <a:r>
              <a:rPr lang="en-US" sz="2000" dirty="0">
                <a:solidFill>
                  <a:schemeClr val="accent2"/>
                </a:solidFill>
              </a:rPr>
              <a:t>new</a:t>
            </a:r>
            <a:r>
              <a:rPr lang="en-US" sz="2000" dirty="0"/>
              <a:t> command determines how much memory it needs for the array.</a:t>
            </a:r>
          </a:p>
        </p:txBody>
      </p:sp>
      <p:grpSp>
        <p:nvGrpSpPr>
          <p:cNvPr id="248863" name="Group 31"/>
          <p:cNvGrpSpPr>
            <a:grpSpLocks/>
          </p:cNvGrpSpPr>
          <p:nvPr/>
        </p:nvGrpSpPr>
        <p:grpSpPr bwMode="auto">
          <a:xfrm>
            <a:off x="2057400" y="2655888"/>
            <a:ext cx="500063" cy="620712"/>
            <a:chOff x="1296" y="1673"/>
            <a:chExt cx="315" cy="391"/>
          </a:xfrm>
        </p:grpSpPr>
        <p:sp>
          <p:nvSpPr>
            <p:cNvPr id="248864" name="Line 32"/>
            <p:cNvSpPr>
              <a:spLocks noChangeShapeType="1"/>
            </p:cNvSpPr>
            <p:nvPr/>
          </p:nvSpPr>
          <p:spPr bwMode="auto">
            <a:xfrm>
              <a:off x="1296" y="2064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5" name="Text Box 33"/>
            <p:cNvSpPr txBox="1">
              <a:spLocks noChangeArrowheads="1"/>
            </p:cNvSpPr>
            <p:nvPr/>
          </p:nvSpPr>
          <p:spPr bwMode="auto">
            <a:xfrm>
              <a:off x="1378" y="167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248866" name="Group 34"/>
          <p:cNvGrpSpPr>
            <a:grpSpLocks/>
          </p:cNvGrpSpPr>
          <p:nvPr/>
        </p:nvGrpSpPr>
        <p:grpSpPr bwMode="auto">
          <a:xfrm>
            <a:off x="2514600" y="2667000"/>
            <a:ext cx="762000" cy="609600"/>
            <a:chOff x="1584" y="1680"/>
            <a:chExt cx="480" cy="384"/>
          </a:xfrm>
        </p:grpSpPr>
        <p:sp>
          <p:nvSpPr>
            <p:cNvPr id="248867" name="Line 35"/>
            <p:cNvSpPr>
              <a:spLocks noChangeShapeType="1"/>
            </p:cNvSpPr>
            <p:nvPr/>
          </p:nvSpPr>
          <p:spPr bwMode="auto">
            <a:xfrm>
              <a:off x="1679" y="2064"/>
              <a:ext cx="3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8" name="Text Box 36"/>
            <p:cNvSpPr txBox="1">
              <a:spLocks noChangeArrowheads="1"/>
            </p:cNvSpPr>
            <p:nvPr/>
          </p:nvSpPr>
          <p:spPr bwMode="auto">
            <a:xfrm>
              <a:off x="1584" y="1680"/>
              <a:ext cx="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* 3</a:t>
              </a:r>
            </a:p>
          </p:txBody>
        </p:sp>
      </p:grpSp>
      <p:sp>
        <p:nvSpPr>
          <p:cNvPr id="248869" name="Text Box 37"/>
          <p:cNvSpPr txBox="1">
            <a:spLocks noChangeArrowheads="1"/>
          </p:cNvSpPr>
          <p:nvPr/>
        </p:nvSpPr>
        <p:spPr bwMode="auto">
          <a:xfrm>
            <a:off x="3124200" y="2655888"/>
            <a:ext cx="163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= 12 bytes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B350FC71-67F2-4FEB-B4B7-0D3DB8B61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New and 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57" grpId="0" autoUpdateAnimBg="0"/>
      <p:bldP spid="248862" grpId="0" autoUpdateAnimBg="0"/>
      <p:bldP spid="24886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6022-80C9-42EC-BEE9-D1D484726EF3}" type="slidenum">
              <a:rPr lang="en-US"/>
              <a:pPr/>
              <a:t>39</a:t>
            </a:fld>
            <a:endParaRPr lang="en-US"/>
          </a:p>
        </p:txBody>
      </p:sp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7501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49861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3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6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7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8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9869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49870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71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9872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49873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49874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5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49876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49877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8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49879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49880" name="Text Box 24"/>
          <p:cNvSpPr txBox="1">
            <a:spLocks noChangeArrowheads="1"/>
          </p:cNvSpPr>
          <p:nvPr/>
        </p:nvSpPr>
        <p:spPr bwMode="auto">
          <a:xfrm>
            <a:off x="441325" y="5232737"/>
            <a:ext cx="47402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Next, the </a:t>
            </a:r>
            <a:r>
              <a:rPr lang="en-US" sz="2000">
                <a:solidFill>
                  <a:schemeClr val="accent2"/>
                </a:solidFill>
              </a:rPr>
              <a:t>new command</a:t>
            </a:r>
            <a:r>
              <a:rPr lang="en-US" sz="2000"/>
              <a:t> asks the </a:t>
            </a:r>
            <a:r>
              <a:rPr lang="en-US" sz="2000">
                <a:solidFill>
                  <a:schemeClr val="accent2"/>
                </a:solidFill>
              </a:rPr>
              <a:t>operating system</a:t>
            </a:r>
            <a:r>
              <a:rPr lang="en-US" sz="2000"/>
              <a:t> to reserve that many bytes of memory.</a:t>
            </a:r>
          </a:p>
        </p:txBody>
      </p:sp>
      <p:grpSp>
        <p:nvGrpSpPr>
          <p:cNvPr id="249881" name="Group 25"/>
          <p:cNvGrpSpPr>
            <a:grpSpLocks/>
          </p:cNvGrpSpPr>
          <p:nvPr/>
        </p:nvGrpSpPr>
        <p:grpSpPr bwMode="auto">
          <a:xfrm>
            <a:off x="2057400" y="2655888"/>
            <a:ext cx="2706688" cy="620712"/>
            <a:chOff x="1296" y="1673"/>
            <a:chExt cx="1705" cy="391"/>
          </a:xfrm>
        </p:grpSpPr>
        <p:grpSp>
          <p:nvGrpSpPr>
            <p:cNvPr id="249882" name="Group 26"/>
            <p:cNvGrpSpPr>
              <a:grpSpLocks/>
            </p:cNvGrpSpPr>
            <p:nvPr/>
          </p:nvGrpSpPr>
          <p:grpSpPr bwMode="auto">
            <a:xfrm>
              <a:off x="1296" y="1673"/>
              <a:ext cx="315" cy="391"/>
              <a:chOff x="1296" y="1673"/>
              <a:chExt cx="315" cy="391"/>
            </a:xfrm>
          </p:grpSpPr>
          <p:sp>
            <p:nvSpPr>
              <p:cNvPr id="249883" name="Line 27"/>
              <p:cNvSpPr>
                <a:spLocks noChangeShapeType="1"/>
              </p:cNvSpPr>
              <p:nvPr/>
            </p:nvSpPr>
            <p:spPr bwMode="auto">
              <a:xfrm>
                <a:off x="1296" y="206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4" name="Text Box 28"/>
              <p:cNvSpPr txBox="1">
                <a:spLocks noChangeArrowheads="1"/>
              </p:cNvSpPr>
              <p:nvPr/>
            </p:nvSpPr>
            <p:spPr bwMode="auto">
              <a:xfrm>
                <a:off x="1378" y="167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4</a:t>
                </a:r>
              </a:p>
            </p:txBody>
          </p:sp>
        </p:grpSp>
        <p:grpSp>
          <p:nvGrpSpPr>
            <p:cNvPr id="249885" name="Group 29"/>
            <p:cNvGrpSpPr>
              <a:grpSpLocks/>
            </p:cNvGrpSpPr>
            <p:nvPr/>
          </p:nvGrpSpPr>
          <p:grpSpPr bwMode="auto">
            <a:xfrm>
              <a:off x="1584" y="1680"/>
              <a:ext cx="480" cy="384"/>
              <a:chOff x="1584" y="1680"/>
              <a:chExt cx="480" cy="384"/>
            </a:xfrm>
          </p:grpSpPr>
          <p:sp>
            <p:nvSpPr>
              <p:cNvPr id="249886" name="Line 30"/>
              <p:cNvSpPr>
                <a:spLocks noChangeShapeType="1"/>
              </p:cNvSpPr>
              <p:nvPr/>
            </p:nvSpPr>
            <p:spPr bwMode="auto">
              <a:xfrm>
                <a:off x="1679" y="20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7" name="Text Box 31"/>
              <p:cNvSpPr txBox="1">
                <a:spLocks noChangeArrowheads="1"/>
              </p:cNvSpPr>
              <p:nvPr/>
            </p:nvSpPr>
            <p:spPr bwMode="auto">
              <a:xfrm>
                <a:off x="1584" y="1680"/>
                <a:ext cx="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* 3</a:t>
                </a:r>
              </a:p>
            </p:txBody>
          </p:sp>
        </p:grpSp>
        <p:sp>
          <p:nvSpPr>
            <p:cNvPr id="249888" name="Text Box 32"/>
            <p:cNvSpPr txBox="1">
              <a:spLocks noChangeArrowheads="1"/>
            </p:cNvSpPr>
            <p:nvPr/>
          </p:nvSpPr>
          <p:spPr bwMode="auto">
            <a:xfrm>
              <a:off x="1968" y="1673"/>
              <a:ext cx="10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= 12 bytes</a:t>
              </a:r>
            </a:p>
          </p:txBody>
        </p:sp>
      </p:grpSp>
      <p:grpSp>
        <p:nvGrpSpPr>
          <p:cNvPr id="249891" name="Group 35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49892" name="Rectangle 36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3" name="Rectangle 37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4" name="Rectangle 38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5" name="Rectangle 39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6" name="Rectangle 40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7" name="Rectangle 41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8" name="Text Box 42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49899" name="Text Box 43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 dirty="0">
                <a:latin typeface="Courier New" pitchFamily="49" charset="0"/>
              </a:endParaRPr>
            </a:p>
          </p:txBody>
        </p:sp>
      </p:grpSp>
      <p:sp>
        <p:nvSpPr>
          <p:cNvPr id="43" name="Rectangle 2">
            <a:extLst>
              <a:ext uri="{FF2B5EF4-FFF2-40B4-BE49-F238E27FC236}">
                <a16:creationId xmlns:a16="http://schemas.microsoft.com/office/drawing/2014/main" id="{383895BC-72C0-4007-BDB4-3D5A82221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New and 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8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3072B6D0-F355-44C0-97E1-CBB834EB1A49}"/>
              </a:ext>
            </a:extLst>
          </p:cNvPr>
          <p:cNvGrpSpPr/>
          <p:nvPr/>
        </p:nvGrpSpPr>
        <p:grpSpPr>
          <a:xfrm>
            <a:off x="545882" y="4316720"/>
            <a:ext cx="5029200" cy="2491760"/>
            <a:chOff x="228600" y="1752600"/>
            <a:chExt cx="5029200" cy="2491760"/>
          </a:xfrm>
        </p:grpSpPr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02A96688-E93E-4C68-BC44-BE5274228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1752600"/>
              <a:ext cx="5029200" cy="24765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14CACF03-503D-41F5-803C-A8FFE6CE8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812925"/>
              <a:ext cx="4635718" cy="2431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900" dirty="0" err="1"/>
                <a:t>int</a:t>
              </a:r>
              <a:r>
                <a:rPr lang="en-US" sz="1900" dirty="0"/>
                <a:t> main()</a:t>
              </a:r>
            </a:p>
            <a:p>
              <a:r>
                <a:rPr lang="en-US" sz="1900" dirty="0"/>
                <a:t>{</a:t>
              </a:r>
            </a:p>
            <a:p>
              <a:r>
                <a:rPr lang="en-US" sz="1900" dirty="0"/>
                <a:t>    </a:t>
              </a:r>
              <a:r>
                <a:rPr lang="en-US" sz="1900" dirty="0" err="1"/>
                <a:t>int</a:t>
              </a:r>
              <a:r>
                <a:rPr lang="en-US" sz="1900" dirty="0"/>
                <a:t>    </a:t>
              </a:r>
              <a:r>
                <a:rPr lang="en-US" sz="1900" dirty="0">
                  <a:solidFill>
                    <a:srgbClr val="006666"/>
                  </a:solidFill>
                </a:rPr>
                <a:t>age</a:t>
              </a:r>
              <a:r>
                <a:rPr lang="en-US" sz="1900" dirty="0"/>
                <a:t> = 41;</a:t>
              </a:r>
            </a:p>
            <a:p>
              <a:r>
                <a:rPr lang="en-US" sz="1900" dirty="0"/>
                <a:t>    char </a:t>
              </a:r>
              <a:r>
                <a:rPr lang="en-US" sz="1900" dirty="0">
                  <a:solidFill>
                    <a:srgbClr val="006666"/>
                  </a:solidFill>
                </a:rPr>
                <a:t>grade </a:t>
              </a:r>
              <a:r>
                <a:rPr lang="en-US" sz="1900" dirty="0"/>
                <a:t>= ‘B’;</a:t>
              </a:r>
              <a:br>
                <a:rPr lang="en-US" sz="1900" dirty="0"/>
              </a:br>
              <a:endParaRPr lang="en-US" sz="1900" dirty="0"/>
            </a:p>
            <a:p>
              <a:r>
                <a:rPr lang="en-US" sz="1900" dirty="0"/>
                <a:t>    ...</a:t>
              </a:r>
            </a:p>
            <a:p>
              <a:r>
                <a:rPr lang="en-US" sz="1900" dirty="0"/>
                <a:t> </a:t>
              </a:r>
            </a:p>
            <a:p>
              <a:r>
                <a:rPr lang="en-US" sz="1900" dirty="0"/>
                <a:t>}</a:t>
              </a:r>
            </a:p>
          </p:txBody>
        </p:sp>
      </p:grp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09A2-46EB-4707-BF4E-10CC39DEB4C3}" type="slidenum">
              <a:rPr lang="en-US"/>
              <a:pPr/>
              <a:t>4</a:t>
            </a:fld>
            <a:endParaRPr lang="en-US"/>
          </a:p>
        </p:txBody>
      </p:sp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752475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/>
              <a:t>Every Variable Has An Address</a:t>
            </a:r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6924675" y="1905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6924675" y="2209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6924675" y="2514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6924675" y="2819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5" name="Rectangle 7"/>
          <p:cNvSpPr>
            <a:spLocks noChangeArrowheads="1"/>
          </p:cNvSpPr>
          <p:nvPr/>
        </p:nvSpPr>
        <p:spPr bwMode="auto">
          <a:xfrm>
            <a:off x="6924675" y="3124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6" name="Rectangle 8"/>
          <p:cNvSpPr>
            <a:spLocks noChangeArrowheads="1"/>
          </p:cNvSpPr>
          <p:nvPr/>
        </p:nvSpPr>
        <p:spPr bwMode="auto">
          <a:xfrm>
            <a:off x="6924675" y="3429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6924675" y="3733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6924675" y="4038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9" name="Rectangle 11"/>
          <p:cNvSpPr>
            <a:spLocks noChangeArrowheads="1"/>
          </p:cNvSpPr>
          <p:nvPr/>
        </p:nvSpPr>
        <p:spPr bwMode="auto">
          <a:xfrm>
            <a:off x="6924675" y="4343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6924675" y="4648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1" name="Rectangle 13"/>
          <p:cNvSpPr>
            <a:spLocks noChangeArrowheads="1"/>
          </p:cNvSpPr>
          <p:nvPr/>
        </p:nvSpPr>
        <p:spPr bwMode="auto">
          <a:xfrm>
            <a:off x="6924675" y="4953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2" name="Rectangle 14"/>
          <p:cNvSpPr>
            <a:spLocks noChangeArrowheads="1"/>
          </p:cNvSpPr>
          <p:nvPr/>
        </p:nvSpPr>
        <p:spPr bwMode="auto">
          <a:xfrm>
            <a:off x="6924675" y="5257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3" name="Text Box 15"/>
          <p:cNvSpPr txBox="1">
            <a:spLocks noChangeArrowheads="1"/>
          </p:cNvSpPr>
          <p:nvPr/>
        </p:nvSpPr>
        <p:spPr bwMode="auto">
          <a:xfrm>
            <a:off x="441982" y="2277070"/>
            <a:ext cx="53744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990000"/>
                </a:solidFill>
              </a:rPr>
              <a:t>Important</a:t>
            </a:r>
            <a:r>
              <a:rPr lang="en-US" sz="2000" dirty="0"/>
              <a:t>: The address of a variable is defined to be the </a:t>
            </a:r>
            <a:r>
              <a:rPr lang="en-US" sz="2000" i="1" dirty="0">
                <a:solidFill>
                  <a:srgbClr val="FF0000"/>
                </a:solidFill>
              </a:rPr>
              <a:t>lowest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address in memory where the variable is stored.</a:t>
            </a:r>
          </a:p>
        </p:txBody>
      </p: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7153275" y="14478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5" name="Rectangle 17"/>
          <p:cNvSpPr>
            <a:spLocks noChangeArrowheads="1"/>
          </p:cNvSpPr>
          <p:nvPr/>
        </p:nvSpPr>
        <p:spPr bwMode="auto">
          <a:xfrm>
            <a:off x="6924675" y="990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6" name="Rectangle 18"/>
          <p:cNvSpPr>
            <a:spLocks noChangeArrowheads="1"/>
          </p:cNvSpPr>
          <p:nvPr/>
        </p:nvSpPr>
        <p:spPr bwMode="auto">
          <a:xfrm>
            <a:off x="6924675" y="1295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7" name="Rectangle 19"/>
          <p:cNvSpPr>
            <a:spLocks noChangeArrowheads="1"/>
          </p:cNvSpPr>
          <p:nvPr/>
        </p:nvSpPr>
        <p:spPr bwMode="auto">
          <a:xfrm>
            <a:off x="6924675" y="6172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8" name="Text Box 20"/>
          <p:cNvSpPr txBox="1">
            <a:spLocks noChangeArrowheads="1"/>
          </p:cNvSpPr>
          <p:nvPr/>
        </p:nvSpPr>
        <p:spPr bwMode="auto">
          <a:xfrm>
            <a:off x="7153275" y="5410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9" name="Rectangle 21"/>
          <p:cNvSpPr>
            <a:spLocks noChangeArrowheads="1"/>
          </p:cNvSpPr>
          <p:nvPr/>
        </p:nvSpPr>
        <p:spPr bwMode="auto">
          <a:xfrm>
            <a:off x="6924675" y="5867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0" name="Rectangle 22"/>
          <p:cNvSpPr>
            <a:spLocks noChangeArrowheads="1"/>
          </p:cNvSpPr>
          <p:nvPr/>
        </p:nvSpPr>
        <p:spPr bwMode="auto">
          <a:xfrm>
            <a:off x="6924675" y="6477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1" name="Text Box 23"/>
          <p:cNvSpPr txBox="1">
            <a:spLocks noChangeArrowheads="1"/>
          </p:cNvSpPr>
          <p:nvPr/>
        </p:nvSpPr>
        <p:spPr bwMode="auto">
          <a:xfrm>
            <a:off x="7732713" y="966788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7732713" y="1892300"/>
            <a:ext cx="14033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00001000</a:t>
            </a:r>
          </a:p>
          <a:p>
            <a:r>
              <a:rPr lang="en-US" sz="2000" b="1">
                <a:latin typeface="Courier New" pitchFamily="49" charset="0"/>
              </a:rPr>
              <a:t>00001001</a:t>
            </a:r>
          </a:p>
          <a:p>
            <a:r>
              <a:rPr lang="en-US" sz="2000" b="1">
                <a:latin typeface="Courier New" pitchFamily="49" charset="0"/>
              </a:rPr>
              <a:t>00001002</a:t>
            </a:r>
          </a:p>
          <a:p>
            <a:r>
              <a:rPr lang="en-US" sz="2000" b="1">
                <a:latin typeface="Courier New" pitchFamily="49" charset="0"/>
              </a:rPr>
              <a:t>00001003</a:t>
            </a:r>
          </a:p>
          <a:p>
            <a:r>
              <a:rPr lang="en-US" sz="2000" b="1">
                <a:latin typeface="Courier New" pitchFamily="49" charset="0"/>
              </a:rPr>
              <a:t>00001004</a:t>
            </a:r>
          </a:p>
          <a:p>
            <a:r>
              <a:rPr lang="en-US" sz="2000" b="1">
                <a:latin typeface="Courier New" pitchFamily="49" charset="0"/>
              </a:rPr>
              <a:t>00001005</a:t>
            </a:r>
          </a:p>
          <a:p>
            <a:r>
              <a:rPr lang="en-US" sz="2000" b="1">
                <a:latin typeface="Courier New" pitchFamily="49" charset="0"/>
              </a:rPr>
              <a:t>00001006</a:t>
            </a:r>
          </a:p>
          <a:p>
            <a:r>
              <a:rPr lang="en-US" sz="2000" b="1">
                <a:latin typeface="Courier New" pitchFamily="49" charset="0"/>
              </a:rPr>
              <a:t>00001007</a:t>
            </a:r>
          </a:p>
          <a:p>
            <a:r>
              <a:rPr lang="en-US" sz="2000" b="1">
                <a:latin typeface="Courier New" pitchFamily="49" charset="0"/>
              </a:rPr>
              <a:t>00001008</a:t>
            </a:r>
          </a:p>
          <a:p>
            <a:r>
              <a:rPr lang="en-US" sz="2000" b="1">
                <a:latin typeface="Courier New" pitchFamily="49" charset="0"/>
              </a:rPr>
              <a:t>00001009</a:t>
            </a:r>
          </a:p>
          <a:p>
            <a:r>
              <a:rPr lang="en-US" sz="2000" b="1">
                <a:latin typeface="Courier New" pitchFamily="49" charset="0"/>
              </a:rPr>
              <a:t>00001010</a:t>
            </a:r>
          </a:p>
          <a:p>
            <a:r>
              <a:rPr lang="en-US" sz="2000" b="1">
                <a:latin typeface="Courier New" pitchFamily="49" charset="0"/>
              </a:rPr>
              <a:t>00001011</a:t>
            </a:r>
          </a:p>
        </p:txBody>
      </p:sp>
      <p:sp>
        <p:nvSpPr>
          <p:cNvPr id="355353" name="Text Box 25"/>
          <p:cNvSpPr txBox="1">
            <a:spLocks noChangeArrowheads="1"/>
          </p:cNvSpPr>
          <p:nvPr/>
        </p:nvSpPr>
        <p:spPr bwMode="auto">
          <a:xfrm>
            <a:off x="7743825" y="5813425"/>
            <a:ext cx="1403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99999990</a:t>
            </a:r>
          </a:p>
          <a:p>
            <a:r>
              <a:rPr lang="en-US" sz="2000" b="1">
                <a:latin typeface="Courier New" pitchFamily="49" charset="0"/>
              </a:rPr>
              <a:t>99999991</a:t>
            </a:r>
          </a:p>
          <a:p>
            <a:r>
              <a:rPr lang="en-US" sz="2000" b="1">
                <a:latin typeface="Courier New" pitchFamily="49" charset="0"/>
              </a:rPr>
              <a:t>99999992</a:t>
            </a:r>
          </a:p>
        </p:txBody>
      </p:sp>
      <p:sp>
        <p:nvSpPr>
          <p:cNvPr id="355354" name="Text Box 26"/>
          <p:cNvSpPr txBox="1">
            <a:spLocks noChangeArrowheads="1"/>
          </p:cNvSpPr>
          <p:nvPr/>
        </p:nvSpPr>
        <p:spPr bwMode="auto">
          <a:xfrm>
            <a:off x="80495" y="3516868"/>
            <a:ext cx="609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So, what is </a:t>
            </a:r>
            <a:r>
              <a:rPr lang="en-US" sz="1800" dirty="0">
                <a:solidFill>
                  <a:srgbClr val="006666"/>
                </a:solidFill>
              </a:rPr>
              <a:t>age’s</a:t>
            </a:r>
            <a:r>
              <a:rPr lang="en-US" sz="1800" dirty="0"/>
              <a:t> address in memory?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E38C75-37B4-43FC-8007-9548376E3E05}"/>
              </a:ext>
            </a:extLst>
          </p:cNvPr>
          <p:cNvGrpSpPr/>
          <p:nvPr/>
        </p:nvGrpSpPr>
        <p:grpSpPr>
          <a:xfrm>
            <a:off x="6010275" y="3657600"/>
            <a:ext cx="1785938" cy="1295400"/>
            <a:chOff x="6010275" y="3048000"/>
            <a:chExt cx="1785938" cy="1295400"/>
          </a:xfrm>
        </p:grpSpPr>
        <p:grpSp>
          <p:nvGrpSpPr>
            <p:cNvPr id="355356" name="Group 28"/>
            <p:cNvGrpSpPr>
              <a:grpSpLocks/>
            </p:cNvGrpSpPr>
            <p:nvPr/>
          </p:nvGrpSpPr>
          <p:grpSpPr bwMode="auto">
            <a:xfrm>
              <a:off x="6010275" y="3048000"/>
              <a:ext cx="1785938" cy="1295400"/>
              <a:chOff x="3744" y="2448"/>
              <a:chExt cx="1125" cy="816"/>
            </a:xfrm>
          </p:grpSpPr>
          <p:sp>
            <p:nvSpPr>
              <p:cNvPr id="355357" name="Text Box 29"/>
              <p:cNvSpPr txBox="1">
                <a:spLocks noChangeArrowheads="1"/>
              </p:cNvSpPr>
              <p:nvPr/>
            </p:nvSpPr>
            <p:spPr bwMode="auto">
              <a:xfrm>
                <a:off x="3744" y="2448"/>
                <a:ext cx="59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66"/>
                    </a:solidFill>
                  </a:rPr>
                  <a:t>   age</a:t>
                </a:r>
              </a:p>
            </p:txBody>
          </p:sp>
          <p:sp>
            <p:nvSpPr>
              <p:cNvPr id="355358" name="Rectangle 30"/>
              <p:cNvSpPr>
                <a:spLocks noChangeArrowheads="1"/>
              </p:cNvSpPr>
              <p:nvPr/>
            </p:nvSpPr>
            <p:spPr bwMode="auto">
              <a:xfrm>
                <a:off x="4306" y="2496"/>
                <a:ext cx="563" cy="768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5359" name="Text Box 31"/>
            <p:cNvSpPr txBox="1">
              <a:spLocks noChangeArrowheads="1"/>
            </p:cNvSpPr>
            <p:nvPr/>
          </p:nvSpPr>
          <p:spPr bwMode="auto">
            <a:xfrm>
              <a:off x="6951195" y="3348038"/>
              <a:ext cx="792630" cy="76200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dirty="0"/>
                <a:t>41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50459F8-A5FD-4E8B-BB82-E257E72C0372}"/>
              </a:ext>
            </a:extLst>
          </p:cNvPr>
          <p:cNvGrpSpPr/>
          <p:nvPr/>
        </p:nvGrpSpPr>
        <p:grpSpPr>
          <a:xfrm>
            <a:off x="5792788" y="5181606"/>
            <a:ext cx="2006600" cy="479419"/>
            <a:chOff x="5792788" y="5181606"/>
            <a:chExt cx="2006600" cy="479419"/>
          </a:xfrm>
        </p:grpSpPr>
        <p:grpSp>
          <p:nvGrpSpPr>
            <p:cNvPr id="355360" name="Group 32"/>
            <p:cNvGrpSpPr>
              <a:grpSpLocks/>
            </p:cNvGrpSpPr>
            <p:nvPr/>
          </p:nvGrpSpPr>
          <p:grpSpPr bwMode="auto">
            <a:xfrm>
              <a:off x="5792788" y="5181606"/>
              <a:ext cx="2006600" cy="461963"/>
              <a:chOff x="3607" y="3216"/>
              <a:chExt cx="1264" cy="291"/>
            </a:xfrm>
          </p:grpSpPr>
          <p:sp>
            <p:nvSpPr>
              <p:cNvPr id="355361" name="Rectangle 33"/>
              <p:cNvSpPr>
                <a:spLocks noChangeArrowheads="1"/>
              </p:cNvSpPr>
              <p:nvPr/>
            </p:nvSpPr>
            <p:spPr bwMode="auto">
              <a:xfrm>
                <a:off x="3607" y="3216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66"/>
                    </a:solidFill>
                  </a:rPr>
                  <a:t> grade</a:t>
                </a:r>
              </a:p>
            </p:txBody>
          </p:sp>
          <p:sp>
            <p:nvSpPr>
              <p:cNvPr id="355362" name="Rectangle 34"/>
              <p:cNvSpPr>
                <a:spLocks noChangeArrowheads="1"/>
              </p:cNvSpPr>
              <p:nvPr/>
            </p:nvSpPr>
            <p:spPr bwMode="auto">
              <a:xfrm>
                <a:off x="4300" y="3264"/>
                <a:ext cx="571" cy="206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5363" name="Text Box 35"/>
            <p:cNvSpPr txBox="1">
              <a:spLocks noChangeArrowheads="1"/>
            </p:cNvSpPr>
            <p:nvPr/>
          </p:nvSpPr>
          <p:spPr bwMode="auto">
            <a:xfrm>
              <a:off x="7077075" y="5203825"/>
              <a:ext cx="555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66</a:t>
              </a:r>
            </a:p>
          </p:txBody>
        </p:sp>
      </p:grpSp>
      <p:sp>
        <p:nvSpPr>
          <p:cNvPr id="355364" name="Line 36"/>
          <p:cNvSpPr>
            <a:spLocks noChangeShapeType="1"/>
          </p:cNvSpPr>
          <p:nvPr/>
        </p:nvSpPr>
        <p:spPr bwMode="auto">
          <a:xfrm>
            <a:off x="7848600" y="40386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5" name="Text Box 37"/>
          <p:cNvSpPr txBox="1">
            <a:spLocks noChangeArrowheads="1"/>
          </p:cNvSpPr>
          <p:nvPr/>
        </p:nvSpPr>
        <p:spPr bwMode="auto">
          <a:xfrm>
            <a:off x="80495" y="3974068"/>
            <a:ext cx="609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What about </a:t>
            </a:r>
            <a:r>
              <a:rPr lang="en-US" sz="1800" dirty="0">
                <a:solidFill>
                  <a:srgbClr val="006666"/>
                </a:solidFill>
              </a:rPr>
              <a:t>grade’s</a:t>
            </a:r>
            <a:r>
              <a:rPr lang="en-US" sz="1800" dirty="0"/>
              <a:t> address?</a:t>
            </a:r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7848600" y="5573713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55">
            <a:extLst>
              <a:ext uri="{FF2B5EF4-FFF2-40B4-BE49-F238E27FC236}">
                <a16:creationId xmlns:a16="http://schemas.microsoft.com/office/drawing/2014/main" id="{D2127655-F26C-42AF-8683-53231D34A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2" y="1117937"/>
            <a:ext cx="612145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Every time you </a:t>
            </a:r>
            <a:r>
              <a:rPr lang="en-US" sz="2000" dirty="0">
                <a:solidFill>
                  <a:srgbClr val="FF0000"/>
                </a:solidFill>
              </a:rPr>
              <a:t>define a variable </a:t>
            </a:r>
            <a:r>
              <a:rPr lang="en-US" sz="2000" dirty="0"/>
              <a:t>in your program, the compiler </a:t>
            </a:r>
            <a:r>
              <a:rPr lang="en-US" sz="2000" dirty="0">
                <a:solidFill>
                  <a:srgbClr val="FF0000"/>
                </a:solidFill>
              </a:rPr>
              <a:t>finds an unused address </a:t>
            </a:r>
            <a:r>
              <a:rPr lang="en-US" sz="2000" dirty="0"/>
              <a:t>in memory and </a:t>
            </a:r>
            <a:r>
              <a:rPr lang="en-US" sz="2000" dirty="0">
                <a:solidFill>
                  <a:srgbClr val="FF0000"/>
                </a:solidFill>
              </a:rPr>
              <a:t>reserves one or more bytes </a:t>
            </a:r>
            <a:r>
              <a:rPr lang="en-US" sz="2000" dirty="0"/>
              <a:t>there to store it.</a:t>
            </a:r>
          </a:p>
        </p:txBody>
      </p:sp>
      <p:sp>
        <p:nvSpPr>
          <p:cNvPr id="42" name="Line 33">
            <a:extLst>
              <a:ext uri="{FF2B5EF4-FFF2-40B4-BE49-F238E27FC236}">
                <a16:creationId xmlns:a16="http://schemas.microsoft.com/office/drawing/2014/main" id="{607C727E-F1B4-4D6A-9570-F4C50B12E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1054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43" grpId="0"/>
      <p:bldP spid="355354" grpId="0" autoUpdateAnimBg="0"/>
      <p:bldP spid="355364" grpId="0" animBg="1"/>
      <p:bldP spid="355365" grpId="0" autoUpdateAnimBg="0"/>
      <p:bldP spid="355366" grpId="0" animBg="1"/>
      <p:bldP spid="41" grpId="0" autoUpdateAnimBg="0"/>
      <p:bldP spid="42" grpId="0" animBg="1"/>
      <p:bldP spid="42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6907-B453-41F1-8F6C-A29931B6DA11}" type="slidenum">
              <a:rPr lang="en-US"/>
              <a:pPr/>
              <a:t>40</a:t>
            </a:fld>
            <a:endParaRPr lang="en-US"/>
          </a:p>
        </p:txBody>
      </p:sp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8310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0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50894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5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896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50897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50898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899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50900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50901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02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50903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50904" name="Text Box 24"/>
          <p:cNvSpPr txBox="1">
            <a:spLocks noChangeArrowheads="1"/>
          </p:cNvSpPr>
          <p:nvPr/>
        </p:nvSpPr>
        <p:spPr bwMode="auto">
          <a:xfrm>
            <a:off x="441325" y="5540514"/>
            <a:ext cx="5273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Finally, your pointer variable gets the address of the newly reserved memory.</a:t>
            </a:r>
          </a:p>
        </p:txBody>
      </p:sp>
      <p:grpSp>
        <p:nvGrpSpPr>
          <p:cNvPr id="250905" name="Group 25"/>
          <p:cNvGrpSpPr>
            <a:grpSpLocks/>
          </p:cNvGrpSpPr>
          <p:nvPr/>
        </p:nvGrpSpPr>
        <p:grpSpPr bwMode="auto">
          <a:xfrm>
            <a:off x="1953640" y="2732088"/>
            <a:ext cx="2481263" cy="620712"/>
            <a:chOff x="1296" y="1673"/>
            <a:chExt cx="1563" cy="391"/>
          </a:xfrm>
        </p:grpSpPr>
        <p:grpSp>
          <p:nvGrpSpPr>
            <p:cNvPr id="250906" name="Group 26"/>
            <p:cNvGrpSpPr>
              <a:grpSpLocks/>
            </p:cNvGrpSpPr>
            <p:nvPr/>
          </p:nvGrpSpPr>
          <p:grpSpPr bwMode="auto">
            <a:xfrm>
              <a:off x="1296" y="1673"/>
              <a:ext cx="297" cy="391"/>
              <a:chOff x="1296" y="1673"/>
              <a:chExt cx="297" cy="391"/>
            </a:xfrm>
          </p:grpSpPr>
          <p:sp>
            <p:nvSpPr>
              <p:cNvPr id="250907" name="Line 27"/>
              <p:cNvSpPr>
                <a:spLocks noChangeShapeType="1"/>
              </p:cNvSpPr>
              <p:nvPr/>
            </p:nvSpPr>
            <p:spPr bwMode="auto">
              <a:xfrm>
                <a:off x="1296" y="206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50908" name="Text Box 28"/>
              <p:cNvSpPr txBox="1">
                <a:spLocks noChangeArrowheads="1"/>
              </p:cNvSpPr>
              <p:nvPr/>
            </p:nvSpPr>
            <p:spPr bwMode="auto">
              <a:xfrm>
                <a:off x="1378" y="1673"/>
                <a:ext cx="21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3300"/>
                    </a:solidFill>
                  </a:rPr>
                  <a:t>4</a:t>
                </a:r>
              </a:p>
            </p:txBody>
          </p:sp>
        </p:grpSp>
        <p:grpSp>
          <p:nvGrpSpPr>
            <p:cNvPr id="250909" name="Group 29"/>
            <p:cNvGrpSpPr>
              <a:grpSpLocks/>
            </p:cNvGrpSpPr>
            <p:nvPr/>
          </p:nvGrpSpPr>
          <p:grpSpPr bwMode="auto">
            <a:xfrm>
              <a:off x="1584" y="1680"/>
              <a:ext cx="480" cy="384"/>
              <a:chOff x="1584" y="1680"/>
              <a:chExt cx="480" cy="384"/>
            </a:xfrm>
          </p:grpSpPr>
          <p:sp>
            <p:nvSpPr>
              <p:cNvPr id="250910" name="Line 30"/>
              <p:cNvSpPr>
                <a:spLocks noChangeShapeType="1"/>
              </p:cNvSpPr>
              <p:nvPr/>
            </p:nvSpPr>
            <p:spPr bwMode="auto">
              <a:xfrm>
                <a:off x="1679" y="20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50911" name="Text Box 31"/>
              <p:cNvSpPr txBox="1">
                <a:spLocks noChangeArrowheads="1"/>
              </p:cNvSpPr>
              <p:nvPr/>
            </p:nvSpPr>
            <p:spPr bwMode="auto">
              <a:xfrm>
                <a:off x="1584" y="1680"/>
                <a:ext cx="35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rgbClr val="FF3300"/>
                    </a:solidFill>
                  </a:rPr>
                  <a:t>* 3</a:t>
                </a:r>
              </a:p>
            </p:txBody>
          </p:sp>
        </p:grpSp>
        <p:sp>
          <p:nvSpPr>
            <p:cNvPr id="250912" name="Text Box 32"/>
            <p:cNvSpPr txBox="1">
              <a:spLocks noChangeArrowheads="1"/>
            </p:cNvSpPr>
            <p:nvPr/>
          </p:nvSpPr>
          <p:spPr bwMode="auto">
            <a:xfrm>
              <a:off x="1968" y="1673"/>
              <a:ext cx="89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= 12 bytes</a:t>
              </a:r>
            </a:p>
          </p:txBody>
        </p:sp>
      </p:grpSp>
      <p:grpSp>
        <p:nvGrpSpPr>
          <p:cNvPr id="250913" name="Group 33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50914" name="Rectangle 34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5" name="Rectangle 35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6" name="Rectangle 36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7" name="Rectangle 37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8" name="Rectangle 38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9" name="Rectangle 39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20" name="Text Box 40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50921" name="Text Box 41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</p:grpSp>
      <p:sp>
        <p:nvSpPr>
          <p:cNvPr id="250922" name="Text Box 42"/>
          <p:cNvSpPr txBox="1">
            <a:spLocks noChangeArrowheads="1"/>
          </p:cNvSpPr>
          <p:nvPr/>
        </p:nvSpPr>
        <p:spPr bwMode="auto">
          <a:xfrm>
            <a:off x="6504297" y="16891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30050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250923" name="Freeform 43"/>
          <p:cNvSpPr>
            <a:spLocks/>
          </p:cNvSpPr>
          <p:nvPr/>
        </p:nvSpPr>
        <p:spPr bwMode="auto">
          <a:xfrm>
            <a:off x="6013450" y="1905000"/>
            <a:ext cx="539750" cy="2667000"/>
          </a:xfrm>
          <a:custGeom>
            <a:avLst/>
            <a:gdLst>
              <a:gd name="T0" fmla="*/ 680 w 680"/>
              <a:gd name="T1" fmla="*/ 0 h 1680"/>
              <a:gd name="T2" fmla="*/ 8 w 680"/>
              <a:gd name="T3" fmla="*/ 912 h 1680"/>
              <a:gd name="T4" fmla="*/ 632 w 680"/>
              <a:gd name="T5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680">
                <a:moveTo>
                  <a:pt x="680" y="0"/>
                </a:moveTo>
                <a:cubicBezTo>
                  <a:pt x="348" y="316"/>
                  <a:pt x="16" y="632"/>
                  <a:pt x="8" y="912"/>
                </a:cubicBezTo>
                <a:cubicBezTo>
                  <a:pt x="0" y="1192"/>
                  <a:pt x="316" y="1436"/>
                  <a:pt x="632" y="1680"/>
                </a:cubicBezTo>
              </a:path>
            </a:pathLst>
          </a:custGeom>
          <a:noFill/>
          <a:ln w="28575" cap="flat" cmpd="sng">
            <a:solidFill>
              <a:srgbClr val="00808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925" name="Group 45"/>
          <p:cNvGrpSpPr>
            <a:grpSpLocks/>
          </p:cNvGrpSpPr>
          <p:nvPr/>
        </p:nvGrpSpPr>
        <p:grpSpPr bwMode="auto">
          <a:xfrm>
            <a:off x="6553200" y="4572000"/>
            <a:ext cx="838200" cy="1219200"/>
            <a:chOff x="4128" y="2880"/>
            <a:chExt cx="528" cy="768"/>
          </a:xfrm>
        </p:grpSpPr>
        <p:sp>
          <p:nvSpPr>
            <p:cNvPr id="250926" name="Rectangle 46"/>
            <p:cNvSpPr>
              <a:spLocks noChangeArrowheads="1"/>
            </p:cNvSpPr>
            <p:nvPr/>
          </p:nvSpPr>
          <p:spPr bwMode="auto">
            <a:xfrm>
              <a:off x="4128" y="2880"/>
              <a:ext cx="528" cy="76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27" name="Text Box 47"/>
            <p:cNvSpPr txBox="1">
              <a:spLocks noChangeArrowheads="1"/>
            </p:cNvSpPr>
            <p:nvPr/>
          </p:nvSpPr>
          <p:spPr bwMode="auto">
            <a:xfrm>
              <a:off x="4224" y="312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55" name="Rectangle 47"/>
          <p:cNvSpPr>
            <a:spLocks noChangeArrowheads="1"/>
          </p:cNvSpPr>
          <p:nvPr/>
        </p:nvSpPr>
        <p:spPr bwMode="auto">
          <a:xfrm>
            <a:off x="685800" y="3505200"/>
            <a:ext cx="2133600" cy="685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46"/>
          <p:cNvSpPr>
            <a:spLocks noChangeArrowheads="1"/>
          </p:cNvSpPr>
          <p:nvPr/>
        </p:nvSpPr>
        <p:spPr bwMode="auto">
          <a:xfrm>
            <a:off x="666750" y="3492500"/>
            <a:ext cx="3135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600CC"/>
                </a:solidFill>
              </a:rPr>
              <a:t>arr+</a:t>
            </a:r>
            <a:r>
              <a:rPr lang="en-US" sz="1800" dirty="0">
                <a:solidFill>
                  <a:srgbClr val="FF3300"/>
                </a:solidFill>
              </a:rPr>
              <a:t>0</a:t>
            </a:r>
            <a:r>
              <a:rPr lang="en-US" sz="1800" dirty="0"/>
              <a:t>) = 10;  </a:t>
            </a:r>
            <a:r>
              <a:rPr lang="en-US" sz="1600" dirty="0"/>
              <a:t>//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>
                <a:solidFill>
                  <a:srgbClr val="FF3300"/>
                </a:solidFill>
              </a:rPr>
              <a:t>0</a:t>
            </a:r>
            <a:r>
              <a:rPr lang="en-US" sz="1600" dirty="0"/>
              <a:t>] = 10;</a:t>
            </a:r>
            <a:endParaRPr lang="en-US" sz="1800" dirty="0"/>
          </a:p>
          <a:p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600CC"/>
                </a:solidFill>
              </a:rPr>
              <a:t>arr+</a:t>
            </a:r>
            <a:r>
              <a:rPr lang="en-US" sz="1800" dirty="0">
                <a:solidFill>
                  <a:srgbClr val="FF3300"/>
                </a:solidFill>
              </a:rPr>
              <a:t>1</a:t>
            </a:r>
            <a:r>
              <a:rPr lang="en-US" sz="1800" dirty="0"/>
              <a:t>) = 20;  </a:t>
            </a:r>
            <a:r>
              <a:rPr lang="en-US" sz="1600" dirty="0"/>
              <a:t>//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>
                <a:solidFill>
                  <a:srgbClr val="FF3300"/>
                </a:solidFill>
              </a:rPr>
              <a:t>1</a:t>
            </a:r>
            <a:r>
              <a:rPr lang="en-US" sz="1600" dirty="0"/>
              <a:t>] = 20;</a:t>
            </a:r>
            <a:endParaRPr lang="en-US" sz="1800" dirty="0"/>
          </a:p>
        </p:txBody>
      </p:sp>
      <p:sp>
        <p:nvSpPr>
          <p:cNvPr id="57" name="AutoShape 45"/>
          <p:cNvSpPr>
            <a:spLocks noChangeArrowheads="1"/>
          </p:cNvSpPr>
          <p:nvPr/>
        </p:nvSpPr>
        <p:spPr bwMode="auto">
          <a:xfrm>
            <a:off x="3480283" y="4081133"/>
            <a:ext cx="2533167" cy="1408442"/>
          </a:xfrm>
          <a:prstGeom prst="wedgeRoundRectCallout">
            <a:avLst>
              <a:gd name="adj1" fmla="val -78104"/>
              <a:gd name="adj2" fmla="val -4860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600" dirty="0"/>
              <a:t>You can now treat your pointer just like an array!</a:t>
            </a:r>
          </a:p>
          <a:p>
            <a:pPr algn="ctr"/>
            <a:r>
              <a:rPr lang="en-US" sz="1600" dirty="0"/>
              <a:t>(i.e. use </a:t>
            </a:r>
            <a:r>
              <a:rPr lang="en-US" sz="1600" dirty="0">
                <a:solidFill>
                  <a:srgbClr val="7030A0"/>
                </a:solidFill>
              </a:rPr>
              <a:t>[ ]</a:t>
            </a:r>
            <a:r>
              <a:rPr lang="en-US" sz="1600" dirty="0"/>
              <a:t> to index it)</a:t>
            </a:r>
          </a:p>
        </p:txBody>
      </p:sp>
      <p:sp>
        <p:nvSpPr>
          <p:cNvPr id="54" name="AutoShape 45"/>
          <p:cNvSpPr>
            <a:spLocks noChangeArrowheads="1"/>
          </p:cNvSpPr>
          <p:nvPr/>
        </p:nvSpPr>
        <p:spPr bwMode="auto">
          <a:xfrm>
            <a:off x="3586162" y="2348669"/>
            <a:ext cx="2357438" cy="1406132"/>
          </a:xfrm>
          <a:prstGeom prst="wedgeRoundRectCallout">
            <a:avLst>
              <a:gd name="adj1" fmla="val -126796"/>
              <a:gd name="adj2" fmla="val 3789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600" dirty="0"/>
              <a:t>You can also use the </a:t>
            </a:r>
            <a:br>
              <a:rPr lang="en-US" sz="1600" dirty="0"/>
            </a:br>
            <a:r>
              <a:rPr lang="en-US" sz="1600" dirty="0">
                <a:solidFill>
                  <a:srgbClr val="6600CC"/>
                </a:solidFill>
              </a:rPr>
              <a:t>* notation </a:t>
            </a:r>
            <a:r>
              <a:rPr lang="en-US" sz="1600" dirty="0"/>
              <a:t>if you like (instead of brackets)</a:t>
            </a:r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D2612DC6-1015-4078-8F73-3BDC5CCFC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New and 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04" grpId="0" autoUpdateAnimBg="0"/>
      <p:bldP spid="250922" grpId="0"/>
      <p:bldP spid="250923" grpId="0" animBg="1"/>
      <p:bldP spid="55" grpId="0" animBg="1"/>
      <p:bldP spid="55" grpId="1" animBg="1"/>
      <p:bldP spid="56" grpId="0"/>
      <p:bldP spid="56" grpId="1"/>
      <p:bldP spid="57" grpId="0" animBg="1" autoUpdateAnimBg="0"/>
      <p:bldP spid="57" grpId="1" animBg="1"/>
      <p:bldP spid="54" grpId="0" animBg="1" autoUpdateAnimBg="0"/>
      <p:bldP spid="5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">
            <a:extLst>
              <a:ext uri="{FF2B5EF4-FFF2-40B4-BE49-F238E27FC236}">
                <a16:creationId xmlns:a16="http://schemas.microsoft.com/office/drawing/2014/main" id="{FBE002E3-25BC-4AB5-BD56-97D30C3F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New and Delete</a:t>
            </a:r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689A-5612-41FA-84CC-269B6FA429E4}" type="slidenum">
              <a:rPr lang="en-US"/>
              <a:pPr/>
              <a:t>41</a:t>
            </a:fld>
            <a:endParaRPr lang="en-US"/>
          </a:p>
        </p:txBody>
      </p:sp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1397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1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3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51918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9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1920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51921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51922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23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51924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51925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26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51927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51928" name="Group 24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51929" name="Rectangle 25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0" name="Rectangle 26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1" name="Rectangle 27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2" name="Rectangle 28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3" name="Rectangle 29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4" name="Rectangle 30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5" name="Text Box 31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51936" name="Text Box 32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</p:grpSp>
      <p:sp>
        <p:nvSpPr>
          <p:cNvPr id="251937" name="Text Box 33"/>
          <p:cNvSpPr txBox="1">
            <a:spLocks noChangeArrowheads="1"/>
          </p:cNvSpPr>
          <p:nvPr/>
        </p:nvSpPr>
        <p:spPr bwMode="auto">
          <a:xfrm>
            <a:off x="6504297" y="16891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30050</a:t>
            </a:r>
          </a:p>
        </p:txBody>
      </p:sp>
      <p:grpSp>
        <p:nvGrpSpPr>
          <p:cNvPr id="251940" name="Group 36"/>
          <p:cNvGrpSpPr>
            <a:grpSpLocks/>
          </p:cNvGrpSpPr>
          <p:nvPr/>
        </p:nvGrpSpPr>
        <p:grpSpPr bwMode="auto">
          <a:xfrm>
            <a:off x="6553200" y="4572000"/>
            <a:ext cx="838200" cy="1219200"/>
            <a:chOff x="4128" y="2880"/>
            <a:chExt cx="528" cy="768"/>
          </a:xfrm>
        </p:grpSpPr>
        <p:sp>
          <p:nvSpPr>
            <p:cNvPr id="251941" name="Rectangle 37"/>
            <p:cNvSpPr>
              <a:spLocks noChangeArrowheads="1"/>
            </p:cNvSpPr>
            <p:nvPr/>
          </p:nvSpPr>
          <p:spPr bwMode="auto">
            <a:xfrm>
              <a:off x="4128" y="2880"/>
              <a:ext cx="528" cy="76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42" name="Text Box 38"/>
            <p:cNvSpPr txBox="1">
              <a:spLocks noChangeArrowheads="1"/>
            </p:cNvSpPr>
            <p:nvPr/>
          </p:nvSpPr>
          <p:spPr bwMode="auto">
            <a:xfrm>
              <a:off x="4224" y="312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251945" name="Text Box 41"/>
          <p:cNvSpPr txBox="1">
            <a:spLocks noChangeArrowheads="1"/>
          </p:cNvSpPr>
          <p:nvPr/>
        </p:nvSpPr>
        <p:spPr bwMode="auto">
          <a:xfrm>
            <a:off x="-152400" y="5458361"/>
            <a:ext cx="3124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When you’re done, you </a:t>
            </a:r>
            <a:br>
              <a:rPr lang="en-US" sz="1600" dirty="0"/>
            </a:br>
            <a:r>
              <a:rPr lang="en-US" sz="1600" dirty="0"/>
              <a:t>use the </a:t>
            </a:r>
            <a:r>
              <a:rPr lang="en-US" sz="1600" dirty="0">
                <a:solidFill>
                  <a:schemeClr val="accent2"/>
                </a:solidFill>
              </a:rPr>
              <a:t>delete </a:t>
            </a:r>
            <a:r>
              <a:rPr lang="en-US" sz="1600" dirty="0"/>
              <a:t>command to </a:t>
            </a:r>
            <a:r>
              <a:rPr lang="en-US" sz="1600" dirty="0">
                <a:solidFill>
                  <a:srgbClr val="6600CC"/>
                </a:solidFill>
              </a:rPr>
              <a:t>free</a:t>
            </a:r>
            <a:r>
              <a:rPr lang="en-US" sz="1600" dirty="0"/>
              <a:t> the array.  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Usage: </a:t>
            </a:r>
            <a:r>
              <a:rPr lang="en-US" sz="1600" dirty="0">
                <a:solidFill>
                  <a:srgbClr val="990000"/>
                </a:solidFill>
              </a:rPr>
              <a:t>delete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6666"/>
                </a:solidFill>
              </a:rPr>
              <a:t>[]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ptrname</a:t>
            </a:r>
            <a:r>
              <a:rPr lang="en-US" sz="1600" dirty="0"/>
              <a:t>;</a:t>
            </a:r>
          </a:p>
        </p:txBody>
      </p:sp>
      <p:sp>
        <p:nvSpPr>
          <p:cNvPr id="251946" name="Rectangle 42"/>
          <p:cNvSpPr>
            <a:spLocks noChangeArrowheads="1"/>
          </p:cNvSpPr>
          <p:nvPr/>
        </p:nvSpPr>
        <p:spPr bwMode="auto">
          <a:xfrm>
            <a:off x="5453062" y="4440237"/>
            <a:ext cx="3690938" cy="2417763"/>
          </a:xfrm>
          <a:prstGeom prst="rect">
            <a:avLst/>
          </a:prstGeom>
          <a:solidFill>
            <a:srgbClr val="FFFFFF">
              <a:alpha val="85882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1954" name="Group 50"/>
          <p:cNvGrpSpPr>
            <a:grpSpLocks/>
          </p:cNvGrpSpPr>
          <p:nvPr/>
        </p:nvGrpSpPr>
        <p:grpSpPr bwMode="auto">
          <a:xfrm>
            <a:off x="204789" y="4579936"/>
            <a:ext cx="3241675" cy="554038"/>
            <a:chOff x="129" y="2885"/>
            <a:chExt cx="2042" cy="349"/>
          </a:xfrm>
        </p:grpSpPr>
        <p:sp>
          <p:nvSpPr>
            <p:cNvPr id="251953" name="Rectangle 49"/>
            <p:cNvSpPr>
              <a:spLocks noChangeArrowheads="1"/>
            </p:cNvSpPr>
            <p:nvPr/>
          </p:nvSpPr>
          <p:spPr bwMode="auto">
            <a:xfrm>
              <a:off x="205" y="2898"/>
              <a:ext cx="944" cy="17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52" name="Text Box 48"/>
            <p:cNvSpPr txBox="1">
              <a:spLocks noChangeArrowheads="1"/>
            </p:cNvSpPr>
            <p:nvPr/>
          </p:nvSpPr>
          <p:spPr bwMode="auto">
            <a:xfrm>
              <a:off x="129" y="2885"/>
              <a:ext cx="204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dirty="0"/>
                <a:t>      </a:t>
              </a:r>
              <a:r>
                <a:rPr lang="en-US" sz="1100" dirty="0"/>
                <a:t> </a:t>
              </a:r>
              <a:r>
                <a:rPr lang="en-US" sz="1800" dirty="0" err="1"/>
                <a:t>arr</a:t>
              </a:r>
              <a:r>
                <a:rPr lang="en-US" sz="1800" dirty="0"/>
                <a:t>[0] = 50;    </a:t>
              </a:r>
              <a:endParaRPr lang="en-US" sz="1800" dirty="0">
                <a:solidFill>
                  <a:srgbClr val="FF3300"/>
                </a:solidFill>
              </a:endParaRPr>
            </a:p>
            <a:p>
              <a:r>
                <a:rPr lang="en-US" sz="1100" b="1" dirty="0">
                  <a:solidFill>
                    <a:schemeClr val="tx1"/>
                  </a:solidFill>
                </a:rPr>
                <a:t> </a:t>
              </a:r>
              <a:r>
                <a:rPr lang="en-US" sz="1200" b="1" dirty="0">
                  <a:solidFill>
                    <a:schemeClr val="tx1"/>
                  </a:solidFill>
                </a:rPr>
                <a:t>}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AutoShape 39"/>
          <p:cNvSpPr>
            <a:spLocks noChangeArrowheads="1"/>
          </p:cNvSpPr>
          <p:nvPr/>
        </p:nvSpPr>
        <p:spPr bwMode="auto">
          <a:xfrm>
            <a:off x="2006995" y="255573"/>
            <a:ext cx="3752850" cy="1927254"/>
          </a:xfrm>
          <a:prstGeom prst="wedgeRoundRectCallout">
            <a:avLst>
              <a:gd name="adj1" fmla="val 68506"/>
              <a:gd name="adj2" fmla="val 34628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 not the pointer variable itself! 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Our pointer variable still holds the address of the previously-reserved memory slots!</a:t>
            </a:r>
          </a:p>
        </p:txBody>
      </p:sp>
      <p:sp>
        <p:nvSpPr>
          <p:cNvPr id="53" name="AutoShape 39"/>
          <p:cNvSpPr>
            <a:spLocks noChangeArrowheads="1"/>
          </p:cNvSpPr>
          <p:nvPr/>
        </p:nvSpPr>
        <p:spPr bwMode="auto">
          <a:xfrm>
            <a:off x="3429000" y="3232046"/>
            <a:ext cx="2514600" cy="1676400"/>
          </a:xfrm>
          <a:prstGeom prst="wedgeRoundRectCallout">
            <a:avLst>
              <a:gd name="adj1" fmla="val 81453"/>
              <a:gd name="adj2" fmla="val 43445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Note</a:t>
            </a:r>
            <a:r>
              <a:rPr lang="en-US" sz="1800" dirty="0"/>
              <a:t>: When you use the delete command, you free the pointed-to memory…</a:t>
            </a:r>
          </a:p>
        </p:txBody>
      </p:sp>
      <p:sp>
        <p:nvSpPr>
          <p:cNvPr id="54" name="AutoShape 39"/>
          <p:cNvSpPr>
            <a:spLocks noChangeArrowheads="1"/>
          </p:cNvSpPr>
          <p:nvPr/>
        </p:nvSpPr>
        <p:spPr bwMode="auto">
          <a:xfrm>
            <a:off x="2703750" y="5133974"/>
            <a:ext cx="3365277" cy="1655244"/>
          </a:xfrm>
          <a:prstGeom prst="wedgeRoundRectCallout">
            <a:avLst>
              <a:gd name="adj1" fmla="val -73729"/>
              <a:gd name="adj2" fmla="val -63745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But they’re </a:t>
            </a:r>
            <a:r>
              <a:rPr lang="en-US" sz="1800" dirty="0">
                <a:solidFill>
                  <a:srgbClr val="FF0066"/>
                </a:solidFill>
              </a:rPr>
              <a:t>no longer reserved </a:t>
            </a:r>
            <a:r>
              <a:rPr lang="en-US" sz="1800" dirty="0">
                <a:solidFill>
                  <a:schemeClr val="tx1"/>
                </a:solidFill>
              </a:rPr>
              <a:t>for this program! 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So don’t try to access them or </a:t>
            </a:r>
            <a:r>
              <a:rPr lang="en-US" sz="1800" dirty="0">
                <a:solidFill>
                  <a:srgbClr val="FF0066"/>
                </a:solidFill>
              </a:rPr>
              <a:t>bad</a:t>
            </a:r>
            <a:r>
              <a:rPr lang="en-US" sz="1800" dirty="0">
                <a:solidFill>
                  <a:schemeClr val="tx1"/>
                </a:solidFill>
              </a:rPr>
              <a:t> things will happen!</a:t>
            </a:r>
          </a:p>
        </p:txBody>
      </p:sp>
      <p:sp>
        <p:nvSpPr>
          <p:cNvPr id="251938" name="Freeform 34"/>
          <p:cNvSpPr>
            <a:spLocks/>
          </p:cNvSpPr>
          <p:nvPr/>
        </p:nvSpPr>
        <p:spPr bwMode="auto">
          <a:xfrm>
            <a:off x="5473700" y="1905000"/>
            <a:ext cx="1079500" cy="2667000"/>
          </a:xfrm>
          <a:custGeom>
            <a:avLst/>
            <a:gdLst>
              <a:gd name="T0" fmla="*/ 680 w 680"/>
              <a:gd name="T1" fmla="*/ 0 h 1680"/>
              <a:gd name="T2" fmla="*/ 8 w 680"/>
              <a:gd name="T3" fmla="*/ 912 h 1680"/>
              <a:gd name="T4" fmla="*/ 632 w 680"/>
              <a:gd name="T5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680">
                <a:moveTo>
                  <a:pt x="680" y="0"/>
                </a:moveTo>
                <a:cubicBezTo>
                  <a:pt x="348" y="316"/>
                  <a:pt x="16" y="632"/>
                  <a:pt x="8" y="912"/>
                </a:cubicBezTo>
                <a:cubicBezTo>
                  <a:pt x="0" y="1192"/>
                  <a:pt x="316" y="1436"/>
                  <a:pt x="632" y="1680"/>
                </a:cubicBezTo>
              </a:path>
            </a:pathLst>
          </a:custGeom>
          <a:noFill/>
          <a:ln w="28575" cap="flat" cmpd="sng">
            <a:solidFill>
              <a:srgbClr val="00808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AutoShape 46"/>
          <p:cNvSpPr>
            <a:spLocks noChangeArrowheads="1"/>
          </p:cNvSpPr>
          <p:nvPr/>
        </p:nvSpPr>
        <p:spPr bwMode="auto">
          <a:xfrm>
            <a:off x="2362200" y="4114800"/>
            <a:ext cx="1371600" cy="1205067"/>
          </a:xfrm>
          <a:prstGeom prst="irregularSeal2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solidFill>
                  <a:srgbClr val="FFFF00"/>
                </a:solidFill>
              </a:rPr>
              <a:t>CRASH!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45" grpId="0" autoUpdateAnimBg="0"/>
      <p:bldP spid="251946" grpId="0" animBg="1"/>
      <p:bldP spid="52" grpId="0" animBg="1" autoUpdateAnimBg="0"/>
      <p:bldP spid="52" grpId="1" animBg="1"/>
      <p:bldP spid="53" grpId="0" animBg="1" autoUpdateAnimBg="0"/>
      <p:bldP spid="53" grpId="1" animBg="1"/>
      <p:bldP spid="54" grpId="0" animBg="1" autoUpdateAnimBg="0"/>
      <p:bldP spid="54" grpId="1" animBg="1"/>
      <p:bldP spid="5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87E6-8931-4598-B26D-317B2825B761}" type="slidenum">
              <a:rPr lang="en-US"/>
              <a:pPr/>
              <a:t>42</a:t>
            </a:fld>
            <a:endParaRPr lang="en-US"/>
          </a:p>
        </p:txBody>
      </p:sp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283029" y="-76200"/>
            <a:ext cx="844731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/>
              <a:t>New and Delete (For Non-Arrays)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876299" y="925471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 can also use new and delete to dynamically create other types of variables as well!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85BE12-B7D2-4468-867E-150105D2DBA8}"/>
              </a:ext>
            </a:extLst>
          </p:cNvPr>
          <p:cNvGrpSpPr/>
          <p:nvPr/>
        </p:nvGrpSpPr>
        <p:grpSpPr>
          <a:xfrm>
            <a:off x="152400" y="2035315"/>
            <a:ext cx="4419600" cy="4749461"/>
            <a:chOff x="152400" y="2035315"/>
            <a:chExt cx="4419600" cy="4749461"/>
          </a:xfrm>
        </p:grpSpPr>
        <p:sp>
          <p:nvSpPr>
            <p:cNvPr id="247812" name="Rectangle 4"/>
            <p:cNvSpPr>
              <a:spLocks noChangeArrowheads="1"/>
            </p:cNvSpPr>
            <p:nvPr/>
          </p:nvSpPr>
          <p:spPr bwMode="auto">
            <a:xfrm>
              <a:off x="152400" y="2035315"/>
              <a:ext cx="4419600" cy="467028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13" name="Text Box 5"/>
            <p:cNvSpPr txBox="1">
              <a:spLocks noChangeArrowheads="1"/>
            </p:cNvSpPr>
            <p:nvPr/>
          </p:nvSpPr>
          <p:spPr bwMode="auto">
            <a:xfrm>
              <a:off x="152400" y="2075795"/>
              <a:ext cx="1797287" cy="4708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+mj-lt"/>
                </a:rPr>
                <a:t>int main(void)</a:t>
              </a:r>
            </a:p>
            <a:p>
              <a:r>
                <a:rPr lang="en-US" sz="2000" dirty="0">
                  <a:latin typeface="+mj-lt"/>
                </a:rPr>
                <a:t>{</a:t>
              </a: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r>
                <a:rPr lang="en-US" sz="2000" dirty="0">
                  <a:latin typeface="+mj-lt"/>
                </a:rPr>
                <a:t> </a:t>
              </a: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r>
                <a:rPr lang="en-US" sz="2000" dirty="0">
                  <a:latin typeface="+mj-lt"/>
                </a:rPr>
                <a:t>}</a:t>
              </a:r>
            </a:p>
          </p:txBody>
        </p:sp>
      </p:grp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4571999" y="1676400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instance, we can allocate an 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>
                <a:solidFill>
                  <a:schemeClr val="tx1"/>
                </a:solidFill>
              </a:rPr>
              <a:t> variable like this…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84331-736C-4336-A4C9-C5F90CFBB0D3}"/>
              </a:ext>
            </a:extLst>
          </p:cNvPr>
          <p:cNvSpPr txBox="1"/>
          <p:nvPr/>
        </p:nvSpPr>
        <p:spPr>
          <a:xfrm>
            <a:off x="465462" y="2707256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define our pointer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int</a:t>
            </a:r>
            <a:r>
              <a:rPr lang="en-US" sz="2000" dirty="0"/>
              <a:t> *</a:t>
            </a:r>
            <a:r>
              <a:rPr lang="en-US" sz="2000" dirty="0" err="1"/>
              <a:t>ptr</a:t>
            </a:r>
            <a:r>
              <a:rPr lang="en-US" sz="2000" dirty="0"/>
              <a:t>;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CB24C1-B4F8-477D-BFEE-1C88436E7A08}"/>
              </a:ext>
            </a:extLst>
          </p:cNvPr>
          <p:cNvSpPr txBox="1"/>
          <p:nvPr/>
        </p:nvSpPr>
        <p:spPr>
          <a:xfrm>
            <a:off x="465462" y="3568360"/>
            <a:ext cx="3977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allocate our dynamic variable</a:t>
            </a:r>
          </a:p>
          <a:p>
            <a:r>
              <a:rPr lang="en-US" sz="2000" dirty="0" err="1"/>
              <a:t>ptr</a:t>
            </a:r>
            <a:r>
              <a:rPr lang="en-US" sz="2000" dirty="0"/>
              <a:t> = new </a:t>
            </a:r>
            <a:r>
              <a:rPr lang="en-US" sz="2000" dirty="0">
                <a:solidFill>
                  <a:srgbClr val="FF0000"/>
                </a:solidFill>
              </a:rPr>
              <a:t>int</a:t>
            </a:r>
            <a:r>
              <a:rPr lang="en-US" sz="2000" dirty="0"/>
              <a:t>;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1BD4EA-A376-4BEB-8EC8-7613FCFC263C}"/>
              </a:ext>
            </a:extLst>
          </p:cNvPr>
          <p:cNvSpPr txBox="1"/>
          <p:nvPr/>
        </p:nvSpPr>
        <p:spPr>
          <a:xfrm>
            <a:off x="465462" y="4429464"/>
            <a:ext cx="3445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use our dynamic variable</a:t>
            </a:r>
          </a:p>
          <a:p>
            <a:r>
              <a:rPr lang="en-US" sz="2000" dirty="0"/>
              <a:t>*</a:t>
            </a:r>
            <a:r>
              <a:rPr lang="en-US" sz="2000" dirty="0" err="1"/>
              <a:t>ptr</a:t>
            </a:r>
            <a:r>
              <a:rPr lang="en-US" sz="2000" dirty="0"/>
              <a:t> = 42;  </a:t>
            </a:r>
          </a:p>
          <a:p>
            <a:r>
              <a:rPr lang="en-US" sz="2000" dirty="0" err="1"/>
              <a:t>cout</a:t>
            </a:r>
            <a:r>
              <a:rPr lang="en-US" sz="2000" dirty="0"/>
              <a:t> &lt;&lt; *</a:t>
            </a:r>
            <a:r>
              <a:rPr lang="en-US" sz="2000" dirty="0" err="1"/>
              <a:t>ptr</a:t>
            </a:r>
            <a:r>
              <a:rPr lang="en-US" sz="2000" dirty="0"/>
              <a:t>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203610-0ACE-4D95-AA87-C0AC7A0EFE8C}"/>
              </a:ext>
            </a:extLst>
          </p:cNvPr>
          <p:cNvSpPr txBox="1"/>
          <p:nvPr/>
        </p:nvSpPr>
        <p:spPr>
          <a:xfrm>
            <a:off x="465462" y="5598345"/>
            <a:ext cx="3581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free our dynamic variable</a:t>
            </a:r>
          </a:p>
          <a:p>
            <a:r>
              <a:rPr lang="en-US" sz="2000" dirty="0"/>
              <a:t>delete </a:t>
            </a:r>
            <a:r>
              <a:rPr lang="en-US" sz="2000" dirty="0" err="1"/>
              <a:t>ptr</a:t>
            </a:r>
            <a:r>
              <a:rPr lang="en-US" sz="2000" dirty="0"/>
              <a:t>;</a:t>
            </a:r>
          </a:p>
        </p:txBody>
      </p:sp>
      <p:sp>
        <p:nvSpPr>
          <p:cNvPr id="247846" name="AutoShape 38"/>
          <p:cNvSpPr>
            <a:spLocks noChangeArrowheads="1"/>
          </p:cNvSpPr>
          <p:nvPr/>
        </p:nvSpPr>
        <p:spPr bwMode="auto">
          <a:xfrm>
            <a:off x="3124200" y="4513961"/>
            <a:ext cx="3695912" cy="1277239"/>
          </a:xfrm>
          <a:prstGeom prst="wedgeRoundRectCallout">
            <a:avLst>
              <a:gd name="adj1" fmla="val -96833"/>
              <a:gd name="adj2" fmla="val 64569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Notice that we don’t need the [] brackets when we delete here…</a:t>
            </a:r>
            <a:endParaRPr lang="en-US" sz="1100" dirty="0"/>
          </a:p>
        </p:txBody>
      </p:sp>
      <p:sp>
        <p:nvSpPr>
          <p:cNvPr id="31" name="AutoShape 38">
            <a:extLst>
              <a:ext uri="{FF2B5EF4-FFF2-40B4-BE49-F238E27FC236}">
                <a16:creationId xmlns:a16="http://schemas.microsoft.com/office/drawing/2014/main" id="{FA7AB868-8334-4228-8E34-9476B364E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745" y="2463892"/>
            <a:ext cx="2956255" cy="1277239"/>
          </a:xfrm>
          <a:prstGeom prst="wedgeRoundRectCallout">
            <a:avLst>
              <a:gd name="adj1" fmla="val -96833"/>
              <a:gd name="adj2" fmla="val 64569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Since we didn’t allocate an array up here!</a:t>
            </a:r>
            <a:endParaRPr lang="en-US" sz="1100" dirty="0"/>
          </a:p>
        </p:txBody>
      </p:sp>
      <p:grpSp>
        <p:nvGrpSpPr>
          <p:cNvPr id="33" name="Group 17">
            <a:extLst>
              <a:ext uri="{FF2B5EF4-FFF2-40B4-BE49-F238E27FC236}">
                <a16:creationId xmlns:a16="http://schemas.microsoft.com/office/drawing/2014/main" id="{7BC98D50-2AA5-4916-BFE0-EE0E63883811}"/>
              </a:ext>
            </a:extLst>
          </p:cNvPr>
          <p:cNvGrpSpPr>
            <a:grpSpLocks/>
          </p:cNvGrpSpPr>
          <p:nvPr/>
        </p:nvGrpSpPr>
        <p:grpSpPr bwMode="auto">
          <a:xfrm>
            <a:off x="4806051" y="3795910"/>
            <a:ext cx="1676401" cy="461963"/>
            <a:chOff x="3627" y="864"/>
            <a:chExt cx="1056" cy="291"/>
          </a:xfrm>
        </p:grpSpPr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id="{62DC844B-CE61-42CC-B65D-81E3831A8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19"/>
              <a:ext cx="651" cy="202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1A7673C8-E606-4A44-B0AA-0D1E474D2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" y="864"/>
              <a:ext cx="4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/>
                <a:t>ptr</a:t>
              </a:r>
              <a:endParaRPr lang="en-US" dirty="0"/>
            </a:p>
          </p:txBody>
        </p:sp>
      </p:grpSp>
      <p:grpSp>
        <p:nvGrpSpPr>
          <p:cNvPr id="40" name="Group 35">
            <a:extLst>
              <a:ext uri="{FF2B5EF4-FFF2-40B4-BE49-F238E27FC236}">
                <a16:creationId xmlns:a16="http://schemas.microsoft.com/office/drawing/2014/main" id="{23781F36-3E56-47D1-BE07-0C426FE70B4C}"/>
              </a:ext>
            </a:extLst>
          </p:cNvPr>
          <p:cNvGrpSpPr>
            <a:grpSpLocks/>
          </p:cNvGrpSpPr>
          <p:nvPr/>
        </p:nvGrpSpPr>
        <p:grpSpPr bwMode="auto">
          <a:xfrm>
            <a:off x="6923994" y="4161721"/>
            <a:ext cx="2252663" cy="2530475"/>
            <a:chOff x="4128" y="2846"/>
            <a:chExt cx="1419" cy="1594"/>
          </a:xfrm>
        </p:grpSpPr>
        <p:sp>
          <p:nvSpPr>
            <p:cNvPr id="41" name="Rectangle 36">
              <a:extLst>
                <a:ext uri="{FF2B5EF4-FFF2-40B4-BE49-F238E27FC236}">
                  <a16:creationId xmlns:a16="http://schemas.microsoft.com/office/drawing/2014/main" id="{6FE4C4CF-91D7-444F-B8BD-1F46D8F42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37">
              <a:extLst>
                <a:ext uri="{FF2B5EF4-FFF2-40B4-BE49-F238E27FC236}">
                  <a16:creationId xmlns:a16="http://schemas.microsoft.com/office/drawing/2014/main" id="{49D596E3-06C6-4BE9-9B82-1095FAC2A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38">
              <a:extLst>
                <a:ext uri="{FF2B5EF4-FFF2-40B4-BE49-F238E27FC236}">
                  <a16:creationId xmlns:a16="http://schemas.microsoft.com/office/drawing/2014/main" id="{F1C685AA-7FFC-4A15-8F96-545AA6405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0B43B6C8-BD69-4173-8D21-82FEEF551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0">
              <a:extLst>
                <a:ext uri="{FF2B5EF4-FFF2-40B4-BE49-F238E27FC236}">
                  <a16:creationId xmlns:a16="http://schemas.microsoft.com/office/drawing/2014/main" id="{193ABB07-59AA-4197-B421-8351D13DC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1">
              <a:extLst>
                <a:ext uri="{FF2B5EF4-FFF2-40B4-BE49-F238E27FC236}">
                  <a16:creationId xmlns:a16="http://schemas.microsoft.com/office/drawing/2014/main" id="{CACDEE27-11F8-48CD-A145-567B20A54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42">
              <a:extLst>
                <a:ext uri="{FF2B5EF4-FFF2-40B4-BE49-F238E27FC236}">
                  <a16:creationId xmlns:a16="http://schemas.microsoft.com/office/drawing/2014/main" id="{98E241DE-91AD-41CE-924B-9862A3441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48" name="Text Box 43">
              <a:extLst>
                <a:ext uri="{FF2B5EF4-FFF2-40B4-BE49-F238E27FC236}">
                  <a16:creationId xmlns:a16="http://schemas.microsoft.com/office/drawing/2014/main" id="{4D091C38-8530-4C6B-B587-0A0626C04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 dirty="0">
                <a:latin typeface="Courier New" pitchFamily="49" charset="0"/>
              </a:endParaRPr>
            </a:p>
          </p:txBody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68C4BFD6-FCD2-4459-BF53-AE30F353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994" y="4209025"/>
            <a:ext cx="838200" cy="12361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A92A6-D021-458D-B529-A57BBEB237CF}"/>
              </a:ext>
            </a:extLst>
          </p:cNvPr>
          <p:cNvSpPr txBox="1"/>
          <p:nvPr/>
        </p:nvSpPr>
        <p:spPr>
          <a:xfrm>
            <a:off x="5496132" y="3869439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30050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2D4510C9-A470-4E35-B1F7-268B70443975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6466269" y="4069494"/>
            <a:ext cx="473908" cy="2526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EFDDB2-ECC9-44FB-8E80-406CE9ABC320}"/>
              </a:ext>
            </a:extLst>
          </p:cNvPr>
          <p:cNvSpPr txBox="1"/>
          <p:nvPr/>
        </p:nvSpPr>
        <p:spPr>
          <a:xfrm>
            <a:off x="7010400" y="4559647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9708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/>
      <p:bldP spid="2" grpId="0"/>
      <p:bldP spid="23" grpId="0"/>
      <p:bldP spid="29" grpId="0"/>
      <p:bldP spid="30" grpId="0"/>
      <p:bldP spid="247846" grpId="0" animBg="1"/>
      <p:bldP spid="31" grpId="0" animBg="1"/>
      <p:bldP spid="50" grpId="0" animBg="1"/>
      <p:bldP spid="50" grpId="1" animBg="1"/>
      <p:bldP spid="4" grpId="0"/>
      <p:bldP spid="4" grpId="1"/>
      <p:bldP spid="9" grpId="0"/>
      <p:bldP spid="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3">
            <a:extLst>
              <a:ext uri="{FF2B5EF4-FFF2-40B4-BE49-F238E27FC236}">
                <a16:creationId xmlns:a16="http://schemas.microsoft.com/office/drawing/2014/main" id="{794B2854-7E3B-4E02-9534-AC7B2ACE9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99" y="925471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 can also use new and delete to dynamically create other types of variables as well!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87E6-8931-4598-B26D-317B2825B761}" type="slidenum">
              <a:rPr lang="en-US"/>
              <a:pPr/>
              <a:t>43</a:t>
            </a:fld>
            <a:endParaRPr lang="en-US"/>
          </a:p>
        </p:txBody>
      </p:sp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283029" y="-76200"/>
            <a:ext cx="844731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/>
              <a:t>New and Delete (For Non-Arrays)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152400" y="2035315"/>
            <a:ext cx="4419600" cy="467028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152400" y="2075795"/>
            <a:ext cx="179728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int main(void)</a:t>
            </a:r>
          </a:p>
          <a:p>
            <a:r>
              <a:rPr lang="en-US" sz="2000" dirty="0">
                <a:latin typeface="+mj-lt"/>
              </a:rPr>
              <a:t>{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4571999" y="2369403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instance, we can allocate an 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>
                <a:solidFill>
                  <a:schemeClr val="tx1"/>
                </a:solidFill>
              </a:rPr>
              <a:t> variable like this…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E56E1A-C9E8-4D72-A39F-A392247BAB86}"/>
              </a:ext>
            </a:extLst>
          </p:cNvPr>
          <p:cNvGrpSpPr/>
          <p:nvPr/>
        </p:nvGrpSpPr>
        <p:grpSpPr>
          <a:xfrm>
            <a:off x="465462" y="2707256"/>
            <a:ext cx="3977371" cy="3598975"/>
            <a:chOff x="465462" y="2707256"/>
            <a:chExt cx="3977371" cy="35989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AA84331-736C-4336-A4C9-C5F90CFBB0D3}"/>
                </a:ext>
              </a:extLst>
            </p:cNvPr>
            <p:cNvSpPr txBox="1"/>
            <p:nvPr/>
          </p:nvSpPr>
          <p:spPr>
            <a:xfrm>
              <a:off x="465462" y="2707256"/>
              <a:ext cx="3886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define our pointer 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int</a:t>
              </a:r>
              <a:r>
                <a:rPr lang="en-US" sz="2000" dirty="0"/>
                <a:t> *</a:t>
              </a:r>
              <a:r>
                <a:rPr lang="en-US" sz="2000" dirty="0" err="1"/>
                <a:t>ptr</a:t>
              </a:r>
              <a:r>
                <a:rPr lang="en-US" sz="2000" dirty="0"/>
                <a:t>;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CB24C1-B4F8-477D-BFEE-1C88436E7A08}"/>
                </a:ext>
              </a:extLst>
            </p:cNvPr>
            <p:cNvSpPr txBox="1"/>
            <p:nvPr/>
          </p:nvSpPr>
          <p:spPr>
            <a:xfrm>
              <a:off x="465462" y="3568360"/>
              <a:ext cx="39773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allocate our dynamic variable</a:t>
              </a:r>
            </a:p>
            <a:p>
              <a:r>
                <a:rPr lang="en-US" sz="2000" dirty="0" err="1"/>
                <a:t>ptr</a:t>
              </a:r>
              <a:r>
                <a:rPr lang="en-US" sz="2000" dirty="0"/>
                <a:t> = new </a:t>
              </a:r>
              <a:r>
                <a:rPr lang="en-US" sz="2000" dirty="0">
                  <a:solidFill>
                    <a:srgbClr val="FF0000"/>
                  </a:solidFill>
                </a:rPr>
                <a:t>int</a:t>
              </a:r>
              <a:r>
                <a:rPr lang="en-US" sz="2000" dirty="0"/>
                <a:t>; 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F1BD4EA-A376-4BEB-8EC8-7613FCFC263C}"/>
                </a:ext>
              </a:extLst>
            </p:cNvPr>
            <p:cNvSpPr txBox="1"/>
            <p:nvPr/>
          </p:nvSpPr>
          <p:spPr>
            <a:xfrm>
              <a:off x="465462" y="4429464"/>
              <a:ext cx="344517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use our dynamic variable</a:t>
              </a:r>
            </a:p>
            <a:p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r>
                <a:rPr lang="en-US" sz="2000" dirty="0"/>
                <a:t> = 42;  </a:t>
              </a:r>
            </a:p>
            <a:p>
              <a:r>
                <a:rPr lang="en-US" sz="2000" dirty="0" err="1"/>
                <a:t>cout</a:t>
              </a:r>
              <a:r>
                <a:rPr lang="en-US" sz="2000" dirty="0"/>
                <a:t> &lt;&lt; *</a:t>
              </a:r>
              <a:r>
                <a:rPr lang="en-US" sz="2000" dirty="0" err="1"/>
                <a:t>ptr</a:t>
              </a:r>
              <a:r>
                <a:rPr lang="en-US" sz="2000" dirty="0"/>
                <a:t> &lt;&lt; </a:t>
              </a:r>
              <a:r>
                <a:rPr lang="en-US" sz="2000" dirty="0" err="1"/>
                <a:t>endl</a:t>
              </a:r>
              <a:r>
                <a:rPr lang="en-US" sz="2000" dirty="0"/>
                <a:t>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A203610-0ACE-4D95-AA87-C0AC7A0EFE8C}"/>
                </a:ext>
              </a:extLst>
            </p:cNvPr>
            <p:cNvSpPr txBox="1"/>
            <p:nvPr/>
          </p:nvSpPr>
          <p:spPr>
            <a:xfrm>
              <a:off x="465462" y="5598345"/>
              <a:ext cx="3581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free our dynamic variable</a:t>
              </a:r>
            </a:p>
            <a:p>
              <a:r>
                <a:rPr lang="en-US" sz="2000" dirty="0"/>
                <a:t>delete </a:t>
              </a:r>
              <a:r>
                <a:rPr lang="en-US" sz="2000" dirty="0" err="1"/>
                <a:t>ptr</a:t>
              </a:r>
              <a:r>
                <a:rPr lang="en-US" sz="2000" dirty="0"/>
                <a:t>;</a:t>
              </a:r>
            </a:p>
          </p:txBody>
        </p:sp>
      </p:grpSp>
      <p:sp>
        <p:nvSpPr>
          <p:cNvPr id="33" name="Rectangle 6">
            <a:extLst>
              <a:ext uri="{FF2B5EF4-FFF2-40B4-BE49-F238E27FC236}">
                <a16:creationId xmlns:a16="http://schemas.microsoft.com/office/drawing/2014/main" id="{6221CDE6-48DD-415C-BD88-B0A5556AE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3396343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 we can allocate a </a:t>
            </a:r>
            <a:r>
              <a:rPr lang="en-US" dirty="0">
                <a:solidFill>
                  <a:srgbClr val="FF0000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variable like this….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4FE231-635A-4979-9510-B9EC89E08806}"/>
              </a:ext>
            </a:extLst>
          </p:cNvPr>
          <p:cNvSpPr txBox="1"/>
          <p:nvPr/>
        </p:nvSpPr>
        <p:spPr>
          <a:xfrm>
            <a:off x="487233" y="2723398"/>
            <a:ext cx="3886200" cy="70788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define our pointer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Point</a:t>
            </a:r>
            <a:r>
              <a:rPr lang="en-US" sz="2000" dirty="0"/>
              <a:t> *</a:t>
            </a:r>
            <a:r>
              <a:rPr lang="en-US" sz="2000" dirty="0" err="1"/>
              <a:t>ptr</a:t>
            </a:r>
            <a:r>
              <a:rPr lang="en-US" sz="2000" dirty="0"/>
              <a:t>;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6A2FEB-0897-484C-AF8E-8EEB827F505D}"/>
              </a:ext>
            </a:extLst>
          </p:cNvPr>
          <p:cNvSpPr txBox="1"/>
          <p:nvPr/>
        </p:nvSpPr>
        <p:spPr>
          <a:xfrm>
            <a:off x="487233" y="3584502"/>
            <a:ext cx="3977371" cy="707886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allocate our dynamic variable</a:t>
            </a:r>
          </a:p>
          <a:p>
            <a:r>
              <a:rPr lang="en-US" sz="2000" dirty="0" err="1"/>
              <a:t>ptr</a:t>
            </a:r>
            <a:r>
              <a:rPr lang="en-US" sz="2000" dirty="0"/>
              <a:t> = new </a:t>
            </a:r>
            <a:r>
              <a:rPr lang="en-US" sz="2000" dirty="0">
                <a:solidFill>
                  <a:srgbClr val="FF0000"/>
                </a:solidFill>
              </a:rPr>
              <a:t>Point</a:t>
            </a:r>
            <a:r>
              <a:rPr lang="en-US" sz="2000" dirty="0"/>
              <a:t>;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6CC77F-CDE7-446F-BA04-5D603B4E7ACC}"/>
              </a:ext>
            </a:extLst>
          </p:cNvPr>
          <p:cNvSpPr txBox="1"/>
          <p:nvPr/>
        </p:nvSpPr>
        <p:spPr>
          <a:xfrm>
            <a:off x="487233" y="4445606"/>
            <a:ext cx="3445174" cy="1015663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use our dynamic variable</a:t>
            </a:r>
          </a:p>
          <a:p>
            <a:r>
              <a:rPr lang="en-US" sz="2000" dirty="0" err="1"/>
              <a:t>ptr</a:t>
            </a:r>
            <a:r>
              <a:rPr lang="en-US" sz="2000" dirty="0"/>
              <a:t>-&gt;x = 10;  </a:t>
            </a:r>
          </a:p>
          <a:p>
            <a:r>
              <a:rPr lang="en-US" sz="2000" dirty="0"/>
              <a:t>(*</a:t>
            </a:r>
            <a:r>
              <a:rPr lang="en-US" sz="2000" dirty="0" err="1"/>
              <a:t>ptr</a:t>
            </a:r>
            <a:r>
              <a:rPr lang="en-US" sz="2000" dirty="0"/>
              <a:t>).y = 20;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29879-8E07-4ED1-ADC9-349E31F70DCC}"/>
              </a:ext>
            </a:extLst>
          </p:cNvPr>
          <p:cNvSpPr txBox="1"/>
          <p:nvPr/>
        </p:nvSpPr>
        <p:spPr>
          <a:xfrm>
            <a:off x="487233" y="5614487"/>
            <a:ext cx="3581430" cy="707886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free our dynamic variable</a:t>
            </a:r>
          </a:p>
          <a:p>
            <a:r>
              <a:rPr lang="en-US" sz="2000" dirty="0"/>
              <a:t>delete </a:t>
            </a:r>
            <a:r>
              <a:rPr lang="en-US" sz="2000" dirty="0" err="1"/>
              <a:t>ptr</a:t>
            </a:r>
            <a:r>
              <a:rPr lang="en-US" sz="2000" dirty="0"/>
              <a:t>;</a:t>
            </a:r>
          </a:p>
        </p:txBody>
      </p:sp>
      <p:grpSp>
        <p:nvGrpSpPr>
          <p:cNvPr id="40" name="Group 17">
            <a:extLst>
              <a:ext uri="{FF2B5EF4-FFF2-40B4-BE49-F238E27FC236}">
                <a16:creationId xmlns:a16="http://schemas.microsoft.com/office/drawing/2014/main" id="{7017B0CF-1F40-4C58-8A95-430E4CDDD716}"/>
              </a:ext>
            </a:extLst>
          </p:cNvPr>
          <p:cNvGrpSpPr>
            <a:grpSpLocks/>
          </p:cNvGrpSpPr>
          <p:nvPr/>
        </p:nvGrpSpPr>
        <p:grpSpPr bwMode="auto">
          <a:xfrm>
            <a:off x="4769677" y="4445606"/>
            <a:ext cx="1676401" cy="461963"/>
            <a:chOff x="3627" y="864"/>
            <a:chExt cx="1056" cy="291"/>
          </a:xfrm>
        </p:grpSpPr>
        <p:sp>
          <p:nvSpPr>
            <p:cNvPr id="41" name="Rectangle 18">
              <a:extLst>
                <a:ext uri="{FF2B5EF4-FFF2-40B4-BE49-F238E27FC236}">
                  <a16:creationId xmlns:a16="http://schemas.microsoft.com/office/drawing/2014/main" id="{D6E5CF4E-B937-4BCE-9B19-D48209B5F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19"/>
              <a:ext cx="651" cy="202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Text Box 19">
              <a:extLst>
                <a:ext uri="{FF2B5EF4-FFF2-40B4-BE49-F238E27FC236}">
                  <a16:creationId xmlns:a16="http://schemas.microsoft.com/office/drawing/2014/main" id="{43E1413E-7BCA-4254-B466-80DECEB49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" y="864"/>
              <a:ext cx="4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/>
                <a:t>ptr</a:t>
              </a:r>
              <a:endParaRPr lang="en-US" dirty="0"/>
            </a:p>
          </p:txBody>
        </p:sp>
      </p:grpSp>
      <p:grpSp>
        <p:nvGrpSpPr>
          <p:cNvPr id="43" name="Group 35">
            <a:extLst>
              <a:ext uri="{FF2B5EF4-FFF2-40B4-BE49-F238E27FC236}">
                <a16:creationId xmlns:a16="http://schemas.microsoft.com/office/drawing/2014/main" id="{AB1E2EAB-FEF0-4CCD-ABB7-EB19C1AD5A21}"/>
              </a:ext>
            </a:extLst>
          </p:cNvPr>
          <p:cNvGrpSpPr>
            <a:grpSpLocks/>
          </p:cNvGrpSpPr>
          <p:nvPr/>
        </p:nvGrpSpPr>
        <p:grpSpPr bwMode="auto">
          <a:xfrm>
            <a:off x="6887620" y="4811417"/>
            <a:ext cx="2252663" cy="2530475"/>
            <a:chOff x="4128" y="2846"/>
            <a:chExt cx="1419" cy="1594"/>
          </a:xfrm>
        </p:grpSpPr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3321FE5D-F70A-4A49-B821-7FF1C2359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9C9CE35F-EDEA-41EF-964F-7D3F021AA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38">
              <a:extLst>
                <a:ext uri="{FF2B5EF4-FFF2-40B4-BE49-F238E27FC236}">
                  <a16:creationId xmlns:a16="http://schemas.microsoft.com/office/drawing/2014/main" id="{C5740AFA-A61F-4078-9893-C6FE6CC30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39">
              <a:extLst>
                <a:ext uri="{FF2B5EF4-FFF2-40B4-BE49-F238E27FC236}">
                  <a16:creationId xmlns:a16="http://schemas.microsoft.com/office/drawing/2014/main" id="{4C113366-5E87-4FB1-9A45-98835C61D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0">
              <a:extLst>
                <a:ext uri="{FF2B5EF4-FFF2-40B4-BE49-F238E27FC236}">
                  <a16:creationId xmlns:a16="http://schemas.microsoft.com/office/drawing/2014/main" id="{B0482BEB-DDC4-4550-8812-90666B11C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B59C059F-22E3-4BEA-ACCB-1F56B01B0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42">
              <a:extLst>
                <a:ext uri="{FF2B5EF4-FFF2-40B4-BE49-F238E27FC236}">
                  <a16:creationId xmlns:a16="http://schemas.microsoft.com/office/drawing/2014/main" id="{B3FF6968-E93F-413F-9A63-FD64F9F6D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51" name="Text Box 43">
              <a:extLst>
                <a:ext uri="{FF2B5EF4-FFF2-40B4-BE49-F238E27FC236}">
                  <a16:creationId xmlns:a16="http://schemas.microsoft.com/office/drawing/2014/main" id="{BFB3BE15-06AD-46F6-BFC2-524511476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00030056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00030058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00030068</a:t>
              </a:r>
            </a:p>
            <a:p>
              <a:pPr algn="ctr"/>
              <a:endParaRPr lang="en-US" sz="2000" b="1" dirty="0">
                <a:latin typeface="Courier New" pitchFamily="49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227D938-6BFB-443F-A59F-2937A959C7FD}"/>
              </a:ext>
            </a:extLst>
          </p:cNvPr>
          <p:cNvSpPr txBox="1"/>
          <p:nvPr/>
        </p:nvSpPr>
        <p:spPr>
          <a:xfrm>
            <a:off x="5459758" y="4519135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30050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2B134463-24E8-4501-A4F2-48123CE67421}"/>
              </a:ext>
            </a:extLst>
          </p:cNvPr>
          <p:cNvCxnSpPr>
            <a:cxnSpLocks/>
            <a:stCxn id="53" idx="3"/>
          </p:cNvCxnSpPr>
          <p:nvPr/>
        </p:nvCxnSpPr>
        <p:spPr bwMode="auto">
          <a:xfrm>
            <a:off x="6429895" y="4719190"/>
            <a:ext cx="473908" cy="2526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C0F15ED-2C31-42FC-9836-E2B690D29DE1}"/>
              </a:ext>
            </a:extLst>
          </p:cNvPr>
          <p:cNvGrpSpPr/>
          <p:nvPr/>
        </p:nvGrpSpPr>
        <p:grpSpPr>
          <a:xfrm>
            <a:off x="6858063" y="4858721"/>
            <a:ext cx="867757" cy="1236102"/>
            <a:chOff x="6858063" y="4858721"/>
            <a:chExt cx="867757" cy="1236102"/>
          </a:xfrm>
        </p:grpSpPr>
        <p:sp>
          <p:nvSpPr>
            <p:cNvPr id="52" name="Rectangle 36">
              <a:extLst>
                <a:ext uri="{FF2B5EF4-FFF2-40B4-BE49-F238E27FC236}">
                  <a16:creationId xmlns:a16="http://schemas.microsoft.com/office/drawing/2014/main" id="{B547AD47-CD9F-4252-8DDB-CED711C68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620" y="4858721"/>
              <a:ext cx="838200" cy="12361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1C4736-39F5-4EAF-9FBF-D8994DBB1F5C}"/>
                </a:ext>
              </a:extLst>
            </p:cNvPr>
            <p:cNvSpPr txBox="1"/>
            <p:nvPr/>
          </p:nvSpPr>
          <p:spPr>
            <a:xfrm>
              <a:off x="6858063" y="4989493"/>
              <a:ext cx="33534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  <a:p>
              <a:endParaRPr lang="en-US" sz="1600" dirty="0"/>
            </a:p>
            <a:p>
              <a:r>
                <a:rPr lang="en-US" sz="2000" dirty="0"/>
                <a:t>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CF562D-52C6-4C94-8CF1-947A07EB2962}"/>
                </a:ext>
              </a:extLst>
            </p:cNvPr>
            <p:cNvSpPr/>
            <p:nvPr/>
          </p:nvSpPr>
          <p:spPr bwMode="auto">
            <a:xfrm>
              <a:off x="7133193" y="5020967"/>
              <a:ext cx="517943" cy="424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98F250-CDC3-4751-88E0-1434E44716A3}"/>
                </a:ext>
              </a:extLst>
            </p:cNvPr>
            <p:cNvSpPr/>
            <p:nvPr/>
          </p:nvSpPr>
          <p:spPr bwMode="auto">
            <a:xfrm>
              <a:off x="7133193" y="5586579"/>
              <a:ext cx="517943" cy="424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DEA3166-4111-4CF5-812D-9A7C7D37D4F3}"/>
              </a:ext>
            </a:extLst>
          </p:cNvPr>
          <p:cNvSpPr txBox="1"/>
          <p:nvPr/>
        </p:nvSpPr>
        <p:spPr>
          <a:xfrm>
            <a:off x="7110418" y="4952270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4A0D85-07EC-4351-BF22-31AED6265A15}"/>
              </a:ext>
            </a:extLst>
          </p:cNvPr>
          <p:cNvSpPr txBox="1"/>
          <p:nvPr/>
        </p:nvSpPr>
        <p:spPr>
          <a:xfrm>
            <a:off x="7041017" y="5520568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445D3B-0780-4DEF-BB67-EBF22F05C102}"/>
              </a:ext>
            </a:extLst>
          </p:cNvPr>
          <p:cNvSpPr/>
          <p:nvPr/>
        </p:nvSpPr>
        <p:spPr bwMode="auto">
          <a:xfrm>
            <a:off x="462642" y="0"/>
            <a:ext cx="4202082" cy="1839372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CC23FDBC-8249-4072-BEE1-2CBF2F75B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724" y="-38072"/>
            <a:ext cx="4479276" cy="2227794"/>
          </a:xfrm>
          <a:prstGeom prst="rect">
            <a:avLst/>
          </a:prstGeom>
          <a:solidFill>
            <a:srgbClr val="F9DCD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/>
              <a:t>struct </a:t>
            </a:r>
            <a:r>
              <a:rPr lang="en-US" dirty="0">
                <a:solidFill>
                  <a:srgbClr val="FF0000"/>
                </a:solidFill>
              </a:rPr>
              <a:t>Point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x;</a:t>
            </a:r>
          </a:p>
          <a:p>
            <a:r>
              <a:rPr lang="en-US" dirty="0"/>
              <a:t>   int y;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0201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36" grpId="0" animBg="1"/>
      <p:bldP spid="37" grpId="0" animBg="1"/>
      <p:bldP spid="38" grpId="0" animBg="1"/>
      <p:bldP spid="53" grpId="0"/>
      <p:bldP spid="53" grpId="1"/>
      <p:bldP spid="55" grpId="0"/>
      <p:bldP spid="55" grpId="1"/>
      <p:bldP spid="57" grpId="0"/>
      <p:bldP spid="57" grpId="1"/>
      <p:bldP spid="8" grpId="0" animBg="1"/>
      <p:bldP spid="8" grpId="1" animBg="1"/>
      <p:bldP spid="34" grpId="0" animBg="1"/>
      <p:bldP spid="3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3">
            <a:extLst>
              <a:ext uri="{FF2B5EF4-FFF2-40B4-BE49-F238E27FC236}">
                <a16:creationId xmlns:a16="http://schemas.microsoft.com/office/drawing/2014/main" id="{119D331C-1247-4C7C-9877-E3D76C507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99" y="925471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 can also use new and delete to dynamically create other types of variables as well!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87E6-8931-4598-B26D-317B2825B761}" type="slidenum">
              <a:rPr lang="en-US"/>
              <a:pPr/>
              <a:t>44</a:t>
            </a:fld>
            <a:endParaRPr lang="en-US"/>
          </a:p>
        </p:txBody>
      </p:sp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283029" y="-76200"/>
            <a:ext cx="844731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/>
              <a:t>New and Delete (For Non-Arrays)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152400" y="2035315"/>
            <a:ext cx="4419600" cy="467028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152400" y="2075795"/>
            <a:ext cx="179728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int main(void)</a:t>
            </a:r>
          </a:p>
          <a:p>
            <a:r>
              <a:rPr lang="en-US" sz="2000" dirty="0">
                <a:latin typeface="+mj-lt"/>
              </a:rPr>
              <a:t>{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4571999" y="2369403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instance, we can allocate an 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>
                <a:solidFill>
                  <a:schemeClr val="tx1"/>
                </a:solidFill>
              </a:rPr>
              <a:t> variable this…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6221CDE6-48DD-415C-BD88-B0A5556AE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3396343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 we can allocate a </a:t>
            </a:r>
            <a:r>
              <a:rPr lang="en-US" dirty="0">
                <a:solidFill>
                  <a:srgbClr val="FF0000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variable like this….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155611-2A29-4013-ACF5-81A0C0203D90}"/>
              </a:ext>
            </a:extLst>
          </p:cNvPr>
          <p:cNvGrpSpPr/>
          <p:nvPr/>
        </p:nvGrpSpPr>
        <p:grpSpPr>
          <a:xfrm>
            <a:off x="487233" y="2723398"/>
            <a:ext cx="3977371" cy="3598975"/>
            <a:chOff x="487233" y="2723398"/>
            <a:chExt cx="3977371" cy="35989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34FE231-635A-4979-9510-B9EC89E08806}"/>
                </a:ext>
              </a:extLst>
            </p:cNvPr>
            <p:cNvSpPr txBox="1"/>
            <p:nvPr/>
          </p:nvSpPr>
          <p:spPr>
            <a:xfrm>
              <a:off x="487233" y="2723398"/>
              <a:ext cx="3886200" cy="707886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define our pointer 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Point</a:t>
              </a:r>
              <a:r>
                <a:rPr lang="en-US" sz="2000" dirty="0"/>
                <a:t> *</a:t>
              </a:r>
              <a:r>
                <a:rPr lang="en-US" sz="2000" dirty="0" err="1"/>
                <a:t>ptr</a:t>
              </a:r>
              <a:r>
                <a:rPr lang="en-US" sz="2000" dirty="0"/>
                <a:t>;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6A2FEB-0897-484C-AF8E-8EEB827F505D}"/>
                </a:ext>
              </a:extLst>
            </p:cNvPr>
            <p:cNvSpPr txBox="1"/>
            <p:nvPr/>
          </p:nvSpPr>
          <p:spPr>
            <a:xfrm>
              <a:off x="487233" y="3584502"/>
              <a:ext cx="3977371" cy="707886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allocate our dynamic variable</a:t>
              </a:r>
            </a:p>
            <a:p>
              <a:r>
                <a:rPr lang="en-US" sz="2000" dirty="0" err="1"/>
                <a:t>ptr</a:t>
              </a:r>
              <a:r>
                <a:rPr lang="en-US" sz="2000" dirty="0"/>
                <a:t> = new </a:t>
              </a:r>
              <a:r>
                <a:rPr lang="en-US" sz="2000" dirty="0">
                  <a:solidFill>
                    <a:srgbClr val="FF0000"/>
                  </a:solidFill>
                </a:rPr>
                <a:t>Point</a:t>
              </a:r>
              <a:r>
                <a:rPr lang="en-US" sz="2000" dirty="0"/>
                <a:t>;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6CC77F-CDE7-446F-BA04-5D603B4E7ACC}"/>
                </a:ext>
              </a:extLst>
            </p:cNvPr>
            <p:cNvSpPr txBox="1"/>
            <p:nvPr/>
          </p:nvSpPr>
          <p:spPr>
            <a:xfrm>
              <a:off x="487233" y="4445606"/>
              <a:ext cx="3445174" cy="1015663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use our dynamic variable</a:t>
              </a:r>
            </a:p>
            <a:p>
              <a:r>
                <a:rPr lang="en-US" sz="2000" dirty="0" err="1"/>
                <a:t>ptr</a:t>
              </a:r>
              <a:r>
                <a:rPr lang="en-US" sz="2000" dirty="0"/>
                <a:t>-&gt;x = 10;  </a:t>
              </a:r>
            </a:p>
            <a:p>
              <a:r>
                <a:rPr lang="en-US" sz="2000" dirty="0"/>
                <a:t>(*</a:t>
              </a:r>
              <a:r>
                <a:rPr lang="en-US" sz="2000" dirty="0" err="1"/>
                <a:t>ptr</a:t>
              </a:r>
              <a:r>
                <a:rPr lang="en-US" sz="2000" dirty="0"/>
                <a:t>).y = 20;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1E29879-8E07-4ED1-ADC9-349E31F70DCC}"/>
                </a:ext>
              </a:extLst>
            </p:cNvPr>
            <p:cNvSpPr txBox="1"/>
            <p:nvPr/>
          </p:nvSpPr>
          <p:spPr>
            <a:xfrm>
              <a:off x="487233" y="5614487"/>
              <a:ext cx="3581430" cy="707886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free our dynamic variable</a:t>
              </a:r>
            </a:p>
            <a:p>
              <a:r>
                <a:rPr lang="en-US" sz="2000" dirty="0"/>
                <a:t>delete </a:t>
              </a:r>
              <a:r>
                <a:rPr lang="en-US" sz="2000" dirty="0" err="1"/>
                <a:t>ptr</a:t>
              </a:r>
              <a:r>
                <a:rPr lang="en-US" sz="2000" dirty="0"/>
                <a:t>;</a:t>
              </a:r>
            </a:p>
          </p:txBody>
        </p:sp>
      </p:grpSp>
      <p:sp>
        <p:nvSpPr>
          <p:cNvPr id="19" name="Rectangle 6">
            <a:extLst>
              <a:ext uri="{FF2B5EF4-FFF2-40B4-BE49-F238E27FC236}">
                <a16:creationId xmlns:a16="http://schemas.microsoft.com/office/drawing/2014/main" id="{7A37726C-C95E-4B80-B7E3-AAE6EB139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47" y="5036403"/>
            <a:ext cx="32022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 we can even allocate a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instance like this….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166C96-5A2D-44A6-89C5-64F07FDD735B}"/>
              </a:ext>
            </a:extLst>
          </p:cNvPr>
          <p:cNvSpPr txBox="1"/>
          <p:nvPr/>
        </p:nvSpPr>
        <p:spPr>
          <a:xfrm>
            <a:off x="518429" y="2743200"/>
            <a:ext cx="3886200" cy="70788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define our pointer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Nerd</a:t>
            </a:r>
            <a:r>
              <a:rPr lang="en-US" sz="2000" dirty="0"/>
              <a:t> *</a:t>
            </a:r>
            <a:r>
              <a:rPr lang="en-US" sz="2000" dirty="0" err="1"/>
              <a:t>ptr</a:t>
            </a:r>
            <a:r>
              <a:rPr lang="en-US" sz="2000" dirty="0"/>
              <a:t>;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F20A21-09B6-4313-B86E-29EB14404512}"/>
              </a:ext>
            </a:extLst>
          </p:cNvPr>
          <p:cNvSpPr txBox="1"/>
          <p:nvPr/>
        </p:nvSpPr>
        <p:spPr>
          <a:xfrm>
            <a:off x="518429" y="3604304"/>
            <a:ext cx="3977371" cy="707886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allocate our dynamic variable</a:t>
            </a:r>
          </a:p>
          <a:p>
            <a:r>
              <a:rPr lang="en-US" sz="2000" dirty="0" err="1"/>
              <a:t>ptr</a:t>
            </a:r>
            <a:r>
              <a:rPr lang="en-US" sz="2000" dirty="0"/>
              <a:t> = new </a:t>
            </a:r>
            <a:r>
              <a:rPr lang="en-US" sz="2000" dirty="0">
                <a:solidFill>
                  <a:srgbClr val="FF0000"/>
                </a:solidFill>
              </a:rPr>
              <a:t>Nerd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150, 1000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2000" dirty="0"/>
              <a:t>;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AA6C25-F109-4083-A844-FDC02E818F64}"/>
              </a:ext>
            </a:extLst>
          </p:cNvPr>
          <p:cNvSpPr txBox="1"/>
          <p:nvPr/>
        </p:nvSpPr>
        <p:spPr>
          <a:xfrm>
            <a:off x="518429" y="4465408"/>
            <a:ext cx="3445174" cy="1015663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use our dynamic variable</a:t>
            </a:r>
          </a:p>
          <a:p>
            <a:r>
              <a:rPr lang="en-US" sz="2000" dirty="0" err="1"/>
              <a:t>ptr</a:t>
            </a:r>
            <a:r>
              <a:rPr lang="en-US" sz="2000" dirty="0"/>
              <a:t>-&gt;</a:t>
            </a:r>
            <a:r>
              <a:rPr lang="en-US" sz="2000" dirty="0" err="1"/>
              <a:t>saySomethingNerdy</a:t>
            </a:r>
            <a:r>
              <a:rPr lang="en-US" sz="2000" dirty="0"/>
              <a:t>();</a:t>
            </a:r>
          </a:p>
          <a:p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51E72A-EB9E-40FF-98E9-3120D86E2BE0}"/>
              </a:ext>
            </a:extLst>
          </p:cNvPr>
          <p:cNvSpPr txBox="1"/>
          <p:nvPr/>
        </p:nvSpPr>
        <p:spPr>
          <a:xfrm>
            <a:off x="518429" y="5464314"/>
            <a:ext cx="3581430" cy="707886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free our dynamic variable</a:t>
            </a:r>
          </a:p>
          <a:p>
            <a:r>
              <a:rPr lang="en-US" sz="2000" dirty="0"/>
              <a:t>delete </a:t>
            </a:r>
            <a:r>
              <a:rPr lang="en-US" sz="2000" dirty="0" err="1"/>
              <a:t>ptr</a:t>
            </a:r>
            <a:r>
              <a:rPr lang="en-US" sz="2000" dirty="0"/>
              <a:t>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E74B13-765B-4C5C-A2BB-0719BF59A75C}"/>
              </a:ext>
            </a:extLst>
          </p:cNvPr>
          <p:cNvSpPr/>
          <p:nvPr/>
        </p:nvSpPr>
        <p:spPr bwMode="auto">
          <a:xfrm>
            <a:off x="352425" y="0"/>
            <a:ext cx="4312299" cy="1839372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CC23FDBC-8249-4072-BEE1-2CBF2F75B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724" y="27241"/>
            <a:ext cx="4479276" cy="4273878"/>
          </a:xfrm>
          <a:prstGeom prst="rect">
            <a:avLst/>
          </a:prstGeom>
          <a:solidFill>
            <a:srgbClr val="F9DCD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2000" dirty="0"/>
              <a:t>class </a:t>
            </a:r>
            <a:r>
              <a:rPr lang="en-US" sz="2000" dirty="0">
                <a:solidFill>
                  <a:srgbClr val="FF0000"/>
                </a:solidFill>
              </a:rPr>
              <a:t>Nerd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public:</a:t>
            </a:r>
          </a:p>
          <a:p>
            <a:r>
              <a:rPr lang="en-US" sz="2000" dirty="0"/>
              <a:t>      Nerd(int IQ, int zits)</a:t>
            </a:r>
          </a:p>
          <a:p>
            <a:r>
              <a:rPr lang="en-US" sz="2000" dirty="0"/>
              <a:t>      {</a:t>
            </a:r>
          </a:p>
          <a:p>
            <a:r>
              <a:rPr lang="en-US" sz="2000" dirty="0"/>
              <a:t>         </a:t>
            </a:r>
            <a:r>
              <a:rPr lang="en-US" sz="2000" dirty="0" err="1"/>
              <a:t>m_myIQ</a:t>
            </a:r>
            <a:r>
              <a:rPr lang="en-US" sz="2000" dirty="0"/>
              <a:t> = IQ;</a:t>
            </a:r>
          </a:p>
          <a:p>
            <a:r>
              <a:rPr lang="en-US" sz="2000" dirty="0"/>
              <a:t>         </a:t>
            </a:r>
            <a:r>
              <a:rPr lang="en-US" sz="2000" dirty="0" err="1"/>
              <a:t>m_myZits</a:t>
            </a:r>
            <a:r>
              <a:rPr lang="en-US" sz="2000" dirty="0"/>
              <a:t> = zits;</a:t>
            </a:r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   void </a:t>
            </a:r>
            <a:r>
              <a:rPr lang="en-US" sz="2000" dirty="0" err="1"/>
              <a:t>saySomethingNerdy</a:t>
            </a:r>
            <a:r>
              <a:rPr lang="en-US" sz="2000" dirty="0"/>
              <a:t>()</a:t>
            </a:r>
          </a:p>
          <a:p>
            <a:r>
              <a:rPr lang="en-US" sz="2000" dirty="0"/>
              <a:t>      {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cout</a:t>
            </a:r>
            <a:r>
              <a:rPr lang="en-US" sz="2000" dirty="0"/>
              <a:t> &lt;&lt; “C++ rocks!”;</a:t>
            </a:r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…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28" name="AutoShape 38">
            <a:extLst>
              <a:ext uri="{FF2B5EF4-FFF2-40B4-BE49-F238E27FC236}">
                <a16:creationId xmlns:a16="http://schemas.microsoft.com/office/drawing/2014/main" id="{F054311A-F1C9-48D4-9EAF-4F23EB3FC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685" y="5101532"/>
            <a:ext cx="3307267" cy="1328252"/>
          </a:xfrm>
          <a:prstGeom prst="wedgeRoundRectCallout">
            <a:avLst>
              <a:gd name="adj1" fmla="val -46492"/>
              <a:gd name="adj2" fmla="val -115571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allocates enough memory for a </a:t>
            </a:r>
            <a:r>
              <a:rPr lang="en-US" dirty="0">
                <a:solidFill>
                  <a:srgbClr val="FF0000"/>
                </a:solidFill>
              </a:rPr>
              <a:t>Nerd</a:t>
            </a:r>
            <a:r>
              <a:rPr lang="en-US" dirty="0">
                <a:solidFill>
                  <a:schemeClr val="tx1"/>
                </a:solidFill>
              </a:rPr>
              <a:t> variable...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AutoShape 38">
            <a:extLst>
              <a:ext uri="{FF2B5EF4-FFF2-40B4-BE49-F238E27FC236}">
                <a16:creationId xmlns:a16="http://schemas.microsoft.com/office/drawing/2014/main" id="{5C8A3B9C-6235-44B6-98BA-FC822D297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686" y="3463797"/>
            <a:ext cx="4281469" cy="1399667"/>
          </a:xfrm>
          <a:prstGeom prst="wedgeRoundRectCallout">
            <a:avLst>
              <a:gd name="adj1" fmla="val -90691"/>
              <a:gd name="adj2" fmla="val 3143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Then calls the </a:t>
            </a:r>
            <a:r>
              <a:rPr lang="en-US" dirty="0">
                <a:solidFill>
                  <a:srgbClr val="FF0000"/>
                </a:solidFill>
              </a:rPr>
              <a:t>Nerd</a:t>
            </a:r>
            <a:r>
              <a:rPr lang="en-US" dirty="0">
                <a:solidFill>
                  <a:schemeClr val="tx1"/>
                </a:solidFill>
              </a:rPr>
              <a:t> constructor with these parameters to initialize it!</a:t>
            </a:r>
          </a:p>
        </p:txBody>
      </p:sp>
    </p:spTree>
    <p:extLst>
      <p:ext uri="{BB962C8B-B14F-4D97-AF65-F5344CB8AC3E}">
        <p14:creationId xmlns:p14="http://schemas.microsoft.com/office/powerpoint/2010/main" val="79101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4" grpId="0" animBg="1"/>
      <p:bldP spid="25" grpId="0" animBg="1"/>
      <p:bldP spid="26" grpId="0" animBg="1"/>
      <p:bldP spid="31" grpId="0" animBg="1"/>
      <p:bldP spid="34" grpId="0" animBg="1"/>
      <p:bldP spid="28" grpId="0" animBg="1"/>
      <p:bldP spid="28" grpId="1" animBg="1"/>
      <p:bldP spid="32" grpId="0" animBg="1"/>
      <p:bldP spid="32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4A9D-972E-45D4-9042-032359A83563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391170" name="Group 2"/>
          <p:cNvGrpSpPr>
            <a:grpSpLocks/>
          </p:cNvGrpSpPr>
          <p:nvPr/>
        </p:nvGrpSpPr>
        <p:grpSpPr bwMode="auto">
          <a:xfrm>
            <a:off x="-261336" y="793765"/>
            <a:ext cx="5054600" cy="6254750"/>
            <a:chOff x="-68" y="893"/>
            <a:chExt cx="3088" cy="3579"/>
          </a:xfrm>
        </p:grpSpPr>
        <p:sp>
          <p:nvSpPr>
            <p:cNvPr id="391171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A3FFE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2" name="Rectangle 4"/>
            <p:cNvSpPr>
              <a:spLocks noChangeArrowheads="1"/>
            </p:cNvSpPr>
            <p:nvPr/>
          </p:nvSpPr>
          <p:spPr bwMode="auto">
            <a:xfrm>
              <a:off x="-68" y="893"/>
              <a:ext cx="3088" cy="3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{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j=0;j&lt; 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 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;j++)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getPiDigit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(j);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j=0;j&lt; 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 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;j++)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endl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];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Using </a:t>
            </a:r>
            <a:r>
              <a:rPr lang="en-US" sz="4400">
                <a:solidFill>
                  <a:srgbClr val="6600CC"/>
                </a:solidFill>
              </a:rPr>
              <a:t>new </a:t>
            </a:r>
            <a:r>
              <a:rPr lang="en-US" sz="4400"/>
              <a:t>and </a:t>
            </a:r>
            <a:r>
              <a:rPr lang="en-US" sz="4400">
                <a:solidFill>
                  <a:srgbClr val="6600CC"/>
                </a:solidFill>
              </a:rPr>
              <a:t>delete</a:t>
            </a:r>
            <a:r>
              <a:rPr lang="en-US" sz="4400"/>
              <a:t> in a class</a:t>
            </a:r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391177" name="Text Box 9"/>
          <p:cNvSpPr txBox="1">
            <a:spLocks noChangeArrowheads="1"/>
          </p:cNvSpPr>
          <p:nvPr/>
        </p:nvSpPr>
        <p:spPr bwMode="auto">
          <a:xfrm>
            <a:off x="4564106" y="1545104"/>
            <a:ext cx="444337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Well, here we have a class that represents people who like to memorize </a:t>
            </a:r>
            <a:r>
              <a:rPr lang="el-GR" sz="1900" dirty="0"/>
              <a:t>π</a:t>
            </a:r>
            <a:r>
              <a:rPr lang="en-US" sz="1900" dirty="0"/>
              <a:t> – </a:t>
            </a:r>
            <a:r>
              <a:rPr lang="en-US" sz="1900" dirty="0" err="1">
                <a:solidFill>
                  <a:srgbClr val="FF0000"/>
                </a:solidFill>
              </a:rPr>
              <a:t>PiNerds</a:t>
            </a:r>
            <a:r>
              <a:rPr lang="en-US" sz="1900" dirty="0"/>
              <a:t>! </a:t>
            </a:r>
          </a:p>
        </p:txBody>
      </p:sp>
      <p:sp>
        <p:nvSpPr>
          <p:cNvPr id="391178" name="Text Box 10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 </a:t>
            </a:r>
          </a:p>
        </p:txBody>
      </p:sp>
      <p:grpSp>
        <p:nvGrpSpPr>
          <p:cNvPr id="391180" name="Group 12"/>
          <p:cNvGrpSpPr>
            <a:grpSpLocks/>
          </p:cNvGrpSpPr>
          <p:nvPr/>
        </p:nvGrpSpPr>
        <p:grpSpPr bwMode="auto">
          <a:xfrm>
            <a:off x="4394200" y="4267200"/>
            <a:ext cx="4902200" cy="2408238"/>
            <a:chOff x="-48" y="883"/>
            <a:chExt cx="3088" cy="3338"/>
          </a:xfrm>
        </p:grpSpPr>
        <p:sp>
          <p:nvSpPr>
            <p:cNvPr id="391181" name="Rectangle 1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2" name="Rectangle 14"/>
            <p:cNvSpPr>
              <a:spLocks noChangeArrowheads="1"/>
            </p:cNvSpPr>
            <p:nvPr/>
          </p:nvSpPr>
          <p:spPr bwMode="auto">
            <a:xfrm>
              <a:off x="-48" y="883"/>
              <a:ext cx="3088" cy="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int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main(void)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{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PiNerd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notSoNerdy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</a:t>
              </a:r>
              <a:r>
                <a:rPr lang="en-US" sz="1800" dirty="0">
                  <a:solidFill>
                    <a:srgbClr val="FF0066"/>
                  </a:solidFill>
                  <a:latin typeface="+mj-lt"/>
                  <a:ea typeface="MS Mincho" pitchFamily="49" charset="-128"/>
                </a:rPr>
                <a:t>5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);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PiNerd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superNerdy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</a:t>
              </a:r>
              <a:r>
                <a:rPr lang="en-US" sz="1800" dirty="0">
                  <a:solidFill>
                    <a:srgbClr val="FF0066"/>
                  </a:solidFill>
                  <a:latin typeface="+mj-lt"/>
                  <a:ea typeface="MS Mincho" pitchFamily="49" charset="-128"/>
                </a:rPr>
                <a:t>100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);</a:t>
              </a:r>
            </a:p>
            <a:p>
              <a:pPr indent="457200"/>
              <a:endPara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endParaRP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notSoNerdy.showOff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();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superNerdy.showOff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();  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91183" name="Text Box 15"/>
          <p:cNvSpPr txBox="1">
            <a:spLocks noChangeArrowheads="1"/>
          </p:cNvSpPr>
          <p:nvPr/>
        </p:nvSpPr>
        <p:spPr bwMode="auto">
          <a:xfrm>
            <a:off x="4724400" y="838200"/>
            <a:ext cx="435927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/>
              <a:t>So how we might use </a:t>
            </a:r>
            <a:br>
              <a:rPr lang="en-US" sz="1900" dirty="0"/>
            </a:br>
            <a:r>
              <a:rPr lang="en-US" sz="1900" dirty="0">
                <a:solidFill>
                  <a:srgbClr val="6600CC"/>
                </a:solidFill>
              </a:rPr>
              <a:t>new/delete </a:t>
            </a:r>
            <a:r>
              <a:rPr lang="en-US" sz="1900" dirty="0"/>
              <a:t>within a class?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648200" y="2579772"/>
            <a:ext cx="4464049" cy="881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As you can see, right now Pi Nerds can only memorize up to the </a:t>
            </a:r>
            <a:br>
              <a:rPr lang="en-US" sz="1900" dirty="0"/>
            </a:br>
            <a:r>
              <a:rPr lang="en-US" sz="1900" dirty="0"/>
              <a:t>first </a:t>
            </a:r>
            <a:r>
              <a:rPr lang="en-US" sz="1900" dirty="0">
                <a:solidFill>
                  <a:srgbClr val="FF0066"/>
                </a:solidFill>
              </a:rPr>
              <a:t>10 digits </a:t>
            </a:r>
            <a:r>
              <a:rPr lang="en-US" sz="1900" dirty="0">
                <a:solidFill>
                  <a:schemeClr val="tx1"/>
                </a:solidFill>
              </a:rPr>
              <a:t>of</a:t>
            </a:r>
            <a:r>
              <a:rPr lang="en-US" sz="1900" dirty="0">
                <a:solidFill>
                  <a:srgbClr val="FF0066"/>
                </a:solidFill>
              </a:rPr>
              <a:t> </a:t>
            </a:r>
            <a:r>
              <a:rPr lang="el-GR" sz="1900" dirty="0"/>
              <a:t>π</a:t>
            </a:r>
            <a:r>
              <a:rPr lang="en-US" sz="1900" dirty="0"/>
              <a:t>.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648200" y="3590092"/>
            <a:ext cx="446404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Let’s update our class so they can memorize as many digits as they like!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7808" y="1616384"/>
            <a:ext cx="1733167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+mj-lt"/>
                <a:ea typeface="MS Mincho" pitchFamily="49" charset="-128"/>
              </a:rPr>
              <a:t>PiNerd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(</a:t>
            </a:r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 n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) {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22079" y="4935210"/>
            <a:ext cx="628698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4042" y="3379559"/>
            <a:ext cx="40238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~</a:t>
            </a:r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PiNerd</a:t>
            </a:r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() {</a:t>
            </a:r>
          </a:p>
          <a:p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    delete [] </a:t>
            </a:r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m_pi</a:t>
            </a:r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;  // free memory</a:t>
            </a:r>
          </a:p>
          <a:p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}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31520" y="6103620"/>
            <a:ext cx="1760220" cy="1943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36"/>
          <p:cNvSpPr/>
          <p:nvPr/>
        </p:nvSpPr>
        <p:spPr>
          <a:xfrm>
            <a:off x="2922079" y="2430327"/>
            <a:ext cx="628698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908" y="1868966"/>
            <a:ext cx="3834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m_pi</a:t>
            </a:r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 = new </a:t>
            </a:r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[n]; </a:t>
            </a:r>
            <a:r>
              <a:rPr lang="en-US" sz="16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// </a:t>
            </a:r>
            <a:r>
              <a:rPr lang="en-US" sz="16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alloc</a:t>
            </a:r>
            <a:r>
              <a:rPr lang="en-US" sz="16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 array</a:t>
            </a:r>
            <a:endParaRPr lang="en-US" sz="1800" dirty="0">
              <a:solidFill>
                <a:srgbClr val="FF0066"/>
              </a:solidFill>
              <a:latin typeface="+mj-lt"/>
              <a:ea typeface="MS Mincho" pitchFamily="49" charset="-128"/>
            </a:endParaRPr>
          </a:p>
          <a:p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 = n;                 </a:t>
            </a:r>
            <a:r>
              <a:rPr lang="en-US" sz="16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// store its size!</a:t>
            </a:r>
            <a:endParaRPr lang="en-US" sz="16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6180" y="6019800"/>
            <a:ext cx="2171803" cy="457200"/>
          </a:xfrm>
          <a:prstGeom prst="rect">
            <a:avLst/>
          </a:prstGeom>
          <a:solidFill>
            <a:srgbClr val="A3FFE0"/>
          </a:solidFill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1105" y="6016109"/>
            <a:ext cx="2768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int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FF0066"/>
                </a:solidFill>
              </a:rPr>
              <a:t>*</a:t>
            </a:r>
            <a:r>
              <a:rPr lang="en-US" sz="1800" dirty="0" err="1">
                <a:solidFill>
                  <a:srgbClr val="FF0066"/>
                </a:solidFill>
              </a:rPr>
              <a:t>m_pi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rgbClr val="FF0066"/>
                </a:solidFill>
              </a:rPr>
              <a:t>m_n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8662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-0.21111 -4.44444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6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7" grpId="0"/>
      <p:bldP spid="391183" grpId="0"/>
      <p:bldP spid="22" grpId="0"/>
      <p:bldP spid="23" grpId="0"/>
      <p:bldP spid="24" grpId="0" animBg="1"/>
      <p:bldP spid="30" grpId="0" animBg="1"/>
      <p:bldP spid="32" grpId="0"/>
      <p:bldP spid="37" grpId="0" animBg="1"/>
      <p:bldP spid="2" grpId="0"/>
      <p:bldP spid="33" grpId="0" animBg="1"/>
      <p:bldP spid="25" grpId="0"/>
      <p:bldP spid="25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5FD-7C4B-4D3D-9CFD-C5452E98D1B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Copy Construction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E98ED-6C60-4C14-87DC-43ACD666A7FB}"/>
              </a:ext>
            </a:extLst>
          </p:cNvPr>
          <p:cNvSpPr txBox="1"/>
          <p:nvPr/>
        </p:nvSpPr>
        <p:spPr>
          <a:xfrm>
            <a:off x="1828800" y="5867400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Note: This meme has nothing to do with copy construction.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A4AFC-D3D1-4797-9680-6DC26DAD6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35995"/>
            <a:ext cx="6019800" cy="39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92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Copy Construction…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Copy Construction is required in all nontrivial C++ programs.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145" y="2864143"/>
            <a:ext cx="5542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If you fail to use it properly, it can result in </a:t>
            </a:r>
            <a:r>
              <a:rPr lang="en-US" sz="2800" dirty="0">
                <a:solidFill>
                  <a:srgbClr val="FF0000"/>
                </a:solidFill>
              </a:rPr>
              <a:t>nasty bugs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FF0000"/>
                </a:solidFill>
              </a:rPr>
              <a:t>crashes</a:t>
            </a:r>
            <a:r>
              <a:rPr lang="en-US" sz="280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384" y="1292243"/>
            <a:ext cx="1260890" cy="129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737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681A-A1E3-4DB0-9B49-8DE78EBCAE16}" type="slidenum">
              <a:rPr lang="en-US"/>
              <a:pPr/>
              <a:t>48</a:t>
            </a:fld>
            <a:endParaRPr lang="en-US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Construction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4918075" y="1243013"/>
            <a:ext cx="37687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Last time we saw how to create a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constructor function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for a class…</a:t>
            </a:r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131763" y="1157288"/>
            <a:ext cx="4786312" cy="3416300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30438" name="Rectangle 6"/>
          <p:cNvSpPr>
            <a:spLocks noChangeArrowheads="1"/>
          </p:cNvSpPr>
          <p:nvPr/>
        </p:nvSpPr>
        <p:spPr bwMode="auto">
          <a:xfrm>
            <a:off x="266700" y="2085975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Circ(int x, int y, int r)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m_x = x; m_y = y;  m_rad = r;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0439" name="Text Box 7"/>
          <p:cNvSpPr txBox="1">
            <a:spLocks noChangeArrowheads="1"/>
          </p:cNvSpPr>
          <p:nvPr/>
        </p:nvSpPr>
        <p:spPr bwMode="auto">
          <a:xfrm>
            <a:off x="5146675" y="2667000"/>
            <a:ext cx="34988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Our simple constructor accepts three </a:t>
            </a:r>
            <a:r>
              <a:rPr lang="en-US" sz="2200" dirty="0" err="1">
                <a:solidFill>
                  <a:srgbClr val="6600CC"/>
                </a:solidFill>
                <a:latin typeface="Comic Sans MS" pitchFamily="66" charset="0"/>
              </a:rPr>
              <a:t>ints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as arguments..</a:t>
            </a:r>
          </a:p>
        </p:txBody>
      </p:sp>
      <p:sp>
        <p:nvSpPr>
          <p:cNvPr id="530440" name="Line 8"/>
          <p:cNvSpPr>
            <a:spLocks noChangeShapeType="1"/>
          </p:cNvSpPr>
          <p:nvPr/>
        </p:nvSpPr>
        <p:spPr bwMode="auto">
          <a:xfrm>
            <a:off x="1143000" y="2438400"/>
            <a:ext cx="2667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4946650" y="4008438"/>
            <a:ext cx="4038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Question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: Can constructors accept other types of variables as parameters?</a:t>
            </a:r>
          </a:p>
        </p:txBody>
      </p:sp>
      <p:sp>
        <p:nvSpPr>
          <p:cNvPr id="530442" name="Text Box 10"/>
          <p:cNvSpPr txBox="1">
            <a:spLocks noChangeArrowheads="1"/>
          </p:cNvSpPr>
          <p:nvPr/>
        </p:nvSpPr>
        <p:spPr bwMode="auto">
          <a:xfrm>
            <a:off x="5105400" y="5410200"/>
            <a:ext cx="3879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Let’s see…</a:t>
            </a:r>
            <a:endParaRPr lang="en-US" sz="220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6" grpId="0"/>
      <p:bldP spid="530437" grpId="0" animBg="1"/>
      <p:bldP spid="530438" grpId="0"/>
      <p:bldP spid="530439" grpId="0"/>
      <p:bldP spid="530440" grpId="0" animBg="1"/>
      <p:bldP spid="530440" grpId="1" animBg="1"/>
      <p:bldP spid="530441" grpId="0"/>
      <p:bldP spid="53044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7099-BBD7-4A4A-87A6-B113895B1175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532492" name="Group 12"/>
          <p:cNvGrpSpPr>
            <a:grpSpLocks/>
          </p:cNvGrpSpPr>
          <p:nvPr/>
        </p:nvGrpSpPr>
        <p:grpSpPr bwMode="auto">
          <a:xfrm>
            <a:off x="131763" y="1157288"/>
            <a:ext cx="4786312" cy="3416300"/>
            <a:chOff x="83" y="729"/>
            <a:chExt cx="3015" cy="2152"/>
          </a:xfrm>
        </p:grpSpPr>
        <p:sp>
          <p:nvSpPr>
            <p:cNvPr id="532490" name="Rectangle 10"/>
            <p:cNvSpPr>
              <a:spLocks noChangeArrowheads="1"/>
            </p:cNvSpPr>
            <p:nvPr/>
          </p:nvSpPr>
          <p:spPr bwMode="auto">
            <a:xfrm>
              <a:off x="83" y="729"/>
              <a:ext cx="3015" cy="2152"/>
            </a:xfrm>
            <a:prstGeom prst="rect">
              <a:avLst/>
            </a:prstGeom>
            <a:solidFill>
              <a:srgbClr val="FFFFE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Circ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pPr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GetArea(void) const;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m_x, m_y, m_rad;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532491" name="Rectangle 11"/>
            <p:cNvSpPr>
              <a:spLocks noChangeArrowheads="1"/>
            </p:cNvSpPr>
            <p:nvPr/>
          </p:nvSpPr>
          <p:spPr bwMode="auto">
            <a:xfrm>
              <a:off x="168" y="1314"/>
              <a:ext cx="288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Circ(int x, int y, int r)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  m_x = x; m_y = y;  m_rad = r;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</p:txBody>
        </p:sp>
      </p:grp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532483" name="Text Box 3"/>
          <p:cNvSpPr txBox="1">
            <a:spLocks noChangeArrowheads="1"/>
          </p:cNvSpPr>
          <p:nvPr/>
        </p:nvSpPr>
        <p:spPr bwMode="auto">
          <a:xfrm>
            <a:off x="4724400" y="1243013"/>
            <a:ext cx="43021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For example, what if I have </a:t>
            </a:r>
            <a:br>
              <a:rPr lang="en-US" sz="22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a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Point class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like this…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131763" y="1157288"/>
            <a:ext cx="4786312" cy="5338762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228600" y="3692525"/>
            <a:ext cx="4572000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                         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</a:p>
          <a:p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endParaRPr lang="en-US" sz="10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2486" name="Text Box 6"/>
          <p:cNvSpPr txBox="1">
            <a:spLocks noChangeArrowheads="1"/>
          </p:cNvSpPr>
          <p:nvPr/>
        </p:nvSpPr>
        <p:spPr bwMode="auto">
          <a:xfrm>
            <a:off x="4800600" y="2184400"/>
            <a:ext cx="418465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If we like, we can define a </a:t>
            </a:r>
            <a:r>
              <a:rPr lang="en-US" sz="2200" dirty="0" err="1">
                <a:solidFill>
                  <a:srgbClr val="6600CC"/>
                </a:solidFill>
                <a:latin typeface="Comic Sans MS" pitchFamily="66" charset="0"/>
              </a:rPr>
              <a:t>Circ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 constructor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that accepts a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Point variable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as an argument!</a:t>
            </a:r>
          </a:p>
        </p:txBody>
      </p:sp>
      <p:sp>
        <p:nvSpPr>
          <p:cNvPr id="532489" name="Rectangle 9"/>
          <p:cNvSpPr>
            <a:spLocks noChangeArrowheads="1"/>
          </p:cNvSpPr>
          <p:nvPr/>
        </p:nvSpPr>
        <p:spPr bwMode="auto">
          <a:xfrm>
            <a:off x="228600" y="12954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class Point // an x,y coordinate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int m_x, m_y; 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32493" name="Rectangle 13"/>
          <p:cNvSpPr>
            <a:spLocks noChangeArrowheads="1"/>
          </p:cNvSpPr>
          <p:nvPr/>
        </p:nvSpPr>
        <p:spPr bwMode="auto">
          <a:xfrm>
            <a:off x="1038225" y="369252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const Point &amp;pt</a:t>
            </a:r>
          </a:p>
        </p:txBody>
      </p:sp>
      <p:sp>
        <p:nvSpPr>
          <p:cNvPr id="532494" name="Text Box 14"/>
          <p:cNvSpPr txBox="1">
            <a:spLocks noChangeArrowheads="1"/>
          </p:cNvSpPr>
          <p:nvPr/>
        </p:nvSpPr>
        <p:spPr bwMode="auto">
          <a:xfrm>
            <a:off x="4995863" y="3911600"/>
            <a:ext cx="412273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And of course, we still want our constructor to have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radius parameter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2495" name="Rectangle 15"/>
          <p:cNvSpPr>
            <a:spLocks noChangeArrowheads="1"/>
          </p:cNvSpPr>
          <p:nvPr/>
        </p:nvSpPr>
        <p:spPr bwMode="auto">
          <a:xfrm>
            <a:off x="3089275" y="368617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, int rad</a:t>
            </a:r>
          </a:p>
        </p:txBody>
      </p:sp>
      <p:sp>
        <p:nvSpPr>
          <p:cNvPr id="532496" name="Rectangle 16"/>
          <p:cNvSpPr>
            <a:spLocks noChangeArrowheads="1"/>
          </p:cNvSpPr>
          <p:nvPr/>
        </p:nvSpPr>
        <p:spPr bwMode="auto">
          <a:xfrm>
            <a:off x="609600" y="4143375"/>
            <a:ext cx="23209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m_x = pt.m_x;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m_y = pt.m_y;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m_rad = rad;</a:t>
            </a:r>
          </a:p>
        </p:txBody>
      </p:sp>
      <p:sp>
        <p:nvSpPr>
          <p:cNvPr id="532497" name="Text Box 17"/>
          <p:cNvSpPr txBox="1">
            <a:spLocks noChangeArrowheads="1"/>
          </p:cNvSpPr>
          <p:nvPr/>
        </p:nvSpPr>
        <p:spPr bwMode="auto">
          <a:xfrm>
            <a:off x="5029200" y="5334000"/>
            <a:ext cx="41227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Finally, we can write our constructor’s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body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2498" name="Text Box 18"/>
          <p:cNvSpPr txBox="1">
            <a:spLocks noChangeArrowheads="1"/>
          </p:cNvSpPr>
          <p:nvPr/>
        </p:nvSpPr>
        <p:spPr bwMode="auto">
          <a:xfrm>
            <a:off x="4953000" y="6202363"/>
            <a:ext cx="41227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Allright, let’s see it in action…</a:t>
            </a:r>
          </a:p>
        </p:txBody>
      </p:sp>
      <p:sp>
        <p:nvSpPr>
          <p:cNvPr id="532499" name="AutoShape 19"/>
          <p:cNvSpPr>
            <a:spLocks noChangeArrowheads="1"/>
          </p:cNvSpPr>
          <p:nvPr/>
        </p:nvSpPr>
        <p:spPr bwMode="auto">
          <a:xfrm>
            <a:off x="2209800" y="2041526"/>
            <a:ext cx="1600200" cy="1589424"/>
          </a:xfrm>
          <a:prstGeom prst="wedgeRoundRectCallout">
            <a:avLst>
              <a:gd name="adj1" fmla="val -103254"/>
              <a:gd name="adj2" fmla="val 61031"/>
              <a:gd name="adj3" fmla="val 16667"/>
            </a:avLst>
          </a:prstGeom>
          <a:solidFill>
            <a:srgbClr val="FAF0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/>
              <a:t>const means that our function </a:t>
            </a:r>
            <a:r>
              <a:rPr lang="en-US" sz="1600">
                <a:solidFill>
                  <a:srgbClr val="6600CC"/>
                </a:solidFill>
              </a:rPr>
              <a:t>can’t modify</a:t>
            </a:r>
            <a:r>
              <a:rPr lang="en-US" sz="1600"/>
              <a:t> the </a:t>
            </a:r>
            <a:r>
              <a:rPr lang="en-US" sz="1600">
                <a:solidFill>
                  <a:srgbClr val="6600CC"/>
                </a:solidFill>
              </a:rPr>
              <a:t>pt</a:t>
            </a:r>
            <a:r>
              <a:rPr lang="en-US" sz="1600"/>
              <a:t> variable.</a:t>
            </a:r>
          </a:p>
        </p:txBody>
      </p:sp>
      <p:sp>
        <p:nvSpPr>
          <p:cNvPr id="532500" name="AutoShape 20"/>
          <p:cNvSpPr>
            <a:spLocks noChangeArrowheads="1"/>
          </p:cNvSpPr>
          <p:nvPr/>
        </p:nvSpPr>
        <p:spPr bwMode="auto">
          <a:xfrm>
            <a:off x="2930525" y="4267200"/>
            <a:ext cx="2600325" cy="907425"/>
          </a:xfrm>
          <a:prstGeom prst="wedgeRoundRectCallout">
            <a:avLst>
              <a:gd name="adj1" fmla="val -53399"/>
              <a:gd name="adj2" fmla="val -83144"/>
              <a:gd name="adj3" fmla="val 16667"/>
            </a:avLst>
          </a:prstGeom>
          <a:solidFill>
            <a:srgbClr val="FAF0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dirty="0"/>
              <a:t>The &amp; means </a:t>
            </a:r>
            <a:br>
              <a:rPr lang="en-US" sz="1600" dirty="0"/>
            </a:br>
            <a:r>
              <a:rPr lang="en-US" sz="1600" dirty="0">
                <a:solidFill>
                  <a:srgbClr val="6600CC"/>
                </a:solidFill>
              </a:rPr>
              <a:t>“pass by reference”</a:t>
            </a:r>
            <a:r>
              <a:rPr lang="en-US" sz="1600" dirty="0"/>
              <a:t> which is more efficient.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3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3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3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3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3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/>
      <p:bldP spid="532483" grpId="1"/>
      <p:bldP spid="532484" grpId="0" animBg="1"/>
      <p:bldP spid="532485" grpId="0"/>
      <p:bldP spid="532486" grpId="0"/>
      <p:bldP spid="532486" grpId="1"/>
      <p:bldP spid="532489" grpId="0"/>
      <p:bldP spid="532493" grpId="0"/>
      <p:bldP spid="532494" grpId="0"/>
      <p:bldP spid="532494" grpId="1"/>
      <p:bldP spid="532495" grpId="0"/>
      <p:bldP spid="532496" grpId="0"/>
      <p:bldP spid="532497" grpId="0"/>
      <p:bldP spid="532497" grpId="1"/>
      <p:bldP spid="532498" grpId="0"/>
      <p:bldP spid="532498" grpId="1"/>
      <p:bldP spid="532499" grpId="0" animBg="1"/>
      <p:bldP spid="532499" grpId="1" animBg="1"/>
      <p:bldP spid="532500" grpId="0" animBg="1"/>
      <p:bldP spid="53250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7A4792E-C27F-4F42-BA23-69E564AB76D1}"/>
              </a:ext>
            </a:extLst>
          </p:cNvPr>
          <p:cNvGrpSpPr/>
          <p:nvPr/>
        </p:nvGrpSpPr>
        <p:grpSpPr>
          <a:xfrm>
            <a:off x="545882" y="4316720"/>
            <a:ext cx="5029200" cy="2491760"/>
            <a:chOff x="228600" y="1752600"/>
            <a:chExt cx="5029200" cy="2491760"/>
          </a:xfrm>
        </p:grpSpPr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CDF6F800-FDDC-4C22-BE30-0C10188D6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1752600"/>
              <a:ext cx="5029200" cy="24765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4D3FB0BD-D581-4137-951E-C87D0021F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812925"/>
              <a:ext cx="4635718" cy="2431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900" dirty="0" err="1"/>
                <a:t>int</a:t>
              </a:r>
              <a:r>
                <a:rPr lang="en-US" sz="1900" dirty="0"/>
                <a:t> main()</a:t>
              </a:r>
            </a:p>
            <a:p>
              <a:r>
                <a:rPr lang="en-US" sz="1900" dirty="0"/>
                <a:t>{</a:t>
              </a:r>
            </a:p>
            <a:p>
              <a:r>
                <a:rPr lang="en-US" sz="1900" dirty="0"/>
                <a:t>    </a:t>
              </a:r>
              <a:r>
                <a:rPr lang="en-US" sz="1900" dirty="0" err="1"/>
                <a:t>int</a:t>
              </a:r>
              <a:r>
                <a:rPr lang="en-US" sz="1900" dirty="0"/>
                <a:t>    </a:t>
              </a:r>
              <a:r>
                <a:rPr lang="en-US" sz="1900" dirty="0">
                  <a:solidFill>
                    <a:srgbClr val="006666"/>
                  </a:solidFill>
                </a:rPr>
                <a:t>age</a:t>
              </a:r>
              <a:r>
                <a:rPr lang="en-US" sz="1900" dirty="0"/>
                <a:t> = 41;</a:t>
              </a:r>
            </a:p>
            <a:p>
              <a:r>
                <a:rPr lang="en-US" sz="1900" dirty="0"/>
                <a:t>    char </a:t>
              </a:r>
              <a:r>
                <a:rPr lang="en-US" sz="1900" dirty="0">
                  <a:solidFill>
                    <a:srgbClr val="006666"/>
                  </a:solidFill>
                </a:rPr>
                <a:t>grade </a:t>
              </a:r>
              <a:r>
                <a:rPr lang="en-US" sz="1900" dirty="0"/>
                <a:t>= ‘B’;</a:t>
              </a:r>
              <a:br>
                <a:rPr lang="en-US" sz="1900" dirty="0"/>
              </a:br>
              <a:endParaRPr lang="en-US" sz="1900" dirty="0"/>
            </a:p>
            <a:p>
              <a:r>
                <a:rPr lang="en-US" sz="1900" dirty="0"/>
                <a:t>     </a:t>
              </a:r>
            </a:p>
            <a:p>
              <a:r>
                <a:rPr lang="en-US" sz="1900" dirty="0"/>
                <a:t> </a:t>
              </a:r>
            </a:p>
            <a:p>
              <a:r>
                <a:rPr lang="en-US" sz="1900" dirty="0"/>
                <a:t>}</a:t>
              </a:r>
            </a:p>
          </p:txBody>
        </p:sp>
      </p:grp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09A2-46EB-4707-BF4E-10CC39DEB4C3}" type="slidenum">
              <a:rPr lang="en-US"/>
              <a:pPr/>
              <a:t>5</a:t>
            </a:fld>
            <a:endParaRPr lang="en-US"/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6924675" y="1905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6924675" y="2209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6924675" y="2514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6924675" y="2819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5" name="Rectangle 7"/>
          <p:cNvSpPr>
            <a:spLocks noChangeArrowheads="1"/>
          </p:cNvSpPr>
          <p:nvPr/>
        </p:nvSpPr>
        <p:spPr bwMode="auto">
          <a:xfrm>
            <a:off x="6924675" y="3124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6" name="Rectangle 8"/>
          <p:cNvSpPr>
            <a:spLocks noChangeArrowheads="1"/>
          </p:cNvSpPr>
          <p:nvPr/>
        </p:nvSpPr>
        <p:spPr bwMode="auto">
          <a:xfrm>
            <a:off x="6924675" y="3429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6924675" y="3733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6924675" y="4038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9" name="Rectangle 11"/>
          <p:cNvSpPr>
            <a:spLocks noChangeArrowheads="1"/>
          </p:cNvSpPr>
          <p:nvPr/>
        </p:nvSpPr>
        <p:spPr bwMode="auto">
          <a:xfrm>
            <a:off x="6924675" y="4343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6924675" y="4648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1" name="Rectangle 13"/>
          <p:cNvSpPr>
            <a:spLocks noChangeArrowheads="1"/>
          </p:cNvSpPr>
          <p:nvPr/>
        </p:nvSpPr>
        <p:spPr bwMode="auto">
          <a:xfrm>
            <a:off x="6924675" y="4953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2" name="Rectangle 14"/>
          <p:cNvSpPr>
            <a:spLocks noChangeArrowheads="1"/>
          </p:cNvSpPr>
          <p:nvPr/>
        </p:nvSpPr>
        <p:spPr bwMode="auto">
          <a:xfrm>
            <a:off x="6924675" y="5257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7153275" y="14478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5" name="Rectangle 17"/>
          <p:cNvSpPr>
            <a:spLocks noChangeArrowheads="1"/>
          </p:cNvSpPr>
          <p:nvPr/>
        </p:nvSpPr>
        <p:spPr bwMode="auto">
          <a:xfrm>
            <a:off x="6924675" y="990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6" name="Rectangle 18"/>
          <p:cNvSpPr>
            <a:spLocks noChangeArrowheads="1"/>
          </p:cNvSpPr>
          <p:nvPr/>
        </p:nvSpPr>
        <p:spPr bwMode="auto">
          <a:xfrm>
            <a:off x="6924675" y="1295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7" name="Rectangle 19"/>
          <p:cNvSpPr>
            <a:spLocks noChangeArrowheads="1"/>
          </p:cNvSpPr>
          <p:nvPr/>
        </p:nvSpPr>
        <p:spPr bwMode="auto">
          <a:xfrm>
            <a:off x="6924675" y="6172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8" name="Text Box 20"/>
          <p:cNvSpPr txBox="1">
            <a:spLocks noChangeArrowheads="1"/>
          </p:cNvSpPr>
          <p:nvPr/>
        </p:nvSpPr>
        <p:spPr bwMode="auto">
          <a:xfrm>
            <a:off x="7153275" y="5410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9" name="Rectangle 21"/>
          <p:cNvSpPr>
            <a:spLocks noChangeArrowheads="1"/>
          </p:cNvSpPr>
          <p:nvPr/>
        </p:nvSpPr>
        <p:spPr bwMode="auto">
          <a:xfrm>
            <a:off x="6924675" y="5867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0" name="Rectangle 22"/>
          <p:cNvSpPr>
            <a:spLocks noChangeArrowheads="1"/>
          </p:cNvSpPr>
          <p:nvPr/>
        </p:nvSpPr>
        <p:spPr bwMode="auto">
          <a:xfrm>
            <a:off x="6924675" y="6477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1" name="Text Box 23"/>
          <p:cNvSpPr txBox="1">
            <a:spLocks noChangeArrowheads="1"/>
          </p:cNvSpPr>
          <p:nvPr/>
        </p:nvSpPr>
        <p:spPr bwMode="auto">
          <a:xfrm>
            <a:off x="7732713" y="966788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7732713" y="1892300"/>
            <a:ext cx="14033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00001000</a:t>
            </a:r>
          </a:p>
          <a:p>
            <a:r>
              <a:rPr lang="en-US" sz="2000" b="1">
                <a:latin typeface="Courier New" pitchFamily="49" charset="0"/>
              </a:rPr>
              <a:t>00001001</a:t>
            </a:r>
          </a:p>
          <a:p>
            <a:r>
              <a:rPr lang="en-US" sz="2000" b="1">
                <a:latin typeface="Courier New" pitchFamily="49" charset="0"/>
              </a:rPr>
              <a:t>00001002</a:t>
            </a:r>
          </a:p>
          <a:p>
            <a:r>
              <a:rPr lang="en-US" sz="2000" b="1">
                <a:latin typeface="Courier New" pitchFamily="49" charset="0"/>
              </a:rPr>
              <a:t>00001003</a:t>
            </a:r>
          </a:p>
          <a:p>
            <a:r>
              <a:rPr lang="en-US" sz="2000" b="1">
                <a:latin typeface="Courier New" pitchFamily="49" charset="0"/>
              </a:rPr>
              <a:t>00001004</a:t>
            </a:r>
          </a:p>
          <a:p>
            <a:r>
              <a:rPr lang="en-US" sz="2000" b="1">
                <a:latin typeface="Courier New" pitchFamily="49" charset="0"/>
              </a:rPr>
              <a:t>00001005</a:t>
            </a:r>
          </a:p>
          <a:p>
            <a:r>
              <a:rPr lang="en-US" sz="2000" b="1">
                <a:latin typeface="Courier New" pitchFamily="49" charset="0"/>
              </a:rPr>
              <a:t>00001006</a:t>
            </a:r>
          </a:p>
          <a:p>
            <a:r>
              <a:rPr lang="en-US" sz="2000" b="1">
                <a:latin typeface="Courier New" pitchFamily="49" charset="0"/>
              </a:rPr>
              <a:t>00001007</a:t>
            </a:r>
          </a:p>
          <a:p>
            <a:r>
              <a:rPr lang="en-US" sz="2000" b="1">
                <a:latin typeface="Courier New" pitchFamily="49" charset="0"/>
              </a:rPr>
              <a:t>00001008</a:t>
            </a:r>
          </a:p>
          <a:p>
            <a:r>
              <a:rPr lang="en-US" sz="2000" b="1">
                <a:latin typeface="Courier New" pitchFamily="49" charset="0"/>
              </a:rPr>
              <a:t>00001009</a:t>
            </a:r>
          </a:p>
          <a:p>
            <a:r>
              <a:rPr lang="en-US" sz="2000" b="1">
                <a:latin typeface="Courier New" pitchFamily="49" charset="0"/>
              </a:rPr>
              <a:t>00001010</a:t>
            </a:r>
          </a:p>
          <a:p>
            <a:r>
              <a:rPr lang="en-US" sz="2000" b="1">
                <a:latin typeface="Courier New" pitchFamily="49" charset="0"/>
              </a:rPr>
              <a:t>00001011</a:t>
            </a:r>
          </a:p>
        </p:txBody>
      </p:sp>
      <p:sp>
        <p:nvSpPr>
          <p:cNvPr id="355353" name="Text Box 25"/>
          <p:cNvSpPr txBox="1">
            <a:spLocks noChangeArrowheads="1"/>
          </p:cNvSpPr>
          <p:nvPr/>
        </p:nvSpPr>
        <p:spPr bwMode="auto">
          <a:xfrm>
            <a:off x="7743825" y="5813425"/>
            <a:ext cx="1403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99999990</a:t>
            </a:r>
          </a:p>
          <a:p>
            <a:r>
              <a:rPr lang="en-US" sz="2000" b="1">
                <a:latin typeface="Courier New" pitchFamily="49" charset="0"/>
              </a:rPr>
              <a:t>99999991</a:t>
            </a:r>
          </a:p>
          <a:p>
            <a:r>
              <a:rPr lang="en-US" sz="2000" b="1">
                <a:latin typeface="Courier New" pitchFamily="49" charset="0"/>
              </a:rPr>
              <a:t>99999992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E38C75-37B4-43FC-8007-9548376E3E05}"/>
              </a:ext>
            </a:extLst>
          </p:cNvPr>
          <p:cNvGrpSpPr/>
          <p:nvPr/>
        </p:nvGrpSpPr>
        <p:grpSpPr>
          <a:xfrm>
            <a:off x="6010275" y="3657600"/>
            <a:ext cx="1785938" cy="1295400"/>
            <a:chOff x="6010275" y="3048000"/>
            <a:chExt cx="1785938" cy="1295400"/>
          </a:xfrm>
        </p:grpSpPr>
        <p:grpSp>
          <p:nvGrpSpPr>
            <p:cNvPr id="355356" name="Group 28"/>
            <p:cNvGrpSpPr>
              <a:grpSpLocks/>
            </p:cNvGrpSpPr>
            <p:nvPr/>
          </p:nvGrpSpPr>
          <p:grpSpPr bwMode="auto">
            <a:xfrm>
              <a:off x="6010275" y="3048000"/>
              <a:ext cx="1785938" cy="1295400"/>
              <a:chOff x="3744" y="2448"/>
              <a:chExt cx="1125" cy="816"/>
            </a:xfrm>
          </p:grpSpPr>
          <p:sp>
            <p:nvSpPr>
              <p:cNvPr id="355357" name="Text Box 29"/>
              <p:cNvSpPr txBox="1">
                <a:spLocks noChangeArrowheads="1"/>
              </p:cNvSpPr>
              <p:nvPr/>
            </p:nvSpPr>
            <p:spPr bwMode="auto">
              <a:xfrm>
                <a:off x="3744" y="2448"/>
                <a:ext cx="59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66"/>
                    </a:solidFill>
                  </a:rPr>
                  <a:t>   age</a:t>
                </a:r>
              </a:p>
            </p:txBody>
          </p:sp>
          <p:sp>
            <p:nvSpPr>
              <p:cNvPr id="355358" name="Rectangle 30"/>
              <p:cNvSpPr>
                <a:spLocks noChangeArrowheads="1"/>
              </p:cNvSpPr>
              <p:nvPr/>
            </p:nvSpPr>
            <p:spPr bwMode="auto">
              <a:xfrm>
                <a:off x="4306" y="2496"/>
                <a:ext cx="563" cy="768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5359" name="Text Box 31"/>
            <p:cNvSpPr txBox="1">
              <a:spLocks noChangeArrowheads="1"/>
            </p:cNvSpPr>
            <p:nvPr/>
          </p:nvSpPr>
          <p:spPr bwMode="auto">
            <a:xfrm>
              <a:off x="6951195" y="3348038"/>
              <a:ext cx="792630" cy="76200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dirty="0"/>
                <a:t>41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50459F8-A5FD-4E8B-BB82-E257E72C0372}"/>
              </a:ext>
            </a:extLst>
          </p:cNvPr>
          <p:cNvGrpSpPr/>
          <p:nvPr/>
        </p:nvGrpSpPr>
        <p:grpSpPr>
          <a:xfrm>
            <a:off x="5792788" y="5181606"/>
            <a:ext cx="2006600" cy="479419"/>
            <a:chOff x="5792788" y="5181606"/>
            <a:chExt cx="2006600" cy="479419"/>
          </a:xfrm>
        </p:grpSpPr>
        <p:grpSp>
          <p:nvGrpSpPr>
            <p:cNvPr id="355360" name="Group 32"/>
            <p:cNvGrpSpPr>
              <a:grpSpLocks/>
            </p:cNvGrpSpPr>
            <p:nvPr/>
          </p:nvGrpSpPr>
          <p:grpSpPr bwMode="auto">
            <a:xfrm>
              <a:off x="5792788" y="5181606"/>
              <a:ext cx="2006600" cy="461963"/>
              <a:chOff x="3607" y="3216"/>
              <a:chExt cx="1264" cy="291"/>
            </a:xfrm>
          </p:grpSpPr>
          <p:sp>
            <p:nvSpPr>
              <p:cNvPr id="355361" name="Rectangle 33"/>
              <p:cNvSpPr>
                <a:spLocks noChangeArrowheads="1"/>
              </p:cNvSpPr>
              <p:nvPr/>
            </p:nvSpPr>
            <p:spPr bwMode="auto">
              <a:xfrm>
                <a:off x="3607" y="3216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66"/>
                    </a:solidFill>
                  </a:rPr>
                  <a:t> grade</a:t>
                </a:r>
              </a:p>
            </p:txBody>
          </p:sp>
          <p:sp>
            <p:nvSpPr>
              <p:cNvPr id="355362" name="Rectangle 34"/>
              <p:cNvSpPr>
                <a:spLocks noChangeArrowheads="1"/>
              </p:cNvSpPr>
              <p:nvPr/>
            </p:nvSpPr>
            <p:spPr bwMode="auto">
              <a:xfrm>
                <a:off x="4300" y="3264"/>
                <a:ext cx="571" cy="206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5363" name="Text Box 35"/>
            <p:cNvSpPr txBox="1">
              <a:spLocks noChangeArrowheads="1"/>
            </p:cNvSpPr>
            <p:nvPr/>
          </p:nvSpPr>
          <p:spPr bwMode="auto">
            <a:xfrm>
              <a:off x="7077075" y="5203825"/>
              <a:ext cx="555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66</a:t>
              </a:r>
            </a:p>
          </p:txBody>
        </p:sp>
      </p:grpSp>
      <p:sp>
        <p:nvSpPr>
          <p:cNvPr id="355364" name="Line 36"/>
          <p:cNvSpPr>
            <a:spLocks noChangeShapeType="1"/>
          </p:cNvSpPr>
          <p:nvPr/>
        </p:nvSpPr>
        <p:spPr bwMode="auto">
          <a:xfrm>
            <a:off x="7848600" y="40386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7848600" y="5573713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32DCF3F4-757A-484E-BFC0-F8AA47BF4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0"/>
            <a:ext cx="8943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200" dirty="0"/>
              <a:t>Getting the Address of a Variable </a:t>
            </a:r>
          </a:p>
        </p:txBody>
      </p:sp>
      <p:sp>
        <p:nvSpPr>
          <p:cNvPr id="51" name="Text Box 30">
            <a:extLst>
              <a:ext uri="{FF2B5EF4-FFF2-40B4-BE49-F238E27FC236}">
                <a16:creationId xmlns:a16="http://schemas.microsoft.com/office/drawing/2014/main" id="{43928062-B5EE-4854-BDB5-E8896E0CE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38916"/>
            <a:ext cx="4695516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/>
              <a:t> </a:t>
            </a:r>
            <a:br>
              <a:rPr lang="en-US" sz="1900" dirty="0"/>
            </a:b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err="1"/>
              <a:t>cout</a:t>
            </a:r>
            <a:r>
              <a:rPr lang="en-US" sz="1900" dirty="0"/>
              <a:t> &lt;&lt; “age’s address: “&lt;&lt; </a:t>
            </a:r>
            <a:r>
              <a:rPr lang="en-US" sz="1900" dirty="0">
                <a:solidFill>
                  <a:srgbClr val="FF3300"/>
                </a:solidFill>
              </a:rPr>
              <a:t>&amp;</a:t>
            </a:r>
            <a:r>
              <a:rPr lang="en-US" sz="1900" dirty="0"/>
              <a:t>age ;</a:t>
            </a:r>
          </a:p>
          <a:p>
            <a:r>
              <a:rPr lang="en-US" sz="1900" dirty="0"/>
              <a:t>    </a:t>
            </a:r>
            <a:r>
              <a:rPr lang="en-US" sz="1900" dirty="0" err="1"/>
              <a:t>cout</a:t>
            </a:r>
            <a:r>
              <a:rPr lang="en-US" sz="1900" dirty="0"/>
              <a:t> &lt;&lt; “grade’s address: “ &lt;&lt; </a:t>
            </a:r>
            <a:r>
              <a:rPr lang="en-US" sz="1900" dirty="0">
                <a:solidFill>
                  <a:srgbClr val="FF3300"/>
                </a:solidFill>
              </a:rPr>
              <a:t>&amp;</a:t>
            </a:r>
            <a:r>
              <a:rPr lang="en-US" sz="1900" dirty="0"/>
              <a:t>grade ;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62DE32D7-3437-4B97-8491-E3CB5CB00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72267"/>
            <a:ext cx="56256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can get the address of a variable using C++’s </a:t>
            </a:r>
            <a:r>
              <a:rPr lang="en-US" sz="2000" dirty="0">
                <a:solidFill>
                  <a:srgbClr val="FF3300"/>
                </a:solidFill>
              </a:rPr>
              <a:t>&amp;</a:t>
            </a:r>
            <a:r>
              <a:rPr lang="en-US" sz="2000" dirty="0">
                <a:solidFill>
                  <a:schemeClr val="tx1"/>
                </a:solidFill>
              </a:rPr>
              <a:t> operator. 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EF525500-8113-448B-9410-8AE0FD312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57" y="1956137"/>
            <a:ext cx="619854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If you place an </a:t>
            </a:r>
            <a:r>
              <a:rPr lang="en-US" sz="2000" dirty="0">
                <a:solidFill>
                  <a:srgbClr val="FF3300"/>
                </a:solidFill>
              </a:rPr>
              <a:t>&amp;</a:t>
            </a:r>
            <a:r>
              <a:rPr lang="en-US" sz="2000" dirty="0"/>
              <a:t> before a </a:t>
            </a:r>
            <a:r>
              <a:rPr lang="en-US" sz="2000" dirty="0">
                <a:solidFill>
                  <a:srgbClr val="FF0000"/>
                </a:solidFill>
              </a:rPr>
              <a:t>variable</a:t>
            </a:r>
            <a:r>
              <a:rPr lang="en-US" sz="2000" dirty="0"/>
              <a:t> in a program </a:t>
            </a:r>
            <a:r>
              <a:rPr lang="en-US" sz="2000" dirty="0">
                <a:solidFill>
                  <a:schemeClr val="tx1"/>
                </a:solidFill>
              </a:rPr>
              <a:t>statement</a:t>
            </a:r>
            <a:r>
              <a:rPr lang="en-US" sz="2000" dirty="0"/>
              <a:t>, it means “</a:t>
            </a:r>
            <a:r>
              <a:rPr lang="en-US" sz="2000" dirty="0">
                <a:solidFill>
                  <a:schemeClr val="accent2"/>
                </a:solidFill>
              </a:rPr>
              <a:t>give me the numerical address of the variable</a:t>
            </a:r>
            <a:r>
              <a:rPr lang="en-US" sz="2000" dirty="0"/>
              <a:t>.”</a:t>
            </a:r>
          </a:p>
        </p:txBody>
      </p:sp>
      <p:sp>
        <p:nvSpPr>
          <p:cNvPr id="55" name="Text Box 38">
            <a:extLst>
              <a:ext uri="{FF2B5EF4-FFF2-40B4-BE49-F238E27FC236}">
                <a16:creationId xmlns:a16="http://schemas.microsoft.com/office/drawing/2014/main" id="{96AADB45-FA06-4C5F-9319-CBA3A5A52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493" y="3189228"/>
            <a:ext cx="11112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Output:</a:t>
            </a:r>
          </a:p>
        </p:txBody>
      </p:sp>
      <p:sp>
        <p:nvSpPr>
          <p:cNvPr id="56" name="Text Box 39">
            <a:extLst>
              <a:ext uri="{FF2B5EF4-FFF2-40B4-BE49-F238E27FC236}">
                <a16:creationId xmlns:a16="http://schemas.microsoft.com/office/drawing/2014/main" id="{676B58EF-04BB-481C-AB71-896850EFE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3494028"/>
            <a:ext cx="36734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</a:rPr>
              <a:t>age’s address: 1006</a:t>
            </a:r>
          </a:p>
        </p:txBody>
      </p:sp>
      <p:sp>
        <p:nvSpPr>
          <p:cNvPr id="58" name="Text Box 41">
            <a:extLst>
              <a:ext uri="{FF2B5EF4-FFF2-40B4-BE49-F238E27FC236}">
                <a16:creationId xmlns:a16="http://schemas.microsoft.com/office/drawing/2014/main" id="{033C838B-04A2-4915-9F64-FBE00CB6A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3867090"/>
            <a:ext cx="36734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</a:rPr>
              <a:t>grade’s address: 1011</a:t>
            </a:r>
          </a:p>
        </p:txBody>
      </p:sp>
    </p:spTree>
    <p:extLst>
      <p:ext uri="{BB962C8B-B14F-4D97-AF65-F5344CB8AC3E}">
        <p14:creationId xmlns:p14="http://schemas.microsoft.com/office/powerpoint/2010/main" val="39323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5" grpId="0"/>
      <p:bldP spid="56" grpId="0"/>
      <p:bldP spid="5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B41C-7ED6-477C-BDB1-25F0E1F7FB1D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534530" name="Group 2"/>
          <p:cNvGrpSpPr>
            <a:grpSpLocks/>
          </p:cNvGrpSpPr>
          <p:nvPr/>
        </p:nvGrpSpPr>
        <p:grpSpPr bwMode="auto">
          <a:xfrm>
            <a:off x="131763" y="1157288"/>
            <a:ext cx="4786312" cy="3416300"/>
            <a:chOff x="83" y="729"/>
            <a:chExt cx="3015" cy="2152"/>
          </a:xfrm>
        </p:grpSpPr>
        <p:sp>
          <p:nvSpPr>
            <p:cNvPr id="534531" name="Rectangle 3"/>
            <p:cNvSpPr>
              <a:spLocks noChangeArrowheads="1"/>
            </p:cNvSpPr>
            <p:nvPr/>
          </p:nvSpPr>
          <p:spPr bwMode="auto">
            <a:xfrm>
              <a:off x="83" y="729"/>
              <a:ext cx="3015" cy="2152"/>
            </a:xfrm>
            <a:prstGeom prst="rect">
              <a:avLst/>
            </a:prstGeom>
            <a:solidFill>
              <a:srgbClr val="FFFFE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Circ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pPr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GetArea(void) const;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m_x, m_y, m_rad;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534532" name="Rectangle 4"/>
            <p:cNvSpPr>
              <a:spLocks noChangeArrowheads="1"/>
            </p:cNvSpPr>
            <p:nvPr/>
          </p:nvSpPr>
          <p:spPr bwMode="auto">
            <a:xfrm>
              <a:off x="168" y="1314"/>
              <a:ext cx="288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Circ(int x, int y, int r)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  m_x = x; m_y = y;  m_rad = r;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</p:txBody>
        </p:sp>
      </p:grpSp>
      <p:sp>
        <p:nvSpPr>
          <p:cNvPr id="534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534535" name="Rectangle 7"/>
          <p:cNvSpPr>
            <a:spLocks noChangeArrowheads="1"/>
          </p:cNvSpPr>
          <p:nvPr/>
        </p:nvSpPr>
        <p:spPr bwMode="auto">
          <a:xfrm>
            <a:off x="131763" y="1157288"/>
            <a:ext cx="4786312" cy="5338762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34536" name="Rectangle 8"/>
          <p:cNvSpPr>
            <a:spLocks noChangeArrowheads="1"/>
          </p:cNvSpPr>
          <p:nvPr/>
        </p:nvSpPr>
        <p:spPr bwMode="auto">
          <a:xfrm>
            <a:off x="228600" y="3692525"/>
            <a:ext cx="4572000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                         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</a:p>
          <a:p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endParaRPr lang="en-US" sz="10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28600" y="12954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class Point // an x,y coordinate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int m_x, m_y; 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34541" name="Rectangle 13"/>
          <p:cNvSpPr>
            <a:spLocks noChangeArrowheads="1"/>
          </p:cNvSpPr>
          <p:nvPr/>
        </p:nvSpPr>
        <p:spPr bwMode="auto">
          <a:xfrm>
            <a:off x="3089275" y="368617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, int rad</a:t>
            </a:r>
          </a:p>
        </p:txBody>
      </p:sp>
      <p:sp>
        <p:nvSpPr>
          <p:cNvPr id="534542" name="Rectangle 14"/>
          <p:cNvSpPr>
            <a:spLocks noChangeArrowheads="1"/>
          </p:cNvSpPr>
          <p:nvPr/>
        </p:nvSpPr>
        <p:spPr bwMode="auto">
          <a:xfrm>
            <a:off x="609600" y="4143375"/>
            <a:ext cx="23209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m_x = pt.m_x;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m_y = pt.m_y;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m_rad = rad;</a:t>
            </a:r>
          </a:p>
        </p:txBody>
      </p:sp>
      <p:sp>
        <p:nvSpPr>
          <p:cNvPr id="534545" name="Rectangle 17"/>
          <p:cNvSpPr>
            <a:spLocks noChangeArrowheads="1"/>
          </p:cNvSpPr>
          <p:nvPr/>
        </p:nvSpPr>
        <p:spPr bwMode="auto">
          <a:xfrm>
            <a:off x="5202238" y="4114800"/>
            <a:ext cx="3941762" cy="2800767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Point p;</a:t>
            </a:r>
          </a:p>
          <a:p>
            <a:pPr>
              <a:tabLst>
                <a:tab pos="2286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p.m_x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7;</a:t>
            </a:r>
          </a:p>
          <a:p>
            <a:pPr>
              <a:tabLst>
                <a:tab pos="2286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p.m_y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9;</a:t>
            </a:r>
          </a:p>
          <a:p>
            <a:pPr>
              <a:tabLst>
                <a:tab pos="228600" algn="l"/>
              </a:tabLst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Circle c(p,3);</a:t>
            </a:r>
          </a:p>
          <a:p>
            <a:pPr>
              <a:tabLst>
                <a:tab pos="228600" algn="l"/>
              </a:tabLst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c.getArea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2286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10200" y="36513"/>
            <a:ext cx="3727450" cy="4098925"/>
            <a:chOff x="976313" y="1143000"/>
            <a:chExt cx="3727450" cy="4098925"/>
          </a:xfrm>
        </p:grpSpPr>
        <p:grpSp>
          <p:nvGrpSpPr>
            <p:cNvPr id="534558" name="Group 30"/>
            <p:cNvGrpSpPr>
              <a:grpSpLocks/>
            </p:cNvGrpSpPr>
            <p:nvPr/>
          </p:nvGrpSpPr>
          <p:grpSpPr bwMode="auto">
            <a:xfrm>
              <a:off x="2268538" y="1143000"/>
              <a:ext cx="2144712" cy="1244600"/>
              <a:chOff x="3089" y="960"/>
              <a:chExt cx="1351" cy="784"/>
            </a:xfrm>
          </p:grpSpPr>
          <p:sp>
            <p:nvSpPr>
              <p:cNvPr id="534549" name="Rectangle 21"/>
              <p:cNvSpPr>
                <a:spLocks noChangeArrowheads="1"/>
              </p:cNvSpPr>
              <p:nvPr/>
            </p:nvSpPr>
            <p:spPr bwMode="auto">
              <a:xfrm>
                <a:off x="3472" y="1024"/>
                <a:ext cx="968" cy="493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4550" name="Text Box 22"/>
              <p:cNvSpPr txBox="1">
                <a:spLocks noChangeArrowheads="1"/>
              </p:cNvSpPr>
              <p:nvPr/>
            </p:nvSpPr>
            <p:spPr bwMode="auto">
              <a:xfrm>
                <a:off x="3089" y="960"/>
                <a:ext cx="3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p</a:t>
                </a:r>
              </a:p>
            </p:txBody>
          </p:sp>
          <p:sp>
            <p:nvSpPr>
              <p:cNvPr id="534551" name="Text Box 23"/>
              <p:cNvSpPr txBox="1">
                <a:spLocks noChangeArrowheads="1"/>
              </p:cNvSpPr>
              <p:nvPr/>
            </p:nvSpPr>
            <p:spPr bwMode="auto">
              <a:xfrm>
                <a:off x="3469" y="1014"/>
                <a:ext cx="4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m_x</a:t>
                </a:r>
              </a:p>
            </p:txBody>
          </p:sp>
          <p:sp>
            <p:nvSpPr>
              <p:cNvPr id="534552" name="Text Box 24"/>
              <p:cNvSpPr txBox="1">
                <a:spLocks noChangeArrowheads="1"/>
              </p:cNvSpPr>
              <p:nvPr/>
            </p:nvSpPr>
            <p:spPr bwMode="auto">
              <a:xfrm>
                <a:off x="3488" y="1230"/>
                <a:ext cx="4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m_y</a:t>
                </a:r>
              </a:p>
            </p:txBody>
          </p:sp>
          <p:sp>
            <p:nvSpPr>
              <p:cNvPr id="534554" name="Rectangle 26"/>
              <p:cNvSpPr>
                <a:spLocks noChangeArrowheads="1"/>
              </p:cNvSpPr>
              <p:nvPr/>
            </p:nvSpPr>
            <p:spPr bwMode="auto">
              <a:xfrm>
                <a:off x="3912" y="1072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4555" name="Rectangle 27"/>
              <p:cNvSpPr>
                <a:spLocks noChangeArrowheads="1"/>
              </p:cNvSpPr>
              <p:nvPr/>
            </p:nvSpPr>
            <p:spPr bwMode="auto">
              <a:xfrm>
                <a:off x="3912" y="1288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4557" name="Text Box 29"/>
              <p:cNvSpPr txBox="1">
                <a:spLocks noChangeArrowheads="1"/>
              </p:cNvSpPr>
              <p:nvPr/>
            </p:nvSpPr>
            <p:spPr bwMode="auto">
              <a:xfrm>
                <a:off x="4058" y="1053"/>
                <a:ext cx="169" cy="6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200">
                    <a:solidFill>
                      <a:schemeClr val="bg1"/>
                    </a:solidFill>
                  </a:rPr>
                  <a:t> </a:t>
                </a:r>
              </a:p>
              <a:p>
                <a:pPr algn="ctr"/>
                <a:r>
                  <a:rPr lang="en-US" sz="2200">
                    <a:solidFill>
                      <a:schemeClr val="bg1"/>
                    </a:solidFill>
                  </a:rPr>
                  <a:t> </a:t>
                </a:r>
              </a:p>
              <a:p>
                <a:pPr algn="ctr"/>
                <a:r>
                  <a:rPr lang="en-US" sz="2200">
                    <a:solidFill>
                      <a:schemeClr val="bg1"/>
                    </a:solidFill>
                  </a:rPr>
                  <a:t> </a:t>
                </a:r>
              </a:p>
            </p:txBody>
          </p:sp>
        </p:grpSp>
        <p:sp>
          <p:nvSpPr>
            <p:cNvPr id="534560" name="Text Box 32"/>
            <p:cNvSpPr txBox="1">
              <a:spLocks noChangeArrowheads="1"/>
            </p:cNvSpPr>
            <p:nvPr/>
          </p:nvSpPr>
          <p:spPr bwMode="auto">
            <a:xfrm>
              <a:off x="3746500" y="1250950"/>
              <a:ext cx="369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E5"/>
                  </a:solidFill>
                </a:rPr>
                <a:t>7</a:t>
              </a:r>
            </a:p>
          </p:txBody>
        </p:sp>
        <p:sp>
          <p:nvSpPr>
            <p:cNvPr id="534562" name="Text Box 34"/>
            <p:cNvSpPr txBox="1">
              <a:spLocks noChangeArrowheads="1"/>
            </p:cNvSpPr>
            <p:nvPr/>
          </p:nvSpPr>
          <p:spPr bwMode="auto">
            <a:xfrm>
              <a:off x="3736975" y="1593850"/>
              <a:ext cx="369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E5"/>
                  </a:solidFill>
                </a:rPr>
                <a:t>9</a:t>
              </a:r>
            </a:p>
          </p:txBody>
        </p:sp>
        <p:grpSp>
          <p:nvGrpSpPr>
            <p:cNvPr id="534573" name="Group 45"/>
            <p:cNvGrpSpPr>
              <a:grpSpLocks/>
            </p:cNvGrpSpPr>
            <p:nvPr/>
          </p:nvGrpSpPr>
          <p:grpSpPr bwMode="auto">
            <a:xfrm>
              <a:off x="976313" y="2252663"/>
              <a:ext cx="3727450" cy="2989262"/>
              <a:chOff x="2029" y="152"/>
              <a:chExt cx="2348" cy="1883"/>
            </a:xfrm>
          </p:grpSpPr>
          <p:grpSp>
            <p:nvGrpSpPr>
              <p:cNvPr id="534571" name="Group 43"/>
              <p:cNvGrpSpPr>
                <a:grpSpLocks/>
              </p:cNvGrpSpPr>
              <p:nvPr/>
            </p:nvGrpSpPr>
            <p:grpSpPr bwMode="auto">
              <a:xfrm>
                <a:off x="2216" y="229"/>
                <a:ext cx="2161" cy="1806"/>
                <a:chOff x="2216" y="229"/>
                <a:chExt cx="2161" cy="1806"/>
              </a:xfrm>
            </p:grpSpPr>
            <p:sp>
              <p:nvSpPr>
                <p:cNvPr id="534564" name="Rectangle 36"/>
                <p:cNvSpPr>
                  <a:spLocks noChangeArrowheads="1"/>
                </p:cNvSpPr>
                <p:nvPr/>
              </p:nvSpPr>
              <p:spPr bwMode="auto">
                <a:xfrm>
                  <a:off x="2216" y="229"/>
                  <a:ext cx="2161" cy="1806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  <a:latin typeface="Courier New" pitchFamily="49" charset="0"/>
                    </a:rPr>
                    <a:t>class Circ</a:t>
                  </a:r>
                  <a:endParaRPr lang="en-US" sz="1400">
                    <a:solidFill>
                      <a:schemeClr val="tx1"/>
                    </a:solidFill>
                    <a:latin typeface="Courier New" pitchFamily="49" charset="0"/>
                  </a:endParaRPr>
                </a:p>
                <a:p>
                  <a:r>
                    <a:rPr lang="en-US" sz="1400" b="1">
                      <a:solidFill>
                        <a:schemeClr val="tx1"/>
                      </a:solidFill>
                      <a:latin typeface="Courier New" pitchFamily="49" charset="0"/>
                    </a:rPr>
                    <a:t>{</a:t>
                  </a:r>
                </a:p>
                <a:p>
                  <a:r>
                    <a:rPr lang="en-US" sz="1400" b="1">
                      <a:solidFill>
                        <a:schemeClr val="tx1"/>
                      </a:solidFill>
                      <a:latin typeface="Courier New" pitchFamily="49" charset="0"/>
                    </a:rPr>
                    <a:t> ...</a:t>
                  </a:r>
                  <a:endParaRPr lang="en-US" sz="1400">
                    <a:solidFill>
                      <a:schemeClr val="tx1"/>
                    </a:solidFill>
                    <a:latin typeface="Courier New" pitchFamily="49" charset="0"/>
                  </a:endParaRPr>
                </a:p>
                <a:p>
                  <a:r>
                    <a:rPr lang="en-US" sz="1400" b="1">
                      <a:solidFill>
                        <a:srgbClr val="6600CC"/>
                      </a:solidFill>
                      <a:latin typeface="Courier New" pitchFamily="49" charset="0"/>
                    </a:rPr>
                    <a:t> Circ(</a:t>
                  </a:r>
                  <a:r>
                    <a:rPr lang="en-US" sz="1400" b="1">
                      <a:solidFill>
                        <a:schemeClr val="accent2"/>
                      </a:solidFill>
                      <a:latin typeface="Courier New" pitchFamily="49" charset="0"/>
                    </a:rPr>
                    <a:t>const Point &amp;pt,int rad</a:t>
                  </a:r>
                  <a:r>
                    <a:rPr lang="en-US" sz="1400" b="1">
                      <a:solidFill>
                        <a:srgbClr val="6600CC"/>
                      </a:solidFill>
                      <a:latin typeface="Courier New" pitchFamily="49" charset="0"/>
                    </a:rPr>
                    <a:t>)</a:t>
                  </a:r>
                  <a:endParaRPr lang="en-US" sz="1400">
                    <a:solidFill>
                      <a:srgbClr val="6600CC"/>
                    </a:solidFill>
                    <a:latin typeface="Courier New" pitchFamily="49" charset="0"/>
                  </a:endParaRPr>
                </a:p>
                <a:p>
                  <a:r>
                    <a:rPr lang="en-US" sz="1400" b="1">
                      <a:solidFill>
                        <a:srgbClr val="6600CC"/>
                      </a:solidFill>
                      <a:latin typeface="Courier New" pitchFamily="49" charset="0"/>
                    </a:rPr>
                    <a:t> {</a:t>
                  </a:r>
                  <a:endParaRPr lang="en-US" sz="1400">
                    <a:solidFill>
                      <a:srgbClr val="6600CC"/>
                    </a:solidFill>
                    <a:latin typeface="Courier New" pitchFamily="49" charset="0"/>
                  </a:endParaRPr>
                </a:p>
                <a:p>
                  <a:r>
                    <a:rPr lang="en-US" sz="1400" b="1">
                      <a:solidFill>
                        <a:srgbClr val="6600CC"/>
                      </a:solidFill>
                      <a:latin typeface="Courier New" pitchFamily="49" charset="0"/>
                    </a:rPr>
                    <a:t>   </a:t>
                  </a:r>
                  <a:r>
                    <a:rPr lang="en-US" sz="1400" b="1">
                      <a:solidFill>
                        <a:schemeClr val="accent2"/>
                      </a:solidFill>
                      <a:latin typeface="Courier New" pitchFamily="49" charset="0"/>
                    </a:rPr>
                    <a:t>m_x = pt.m_x;</a:t>
                  </a:r>
                </a:p>
                <a:p>
                  <a:r>
                    <a:rPr lang="en-US" sz="1400" b="1">
                      <a:solidFill>
                        <a:schemeClr val="accent2"/>
                      </a:solidFill>
                      <a:latin typeface="Courier New" pitchFamily="49" charset="0"/>
                    </a:rPr>
                    <a:t>   m_y = pt.m_y;</a:t>
                  </a:r>
                </a:p>
                <a:p>
                  <a:r>
                    <a:rPr lang="en-US" sz="1400" b="1">
                      <a:solidFill>
                        <a:schemeClr val="accent2"/>
                      </a:solidFill>
                      <a:latin typeface="Courier New" pitchFamily="49" charset="0"/>
                    </a:rPr>
                    <a:t>   m_rad = rad;</a:t>
                  </a:r>
                </a:p>
                <a:p>
                  <a:r>
                    <a:rPr lang="en-US" sz="1400" b="1">
                      <a:solidFill>
                        <a:srgbClr val="6600CC"/>
                      </a:solidFill>
                      <a:latin typeface="Courier New" pitchFamily="49" charset="0"/>
                    </a:rPr>
                    <a:t> }</a:t>
                  </a:r>
                </a:p>
                <a:p>
                  <a:r>
                    <a:rPr lang="en-US" sz="1400">
                      <a:solidFill>
                        <a:schemeClr val="tx1"/>
                      </a:solidFill>
                      <a:latin typeface="Courier New" pitchFamily="49" charset="0"/>
                    </a:rPr>
                    <a:t> ...</a:t>
                  </a:r>
                </a:p>
                <a:p>
                  <a:r>
                    <a:rPr lang="en-US" sz="1400" b="1">
                      <a:solidFill>
                        <a:schemeClr val="tx1"/>
                      </a:solidFill>
                      <a:latin typeface="Courier New" pitchFamily="49" charset="0"/>
                    </a:rPr>
                    <a:t>private:</a:t>
                  </a:r>
                  <a:endParaRPr lang="en-US" sz="1400">
                    <a:solidFill>
                      <a:schemeClr val="tx1"/>
                    </a:solidFill>
                    <a:latin typeface="Courier New" pitchFamily="49" charset="0"/>
                  </a:endParaRPr>
                </a:p>
                <a:p>
                  <a:r>
                    <a:rPr lang="en-US" sz="1400" b="1">
                      <a:solidFill>
                        <a:schemeClr val="tx1"/>
                      </a:solidFill>
                      <a:latin typeface="Courier New" pitchFamily="49" charset="0"/>
                    </a:rPr>
                    <a:t>  m_x      m_y      m_rad  </a:t>
                  </a:r>
                  <a:endParaRPr lang="en-US" sz="1400">
                    <a:solidFill>
                      <a:schemeClr val="tx1"/>
                    </a:solidFill>
                    <a:latin typeface="Courier New" pitchFamily="49" charset="0"/>
                  </a:endParaRPr>
                </a:p>
                <a:p>
                  <a:r>
                    <a:rPr lang="en-US" sz="1400" b="1">
                      <a:solidFill>
                        <a:schemeClr val="tx1"/>
                      </a:solidFill>
                      <a:latin typeface="Courier New" pitchFamily="49" charset="0"/>
                    </a:rPr>
                    <a:t>}</a:t>
                  </a:r>
                </a:p>
              </p:txBody>
            </p:sp>
            <p:sp>
              <p:nvSpPr>
                <p:cNvPr id="534567" name="Rectangle 39"/>
                <p:cNvSpPr>
                  <a:spLocks noChangeArrowheads="1"/>
                </p:cNvSpPr>
                <p:nvPr/>
              </p:nvSpPr>
              <p:spPr bwMode="auto">
                <a:xfrm>
                  <a:off x="2640" y="1737"/>
                  <a:ext cx="312" cy="144"/>
                </a:xfrm>
                <a:prstGeom prst="rect">
                  <a:avLst/>
                </a:prstGeom>
                <a:solidFill>
                  <a:srgbClr val="FFCC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568" name="Rectangle 40"/>
                <p:cNvSpPr>
                  <a:spLocks noChangeArrowheads="1"/>
                </p:cNvSpPr>
                <p:nvPr/>
              </p:nvSpPr>
              <p:spPr bwMode="auto">
                <a:xfrm>
                  <a:off x="3229" y="1728"/>
                  <a:ext cx="312" cy="144"/>
                </a:xfrm>
                <a:prstGeom prst="rect">
                  <a:avLst/>
                </a:prstGeom>
                <a:solidFill>
                  <a:srgbClr val="FFCC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569" name="Rectangle 41"/>
                <p:cNvSpPr>
                  <a:spLocks noChangeArrowheads="1"/>
                </p:cNvSpPr>
                <p:nvPr/>
              </p:nvSpPr>
              <p:spPr bwMode="auto">
                <a:xfrm>
                  <a:off x="3972" y="1733"/>
                  <a:ext cx="312" cy="144"/>
                </a:xfrm>
                <a:prstGeom prst="rect">
                  <a:avLst/>
                </a:prstGeom>
                <a:solidFill>
                  <a:srgbClr val="FFCC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34572" name="Text Box 44"/>
              <p:cNvSpPr txBox="1">
                <a:spLocks noChangeArrowheads="1"/>
              </p:cNvSpPr>
              <p:nvPr/>
            </p:nvSpPr>
            <p:spPr bwMode="auto">
              <a:xfrm>
                <a:off x="2029" y="152"/>
                <a:ext cx="21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sp>
          <p:nvSpPr>
            <p:cNvPr id="534574" name="Text Box 46"/>
            <p:cNvSpPr txBox="1">
              <a:spLocks noChangeArrowheads="1"/>
            </p:cNvSpPr>
            <p:nvPr/>
          </p:nvSpPr>
          <p:spPr bwMode="auto">
            <a:xfrm>
              <a:off x="3319463" y="3095625"/>
              <a:ext cx="274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cxnSp>
          <p:nvCxnSpPr>
            <p:cNvPr id="534575" name="AutoShape 47"/>
            <p:cNvCxnSpPr>
              <a:cxnSpLocks noChangeShapeType="1"/>
              <a:stCxn id="534574" idx="0"/>
              <a:endCxn id="534549" idx="2"/>
            </p:cNvCxnSpPr>
            <p:nvPr/>
          </p:nvCxnSpPr>
          <p:spPr bwMode="auto">
            <a:xfrm rot="16200000">
              <a:off x="3024188" y="2474912"/>
              <a:ext cx="1054100" cy="187325"/>
            </a:xfrm>
            <a:prstGeom prst="curvedConnector3">
              <a:avLst>
                <a:gd name="adj1" fmla="val 50755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4582" name="Text Box 54"/>
            <p:cNvSpPr txBox="1">
              <a:spLocks noChangeArrowheads="1"/>
            </p:cNvSpPr>
            <p:nvPr/>
          </p:nvSpPr>
          <p:spPr bwMode="auto">
            <a:xfrm>
              <a:off x="4152900" y="2819400"/>
              <a:ext cx="3206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3</a:t>
              </a:r>
            </a:p>
          </p:txBody>
        </p:sp>
      </p:grp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1047344" y="3688150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const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Point &amp;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pt</a:t>
            </a: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5" grpId="0" animBg="1"/>
      <p:bldP spid="534536" grpId="0"/>
      <p:bldP spid="534538" grpId="0"/>
      <p:bldP spid="534541" grpId="0"/>
      <p:bldP spid="53454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D3D3-5246-4DF3-B90F-B6450EB1BAB3}" type="slidenum">
              <a:rPr lang="en-US"/>
              <a:pPr/>
              <a:t>51</a:t>
            </a:fld>
            <a:endParaRPr lang="en-US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783138" y="-304800"/>
            <a:ext cx="4818062" cy="1143000"/>
          </a:xfrm>
        </p:spPr>
        <p:txBody>
          <a:bodyPr/>
          <a:lstStyle/>
          <a:p>
            <a:r>
              <a:rPr lang="en-US" sz="3600"/>
              <a:t>Copy Construction</a:t>
            </a:r>
          </a:p>
        </p:txBody>
      </p:sp>
      <p:sp>
        <p:nvSpPr>
          <p:cNvPr id="536582" name="Rectangle 6"/>
          <p:cNvSpPr>
            <a:spLocks noChangeArrowheads="1"/>
          </p:cNvSpPr>
          <p:nvPr/>
        </p:nvSpPr>
        <p:spPr bwMode="auto">
          <a:xfrm>
            <a:off x="131763" y="268288"/>
            <a:ext cx="4786312" cy="6437312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eaLnBrk="0" hangingPunct="0"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36626" name="Group 50"/>
          <p:cNvGrpSpPr>
            <a:grpSpLocks/>
          </p:cNvGrpSpPr>
          <p:nvPr/>
        </p:nvGrpSpPr>
        <p:grpSpPr bwMode="auto">
          <a:xfrm>
            <a:off x="241300" y="2301875"/>
            <a:ext cx="5181600" cy="1624013"/>
            <a:chOff x="144" y="2322"/>
            <a:chExt cx="3264" cy="1023"/>
          </a:xfrm>
        </p:grpSpPr>
        <p:sp>
          <p:nvSpPr>
            <p:cNvPr id="536583" name="Rectangle 7"/>
            <p:cNvSpPr>
              <a:spLocks noChangeArrowheads="1"/>
            </p:cNvSpPr>
            <p:nvPr/>
          </p:nvSpPr>
          <p:spPr bwMode="auto">
            <a:xfrm>
              <a:off x="144" y="2326"/>
              <a:ext cx="2880" cy="10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Circ(                         )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</a:p>
            <a:p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endParaRPr lang="en-US" sz="10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</p:txBody>
        </p:sp>
        <p:sp>
          <p:nvSpPr>
            <p:cNvPr id="536585" name="Rectangle 9"/>
            <p:cNvSpPr>
              <a:spLocks noChangeArrowheads="1"/>
            </p:cNvSpPr>
            <p:nvPr/>
          </p:nvSpPr>
          <p:spPr bwMode="auto">
            <a:xfrm>
              <a:off x="654" y="2326"/>
              <a:ext cx="1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const Point &amp;pt</a:t>
              </a:r>
            </a:p>
          </p:txBody>
        </p:sp>
        <p:sp>
          <p:nvSpPr>
            <p:cNvPr id="536586" name="Rectangle 10"/>
            <p:cNvSpPr>
              <a:spLocks noChangeArrowheads="1"/>
            </p:cNvSpPr>
            <p:nvPr/>
          </p:nvSpPr>
          <p:spPr bwMode="auto">
            <a:xfrm>
              <a:off x="1946" y="2322"/>
              <a:ext cx="1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, int rad</a:t>
              </a:r>
            </a:p>
          </p:txBody>
        </p:sp>
        <p:sp>
          <p:nvSpPr>
            <p:cNvPr id="536587" name="Rectangle 11"/>
            <p:cNvSpPr>
              <a:spLocks noChangeArrowheads="1"/>
            </p:cNvSpPr>
            <p:nvPr/>
          </p:nvSpPr>
          <p:spPr bwMode="auto">
            <a:xfrm>
              <a:off x="384" y="2610"/>
              <a:ext cx="146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m_x = pt.m_x;</a:t>
              </a:r>
            </a:p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m_y = pt.m_y;</a:t>
              </a:r>
            </a:p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m_rad = rad;</a:t>
              </a:r>
            </a:p>
          </p:txBody>
        </p:sp>
      </p:grpSp>
      <p:sp>
        <p:nvSpPr>
          <p:cNvPr id="536623" name="Rectangle 47"/>
          <p:cNvSpPr>
            <a:spLocks noChangeArrowheads="1"/>
          </p:cNvSpPr>
          <p:nvPr/>
        </p:nvSpPr>
        <p:spPr bwMode="auto">
          <a:xfrm>
            <a:off x="263525" y="1143000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Circ(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x, int y, int r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m_x = x; m_y = y;  m_rad = r;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6624" name="Text Box 48"/>
          <p:cNvSpPr txBox="1">
            <a:spLocks noChangeArrowheads="1"/>
          </p:cNvSpPr>
          <p:nvPr/>
        </p:nvSpPr>
        <p:spPr bwMode="auto">
          <a:xfrm>
            <a:off x="4760912" y="609600"/>
            <a:ext cx="43830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Ok, so we’ve seen a 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simple constructor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6625" name="Text Box 49"/>
          <p:cNvSpPr txBox="1">
            <a:spLocks noChangeArrowheads="1"/>
          </p:cNvSpPr>
          <p:nvPr/>
        </p:nvSpPr>
        <p:spPr bwMode="auto">
          <a:xfrm>
            <a:off x="4549303" y="1348163"/>
            <a:ext cx="46548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    And a constructor that accepts another 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class’s variable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6627" name="Text Box 51"/>
          <p:cNvSpPr txBox="1">
            <a:spLocks noChangeArrowheads="1"/>
          </p:cNvSpPr>
          <p:nvPr/>
        </p:nvSpPr>
        <p:spPr bwMode="auto">
          <a:xfrm>
            <a:off x="4349513" y="2076450"/>
            <a:ext cx="49037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    What if we want to define a constructor for </a:t>
            </a:r>
            <a:r>
              <a:rPr lang="en-US" sz="2000" dirty="0" err="1">
                <a:solidFill>
                  <a:schemeClr val="tx2"/>
                </a:solidFill>
                <a:latin typeface="Comic Sans MS" pitchFamily="66" charset="0"/>
              </a:rPr>
              <a:t>Circ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 that 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accepts another </a:t>
            </a:r>
            <a:r>
              <a:rPr lang="en-US" sz="2000" dirty="0" err="1">
                <a:solidFill>
                  <a:srgbClr val="6600CC"/>
                </a:solidFill>
                <a:latin typeface="Comic Sans MS" pitchFamily="66" charset="0"/>
              </a:rPr>
              <a:t>Circ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 variable??</a:t>
            </a:r>
          </a:p>
        </p:txBody>
      </p:sp>
      <p:sp>
        <p:nvSpPr>
          <p:cNvPr id="536631" name="Rectangle 55"/>
          <p:cNvSpPr>
            <a:spLocks noChangeArrowheads="1"/>
          </p:cNvSpPr>
          <p:nvPr/>
        </p:nvSpPr>
        <p:spPr bwMode="auto">
          <a:xfrm>
            <a:off x="5105400" y="4814888"/>
            <a:ext cx="3941763" cy="204311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6632" name="Text Box 56"/>
          <p:cNvSpPr txBox="1">
            <a:spLocks noChangeArrowheads="1"/>
          </p:cNvSpPr>
          <p:nvPr/>
        </p:nvSpPr>
        <p:spPr bwMode="auto">
          <a:xfrm>
            <a:off x="4953000" y="3124200"/>
            <a:ext cx="40036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This will allow us to 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initialize a new </a:t>
            </a:r>
            <a:r>
              <a:rPr lang="en-US" sz="2000" dirty="0" err="1">
                <a:solidFill>
                  <a:srgbClr val="6600CC"/>
                </a:solidFill>
                <a:latin typeface="Comic Sans MS" pitchFamily="66" charset="0"/>
              </a:rPr>
              <a:t>Circ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 variable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 (b) based on the value of an 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existing </a:t>
            </a:r>
            <a:r>
              <a:rPr lang="en-US" sz="2000" dirty="0" err="1">
                <a:solidFill>
                  <a:srgbClr val="6600CC"/>
                </a:solidFill>
                <a:latin typeface="Comic Sans MS" pitchFamily="66" charset="0"/>
              </a:rPr>
              <a:t>Circ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 variable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 (a).</a:t>
            </a:r>
          </a:p>
        </p:txBody>
      </p:sp>
      <p:sp>
        <p:nvSpPr>
          <p:cNvPr id="536633" name="Text Box 57"/>
          <p:cNvSpPr txBox="1">
            <a:spLocks noChangeArrowheads="1"/>
          </p:cNvSpPr>
          <p:nvPr/>
        </p:nvSpPr>
        <p:spPr bwMode="auto">
          <a:xfrm>
            <a:off x="5067808" y="4467318"/>
            <a:ext cx="4003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Let’s see how to do it!</a:t>
            </a:r>
          </a:p>
        </p:txBody>
      </p:sp>
      <p:sp>
        <p:nvSpPr>
          <p:cNvPr id="536634" name="Rectangle 58"/>
          <p:cNvSpPr>
            <a:spLocks noChangeArrowheads="1"/>
          </p:cNvSpPr>
          <p:nvPr/>
        </p:nvSpPr>
        <p:spPr bwMode="auto">
          <a:xfrm>
            <a:off x="228600" y="3887788"/>
            <a:ext cx="4572000" cy="161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                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</a:p>
          <a:p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endParaRPr lang="en-US" sz="10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6635" name="Rectangle 59"/>
          <p:cNvSpPr>
            <a:spLocks noChangeArrowheads="1"/>
          </p:cNvSpPr>
          <p:nvPr/>
        </p:nvSpPr>
        <p:spPr bwMode="auto">
          <a:xfrm>
            <a:off x="1057275" y="3892550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const Circ &amp;old</a:t>
            </a:r>
          </a:p>
        </p:txBody>
      </p:sp>
      <p:sp>
        <p:nvSpPr>
          <p:cNvPr id="536637" name="Rectangle 61"/>
          <p:cNvSpPr>
            <a:spLocks noChangeArrowheads="1"/>
          </p:cNvSpPr>
          <p:nvPr/>
        </p:nvSpPr>
        <p:spPr bwMode="auto">
          <a:xfrm>
            <a:off x="609600" y="4343400"/>
            <a:ext cx="32273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m_x = old.m_x;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m_y = old.m_y;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m_rad = old.m_rad;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3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-0.00209 -0.4106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3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053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536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536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3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3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3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23" grpId="0"/>
      <p:bldP spid="536624" grpId="0"/>
      <p:bldP spid="536624" grpId="1"/>
      <p:bldP spid="536625" grpId="0"/>
      <p:bldP spid="536627" grpId="0"/>
      <p:bldP spid="536627" grpId="1"/>
      <p:bldP spid="536632" grpId="0"/>
      <p:bldP spid="536633" grpId="0"/>
      <p:bldP spid="536634" grpId="0"/>
      <p:bldP spid="536635" grpId="0"/>
      <p:bldP spid="53663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783138" y="-372896"/>
            <a:ext cx="4818062" cy="1143000"/>
          </a:xfrm>
        </p:spPr>
        <p:txBody>
          <a:bodyPr/>
          <a:lstStyle/>
          <a:p>
            <a:r>
              <a:rPr lang="en-US" sz="2800" dirty="0"/>
              <a:t>Copy Construction</a:t>
            </a: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2C86-31DA-4FC5-AD9B-C2D05113208C}" type="slidenum">
              <a:rPr lang="en-US"/>
              <a:pPr/>
              <a:t>52</a:t>
            </a:fld>
            <a:endParaRPr lang="en-US"/>
          </a:p>
        </p:txBody>
      </p:sp>
      <p:grpSp>
        <p:nvGrpSpPr>
          <p:cNvPr id="538666" name="Group 42"/>
          <p:cNvGrpSpPr>
            <a:grpSpLocks/>
          </p:cNvGrpSpPr>
          <p:nvPr/>
        </p:nvGrpSpPr>
        <p:grpSpPr bwMode="auto">
          <a:xfrm>
            <a:off x="131763" y="268288"/>
            <a:ext cx="5291137" cy="6437312"/>
            <a:chOff x="83" y="169"/>
            <a:chExt cx="3333" cy="4055"/>
          </a:xfrm>
        </p:grpSpPr>
        <p:grpSp>
          <p:nvGrpSpPr>
            <p:cNvPr id="538665" name="Group 41"/>
            <p:cNvGrpSpPr>
              <a:grpSpLocks/>
            </p:cNvGrpSpPr>
            <p:nvPr/>
          </p:nvGrpSpPr>
          <p:grpSpPr bwMode="auto">
            <a:xfrm>
              <a:off x="83" y="169"/>
              <a:ext cx="3015" cy="4055"/>
              <a:chOff x="83" y="169"/>
              <a:chExt cx="3015" cy="4055"/>
            </a:xfrm>
          </p:grpSpPr>
          <p:sp>
            <p:nvSpPr>
              <p:cNvPr id="538627" name="Rectangle 3"/>
              <p:cNvSpPr>
                <a:spLocks noChangeArrowheads="1"/>
              </p:cNvSpPr>
              <p:nvPr/>
            </p:nvSpPr>
            <p:spPr bwMode="auto">
              <a:xfrm>
                <a:off x="83" y="169"/>
                <a:ext cx="3015" cy="4055"/>
              </a:xfrm>
              <a:prstGeom prst="rect">
                <a:avLst/>
              </a:prstGeom>
              <a:solidFill>
                <a:srgbClr val="FFFFE5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class Circ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GetArea(void) const;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m_x, m_y, m_rad;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  <a:endParaRPr lang="en-US" sz="100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538633" name="Rectangle 9"/>
              <p:cNvSpPr>
                <a:spLocks noChangeArrowheads="1"/>
              </p:cNvSpPr>
              <p:nvPr/>
            </p:nvSpPr>
            <p:spPr bwMode="auto">
              <a:xfrm>
                <a:off x="166" y="720"/>
                <a:ext cx="2880" cy="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int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x, int y, int r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  m_x = x; m_y = y;  m_rad = r;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38642" name="Rectangle 18"/>
              <p:cNvSpPr>
                <a:spLocks noChangeArrowheads="1"/>
              </p:cNvSpPr>
              <p:nvPr/>
            </p:nvSpPr>
            <p:spPr bwMode="auto">
              <a:xfrm>
                <a:off x="144" y="2449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38643" name="Rectangle 19"/>
              <p:cNvSpPr>
                <a:spLocks noChangeArrowheads="1"/>
              </p:cNvSpPr>
              <p:nvPr/>
            </p:nvSpPr>
            <p:spPr bwMode="auto">
              <a:xfrm>
                <a:off x="666" y="245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</a:t>
                </a:r>
              </a:p>
            </p:txBody>
          </p:sp>
          <p:sp>
            <p:nvSpPr>
              <p:cNvPr id="538644" name="Rectangle 20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2033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old.m_y;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old.m_rad;</a:t>
                </a:r>
              </a:p>
            </p:txBody>
          </p:sp>
        </p:grpSp>
        <p:grpSp>
          <p:nvGrpSpPr>
            <p:cNvPr id="538628" name="Group 4"/>
            <p:cNvGrpSpPr>
              <a:grpSpLocks/>
            </p:cNvGrpSpPr>
            <p:nvPr/>
          </p:nvGrpSpPr>
          <p:grpSpPr bwMode="auto">
            <a:xfrm>
              <a:off x="152" y="1450"/>
              <a:ext cx="3264" cy="1023"/>
              <a:chOff x="144" y="2322"/>
              <a:chExt cx="3264" cy="1023"/>
            </a:xfrm>
          </p:grpSpPr>
          <p:sp>
            <p:nvSpPr>
              <p:cNvPr id="538629" name="Rectangle 5"/>
              <p:cNvSpPr>
                <a:spLocks noChangeArrowheads="1"/>
              </p:cNvSpPr>
              <p:nvPr/>
            </p:nvSpPr>
            <p:spPr bwMode="auto">
              <a:xfrm>
                <a:off x="144" y="2326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38630" name="Rectangle 6"/>
              <p:cNvSpPr>
                <a:spLocks noChangeArrowheads="1"/>
              </p:cNvSpPr>
              <p:nvPr/>
            </p:nvSpPr>
            <p:spPr bwMode="auto">
              <a:xfrm>
                <a:off x="654" y="2326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Point &amp;pt</a:t>
                </a:r>
              </a:p>
            </p:txBody>
          </p:sp>
          <p:sp>
            <p:nvSpPr>
              <p:cNvPr id="538631" name="Rectangle 7"/>
              <p:cNvSpPr>
                <a:spLocks noChangeArrowheads="1"/>
              </p:cNvSpPr>
              <p:nvPr/>
            </p:nvSpPr>
            <p:spPr bwMode="auto">
              <a:xfrm>
                <a:off x="1946" y="232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, int rad</a:t>
                </a:r>
              </a:p>
            </p:txBody>
          </p:sp>
          <p:sp>
            <p:nvSpPr>
              <p:cNvPr id="538632" name="Rectangle 8"/>
              <p:cNvSpPr>
                <a:spLocks noChangeArrowheads="1"/>
              </p:cNvSpPr>
              <p:nvPr/>
            </p:nvSpPr>
            <p:spPr bwMode="auto">
              <a:xfrm>
                <a:off x="384" y="2610"/>
                <a:ext cx="146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pt.m_x;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pt.m_y;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rad;</a:t>
                </a:r>
              </a:p>
            </p:txBody>
          </p:sp>
        </p:grpSp>
      </p:grpSp>
      <p:sp>
        <p:nvSpPr>
          <p:cNvPr id="59" name="AutoShape 68"/>
          <p:cNvSpPr>
            <a:spLocks noChangeArrowheads="1"/>
          </p:cNvSpPr>
          <p:nvPr/>
        </p:nvSpPr>
        <p:spPr bwMode="auto">
          <a:xfrm>
            <a:off x="4398661" y="3581400"/>
            <a:ext cx="4581525" cy="867213"/>
          </a:xfrm>
          <a:prstGeom prst="wedgeRoundRectCallout">
            <a:avLst>
              <a:gd name="adj1" fmla="val -91819"/>
              <a:gd name="adj2" fmla="val 61652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dirty="0"/>
              <a:t>But wait! </a:t>
            </a:r>
            <a:r>
              <a:rPr lang="en-US" sz="1600" dirty="0" err="1"/>
              <a:t>Circ</a:t>
            </a:r>
            <a:r>
              <a:rPr lang="en-US" sz="1600" dirty="0"/>
              <a:t> variable</a:t>
            </a:r>
            <a:r>
              <a:rPr lang="en-US" sz="1600" dirty="0">
                <a:solidFill>
                  <a:srgbClr val="6600CC"/>
                </a:solidFill>
              </a:rPr>
              <a:t> </a:t>
            </a:r>
            <a:r>
              <a:rPr lang="en-US" sz="1600" dirty="0">
                <a:solidFill>
                  <a:srgbClr val="FF0066"/>
                </a:solidFill>
              </a:rPr>
              <a:t>b</a:t>
            </a:r>
            <a:r>
              <a:rPr lang="en-US" sz="1600" dirty="0">
                <a:solidFill>
                  <a:srgbClr val="6600CC"/>
                </a:solidFill>
              </a:rPr>
              <a:t> </a:t>
            </a:r>
            <a:r>
              <a:rPr lang="en-US" sz="1600" dirty="0"/>
              <a:t>is </a:t>
            </a:r>
            <a:r>
              <a:rPr lang="en-US" sz="1600" dirty="0">
                <a:solidFill>
                  <a:srgbClr val="6600CC"/>
                </a:solidFill>
              </a:rPr>
              <a:t>accessing</a:t>
            </a:r>
            <a:r>
              <a:rPr lang="en-US" sz="1600" dirty="0"/>
              <a:t> the </a:t>
            </a:r>
            <a:r>
              <a:rPr lang="en-US" sz="1600" dirty="0">
                <a:solidFill>
                  <a:srgbClr val="6600CC"/>
                </a:solidFill>
              </a:rPr>
              <a:t>private variables/functions </a:t>
            </a:r>
            <a:r>
              <a:rPr lang="en-US" sz="1600" dirty="0"/>
              <a:t>of </a:t>
            </a:r>
            <a:r>
              <a:rPr lang="en-US" sz="1600" dirty="0" err="1"/>
              <a:t>Circ</a:t>
            </a:r>
            <a:r>
              <a:rPr lang="en-US" sz="1600" dirty="0"/>
              <a:t> variable </a:t>
            </a:r>
            <a:r>
              <a:rPr lang="en-US" sz="1600" dirty="0">
                <a:solidFill>
                  <a:srgbClr val="FF0066"/>
                </a:solidFill>
              </a:rPr>
              <a:t>a</a:t>
            </a:r>
            <a:r>
              <a:rPr lang="en-US" sz="1600" dirty="0"/>
              <a:t> – isn’t that violating C++ privacy rules?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538677" name="Text Box 53"/>
          <p:cNvSpPr txBox="1">
            <a:spLocks noChangeArrowheads="1"/>
          </p:cNvSpPr>
          <p:nvPr/>
        </p:nvSpPr>
        <p:spPr bwMode="auto">
          <a:xfrm>
            <a:off x="3402013" y="17605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64630" y="646411"/>
            <a:ext cx="5943279" cy="2840533"/>
            <a:chOff x="943191" y="981075"/>
            <a:chExt cx="8431744" cy="3390995"/>
          </a:xfrm>
        </p:grpSpPr>
        <p:grpSp>
          <p:nvGrpSpPr>
            <p:cNvPr id="538646" name="Group 22"/>
            <p:cNvGrpSpPr>
              <a:grpSpLocks/>
            </p:cNvGrpSpPr>
            <p:nvPr/>
          </p:nvGrpSpPr>
          <p:grpSpPr bwMode="auto">
            <a:xfrm>
              <a:off x="5194090" y="1512983"/>
              <a:ext cx="4180845" cy="2859087"/>
              <a:chOff x="1980" y="152"/>
              <a:chExt cx="2646" cy="1801"/>
            </a:xfrm>
          </p:grpSpPr>
          <p:grpSp>
            <p:nvGrpSpPr>
              <p:cNvPr id="538647" name="Group 23"/>
              <p:cNvGrpSpPr>
                <a:grpSpLocks/>
              </p:cNvGrpSpPr>
              <p:nvPr/>
            </p:nvGrpSpPr>
            <p:grpSpPr bwMode="auto">
              <a:xfrm>
                <a:off x="2216" y="229"/>
                <a:ext cx="2410" cy="1724"/>
                <a:chOff x="2216" y="229"/>
                <a:chExt cx="2410" cy="1724"/>
              </a:xfrm>
            </p:grpSpPr>
            <p:sp>
              <p:nvSpPr>
                <p:cNvPr id="538648" name="Rectangle 24"/>
                <p:cNvSpPr>
                  <a:spLocks noChangeArrowheads="1"/>
                </p:cNvSpPr>
                <p:nvPr/>
              </p:nvSpPr>
              <p:spPr bwMode="auto">
                <a:xfrm>
                  <a:off x="2216" y="229"/>
                  <a:ext cx="2410" cy="1724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tx1"/>
                      </a:solidFill>
                      <a:latin typeface="Courier New" pitchFamily="49" charset="0"/>
                    </a:rPr>
                    <a:t>class </a:t>
                  </a:r>
                  <a:r>
                    <a:rPr lang="en-US" sz="1100" b="1" dirty="0" err="1">
                      <a:solidFill>
                        <a:schemeClr val="tx1"/>
                      </a:solidFill>
                      <a:latin typeface="Courier New" pitchFamily="49" charset="0"/>
                    </a:rPr>
                    <a:t>Circ</a:t>
                  </a:r>
                  <a:endParaRPr lang="en-US" sz="1100" dirty="0">
                    <a:solidFill>
                      <a:schemeClr val="tx1"/>
                    </a:solidFill>
                    <a:latin typeface="Courier New" pitchFamily="49" charset="0"/>
                  </a:endParaRPr>
                </a:p>
                <a:p>
                  <a:r>
                    <a:rPr lang="en-US" sz="1100" b="1" dirty="0">
                      <a:solidFill>
                        <a:schemeClr val="tx1"/>
                      </a:solidFill>
                      <a:latin typeface="Courier New" pitchFamily="49" charset="0"/>
                    </a:rPr>
                    <a:t>{</a:t>
                  </a:r>
                </a:p>
                <a:p>
                  <a:r>
                    <a:rPr lang="en-US" sz="1100" b="1" dirty="0">
                      <a:solidFill>
                        <a:schemeClr val="tx1"/>
                      </a:solidFill>
                      <a:latin typeface="Courier New" pitchFamily="49" charset="0"/>
                    </a:rPr>
                    <a:t> ...</a:t>
                  </a:r>
                  <a:endParaRPr lang="en-US" sz="1100" dirty="0">
                    <a:solidFill>
                      <a:schemeClr val="tx1"/>
                    </a:solidFill>
                    <a:latin typeface="Courier New" pitchFamily="49" charset="0"/>
                  </a:endParaRPr>
                </a:p>
                <a:p>
                  <a:r>
                    <a:rPr lang="en-US" sz="1100" b="1" dirty="0">
                      <a:solidFill>
                        <a:srgbClr val="6600CC"/>
                      </a:solidFill>
                      <a:latin typeface="Courier New" pitchFamily="49" charset="0"/>
                    </a:rPr>
                    <a:t> </a:t>
                  </a:r>
                  <a:r>
                    <a:rPr lang="en-US" sz="1100" b="1" dirty="0" err="1">
                      <a:solidFill>
                        <a:srgbClr val="6600CC"/>
                      </a:solidFill>
                      <a:latin typeface="Courier New" pitchFamily="49" charset="0"/>
                    </a:rPr>
                    <a:t>Circ</a:t>
                  </a:r>
                  <a:r>
                    <a:rPr lang="en-US" sz="1100" b="1" dirty="0">
                      <a:solidFill>
                        <a:srgbClr val="6600CC"/>
                      </a:solidFill>
                      <a:latin typeface="Courier New" pitchFamily="49" charset="0"/>
                    </a:rPr>
                    <a:t>(</a:t>
                  </a:r>
                  <a:r>
                    <a:rPr lang="en-US" sz="1100" b="1" dirty="0" err="1">
                      <a:solidFill>
                        <a:schemeClr val="accent2"/>
                      </a:solidFill>
                      <a:latin typeface="Courier New" pitchFamily="49" charset="0"/>
                    </a:rPr>
                    <a:t>int</a:t>
                  </a:r>
                  <a:r>
                    <a:rPr lang="en-US" sz="1100" b="1" dirty="0">
                      <a:solidFill>
                        <a:schemeClr val="accent2"/>
                      </a:solidFill>
                      <a:latin typeface="Courier New" pitchFamily="49" charset="0"/>
                    </a:rPr>
                    <a:t> x, </a:t>
                  </a:r>
                  <a:r>
                    <a:rPr lang="en-US" sz="1100" b="1" dirty="0" err="1">
                      <a:solidFill>
                        <a:schemeClr val="accent2"/>
                      </a:solidFill>
                      <a:latin typeface="Courier New" pitchFamily="49" charset="0"/>
                    </a:rPr>
                    <a:t>int</a:t>
                  </a:r>
                  <a:r>
                    <a:rPr lang="en-US" sz="1100" b="1" dirty="0">
                      <a:solidFill>
                        <a:schemeClr val="accent2"/>
                      </a:solidFill>
                      <a:latin typeface="Courier New" pitchFamily="49" charset="0"/>
                    </a:rPr>
                    <a:t> y, </a:t>
                  </a:r>
                  <a:r>
                    <a:rPr lang="en-US" sz="1100" b="1" dirty="0" err="1">
                      <a:solidFill>
                        <a:schemeClr val="accent2"/>
                      </a:solidFill>
                      <a:latin typeface="Courier New" pitchFamily="49" charset="0"/>
                    </a:rPr>
                    <a:t>int</a:t>
                  </a:r>
                  <a:r>
                    <a:rPr lang="en-US" sz="1100" b="1" dirty="0">
                      <a:solidFill>
                        <a:schemeClr val="accent2"/>
                      </a:solidFill>
                      <a:latin typeface="Courier New" pitchFamily="49" charset="0"/>
                    </a:rPr>
                    <a:t> rad</a:t>
                  </a:r>
                  <a:r>
                    <a:rPr lang="en-US" sz="1100" b="1" dirty="0">
                      <a:solidFill>
                        <a:srgbClr val="6600CC"/>
                      </a:solidFill>
                      <a:latin typeface="Courier New" pitchFamily="49" charset="0"/>
                    </a:rPr>
                    <a:t>)</a:t>
                  </a:r>
                  <a:endParaRPr lang="en-US" sz="1100" dirty="0">
                    <a:solidFill>
                      <a:srgbClr val="6600CC"/>
                    </a:solidFill>
                    <a:latin typeface="Courier New" pitchFamily="49" charset="0"/>
                  </a:endParaRPr>
                </a:p>
                <a:p>
                  <a:r>
                    <a:rPr lang="en-US" sz="1100" b="1" dirty="0">
                      <a:solidFill>
                        <a:srgbClr val="6600CC"/>
                      </a:solidFill>
                      <a:latin typeface="Courier New" pitchFamily="49" charset="0"/>
                    </a:rPr>
                    <a:t> {</a:t>
                  </a:r>
                  <a:endParaRPr lang="en-US" sz="1100" dirty="0">
                    <a:solidFill>
                      <a:srgbClr val="6600CC"/>
                    </a:solidFill>
                    <a:latin typeface="Courier New" pitchFamily="49" charset="0"/>
                  </a:endParaRPr>
                </a:p>
                <a:p>
                  <a:r>
                    <a:rPr lang="en-US" sz="1100" b="1" dirty="0">
                      <a:solidFill>
                        <a:srgbClr val="6600CC"/>
                      </a:solidFill>
                      <a:latin typeface="Courier New" pitchFamily="49" charset="0"/>
                    </a:rPr>
                    <a:t>   </a:t>
                  </a:r>
                  <a:r>
                    <a:rPr lang="en-US" sz="1100" b="1" dirty="0" err="1">
                      <a:solidFill>
                        <a:schemeClr val="accent2"/>
                      </a:solidFill>
                      <a:latin typeface="Courier New" pitchFamily="49" charset="0"/>
                    </a:rPr>
                    <a:t>m_x</a:t>
                  </a:r>
                  <a:r>
                    <a:rPr lang="en-US" sz="1100" b="1" dirty="0">
                      <a:solidFill>
                        <a:schemeClr val="accent2"/>
                      </a:solidFill>
                      <a:latin typeface="Courier New" pitchFamily="49" charset="0"/>
                    </a:rPr>
                    <a:t> = x;</a:t>
                  </a:r>
                </a:p>
                <a:p>
                  <a:r>
                    <a:rPr lang="en-US" sz="1100" b="1" dirty="0">
                      <a:solidFill>
                        <a:schemeClr val="accent2"/>
                      </a:solidFill>
                      <a:latin typeface="Courier New" pitchFamily="49" charset="0"/>
                    </a:rPr>
                    <a:t>   </a:t>
                  </a:r>
                  <a:r>
                    <a:rPr lang="en-US" sz="1100" b="1" dirty="0" err="1">
                      <a:solidFill>
                        <a:schemeClr val="accent2"/>
                      </a:solidFill>
                      <a:latin typeface="Courier New" pitchFamily="49" charset="0"/>
                    </a:rPr>
                    <a:t>m_y</a:t>
                  </a:r>
                  <a:r>
                    <a:rPr lang="en-US" sz="1100" b="1" dirty="0">
                      <a:solidFill>
                        <a:schemeClr val="accent2"/>
                      </a:solidFill>
                      <a:latin typeface="Courier New" pitchFamily="49" charset="0"/>
                    </a:rPr>
                    <a:t> = y;</a:t>
                  </a:r>
                </a:p>
                <a:p>
                  <a:r>
                    <a:rPr lang="en-US" sz="1100" b="1" dirty="0">
                      <a:solidFill>
                        <a:schemeClr val="accent2"/>
                      </a:solidFill>
                      <a:latin typeface="Courier New" pitchFamily="49" charset="0"/>
                    </a:rPr>
                    <a:t>   </a:t>
                  </a:r>
                  <a:r>
                    <a:rPr lang="en-US" sz="1100" b="1" dirty="0" err="1">
                      <a:solidFill>
                        <a:schemeClr val="accent2"/>
                      </a:solidFill>
                      <a:latin typeface="Courier New" pitchFamily="49" charset="0"/>
                    </a:rPr>
                    <a:t>m_rad</a:t>
                  </a:r>
                  <a:r>
                    <a:rPr lang="en-US" sz="1100" b="1" dirty="0">
                      <a:solidFill>
                        <a:schemeClr val="accent2"/>
                      </a:solidFill>
                      <a:latin typeface="Courier New" pitchFamily="49" charset="0"/>
                    </a:rPr>
                    <a:t> = rad;</a:t>
                  </a:r>
                </a:p>
                <a:p>
                  <a:r>
                    <a:rPr lang="en-US" sz="1100" b="1" dirty="0">
                      <a:solidFill>
                        <a:srgbClr val="6600CC"/>
                      </a:solidFill>
                      <a:latin typeface="Courier New" pitchFamily="49" charset="0"/>
                    </a:rPr>
                    <a:t> }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Courier New" pitchFamily="49" charset="0"/>
                    </a:rPr>
                    <a:t> ...</a:t>
                  </a:r>
                </a:p>
                <a:p>
                  <a:r>
                    <a:rPr lang="en-US" sz="1100" b="1" dirty="0">
                      <a:solidFill>
                        <a:schemeClr val="tx1"/>
                      </a:solidFill>
                      <a:latin typeface="Courier New" pitchFamily="49" charset="0"/>
                    </a:rPr>
                    <a:t>private:</a:t>
                  </a:r>
                  <a:endParaRPr lang="en-US" sz="1100" dirty="0">
                    <a:solidFill>
                      <a:schemeClr val="tx1"/>
                    </a:solidFill>
                    <a:latin typeface="Courier New" pitchFamily="49" charset="0"/>
                  </a:endParaRPr>
                </a:p>
                <a:p>
                  <a:r>
                    <a:rPr lang="en-US" sz="1100" b="1" dirty="0">
                      <a:solidFill>
                        <a:schemeClr val="tx1"/>
                      </a:solidFill>
                      <a:latin typeface="Courier New" pitchFamily="49" charset="0"/>
                    </a:rPr>
                    <a:t>  </a:t>
                  </a:r>
                  <a:r>
                    <a:rPr lang="en-US" sz="1100" b="1" dirty="0" err="1">
                      <a:solidFill>
                        <a:schemeClr val="tx1"/>
                      </a:solidFill>
                      <a:latin typeface="Courier New" pitchFamily="49" charset="0"/>
                    </a:rPr>
                    <a:t>m_x</a:t>
                  </a:r>
                  <a:r>
                    <a:rPr lang="en-US" sz="1100" b="1" dirty="0">
                      <a:solidFill>
                        <a:schemeClr val="tx1"/>
                      </a:solidFill>
                      <a:latin typeface="Courier New" pitchFamily="49" charset="0"/>
                    </a:rPr>
                    <a:t>      </a:t>
                  </a:r>
                  <a:r>
                    <a:rPr lang="en-US" sz="1100" b="1" dirty="0" err="1">
                      <a:solidFill>
                        <a:schemeClr val="tx1"/>
                      </a:solidFill>
                      <a:latin typeface="Courier New" pitchFamily="49" charset="0"/>
                    </a:rPr>
                    <a:t>m_y</a:t>
                  </a:r>
                  <a:r>
                    <a:rPr lang="en-US" sz="1100" b="1" dirty="0">
                      <a:solidFill>
                        <a:schemeClr val="tx1"/>
                      </a:solidFill>
                      <a:latin typeface="Courier New" pitchFamily="49" charset="0"/>
                    </a:rPr>
                    <a:t>      </a:t>
                  </a:r>
                  <a:r>
                    <a:rPr lang="en-US" sz="1100" b="1" dirty="0" err="1">
                      <a:solidFill>
                        <a:schemeClr val="tx1"/>
                      </a:solidFill>
                      <a:latin typeface="Courier New" pitchFamily="49" charset="0"/>
                    </a:rPr>
                    <a:t>m_rad</a:t>
                  </a:r>
                  <a:r>
                    <a:rPr lang="en-US" sz="1100" b="1" dirty="0">
                      <a:solidFill>
                        <a:schemeClr val="tx1"/>
                      </a:solidFill>
                      <a:latin typeface="Courier New" pitchFamily="49" charset="0"/>
                    </a:rPr>
                    <a:t>  </a:t>
                  </a:r>
                  <a:endParaRPr lang="en-US" sz="1100" dirty="0">
                    <a:solidFill>
                      <a:schemeClr val="tx1"/>
                    </a:solidFill>
                    <a:latin typeface="Courier New" pitchFamily="49" charset="0"/>
                  </a:endParaRPr>
                </a:p>
                <a:p>
                  <a:r>
                    <a:rPr lang="en-US" sz="1100" b="1" dirty="0">
                      <a:solidFill>
                        <a:schemeClr val="tx1"/>
                      </a:solidFill>
                      <a:latin typeface="Courier New" pitchFamily="49" charset="0"/>
                    </a:rPr>
                    <a:t>}</a:t>
                  </a:r>
                </a:p>
              </p:txBody>
            </p:sp>
            <p:sp>
              <p:nvSpPr>
                <p:cNvPr id="538649" name="Rectangle 25"/>
                <p:cNvSpPr>
                  <a:spLocks noChangeArrowheads="1"/>
                </p:cNvSpPr>
                <p:nvPr/>
              </p:nvSpPr>
              <p:spPr bwMode="auto">
                <a:xfrm>
                  <a:off x="2696" y="1665"/>
                  <a:ext cx="312" cy="144"/>
                </a:xfrm>
                <a:prstGeom prst="rect">
                  <a:avLst/>
                </a:prstGeom>
                <a:solidFill>
                  <a:srgbClr val="FFCC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538650" name="Rectangle 26"/>
                <p:cNvSpPr>
                  <a:spLocks noChangeArrowheads="1"/>
                </p:cNvSpPr>
                <p:nvPr/>
              </p:nvSpPr>
              <p:spPr bwMode="auto">
                <a:xfrm>
                  <a:off x="3427" y="1651"/>
                  <a:ext cx="312" cy="144"/>
                </a:xfrm>
                <a:prstGeom prst="rect">
                  <a:avLst/>
                </a:prstGeom>
                <a:solidFill>
                  <a:srgbClr val="FFCC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538651" name="Rectangle 27"/>
                <p:cNvSpPr>
                  <a:spLocks noChangeArrowheads="1"/>
                </p:cNvSpPr>
                <p:nvPr/>
              </p:nvSpPr>
              <p:spPr bwMode="auto">
                <a:xfrm>
                  <a:off x="4216" y="1667"/>
                  <a:ext cx="312" cy="144"/>
                </a:xfrm>
                <a:prstGeom prst="rect">
                  <a:avLst/>
                </a:prstGeom>
                <a:solidFill>
                  <a:srgbClr val="FFCC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538652" name="Text Box 28"/>
              <p:cNvSpPr txBox="1">
                <a:spLocks noChangeArrowheads="1"/>
              </p:cNvSpPr>
              <p:nvPr/>
            </p:nvSpPr>
            <p:spPr bwMode="auto">
              <a:xfrm>
                <a:off x="1980" y="152"/>
                <a:ext cx="19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a</a:t>
                </a:r>
              </a:p>
            </p:txBody>
          </p:sp>
        </p:grpSp>
        <p:grpSp>
          <p:nvGrpSpPr>
            <p:cNvPr id="538667" name="Group 43"/>
            <p:cNvGrpSpPr>
              <a:grpSpLocks/>
            </p:cNvGrpSpPr>
            <p:nvPr/>
          </p:nvGrpSpPr>
          <p:grpSpPr bwMode="auto">
            <a:xfrm>
              <a:off x="943191" y="981075"/>
              <a:ext cx="3999139" cy="2859088"/>
              <a:chOff x="2000" y="152"/>
              <a:chExt cx="2531" cy="1801"/>
            </a:xfrm>
          </p:grpSpPr>
          <p:grpSp>
            <p:nvGrpSpPr>
              <p:cNvPr id="538668" name="Group 44"/>
              <p:cNvGrpSpPr>
                <a:grpSpLocks/>
              </p:cNvGrpSpPr>
              <p:nvPr/>
            </p:nvGrpSpPr>
            <p:grpSpPr bwMode="auto">
              <a:xfrm>
                <a:off x="2216" y="229"/>
                <a:ext cx="2315" cy="1724"/>
                <a:chOff x="2216" y="229"/>
                <a:chExt cx="2315" cy="1724"/>
              </a:xfrm>
            </p:grpSpPr>
            <p:sp>
              <p:nvSpPr>
                <p:cNvPr id="538669" name="Rectangle 45"/>
                <p:cNvSpPr>
                  <a:spLocks noChangeArrowheads="1"/>
                </p:cNvSpPr>
                <p:nvPr/>
              </p:nvSpPr>
              <p:spPr bwMode="auto">
                <a:xfrm>
                  <a:off x="2216" y="229"/>
                  <a:ext cx="2315" cy="1724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tx1"/>
                      </a:solidFill>
                      <a:latin typeface="Courier New" pitchFamily="49" charset="0"/>
                    </a:rPr>
                    <a:t>class </a:t>
                  </a:r>
                  <a:r>
                    <a:rPr lang="en-US" sz="1100" b="1" dirty="0" err="1">
                      <a:solidFill>
                        <a:schemeClr val="tx1"/>
                      </a:solidFill>
                      <a:latin typeface="Courier New" pitchFamily="49" charset="0"/>
                    </a:rPr>
                    <a:t>Circ</a:t>
                  </a:r>
                  <a:endParaRPr lang="en-US" sz="1100" dirty="0">
                    <a:solidFill>
                      <a:schemeClr val="tx1"/>
                    </a:solidFill>
                    <a:latin typeface="Courier New" pitchFamily="49" charset="0"/>
                  </a:endParaRPr>
                </a:p>
                <a:p>
                  <a:r>
                    <a:rPr lang="en-US" sz="1100" b="1" dirty="0">
                      <a:solidFill>
                        <a:schemeClr val="tx1"/>
                      </a:solidFill>
                      <a:latin typeface="Courier New" pitchFamily="49" charset="0"/>
                    </a:rPr>
                    <a:t>{</a:t>
                  </a:r>
                </a:p>
                <a:p>
                  <a:r>
                    <a:rPr lang="en-US" sz="1100" b="1" dirty="0">
                      <a:solidFill>
                        <a:schemeClr val="tx1"/>
                      </a:solidFill>
                      <a:latin typeface="Courier New" pitchFamily="49" charset="0"/>
                    </a:rPr>
                    <a:t> ...</a:t>
                  </a:r>
                  <a:endParaRPr lang="en-US" sz="1100" dirty="0">
                    <a:solidFill>
                      <a:schemeClr val="tx1"/>
                    </a:solidFill>
                    <a:latin typeface="Courier New" pitchFamily="49" charset="0"/>
                  </a:endParaRPr>
                </a:p>
                <a:p>
                  <a:r>
                    <a:rPr lang="en-US" sz="1100" b="1" dirty="0">
                      <a:solidFill>
                        <a:srgbClr val="6600CC"/>
                      </a:solidFill>
                      <a:latin typeface="Courier New" pitchFamily="49" charset="0"/>
                    </a:rPr>
                    <a:t> </a:t>
                  </a:r>
                  <a:r>
                    <a:rPr lang="en-US" sz="1100" b="1" dirty="0" err="1">
                      <a:solidFill>
                        <a:srgbClr val="6600CC"/>
                      </a:solidFill>
                      <a:latin typeface="Courier New" pitchFamily="49" charset="0"/>
                    </a:rPr>
                    <a:t>Circ</a:t>
                  </a:r>
                  <a:r>
                    <a:rPr lang="en-US" sz="1100" b="1" dirty="0">
                      <a:solidFill>
                        <a:srgbClr val="6600CC"/>
                      </a:solidFill>
                      <a:latin typeface="Courier New" pitchFamily="49" charset="0"/>
                    </a:rPr>
                    <a:t>( </a:t>
                  </a:r>
                  <a:r>
                    <a:rPr lang="en-US" sz="1100" b="1" dirty="0" err="1">
                      <a:solidFill>
                        <a:schemeClr val="accent2"/>
                      </a:solidFill>
                      <a:latin typeface="Courier New" pitchFamily="49" charset="0"/>
                    </a:rPr>
                    <a:t>const</a:t>
                  </a:r>
                  <a:r>
                    <a:rPr lang="en-US" sz="1100" b="1" dirty="0">
                      <a:solidFill>
                        <a:schemeClr val="accent2"/>
                      </a:solidFill>
                      <a:latin typeface="Courier New" pitchFamily="49" charset="0"/>
                    </a:rPr>
                    <a:t> </a:t>
                  </a:r>
                  <a:r>
                    <a:rPr lang="en-US" sz="1100" b="1" dirty="0" err="1">
                      <a:solidFill>
                        <a:schemeClr val="accent2"/>
                      </a:solidFill>
                      <a:latin typeface="Courier New" pitchFamily="49" charset="0"/>
                    </a:rPr>
                    <a:t>Circ</a:t>
                  </a:r>
                  <a:r>
                    <a:rPr lang="en-US" sz="1100" b="1" dirty="0">
                      <a:solidFill>
                        <a:schemeClr val="accent2"/>
                      </a:solidFill>
                      <a:latin typeface="Courier New" pitchFamily="49" charset="0"/>
                    </a:rPr>
                    <a:t> &amp;old </a:t>
                  </a:r>
                  <a:r>
                    <a:rPr lang="en-US" sz="1100" b="1" dirty="0">
                      <a:solidFill>
                        <a:srgbClr val="6600CC"/>
                      </a:solidFill>
                      <a:latin typeface="Courier New" pitchFamily="49" charset="0"/>
                    </a:rPr>
                    <a:t>)</a:t>
                  </a:r>
                  <a:endParaRPr lang="en-US" sz="1100" dirty="0">
                    <a:solidFill>
                      <a:srgbClr val="6600CC"/>
                    </a:solidFill>
                    <a:latin typeface="Courier New" pitchFamily="49" charset="0"/>
                  </a:endParaRPr>
                </a:p>
                <a:p>
                  <a:r>
                    <a:rPr lang="en-US" sz="1100" b="1" dirty="0">
                      <a:solidFill>
                        <a:srgbClr val="6600CC"/>
                      </a:solidFill>
                      <a:latin typeface="Courier New" pitchFamily="49" charset="0"/>
                    </a:rPr>
                    <a:t> {</a:t>
                  </a:r>
                  <a:endParaRPr lang="en-US" sz="1100" dirty="0">
                    <a:solidFill>
                      <a:srgbClr val="6600CC"/>
                    </a:solidFill>
                    <a:latin typeface="Courier New" pitchFamily="49" charset="0"/>
                  </a:endParaRPr>
                </a:p>
                <a:p>
                  <a:r>
                    <a:rPr lang="en-US" sz="1100" b="1" dirty="0">
                      <a:solidFill>
                        <a:srgbClr val="6600CC"/>
                      </a:solidFill>
                      <a:latin typeface="Courier New" pitchFamily="49" charset="0"/>
                    </a:rPr>
                    <a:t>   </a:t>
                  </a:r>
                  <a:r>
                    <a:rPr lang="en-US" sz="1100" b="1" dirty="0" err="1">
                      <a:solidFill>
                        <a:schemeClr val="accent2"/>
                      </a:solidFill>
                      <a:latin typeface="Courier New" pitchFamily="49" charset="0"/>
                    </a:rPr>
                    <a:t>m_x</a:t>
                  </a:r>
                  <a:r>
                    <a:rPr lang="en-US" sz="1100" b="1" dirty="0">
                      <a:solidFill>
                        <a:schemeClr val="accent2"/>
                      </a:solidFill>
                      <a:latin typeface="Courier New" pitchFamily="49" charset="0"/>
                    </a:rPr>
                    <a:t> = </a:t>
                  </a:r>
                  <a:r>
                    <a:rPr lang="en-US" sz="1100" b="1" dirty="0" err="1">
                      <a:solidFill>
                        <a:schemeClr val="accent2"/>
                      </a:solidFill>
                      <a:latin typeface="Courier New" pitchFamily="49" charset="0"/>
                    </a:rPr>
                    <a:t>old.m_x</a:t>
                  </a:r>
                  <a:r>
                    <a:rPr lang="en-US" sz="1100" b="1" dirty="0">
                      <a:solidFill>
                        <a:schemeClr val="accent2"/>
                      </a:solidFill>
                      <a:latin typeface="Courier New" pitchFamily="49" charset="0"/>
                    </a:rPr>
                    <a:t>;</a:t>
                  </a:r>
                </a:p>
                <a:p>
                  <a:r>
                    <a:rPr lang="en-US" sz="1100" b="1" dirty="0">
                      <a:solidFill>
                        <a:schemeClr val="accent2"/>
                      </a:solidFill>
                      <a:latin typeface="Courier New" pitchFamily="49" charset="0"/>
                    </a:rPr>
                    <a:t>   </a:t>
                  </a:r>
                  <a:r>
                    <a:rPr lang="en-US" sz="1100" b="1" dirty="0" err="1">
                      <a:solidFill>
                        <a:schemeClr val="accent2"/>
                      </a:solidFill>
                      <a:latin typeface="Courier New" pitchFamily="49" charset="0"/>
                    </a:rPr>
                    <a:t>m_y</a:t>
                  </a:r>
                  <a:r>
                    <a:rPr lang="en-US" sz="1100" b="1" dirty="0">
                      <a:solidFill>
                        <a:schemeClr val="accent2"/>
                      </a:solidFill>
                      <a:latin typeface="Courier New" pitchFamily="49" charset="0"/>
                    </a:rPr>
                    <a:t> = </a:t>
                  </a:r>
                  <a:r>
                    <a:rPr lang="en-US" sz="1100" b="1" dirty="0" err="1">
                      <a:solidFill>
                        <a:schemeClr val="accent2"/>
                      </a:solidFill>
                      <a:latin typeface="Courier New" pitchFamily="49" charset="0"/>
                    </a:rPr>
                    <a:t>old.m_y</a:t>
                  </a:r>
                  <a:r>
                    <a:rPr lang="en-US" sz="1100" b="1" dirty="0">
                      <a:solidFill>
                        <a:schemeClr val="accent2"/>
                      </a:solidFill>
                      <a:latin typeface="Courier New" pitchFamily="49" charset="0"/>
                    </a:rPr>
                    <a:t>;</a:t>
                  </a:r>
                </a:p>
                <a:p>
                  <a:r>
                    <a:rPr lang="en-US" sz="1100" b="1" dirty="0">
                      <a:solidFill>
                        <a:schemeClr val="accent2"/>
                      </a:solidFill>
                      <a:latin typeface="Courier New" pitchFamily="49" charset="0"/>
                    </a:rPr>
                    <a:t>   </a:t>
                  </a:r>
                  <a:r>
                    <a:rPr lang="en-US" sz="1100" b="1" dirty="0" err="1">
                      <a:solidFill>
                        <a:schemeClr val="accent2"/>
                      </a:solidFill>
                      <a:latin typeface="Courier New" pitchFamily="49" charset="0"/>
                    </a:rPr>
                    <a:t>m_rad</a:t>
                  </a:r>
                  <a:r>
                    <a:rPr lang="en-US" sz="1100" b="1" dirty="0">
                      <a:solidFill>
                        <a:schemeClr val="accent2"/>
                      </a:solidFill>
                      <a:latin typeface="Courier New" pitchFamily="49" charset="0"/>
                    </a:rPr>
                    <a:t> = </a:t>
                  </a:r>
                  <a:r>
                    <a:rPr lang="en-US" sz="1100" b="1" dirty="0" err="1">
                      <a:solidFill>
                        <a:schemeClr val="accent2"/>
                      </a:solidFill>
                      <a:latin typeface="Courier New" pitchFamily="49" charset="0"/>
                    </a:rPr>
                    <a:t>old.m_rad</a:t>
                  </a:r>
                  <a:r>
                    <a:rPr lang="en-US" sz="1100" b="1" dirty="0">
                      <a:solidFill>
                        <a:schemeClr val="accent2"/>
                      </a:solidFill>
                      <a:latin typeface="Courier New" pitchFamily="49" charset="0"/>
                    </a:rPr>
                    <a:t>;</a:t>
                  </a:r>
                </a:p>
                <a:p>
                  <a:r>
                    <a:rPr lang="en-US" sz="1100" b="1" dirty="0">
                      <a:solidFill>
                        <a:srgbClr val="6600CC"/>
                      </a:solidFill>
                      <a:latin typeface="Courier New" pitchFamily="49" charset="0"/>
                    </a:rPr>
                    <a:t> }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Courier New" pitchFamily="49" charset="0"/>
                    </a:rPr>
                    <a:t> ...</a:t>
                  </a:r>
                </a:p>
                <a:p>
                  <a:r>
                    <a:rPr lang="en-US" sz="1100" b="1" dirty="0">
                      <a:solidFill>
                        <a:schemeClr val="tx1"/>
                      </a:solidFill>
                      <a:latin typeface="Courier New" pitchFamily="49" charset="0"/>
                    </a:rPr>
                    <a:t>private:</a:t>
                  </a:r>
                  <a:endParaRPr lang="en-US" sz="1100" dirty="0">
                    <a:solidFill>
                      <a:schemeClr val="tx1"/>
                    </a:solidFill>
                    <a:latin typeface="Courier New" pitchFamily="49" charset="0"/>
                  </a:endParaRPr>
                </a:p>
                <a:p>
                  <a:r>
                    <a:rPr lang="en-US" sz="1100" b="1" dirty="0">
                      <a:solidFill>
                        <a:schemeClr val="tx1"/>
                      </a:solidFill>
                      <a:latin typeface="Courier New" pitchFamily="49" charset="0"/>
                    </a:rPr>
                    <a:t>  </a:t>
                  </a:r>
                  <a:r>
                    <a:rPr lang="en-US" sz="1100" b="1" dirty="0" err="1">
                      <a:solidFill>
                        <a:schemeClr val="tx1"/>
                      </a:solidFill>
                      <a:latin typeface="Courier New" pitchFamily="49" charset="0"/>
                    </a:rPr>
                    <a:t>m_x</a:t>
                  </a:r>
                  <a:r>
                    <a:rPr lang="en-US" sz="1100" b="1" dirty="0">
                      <a:solidFill>
                        <a:schemeClr val="tx1"/>
                      </a:solidFill>
                      <a:latin typeface="Courier New" pitchFamily="49" charset="0"/>
                    </a:rPr>
                    <a:t>      </a:t>
                  </a:r>
                  <a:r>
                    <a:rPr lang="en-US" sz="1100" b="1" dirty="0" err="1">
                      <a:solidFill>
                        <a:schemeClr val="tx1"/>
                      </a:solidFill>
                      <a:latin typeface="Courier New" pitchFamily="49" charset="0"/>
                    </a:rPr>
                    <a:t>m_y</a:t>
                  </a:r>
                  <a:r>
                    <a:rPr lang="en-US" sz="1100" b="1" dirty="0">
                      <a:solidFill>
                        <a:schemeClr val="tx1"/>
                      </a:solidFill>
                      <a:latin typeface="Courier New" pitchFamily="49" charset="0"/>
                    </a:rPr>
                    <a:t>      </a:t>
                  </a:r>
                  <a:r>
                    <a:rPr lang="en-US" sz="1100" b="1" dirty="0" err="1">
                      <a:solidFill>
                        <a:schemeClr val="tx1"/>
                      </a:solidFill>
                      <a:latin typeface="Courier New" pitchFamily="49" charset="0"/>
                    </a:rPr>
                    <a:t>m_rad</a:t>
                  </a:r>
                  <a:r>
                    <a:rPr lang="en-US" sz="1100" b="1" dirty="0">
                      <a:solidFill>
                        <a:schemeClr val="tx1"/>
                      </a:solidFill>
                      <a:latin typeface="Courier New" pitchFamily="49" charset="0"/>
                    </a:rPr>
                    <a:t>  </a:t>
                  </a:r>
                  <a:endParaRPr lang="en-US" sz="1100" dirty="0">
                    <a:solidFill>
                      <a:schemeClr val="tx1"/>
                    </a:solidFill>
                    <a:latin typeface="Courier New" pitchFamily="49" charset="0"/>
                  </a:endParaRPr>
                </a:p>
                <a:p>
                  <a:r>
                    <a:rPr lang="en-US" sz="1100" b="1" dirty="0">
                      <a:solidFill>
                        <a:schemeClr val="tx1"/>
                      </a:solidFill>
                      <a:latin typeface="Courier New" pitchFamily="49" charset="0"/>
                    </a:rPr>
                    <a:t>}</a:t>
                  </a:r>
                </a:p>
              </p:txBody>
            </p:sp>
            <p:sp>
              <p:nvSpPr>
                <p:cNvPr id="538670" name="Rectangle 46"/>
                <p:cNvSpPr>
                  <a:spLocks noChangeArrowheads="1"/>
                </p:cNvSpPr>
                <p:nvPr/>
              </p:nvSpPr>
              <p:spPr bwMode="auto">
                <a:xfrm>
                  <a:off x="2721" y="1651"/>
                  <a:ext cx="259" cy="144"/>
                </a:xfrm>
                <a:prstGeom prst="rect">
                  <a:avLst/>
                </a:prstGeom>
                <a:solidFill>
                  <a:srgbClr val="FFCC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538671" name="Rectangle 47"/>
                <p:cNvSpPr>
                  <a:spLocks noChangeArrowheads="1"/>
                </p:cNvSpPr>
                <p:nvPr/>
              </p:nvSpPr>
              <p:spPr bwMode="auto">
                <a:xfrm>
                  <a:off x="3394" y="1639"/>
                  <a:ext cx="316" cy="156"/>
                </a:xfrm>
                <a:prstGeom prst="rect">
                  <a:avLst/>
                </a:prstGeom>
                <a:solidFill>
                  <a:srgbClr val="FFCC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538672" name="Rectangle 48"/>
                <p:cNvSpPr>
                  <a:spLocks noChangeArrowheads="1"/>
                </p:cNvSpPr>
                <p:nvPr/>
              </p:nvSpPr>
              <p:spPr bwMode="auto">
                <a:xfrm>
                  <a:off x="4190" y="1636"/>
                  <a:ext cx="312" cy="144"/>
                </a:xfrm>
                <a:prstGeom prst="rect">
                  <a:avLst/>
                </a:prstGeom>
                <a:solidFill>
                  <a:srgbClr val="FFCC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538673" name="Text Box 49"/>
              <p:cNvSpPr txBox="1">
                <a:spLocks noChangeArrowheads="1"/>
              </p:cNvSpPr>
              <p:nvPr/>
            </p:nvSpPr>
            <p:spPr bwMode="auto">
              <a:xfrm>
                <a:off x="2000" y="152"/>
                <a:ext cx="20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b</a:t>
                </a:r>
              </a:p>
            </p:txBody>
          </p:sp>
        </p:grpSp>
        <p:cxnSp>
          <p:nvCxnSpPr>
            <p:cNvPr id="538678" name="AutoShape 54"/>
            <p:cNvCxnSpPr>
              <a:cxnSpLocks noChangeShapeType="1"/>
              <a:stCxn id="538677" idx="0"/>
            </p:cNvCxnSpPr>
            <p:nvPr/>
          </p:nvCxnSpPr>
          <p:spPr bwMode="auto">
            <a:xfrm rot="5400000" flipH="1" flipV="1">
              <a:off x="4492386" y="704392"/>
              <a:ext cx="103093" cy="2009201"/>
            </a:xfrm>
            <a:prstGeom prst="curvedConnector3">
              <a:avLst>
                <a:gd name="adj1" fmla="val 321742"/>
              </a:avLst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8693" name="Text Box 69"/>
          <p:cNvSpPr txBox="1">
            <a:spLocks noChangeArrowheads="1"/>
          </p:cNvSpPr>
          <p:nvPr/>
        </p:nvSpPr>
        <p:spPr bwMode="auto">
          <a:xfrm>
            <a:off x="6364709" y="415799"/>
            <a:ext cx="274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This kind of thing is actually pretty useful… It lets us </a:t>
            </a:r>
            <a:r>
              <a:rPr lang="en-US" sz="1200" dirty="0">
                <a:solidFill>
                  <a:srgbClr val="6600CC"/>
                </a:solidFill>
              </a:rPr>
              <a:t>create a new variable</a:t>
            </a:r>
            <a:r>
              <a:rPr lang="en-US" sz="1200" dirty="0"/>
              <a:t> with the same </a:t>
            </a:r>
            <a:r>
              <a:rPr lang="en-US" sz="1200" dirty="0">
                <a:solidFill>
                  <a:srgbClr val="6600CC"/>
                </a:solidFill>
              </a:rPr>
              <a:t>value as an existing variable</a:t>
            </a:r>
            <a:r>
              <a:rPr lang="en-US" sz="1200" dirty="0"/>
              <a:t>.</a:t>
            </a:r>
          </a:p>
        </p:txBody>
      </p:sp>
      <p:sp>
        <p:nvSpPr>
          <p:cNvPr id="60" name="AutoShape 68"/>
          <p:cNvSpPr>
            <a:spLocks noChangeArrowheads="1"/>
          </p:cNvSpPr>
          <p:nvPr/>
        </p:nvSpPr>
        <p:spPr bwMode="auto">
          <a:xfrm>
            <a:off x="1" y="250766"/>
            <a:ext cx="2943224" cy="3559234"/>
          </a:xfrm>
          <a:prstGeom prst="wedgeRoundRectCallout">
            <a:avLst>
              <a:gd name="adj1" fmla="val 100816"/>
              <a:gd name="adj2" fmla="val 49102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Carey says: That’s not a problem.  Every </a:t>
            </a:r>
            <a:r>
              <a:rPr lang="en-US" sz="1400" dirty="0" err="1">
                <a:solidFill>
                  <a:srgbClr val="FF0066"/>
                </a:solidFill>
              </a:rPr>
              <a:t>Circ</a:t>
            </a:r>
            <a:r>
              <a:rPr lang="en-US" sz="1400" dirty="0">
                <a:solidFill>
                  <a:srgbClr val="FF0066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variable is allowed to “touch” every other </a:t>
            </a:r>
            <a:r>
              <a:rPr lang="en-US" sz="1400" dirty="0" err="1">
                <a:solidFill>
                  <a:srgbClr val="FF0066"/>
                </a:solidFill>
              </a:rPr>
              <a:t>Circ</a:t>
            </a:r>
            <a:r>
              <a:rPr lang="en-US" sz="1400" dirty="0">
                <a:solidFill>
                  <a:srgbClr val="FF0066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variable’s privates – </a:t>
            </a:r>
            <a:r>
              <a:rPr lang="en-US" sz="1400" dirty="0">
                <a:solidFill>
                  <a:srgbClr val="6600CC"/>
                </a:solidFill>
              </a:rPr>
              <a:t>“private” protects one class from another, </a:t>
            </a:r>
            <a:r>
              <a:rPr lang="en-US" sz="1400" i="1" dirty="0">
                <a:solidFill>
                  <a:srgbClr val="6600CC"/>
                </a:solidFill>
              </a:rPr>
              <a:t>not</a:t>
            </a:r>
            <a:r>
              <a:rPr lang="en-US" sz="1400" dirty="0">
                <a:solidFill>
                  <a:srgbClr val="6600CC"/>
                </a:solidFill>
              </a:rPr>
              <a:t> one variable from another (of the same class)!  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So every </a:t>
            </a:r>
            <a:r>
              <a:rPr lang="en-US" sz="1400" dirty="0" err="1">
                <a:solidFill>
                  <a:srgbClr val="FF0066"/>
                </a:solidFill>
              </a:rPr>
              <a:t>CSNerd</a:t>
            </a:r>
            <a:r>
              <a:rPr lang="en-US" sz="1400" dirty="0">
                <a:solidFill>
                  <a:srgbClr val="FF0066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object can touch every other </a:t>
            </a:r>
            <a:r>
              <a:rPr lang="en-US" sz="1400" dirty="0" err="1">
                <a:solidFill>
                  <a:srgbClr val="FF0066"/>
                </a:solidFill>
              </a:rPr>
              <a:t>CSNerd</a:t>
            </a:r>
            <a:r>
              <a:rPr lang="en-US" sz="1400" dirty="0">
                <a:solidFill>
                  <a:srgbClr val="FF0066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object’s privates.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But a </a:t>
            </a:r>
            <a:r>
              <a:rPr lang="en-US" sz="1400" dirty="0" err="1">
                <a:solidFill>
                  <a:srgbClr val="FF0066"/>
                </a:solidFill>
              </a:rPr>
              <a:t>CSNerd</a:t>
            </a:r>
            <a:r>
              <a:rPr lang="en-US" sz="1400" dirty="0">
                <a:solidFill>
                  <a:srgbClr val="FF0066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can’t touch an </a:t>
            </a:r>
            <a:r>
              <a:rPr lang="en-US" sz="1400" dirty="0" err="1">
                <a:solidFill>
                  <a:srgbClr val="FF0066"/>
                </a:solidFill>
              </a:rPr>
              <a:t>EENerd’s</a:t>
            </a:r>
            <a:r>
              <a:rPr lang="en-US" sz="1400" dirty="0">
                <a:solidFill>
                  <a:srgbClr val="FF0066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privates (for obvious reasons). </a:t>
            </a:r>
          </a:p>
        </p:txBody>
      </p:sp>
      <p:sp>
        <p:nvSpPr>
          <p:cNvPr id="538639" name="Rectangle 15"/>
          <p:cNvSpPr>
            <a:spLocks noChangeArrowheads="1"/>
          </p:cNvSpPr>
          <p:nvPr/>
        </p:nvSpPr>
        <p:spPr bwMode="auto">
          <a:xfrm>
            <a:off x="4800600" y="4662488"/>
            <a:ext cx="3941763" cy="204311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8692" name="AutoShape 68"/>
          <p:cNvSpPr>
            <a:spLocks noChangeArrowheads="1"/>
          </p:cNvSpPr>
          <p:nvPr/>
        </p:nvSpPr>
        <p:spPr bwMode="auto">
          <a:xfrm>
            <a:off x="7151687" y="5684044"/>
            <a:ext cx="1992313" cy="1144587"/>
          </a:xfrm>
          <a:prstGeom prst="wedgeRoundRectCallout">
            <a:avLst>
              <a:gd name="adj1" fmla="val -80186"/>
              <a:gd name="adj2" fmla="val -26586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dirty="0"/>
              <a:t>This means:</a:t>
            </a:r>
          </a:p>
          <a:p>
            <a:pPr algn="ctr"/>
            <a:r>
              <a:rPr lang="en-US" sz="1400" dirty="0">
                <a:solidFill>
                  <a:srgbClr val="6600CC"/>
                </a:solidFill>
              </a:rPr>
              <a:t>“Initialize variable </a:t>
            </a:r>
            <a:r>
              <a:rPr lang="en-US" sz="1400" dirty="0">
                <a:solidFill>
                  <a:schemeClr val="accent2"/>
                </a:solidFill>
              </a:rPr>
              <a:t>b</a:t>
            </a:r>
            <a:r>
              <a:rPr lang="en-US" sz="1400" dirty="0">
                <a:solidFill>
                  <a:srgbClr val="6600CC"/>
                </a:solidFill>
              </a:rPr>
              <a:t> based on the value of variable </a:t>
            </a:r>
            <a:r>
              <a:rPr lang="en-US" sz="1400" dirty="0">
                <a:solidFill>
                  <a:schemeClr val="accent2"/>
                </a:solidFill>
              </a:rPr>
              <a:t>a</a:t>
            </a:r>
            <a:r>
              <a:rPr lang="en-US" sz="1400" dirty="0">
                <a:solidFill>
                  <a:srgbClr val="6600CC"/>
                </a:solidFill>
              </a:rPr>
              <a:t>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38693" grpId="0"/>
      <p:bldP spid="60" grpId="0" uiExpand="1" build="p" animBg="1"/>
      <p:bldP spid="60" grpId="1" build="allAtOnce" animBg="1"/>
      <p:bldP spid="538692" grpId="0" animBg="1"/>
      <p:bldP spid="538692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CFB9-26AA-494B-AFEE-6F824E49D4BF}" type="slidenum">
              <a:rPr lang="en-US"/>
              <a:pPr/>
              <a:t>53</a:t>
            </a:fld>
            <a:endParaRPr lang="en-US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83138" y="-304800"/>
            <a:ext cx="4818062" cy="1143000"/>
          </a:xfrm>
        </p:spPr>
        <p:txBody>
          <a:bodyPr/>
          <a:lstStyle/>
          <a:p>
            <a:r>
              <a:rPr lang="en-US" sz="3600"/>
              <a:t>Copy Construction</a:t>
            </a:r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5105400" y="4662488"/>
            <a:ext cx="3941763" cy="204311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40696" name="Group 24"/>
          <p:cNvGrpSpPr>
            <a:grpSpLocks/>
          </p:cNvGrpSpPr>
          <p:nvPr/>
        </p:nvGrpSpPr>
        <p:grpSpPr bwMode="auto">
          <a:xfrm>
            <a:off x="131763" y="268288"/>
            <a:ext cx="5291137" cy="6437312"/>
            <a:chOff x="83" y="169"/>
            <a:chExt cx="3333" cy="4055"/>
          </a:xfrm>
        </p:grpSpPr>
        <p:grpSp>
          <p:nvGrpSpPr>
            <p:cNvPr id="540697" name="Group 25"/>
            <p:cNvGrpSpPr>
              <a:grpSpLocks/>
            </p:cNvGrpSpPr>
            <p:nvPr/>
          </p:nvGrpSpPr>
          <p:grpSpPr bwMode="auto">
            <a:xfrm>
              <a:off x="83" y="169"/>
              <a:ext cx="3015" cy="4055"/>
              <a:chOff x="83" y="169"/>
              <a:chExt cx="3015" cy="4055"/>
            </a:xfrm>
          </p:grpSpPr>
          <p:sp>
            <p:nvSpPr>
              <p:cNvPr id="540698" name="Rectangle 26"/>
              <p:cNvSpPr>
                <a:spLocks noChangeArrowheads="1"/>
              </p:cNvSpPr>
              <p:nvPr/>
            </p:nvSpPr>
            <p:spPr bwMode="auto">
              <a:xfrm>
                <a:off x="83" y="169"/>
                <a:ext cx="3015" cy="4055"/>
              </a:xfrm>
              <a:prstGeom prst="rect">
                <a:avLst/>
              </a:prstGeom>
              <a:solidFill>
                <a:srgbClr val="FFFFE5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class Circ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GetArea(void) const;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m_x, m_y, m_rad;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  <a:endParaRPr lang="en-US" sz="100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540699" name="Rectangle 27"/>
              <p:cNvSpPr>
                <a:spLocks noChangeArrowheads="1"/>
              </p:cNvSpPr>
              <p:nvPr/>
            </p:nvSpPr>
            <p:spPr bwMode="auto">
              <a:xfrm>
                <a:off x="166" y="720"/>
                <a:ext cx="2880" cy="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int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x, int y, int r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  m_x = x; m_y = y;  m_rad = r;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40700" name="Rectangle 28"/>
              <p:cNvSpPr>
                <a:spLocks noChangeArrowheads="1"/>
              </p:cNvSpPr>
              <p:nvPr/>
            </p:nvSpPr>
            <p:spPr bwMode="auto">
              <a:xfrm>
                <a:off x="144" y="2449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40701" name="Rectangle 29"/>
              <p:cNvSpPr>
                <a:spLocks noChangeArrowheads="1"/>
              </p:cNvSpPr>
              <p:nvPr/>
            </p:nvSpPr>
            <p:spPr bwMode="auto">
              <a:xfrm>
                <a:off x="666" y="245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</a:t>
                </a:r>
              </a:p>
            </p:txBody>
          </p:sp>
          <p:sp>
            <p:nvSpPr>
              <p:cNvPr id="540702" name="Rectangle 30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2033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old.m_y;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old.m_rad;</a:t>
                </a:r>
              </a:p>
            </p:txBody>
          </p:sp>
        </p:grpSp>
        <p:grpSp>
          <p:nvGrpSpPr>
            <p:cNvPr id="540703" name="Group 31"/>
            <p:cNvGrpSpPr>
              <a:grpSpLocks/>
            </p:cNvGrpSpPr>
            <p:nvPr/>
          </p:nvGrpSpPr>
          <p:grpSpPr bwMode="auto">
            <a:xfrm>
              <a:off x="152" y="1450"/>
              <a:ext cx="3264" cy="1023"/>
              <a:chOff x="144" y="2322"/>
              <a:chExt cx="3264" cy="1023"/>
            </a:xfrm>
          </p:grpSpPr>
          <p:sp>
            <p:nvSpPr>
              <p:cNvPr id="540704" name="Rectangle 32"/>
              <p:cNvSpPr>
                <a:spLocks noChangeArrowheads="1"/>
              </p:cNvSpPr>
              <p:nvPr/>
            </p:nvSpPr>
            <p:spPr bwMode="auto">
              <a:xfrm>
                <a:off x="144" y="2326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40705" name="Rectangle 33"/>
              <p:cNvSpPr>
                <a:spLocks noChangeArrowheads="1"/>
              </p:cNvSpPr>
              <p:nvPr/>
            </p:nvSpPr>
            <p:spPr bwMode="auto">
              <a:xfrm>
                <a:off x="654" y="2326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Point &amp;pt</a:t>
                </a:r>
              </a:p>
            </p:txBody>
          </p:sp>
          <p:sp>
            <p:nvSpPr>
              <p:cNvPr id="540706" name="Rectangle 34"/>
              <p:cNvSpPr>
                <a:spLocks noChangeArrowheads="1"/>
              </p:cNvSpPr>
              <p:nvPr/>
            </p:nvSpPr>
            <p:spPr bwMode="auto">
              <a:xfrm>
                <a:off x="1946" y="232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, int rad</a:t>
                </a:r>
              </a:p>
            </p:txBody>
          </p:sp>
          <p:sp>
            <p:nvSpPr>
              <p:cNvPr id="540707" name="Rectangle 35"/>
              <p:cNvSpPr>
                <a:spLocks noChangeArrowheads="1"/>
              </p:cNvSpPr>
              <p:nvPr/>
            </p:nvSpPr>
            <p:spPr bwMode="auto">
              <a:xfrm>
                <a:off x="384" y="2610"/>
                <a:ext cx="146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pt.m_x;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pt.m_y;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rad;</a:t>
                </a:r>
              </a:p>
            </p:txBody>
          </p:sp>
        </p:grpSp>
      </p:grpSp>
      <p:sp>
        <p:nvSpPr>
          <p:cNvPr id="540730" name="Text Box 58"/>
          <p:cNvSpPr txBox="1">
            <a:spLocks noChangeArrowheads="1"/>
          </p:cNvSpPr>
          <p:nvPr/>
        </p:nvSpPr>
        <p:spPr bwMode="auto">
          <a:xfrm>
            <a:off x="4843463" y="809625"/>
            <a:ext cx="4314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In C++ talk, </a:t>
            </a:r>
            <a:r>
              <a:rPr lang="en-US" dirty="0">
                <a:solidFill>
                  <a:srgbClr val="6600CC"/>
                </a:solidFill>
              </a:rPr>
              <a:t>this function</a:t>
            </a:r>
            <a:r>
              <a:rPr lang="en-US" dirty="0"/>
              <a:t> is called a “</a:t>
            </a:r>
            <a:r>
              <a:rPr lang="en-US" dirty="0">
                <a:solidFill>
                  <a:srgbClr val="6600CC"/>
                </a:solidFill>
              </a:rPr>
              <a:t>copy constructor</a:t>
            </a:r>
            <a:r>
              <a:rPr lang="en-US" dirty="0"/>
              <a:t>.”</a:t>
            </a:r>
          </a:p>
        </p:txBody>
      </p:sp>
      <p:sp>
        <p:nvSpPr>
          <p:cNvPr id="540731" name="Rectangle 59"/>
          <p:cNvSpPr>
            <a:spLocks noChangeArrowheads="1"/>
          </p:cNvSpPr>
          <p:nvPr/>
        </p:nvSpPr>
        <p:spPr bwMode="auto">
          <a:xfrm>
            <a:off x="255588" y="3913188"/>
            <a:ext cx="4386262" cy="16351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732" name="Text Box 60"/>
          <p:cNvSpPr txBox="1">
            <a:spLocks noChangeArrowheads="1"/>
          </p:cNvSpPr>
          <p:nvPr/>
        </p:nvSpPr>
        <p:spPr bwMode="auto">
          <a:xfrm>
            <a:off x="4924425" y="1884363"/>
            <a:ext cx="43148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A </a:t>
            </a:r>
            <a:r>
              <a:rPr lang="en-US" dirty="0">
                <a:solidFill>
                  <a:srgbClr val="6600CC"/>
                </a:solidFill>
              </a:rPr>
              <a:t>copy constructor</a:t>
            </a:r>
            <a:r>
              <a:rPr lang="en-US" dirty="0"/>
              <a:t> is a</a:t>
            </a:r>
          </a:p>
          <a:p>
            <a:pPr algn="ctr"/>
            <a:r>
              <a:rPr lang="en-US" dirty="0"/>
              <a:t> constructor function</a:t>
            </a:r>
          </a:p>
          <a:p>
            <a:pPr algn="ctr"/>
            <a:r>
              <a:rPr lang="en-US" dirty="0"/>
              <a:t>that is used 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initialize a </a:t>
            </a:r>
            <a:r>
              <a:rPr lang="en-US" dirty="0">
                <a:solidFill>
                  <a:srgbClr val="FF0066"/>
                </a:solidFill>
              </a:rPr>
              <a:t>new variable </a:t>
            </a:r>
            <a:br>
              <a:rPr lang="en-US" dirty="0">
                <a:solidFill>
                  <a:srgbClr val="FF0066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an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existing variable</a:t>
            </a:r>
          </a:p>
          <a:p>
            <a:pPr algn="ctr"/>
            <a:r>
              <a:rPr lang="en-US" dirty="0"/>
              <a:t>of the same type.</a:t>
            </a:r>
          </a:p>
        </p:txBody>
      </p:sp>
      <p:sp>
        <p:nvSpPr>
          <p:cNvPr id="540733" name="Line 61"/>
          <p:cNvSpPr>
            <a:spLocks noChangeShapeType="1"/>
          </p:cNvSpPr>
          <p:nvPr/>
        </p:nvSpPr>
        <p:spPr bwMode="auto">
          <a:xfrm>
            <a:off x="6996863" y="3359150"/>
            <a:ext cx="1706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0736" name="Line 64"/>
          <p:cNvSpPr>
            <a:spLocks noChangeShapeType="1"/>
          </p:cNvSpPr>
          <p:nvPr/>
        </p:nvSpPr>
        <p:spPr bwMode="auto">
          <a:xfrm flipV="1">
            <a:off x="6496800" y="3733800"/>
            <a:ext cx="2359025" cy="6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0738" name="Line 66"/>
          <p:cNvSpPr>
            <a:spLocks noChangeShapeType="1"/>
          </p:cNvSpPr>
          <p:nvPr/>
        </p:nvSpPr>
        <p:spPr bwMode="auto">
          <a:xfrm>
            <a:off x="5891213" y="5513388"/>
            <a:ext cx="0" cy="3508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Up Arrow 1"/>
          <p:cNvSpPr/>
          <p:nvPr/>
        </p:nvSpPr>
        <p:spPr bwMode="auto">
          <a:xfrm rot="1124384">
            <a:off x="6001106" y="6017391"/>
            <a:ext cx="504579" cy="533400"/>
          </a:xfrm>
          <a:prstGeom prst="upArrow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Up Arrow 25"/>
          <p:cNvSpPr/>
          <p:nvPr/>
        </p:nvSpPr>
        <p:spPr bwMode="auto">
          <a:xfrm rot="19837277">
            <a:off x="6551670" y="6051918"/>
            <a:ext cx="504579" cy="5334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21387E-6 L -0.02743 -0.1877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2" y="-938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200000">
                                      <p:cBhvr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30" grpId="0"/>
      <p:bldP spid="540731" grpId="0" animBg="1"/>
      <p:bldP spid="540732" grpId="0" uiExpand="1" build="p"/>
      <p:bldP spid="540733" grpId="0" animBg="1"/>
      <p:bldP spid="540736" grpId="0" animBg="1"/>
      <p:bldP spid="540738" grpId="0" animBg="1"/>
      <p:bldP spid="2" grpId="0" animBg="1"/>
      <p:bldP spid="26" grpId="0" animBg="1"/>
      <p:bldP spid="26" grpId="1" animBg="1"/>
      <p:bldP spid="26" grpId="2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E6DD-6F4F-4EF1-9BC7-A3BB013AFE97}" type="slidenum">
              <a:rPr lang="en-US"/>
              <a:pPr/>
              <a:t>54</a:t>
            </a:fld>
            <a:endParaRPr lang="en-US"/>
          </a:p>
        </p:txBody>
      </p:sp>
      <p:sp>
        <p:nvSpPr>
          <p:cNvPr id="448514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48515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448520" name="Group 8"/>
          <p:cNvGrpSpPr>
            <a:grpSpLocks/>
          </p:cNvGrpSpPr>
          <p:nvPr/>
        </p:nvGrpSpPr>
        <p:grpSpPr bwMode="auto">
          <a:xfrm>
            <a:off x="5664200" y="1143000"/>
            <a:ext cx="3632200" cy="2563813"/>
            <a:chOff x="2976" y="1094"/>
            <a:chExt cx="3024" cy="1273"/>
          </a:xfrm>
        </p:grpSpPr>
        <p:sp>
          <p:nvSpPr>
            <p:cNvPr id="448521" name="Rectangle 9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22" name="Rectangle 10"/>
            <p:cNvSpPr>
              <a:spLocks noChangeArrowheads="1"/>
            </p:cNvSpPr>
            <p:nvPr/>
          </p:nvSpPr>
          <p:spPr bwMode="auto">
            <a:xfrm>
              <a:off x="2976" y="1094"/>
              <a:ext cx="3024" cy="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a(1,1,5); </a:t>
              </a: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b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a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b.GetArea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48523" name="Text Box 11"/>
          <p:cNvSpPr txBox="1">
            <a:spLocks noChangeArrowheads="1"/>
          </p:cNvSpPr>
          <p:nvPr/>
        </p:nvSpPr>
        <p:spPr bwMode="auto">
          <a:xfrm>
            <a:off x="5622925" y="4013537"/>
            <a:ext cx="31940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A Copy Constructor is just like a regular constructor.</a:t>
            </a:r>
          </a:p>
        </p:txBody>
      </p:sp>
      <p:sp>
        <p:nvSpPr>
          <p:cNvPr id="448524" name="Text Box 12"/>
          <p:cNvSpPr txBox="1">
            <a:spLocks noChangeArrowheads="1"/>
          </p:cNvSpPr>
          <p:nvPr/>
        </p:nvSpPr>
        <p:spPr bwMode="auto">
          <a:xfrm>
            <a:off x="5562600" y="5213350"/>
            <a:ext cx="3194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However, it takes another </a:t>
            </a:r>
            <a:r>
              <a:rPr lang="en-US" sz="2000">
                <a:solidFill>
                  <a:srgbClr val="990000"/>
                </a:solidFill>
              </a:rPr>
              <a:t>instance</a:t>
            </a:r>
            <a:r>
              <a:rPr lang="en-US" sz="2000"/>
              <a:t> of the same class as a parameter instead of </a:t>
            </a:r>
            <a:r>
              <a:rPr lang="en-US" sz="2000">
                <a:solidFill>
                  <a:srgbClr val="990000"/>
                </a:solidFill>
              </a:rPr>
              <a:t>regular values</a:t>
            </a:r>
            <a:r>
              <a:rPr lang="en-US" sz="2000"/>
              <a:t>.</a:t>
            </a:r>
          </a:p>
        </p:txBody>
      </p:sp>
      <p:sp>
        <p:nvSpPr>
          <p:cNvPr id="448527" name="Line 15"/>
          <p:cNvSpPr>
            <a:spLocks noChangeShapeType="1"/>
          </p:cNvSpPr>
          <p:nvPr/>
        </p:nvSpPr>
        <p:spPr bwMode="auto">
          <a:xfrm flipV="1">
            <a:off x="6705600" y="5867400"/>
            <a:ext cx="1131888" cy="6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8530" name="Line 18"/>
          <p:cNvSpPr>
            <a:spLocks noChangeShapeType="1"/>
          </p:cNvSpPr>
          <p:nvPr/>
        </p:nvSpPr>
        <p:spPr bwMode="auto">
          <a:xfrm flipV="1">
            <a:off x="6159500" y="6781800"/>
            <a:ext cx="191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23" grpId="0"/>
      <p:bldP spid="448524" grpId="0"/>
      <p:bldP spid="448527" grpId="0" animBg="1"/>
      <p:bldP spid="44853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C7C8-7A01-4AFE-B517-18B3A34ADD1E}" type="slidenum">
              <a:rPr lang="en-US"/>
              <a:pPr/>
              <a:t>55</a:t>
            </a:fld>
            <a:endParaRPr lang="en-US"/>
          </a:p>
        </p:txBody>
      </p:sp>
      <p:sp>
        <p:nvSpPr>
          <p:cNvPr id="542722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9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9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542726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const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Circ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&amp;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oldVar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363538" y="3190875"/>
            <a:ext cx="3324225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endParaRPr lang="en-US" sz="500" b="1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2731" name="Text Box 11"/>
          <p:cNvSpPr txBox="1">
            <a:spLocks noChangeArrowheads="1"/>
          </p:cNvSpPr>
          <p:nvPr/>
        </p:nvSpPr>
        <p:spPr bwMode="auto">
          <a:xfrm>
            <a:off x="5586413" y="1174750"/>
            <a:ext cx="3413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The parameter to your copy constructor </a:t>
            </a:r>
            <a:br>
              <a:rPr lang="en-US" dirty="0"/>
            </a:br>
            <a:r>
              <a:rPr lang="en-US" i="1" dirty="0">
                <a:solidFill>
                  <a:srgbClr val="6600CC"/>
                </a:solidFill>
              </a:rPr>
              <a:t>should</a:t>
            </a:r>
            <a:r>
              <a:rPr lang="en-US" i="1" dirty="0"/>
              <a:t> </a:t>
            </a:r>
            <a:r>
              <a:rPr lang="en-US" dirty="0"/>
              <a:t>be </a:t>
            </a:r>
            <a:r>
              <a:rPr lang="en-US" dirty="0" err="1">
                <a:solidFill>
                  <a:srgbClr val="6600CC"/>
                </a:solidFill>
              </a:rPr>
              <a:t>const</a:t>
            </a:r>
            <a:r>
              <a:rPr lang="en-US" dirty="0"/>
              <a:t>!</a:t>
            </a:r>
          </a:p>
        </p:txBody>
      </p:sp>
      <p:sp>
        <p:nvSpPr>
          <p:cNvPr id="542739" name="Text Box 19"/>
          <p:cNvSpPr txBox="1">
            <a:spLocks noChangeArrowheads="1"/>
          </p:cNvSpPr>
          <p:nvPr/>
        </p:nvSpPr>
        <p:spPr bwMode="auto">
          <a:xfrm>
            <a:off x="5518150" y="2673350"/>
            <a:ext cx="35798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parameter to your copy constructor </a:t>
            </a:r>
            <a:br>
              <a:rPr lang="en-US"/>
            </a:br>
            <a:r>
              <a:rPr lang="en-US" i="1">
                <a:solidFill>
                  <a:srgbClr val="6600CC"/>
                </a:solidFill>
              </a:rPr>
              <a:t>must </a:t>
            </a:r>
            <a:r>
              <a:rPr lang="en-US"/>
              <a:t>be </a:t>
            </a:r>
            <a:r>
              <a:rPr lang="en-US">
                <a:solidFill>
                  <a:srgbClr val="6600CC"/>
                </a:solidFill>
              </a:rPr>
              <a:t>a reference</a:t>
            </a:r>
            <a:r>
              <a:rPr lang="en-US"/>
              <a:t>!</a:t>
            </a:r>
          </a:p>
        </p:txBody>
      </p:sp>
      <p:sp>
        <p:nvSpPr>
          <p:cNvPr id="542741" name="Text Box 21"/>
          <p:cNvSpPr txBox="1">
            <a:spLocks noChangeArrowheads="1"/>
          </p:cNvSpPr>
          <p:nvPr/>
        </p:nvSpPr>
        <p:spPr bwMode="auto">
          <a:xfrm>
            <a:off x="5497513" y="4146550"/>
            <a:ext cx="35544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</a:t>
            </a:r>
            <a:r>
              <a:rPr lang="en-US">
                <a:solidFill>
                  <a:srgbClr val="6600CC"/>
                </a:solidFill>
              </a:rPr>
              <a:t>type</a:t>
            </a:r>
            <a:r>
              <a:rPr lang="en-US"/>
              <a:t> of your parameter must be the </a:t>
            </a:r>
            <a:r>
              <a:rPr lang="en-US">
                <a:solidFill>
                  <a:srgbClr val="6600CC"/>
                </a:solidFill>
              </a:rPr>
              <a:t>same type as the class itself</a:t>
            </a:r>
            <a:r>
              <a:rPr lang="en-US"/>
              <a:t>!</a:t>
            </a:r>
          </a:p>
        </p:txBody>
      </p:sp>
      <p:sp>
        <p:nvSpPr>
          <p:cNvPr id="542743" name="AutoShape 23"/>
          <p:cNvSpPr>
            <a:spLocks noChangeArrowheads="1"/>
          </p:cNvSpPr>
          <p:nvPr/>
        </p:nvSpPr>
        <p:spPr bwMode="auto">
          <a:xfrm>
            <a:off x="533400" y="203974"/>
            <a:ext cx="2090680" cy="1666875"/>
          </a:xfrm>
          <a:prstGeom prst="wedgeRoundRectCallout">
            <a:avLst>
              <a:gd name="adj1" fmla="val -836"/>
              <a:gd name="adj2" fmla="val 124826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br>
              <a:rPr lang="en-US" sz="100" dirty="0"/>
            </a:br>
            <a:r>
              <a:rPr lang="en-US" sz="1600" dirty="0"/>
              <a:t>This is a </a:t>
            </a:r>
            <a:r>
              <a:rPr lang="en-US" sz="1600" dirty="0">
                <a:solidFill>
                  <a:srgbClr val="6600CC"/>
                </a:solidFill>
              </a:rPr>
              <a:t>promise</a:t>
            </a:r>
            <a:r>
              <a:rPr lang="en-US" sz="1600" dirty="0"/>
              <a:t> that you </a:t>
            </a:r>
            <a:r>
              <a:rPr lang="en-US" sz="1600" dirty="0">
                <a:solidFill>
                  <a:srgbClr val="6600CC"/>
                </a:solidFill>
              </a:rPr>
              <a:t>won’t modify</a:t>
            </a:r>
            <a:r>
              <a:rPr lang="en-US" sz="1600" dirty="0"/>
              <a:t> the </a:t>
            </a:r>
            <a:r>
              <a:rPr lang="en-US" sz="1600" dirty="0" err="1">
                <a:solidFill>
                  <a:srgbClr val="6600CC"/>
                </a:solidFill>
              </a:rPr>
              <a:t>oldVar</a:t>
            </a:r>
            <a:r>
              <a:rPr lang="en-US" sz="1600" dirty="0"/>
              <a:t> while constructing your new variable!</a:t>
            </a:r>
          </a:p>
        </p:txBody>
      </p:sp>
      <p:sp>
        <p:nvSpPr>
          <p:cNvPr id="542744" name="Text Box 24"/>
          <p:cNvSpPr txBox="1">
            <a:spLocks noChangeArrowheads="1"/>
          </p:cNvSpPr>
          <p:nvPr/>
        </p:nvSpPr>
        <p:spPr bwMode="auto">
          <a:xfrm>
            <a:off x="615950" y="3308350"/>
            <a:ext cx="454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oldVar.m_x = 10; // error ‘cause of const</a:t>
            </a:r>
          </a:p>
        </p:txBody>
      </p:sp>
      <p:sp>
        <p:nvSpPr>
          <p:cNvPr id="542745" name="AutoShape 25"/>
          <p:cNvSpPr>
            <a:spLocks noChangeArrowheads="1"/>
          </p:cNvSpPr>
          <p:nvPr/>
        </p:nvSpPr>
        <p:spPr bwMode="auto">
          <a:xfrm>
            <a:off x="2890837" y="161925"/>
            <a:ext cx="2057400" cy="1828800"/>
          </a:xfrm>
          <a:prstGeom prst="wedgeRoundRectCallout">
            <a:avLst>
              <a:gd name="adj1" fmla="val -56551"/>
              <a:gd name="adj2" fmla="val 109330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br>
              <a:rPr lang="en-US" sz="300" dirty="0"/>
            </a:br>
            <a:r>
              <a:rPr lang="en-US" sz="1600" dirty="0"/>
              <a:t>This one’s a bit more difficult to explain right now.</a:t>
            </a:r>
          </a:p>
          <a:p>
            <a:pPr algn="ctr"/>
            <a:endParaRPr lang="en-US" sz="800" dirty="0"/>
          </a:p>
          <a:p>
            <a:pPr algn="ctr"/>
            <a:r>
              <a:rPr lang="en-US" sz="1600" dirty="0"/>
              <a:t>For now, just make sure you use an </a:t>
            </a:r>
            <a:r>
              <a:rPr lang="en-US" sz="1600" dirty="0">
                <a:solidFill>
                  <a:srgbClr val="FF0000"/>
                </a:solidFill>
              </a:rPr>
              <a:t>&amp;</a:t>
            </a:r>
            <a:r>
              <a:rPr lang="en-US" sz="1600" dirty="0"/>
              <a:t> here!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4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31" grpId="0"/>
      <p:bldP spid="542739" grpId="0"/>
      <p:bldP spid="542741" grpId="0"/>
      <p:bldP spid="542743" grpId="0" animBg="1"/>
      <p:bldP spid="542743" grpId="1" animBg="1"/>
      <p:bldP spid="542744" grpId="0"/>
      <p:bldP spid="542744" grpId="1"/>
      <p:bldP spid="542745" grpId="0" animBg="1"/>
      <p:bldP spid="542745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5D09-501E-48F7-88C9-B6DE7B8F9187}" type="slidenum">
              <a:rPr lang="en-US"/>
              <a:pPr/>
              <a:t>56</a:t>
            </a:fld>
            <a:endParaRPr lang="en-US"/>
          </a:p>
        </p:txBody>
      </p:sp>
      <p:sp>
        <p:nvSpPr>
          <p:cNvPr id="546818" name="Rectangle 2"/>
          <p:cNvSpPr>
            <a:spLocks noChangeArrowheads="1"/>
          </p:cNvSpPr>
          <p:nvPr/>
        </p:nvSpPr>
        <p:spPr bwMode="auto">
          <a:xfrm>
            <a:off x="0" y="0"/>
            <a:ext cx="55483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6821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546822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546823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6824" name="Text Box 8"/>
          <p:cNvSpPr txBox="1">
            <a:spLocks noChangeArrowheads="1"/>
          </p:cNvSpPr>
          <p:nvPr/>
        </p:nvSpPr>
        <p:spPr bwMode="auto">
          <a:xfrm>
            <a:off x="5302250" y="187325"/>
            <a:ext cx="3841750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Oh, C++ also allows you to use a simpler syntax…</a:t>
            </a:r>
          </a:p>
          <a:p>
            <a:pPr algn="ctr"/>
            <a:endParaRPr lang="en-US" sz="1000"/>
          </a:p>
          <a:p>
            <a:pPr algn="ctr"/>
            <a:r>
              <a:rPr lang="en-US" sz="2200"/>
              <a:t>Instead of writing: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b(a);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which is ugly…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You can write: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 = a;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It does exactly the same thing! It </a:t>
            </a:r>
            <a:r>
              <a:rPr lang="en-US" sz="2200">
                <a:solidFill>
                  <a:srgbClr val="6600CC"/>
                </a:solidFill>
              </a:rPr>
              <a:t>defines a new variable b</a:t>
            </a:r>
            <a:r>
              <a:rPr lang="en-US" sz="2200">
                <a:solidFill>
                  <a:schemeClr val="tx1"/>
                </a:solidFill>
              </a:rPr>
              <a:t> and then</a:t>
            </a:r>
            <a:r>
              <a:rPr lang="en-US" sz="2200">
                <a:solidFill>
                  <a:srgbClr val="6600CC"/>
                </a:solidFill>
              </a:rPr>
              <a:t> calls the copy constructor</a:t>
            </a:r>
            <a:r>
              <a:rPr lang="en-US" sz="220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46827" name="Rectangle 11"/>
          <p:cNvSpPr>
            <a:spLocks noChangeArrowheads="1"/>
          </p:cNvSpPr>
          <p:nvPr/>
        </p:nvSpPr>
        <p:spPr bwMode="auto">
          <a:xfrm>
            <a:off x="5599113" y="5089525"/>
            <a:ext cx="3316287" cy="1768475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6828" name="Rectangle 12"/>
          <p:cNvSpPr>
            <a:spLocks noChangeArrowheads="1"/>
          </p:cNvSpPr>
          <p:nvPr/>
        </p:nvSpPr>
        <p:spPr bwMode="auto">
          <a:xfrm>
            <a:off x="5738813" y="6162675"/>
            <a:ext cx="2576512" cy="387350"/>
          </a:xfrm>
          <a:prstGeom prst="rect">
            <a:avLst/>
          </a:prstGeom>
          <a:solidFill>
            <a:srgbClr val="E7E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>
                <a:solidFill>
                  <a:srgbClr val="6600CC"/>
                </a:solidFill>
              </a:rPr>
              <a:t>   Circ b = a; // same!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4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4" grpId="0" build="p"/>
      <p:bldP spid="546827" grpId="0" animBg="1"/>
      <p:bldP spid="54682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18FF-3AE9-49C8-BBA6-859A964E6FAF}" type="slidenum">
              <a:rPr lang="en-US"/>
              <a:pPr/>
              <a:t>57</a:t>
            </a:fld>
            <a:endParaRPr lang="en-US"/>
          </a:p>
        </p:txBody>
      </p:sp>
      <p:sp>
        <p:nvSpPr>
          <p:cNvPr id="452610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52611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2613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452614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452615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5448300" y="1163638"/>
            <a:ext cx="3648075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The copy constructor is not just used when you initialize a new variable from an existing one:</a:t>
            </a:r>
          </a:p>
          <a:p>
            <a:pPr algn="ctr"/>
            <a:endParaRPr lang="en-US" sz="2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b(a);</a:t>
            </a:r>
          </a:p>
        </p:txBody>
      </p:sp>
      <p:sp>
        <p:nvSpPr>
          <p:cNvPr id="452617" name="Text Box 9"/>
          <p:cNvSpPr txBox="1">
            <a:spLocks noChangeArrowheads="1"/>
          </p:cNvSpPr>
          <p:nvPr/>
        </p:nvSpPr>
        <p:spPr bwMode="auto">
          <a:xfrm>
            <a:off x="5343525" y="3703638"/>
            <a:ext cx="364807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It’s used </a:t>
            </a:r>
            <a:r>
              <a:rPr lang="en-US" sz="2200" i="1">
                <a:solidFill>
                  <a:srgbClr val="FF0000"/>
                </a:solidFill>
              </a:rPr>
              <a:t>any time</a:t>
            </a:r>
            <a:r>
              <a:rPr lang="en-US" sz="2200"/>
              <a:t> you make a new copy of an existing class variable.</a:t>
            </a:r>
          </a:p>
        </p:txBody>
      </p:sp>
      <p:sp>
        <p:nvSpPr>
          <p:cNvPr id="452618" name="Text Box 10"/>
          <p:cNvSpPr txBox="1">
            <a:spLocks noChangeArrowheads="1"/>
          </p:cNvSpPr>
          <p:nvPr/>
        </p:nvSpPr>
        <p:spPr bwMode="auto">
          <a:xfrm>
            <a:off x="5334000" y="5105400"/>
            <a:ext cx="36480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dirty="0"/>
              <a:t>Can anyone think of </a:t>
            </a:r>
            <a:br>
              <a:rPr lang="en-US" sz="2200" dirty="0"/>
            </a:br>
            <a:r>
              <a:rPr lang="en-US" sz="2200" dirty="0"/>
              <a:t>other times when a copy constructor would be used?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6" grpId="0"/>
      <p:bldP spid="452617" grpId="0"/>
      <p:bldP spid="45261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1D38-CEB9-4182-8510-03512A2F291A}" type="slidenum">
              <a:rPr lang="en-US"/>
              <a:pPr/>
              <a:t>58</a:t>
            </a:fld>
            <a:endParaRPr lang="en-US"/>
          </a:p>
        </p:txBody>
      </p:sp>
      <p:sp>
        <p:nvSpPr>
          <p:cNvPr id="454658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grpSp>
        <p:nvGrpSpPr>
          <p:cNvPr id="454664" name="Group 8"/>
          <p:cNvGrpSpPr>
            <a:grpSpLocks/>
          </p:cNvGrpSpPr>
          <p:nvPr/>
        </p:nvGrpSpPr>
        <p:grpSpPr bwMode="auto">
          <a:xfrm>
            <a:off x="5664200" y="1138238"/>
            <a:ext cx="3756025" cy="3357562"/>
            <a:chOff x="2976" y="1094"/>
            <a:chExt cx="3024" cy="1265"/>
          </a:xfrm>
        </p:grpSpPr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6" name="Rectangle 10"/>
            <p:cNvSpPr>
              <a:spLocks noChangeArrowheads="1"/>
            </p:cNvSpPr>
            <p:nvPr/>
          </p:nvSpPr>
          <p:spPr bwMode="auto">
            <a:xfrm>
              <a:off x="2976" y="1094"/>
              <a:ext cx="3024" cy="1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foo(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temp)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Area is: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temp.GetArea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 </a:t>
              </a:r>
            </a:p>
            <a:p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a(1,2,10); </a:t>
              </a: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foo(a);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54730" name="Group 74"/>
          <p:cNvGrpSpPr>
            <a:grpSpLocks/>
          </p:cNvGrpSpPr>
          <p:nvPr/>
        </p:nvGrpSpPr>
        <p:grpSpPr bwMode="auto">
          <a:xfrm>
            <a:off x="152400" y="1076325"/>
            <a:ext cx="5410200" cy="5737225"/>
            <a:chOff x="96" y="678"/>
            <a:chExt cx="3408" cy="3614"/>
          </a:xfrm>
        </p:grpSpPr>
        <p:sp>
          <p:nvSpPr>
            <p:cNvPr id="454659" name="Rectangle 3"/>
            <p:cNvSpPr>
              <a:spLocks noChangeArrowheads="1"/>
            </p:cNvSpPr>
            <p:nvPr/>
          </p:nvSpPr>
          <p:spPr bwMode="auto">
            <a:xfrm>
              <a:off x="123" y="728"/>
              <a:ext cx="3264" cy="34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4729" name="Group 73"/>
            <p:cNvGrpSpPr>
              <a:grpSpLocks/>
            </p:cNvGrpSpPr>
            <p:nvPr/>
          </p:nvGrpSpPr>
          <p:grpSpPr bwMode="auto">
            <a:xfrm>
              <a:off x="96" y="678"/>
              <a:ext cx="3408" cy="3614"/>
              <a:chOff x="96" y="678"/>
              <a:chExt cx="3408" cy="3614"/>
            </a:xfrm>
          </p:grpSpPr>
          <p:sp>
            <p:nvSpPr>
              <p:cNvPr id="454660" name="Rectangle 4"/>
              <p:cNvSpPr>
                <a:spLocks noChangeArrowheads="1"/>
              </p:cNvSpPr>
              <p:nvPr/>
            </p:nvSpPr>
            <p:spPr bwMode="auto">
              <a:xfrm>
                <a:off x="96" y="678"/>
                <a:ext cx="3408" cy="3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class Circ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Circ(float x, float y, float r)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{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 m_x = x; m_y = y; m_rad = r;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}</a:t>
                </a: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GetArea(void)</a:t>
                </a: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{</a:t>
                </a: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  return(3.14159*m_rad*m_rad);</a:t>
                </a: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}</a:t>
                </a: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m_x, m_y, m_rad;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000" b="1">
                    <a:solidFill>
                      <a:schemeClr val="tx1"/>
                    </a:solidFill>
                    <a:latin typeface="Times New Roman"/>
                    <a:cs typeface="Courier New" pitchFamily="49" charset="0"/>
                  </a:rPr>
                  <a:t> </a:t>
                </a:r>
                <a:endParaRPr 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4661" name="Text Box 5"/>
              <p:cNvSpPr txBox="1">
                <a:spLocks noChangeArrowheads="1"/>
              </p:cNvSpPr>
              <p:nvPr/>
            </p:nvSpPr>
            <p:spPr bwMode="auto">
              <a:xfrm>
                <a:off x="226" y="1883"/>
                <a:ext cx="5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800000"/>
                    </a:solidFill>
                    <a:latin typeface="Courier New" pitchFamily="49" charset="0"/>
                  </a:rPr>
                  <a:t>Circ(</a:t>
                </a:r>
              </a:p>
            </p:txBody>
          </p:sp>
          <p:sp>
            <p:nvSpPr>
              <p:cNvPr id="454662" name="Text Box 6"/>
              <p:cNvSpPr txBox="1">
                <a:spLocks noChangeArrowheads="1"/>
              </p:cNvSpPr>
              <p:nvPr/>
            </p:nvSpPr>
            <p:spPr bwMode="auto">
              <a:xfrm>
                <a:off x="691" y="1888"/>
                <a:ext cx="18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const Circ &amp; oldVar)</a:t>
                </a:r>
              </a:p>
            </p:txBody>
          </p:sp>
          <p:sp>
            <p:nvSpPr>
              <p:cNvPr id="454663" name="Text Box 7"/>
              <p:cNvSpPr txBox="1">
                <a:spLocks noChangeArrowheads="1"/>
              </p:cNvSpPr>
              <p:nvPr/>
            </p:nvSpPr>
            <p:spPr bwMode="auto">
              <a:xfrm>
                <a:off x="229" y="2046"/>
                <a:ext cx="2094" cy="9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m_x = oldVar.m_x;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m_y = oldVar.m_y;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m_rad = oldVar.m_rad;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}</a:t>
                </a:r>
              </a:p>
            </p:txBody>
          </p:sp>
        </p:grpSp>
      </p:grpSp>
      <p:sp>
        <p:nvSpPr>
          <p:cNvPr id="454731" name="Text Box 75"/>
          <p:cNvSpPr txBox="1">
            <a:spLocks noChangeArrowheads="1"/>
          </p:cNvSpPr>
          <p:nvPr/>
        </p:nvSpPr>
        <p:spPr bwMode="auto">
          <a:xfrm>
            <a:off x="5334000" y="4572000"/>
            <a:ext cx="3648075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Here’s a simple program that </a:t>
            </a:r>
            <a:r>
              <a:rPr lang="en-US" sz="2200">
                <a:solidFill>
                  <a:srgbClr val="6600CC"/>
                </a:solidFill>
              </a:rPr>
              <a:t>passes a circle</a:t>
            </a:r>
            <a:r>
              <a:rPr lang="en-US" sz="2200"/>
              <a:t> to a function…</a:t>
            </a:r>
            <a:br>
              <a:rPr lang="en-US" sz="2200"/>
            </a:br>
            <a:r>
              <a:rPr lang="en-US" sz="800"/>
              <a:t> </a:t>
            </a:r>
            <a:br>
              <a:rPr lang="en-US" sz="800"/>
            </a:br>
            <a:r>
              <a:rPr lang="en-US" sz="2200"/>
              <a:t>Any guesses if/when the </a:t>
            </a:r>
            <a:r>
              <a:rPr lang="en-US" sz="2200">
                <a:solidFill>
                  <a:srgbClr val="6600CC"/>
                </a:solidFill>
              </a:rPr>
              <a:t>copy constructor</a:t>
            </a:r>
            <a:r>
              <a:rPr lang="en-US" sz="2200"/>
              <a:t> is called?</a:t>
            </a:r>
          </a:p>
        </p:txBody>
      </p:sp>
      <p:sp>
        <p:nvSpPr>
          <p:cNvPr id="454732" name="Rectangle 76"/>
          <p:cNvSpPr>
            <a:spLocks noChangeArrowheads="1"/>
          </p:cNvSpPr>
          <p:nvPr/>
        </p:nvSpPr>
        <p:spPr bwMode="auto">
          <a:xfrm>
            <a:off x="0" y="995363"/>
            <a:ext cx="5387975" cy="5835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4721" name="Group 65"/>
          <p:cNvGrpSpPr>
            <a:grpSpLocks/>
          </p:cNvGrpSpPr>
          <p:nvPr/>
        </p:nvGrpSpPr>
        <p:grpSpPr bwMode="auto">
          <a:xfrm>
            <a:off x="1563688" y="3608388"/>
            <a:ext cx="3709987" cy="2989262"/>
            <a:chOff x="2029" y="152"/>
            <a:chExt cx="2348" cy="1883"/>
          </a:xfrm>
        </p:grpSpPr>
        <p:grpSp>
          <p:nvGrpSpPr>
            <p:cNvPr id="454722" name="Group 66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454723" name="Rectangle 67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int x, int y, int rad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454724" name="Rectangle 68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25" name="Rectangle 69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26" name="Rectangle 70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4727" name="Text Box 71"/>
            <p:cNvSpPr txBox="1">
              <a:spLocks noChangeArrowheads="1"/>
            </p:cNvSpPr>
            <p:nvPr/>
          </p:nvSpPr>
          <p:spPr bwMode="auto">
            <a:xfrm>
              <a:off x="2029" y="152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454735" name="Text Box 79"/>
          <p:cNvSpPr txBox="1">
            <a:spLocks noChangeArrowheads="1"/>
          </p:cNvSpPr>
          <p:nvPr/>
        </p:nvSpPr>
        <p:spPr bwMode="auto">
          <a:xfrm>
            <a:off x="2633663" y="6053138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4737" name="Text Box 81"/>
          <p:cNvSpPr txBox="1">
            <a:spLocks noChangeArrowheads="1"/>
          </p:cNvSpPr>
          <p:nvPr/>
        </p:nvSpPr>
        <p:spPr bwMode="auto">
          <a:xfrm>
            <a:off x="3530600" y="60198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54739" name="Text Box 83"/>
          <p:cNvSpPr txBox="1">
            <a:spLocks noChangeArrowheads="1"/>
          </p:cNvSpPr>
          <p:nvPr/>
        </p:nvSpPr>
        <p:spPr bwMode="auto">
          <a:xfrm>
            <a:off x="4686300" y="604202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54689" name="Rectangle 33"/>
          <p:cNvSpPr>
            <a:spLocks noChangeArrowheads="1"/>
          </p:cNvSpPr>
          <p:nvPr/>
        </p:nvSpPr>
        <p:spPr bwMode="auto">
          <a:xfrm>
            <a:off x="0" y="1828800"/>
            <a:ext cx="4802188" cy="1733550"/>
          </a:xfrm>
          <a:prstGeom prst="rect">
            <a:avLst/>
          </a:prstGeom>
          <a:solidFill>
            <a:srgbClr val="E7E7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Wait a second!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We’re </a:t>
            </a:r>
            <a:r>
              <a:rPr lang="en-US">
                <a:solidFill>
                  <a:schemeClr val="accent2"/>
                </a:solidFill>
              </a:rPr>
              <a:t>creating a new variable </a:t>
            </a:r>
            <a:r>
              <a:rPr lang="en-US"/>
              <a:t>called </a:t>
            </a:r>
            <a:r>
              <a:rPr lang="en-US">
                <a:solidFill>
                  <a:schemeClr val="accent2"/>
                </a:solidFill>
              </a:rPr>
              <a:t>temp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copying the value</a:t>
            </a:r>
            <a:r>
              <a:rPr lang="en-US"/>
              <a:t> of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into it! Hmmm!!!</a:t>
            </a:r>
          </a:p>
        </p:txBody>
      </p:sp>
      <p:sp>
        <p:nvSpPr>
          <p:cNvPr id="454742" name="Line 86"/>
          <p:cNvSpPr>
            <a:spLocks noChangeShapeType="1"/>
          </p:cNvSpPr>
          <p:nvPr/>
        </p:nvSpPr>
        <p:spPr bwMode="auto">
          <a:xfrm flipV="1">
            <a:off x="6646863" y="1520825"/>
            <a:ext cx="1046162" cy="2417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54745" name="Group 89"/>
          <p:cNvGrpSpPr>
            <a:grpSpLocks/>
          </p:cNvGrpSpPr>
          <p:nvPr/>
        </p:nvGrpSpPr>
        <p:grpSpPr bwMode="auto">
          <a:xfrm>
            <a:off x="115888" y="533400"/>
            <a:ext cx="4246562" cy="2989263"/>
            <a:chOff x="1691" y="152"/>
            <a:chExt cx="2686" cy="1883"/>
          </a:xfrm>
        </p:grpSpPr>
        <p:grpSp>
          <p:nvGrpSpPr>
            <p:cNvPr id="454746" name="Group 90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454747" name="Rectangle 91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old.m_y;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old.m_rad;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454748" name="Rectangle 92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49" name="Rectangle 93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50" name="Rectangle 94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4751" name="Text Box 95"/>
            <p:cNvSpPr txBox="1">
              <a:spLocks noChangeArrowheads="1"/>
            </p:cNvSpPr>
            <p:nvPr/>
          </p:nvSpPr>
          <p:spPr bwMode="auto">
            <a:xfrm>
              <a:off x="1691" y="152"/>
              <a:ext cx="1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temp            </a:t>
              </a:r>
            </a:p>
          </p:txBody>
        </p:sp>
      </p:grpSp>
      <p:sp>
        <p:nvSpPr>
          <p:cNvPr id="454753" name="Text Box 97"/>
          <p:cNvSpPr txBox="1">
            <a:spLocks noChangeArrowheads="1"/>
          </p:cNvSpPr>
          <p:nvPr/>
        </p:nvSpPr>
        <p:spPr bwMode="auto">
          <a:xfrm>
            <a:off x="2987675" y="10636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54754" name="AutoShape 98"/>
          <p:cNvCxnSpPr>
            <a:cxnSpLocks noChangeShapeType="1"/>
            <a:stCxn id="454753" idx="2"/>
            <a:endCxn id="454756" idx="0"/>
          </p:cNvCxnSpPr>
          <p:nvPr/>
        </p:nvCxnSpPr>
        <p:spPr bwMode="auto">
          <a:xfrm rot="16200000" flipH="1">
            <a:off x="2872582" y="1774031"/>
            <a:ext cx="2192338" cy="1685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4756" name="Text Box 100"/>
          <p:cNvSpPr txBox="1">
            <a:spLocks noChangeArrowheads="1"/>
          </p:cNvSpPr>
          <p:nvPr/>
        </p:nvSpPr>
        <p:spPr bwMode="auto">
          <a:xfrm>
            <a:off x="4673600" y="37131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54758" name="Text Box 102"/>
          <p:cNvSpPr txBox="1">
            <a:spLocks noChangeArrowheads="1"/>
          </p:cNvSpPr>
          <p:nvPr/>
        </p:nvSpPr>
        <p:spPr bwMode="auto">
          <a:xfrm>
            <a:off x="2628900" y="604837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4760" name="Text Box 104"/>
          <p:cNvSpPr txBox="1">
            <a:spLocks noChangeArrowheads="1"/>
          </p:cNvSpPr>
          <p:nvPr/>
        </p:nvSpPr>
        <p:spPr bwMode="auto">
          <a:xfrm>
            <a:off x="3527425" y="60198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54762" name="Text Box 106"/>
          <p:cNvSpPr txBox="1">
            <a:spLocks noChangeArrowheads="1"/>
          </p:cNvSpPr>
          <p:nvPr/>
        </p:nvSpPr>
        <p:spPr bwMode="auto">
          <a:xfrm>
            <a:off x="4679950" y="6038850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54763" name="Rectangle 107"/>
          <p:cNvSpPr>
            <a:spLocks noChangeArrowheads="1"/>
          </p:cNvSpPr>
          <p:nvPr/>
        </p:nvSpPr>
        <p:spPr bwMode="auto">
          <a:xfrm>
            <a:off x="44473" y="4456480"/>
            <a:ext cx="1858928" cy="2031325"/>
          </a:xfrm>
          <a:prstGeom prst="rect">
            <a:avLst/>
          </a:prstGeom>
          <a:solidFill>
            <a:srgbClr val="E7E7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/>
              <a:t>Now that our temp variable has been copy-constructed, it can be used normally by our foo function!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5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7 L -0.10087 -0.4497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54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0.10191 -0.4486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547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-0.10104 -0.44861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454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731" grpId="0"/>
      <p:bldP spid="454732" grpId="0" animBg="1"/>
      <p:bldP spid="454735" grpId="0"/>
      <p:bldP spid="454737" grpId="0"/>
      <p:bldP spid="454739" grpId="0"/>
      <p:bldP spid="454689" grpId="0" animBg="1"/>
      <p:bldP spid="454689" grpId="1" animBg="1"/>
      <p:bldP spid="454742" grpId="0" animBg="1"/>
      <p:bldP spid="454742" grpId="1" animBg="1"/>
      <p:bldP spid="454758" grpId="0"/>
      <p:bldP spid="454758" grpId="1"/>
      <p:bldP spid="454760" grpId="0"/>
      <p:bldP spid="454760" grpId="1"/>
      <p:bldP spid="454762" grpId="0"/>
      <p:bldP spid="454762" grpId="1"/>
      <p:bldP spid="454763" grpId="0" animBg="1"/>
      <p:bldP spid="454763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0EB3-C6DF-458C-AA8E-6764A4F9482E}" type="slidenum">
              <a:rPr lang="en-US"/>
              <a:pPr/>
              <a:t>59</a:t>
            </a:fld>
            <a:endParaRPr lang="en-US"/>
          </a:p>
        </p:txBody>
      </p:sp>
      <p:sp>
        <p:nvSpPr>
          <p:cNvPr id="544770" name="Rectangle 2"/>
          <p:cNvSpPr>
            <a:spLocks noChangeArrowheads="1"/>
          </p:cNvSpPr>
          <p:nvPr/>
        </p:nvSpPr>
        <p:spPr bwMode="auto">
          <a:xfrm>
            <a:off x="330200" y="0"/>
            <a:ext cx="66659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4774" name="Text Box 6"/>
          <p:cNvSpPr txBox="1">
            <a:spLocks noChangeArrowheads="1"/>
          </p:cNvSpPr>
          <p:nvPr/>
        </p:nvSpPr>
        <p:spPr bwMode="auto">
          <a:xfrm>
            <a:off x="390525" y="2997200"/>
            <a:ext cx="359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Circ(const Circ &amp; oldVar)</a:t>
            </a:r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4776" name="Text Box 8"/>
          <p:cNvSpPr txBox="1">
            <a:spLocks noChangeArrowheads="1"/>
          </p:cNvSpPr>
          <p:nvPr/>
        </p:nvSpPr>
        <p:spPr bwMode="auto">
          <a:xfrm>
            <a:off x="5586412" y="789720"/>
            <a:ext cx="34131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If you </a:t>
            </a:r>
            <a:r>
              <a:rPr lang="en-US" sz="1800" dirty="0">
                <a:solidFill>
                  <a:srgbClr val="6600CC"/>
                </a:solidFill>
              </a:rPr>
              <a:t>don’t define your own</a:t>
            </a:r>
            <a:r>
              <a:rPr lang="en-US" sz="1800" dirty="0"/>
              <a:t> copy constructor…</a:t>
            </a:r>
          </a:p>
        </p:txBody>
      </p:sp>
      <p:sp>
        <p:nvSpPr>
          <p:cNvPr id="544778" name="Text Box 10"/>
          <p:cNvSpPr txBox="1">
            <a:spLocks noChangeArrowheads="1"/>
          </p:cNvSpPr>
          <p:nvPr/>
        </p:nvSpPr>
        <p:spPr bwMode="auto">
          <a:xfrm>
            <a:off x="5518149" y="1484907"/>
            <a:ext cx="3579813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C++ will </a:t>
            </a:r>
            <a:r>
              <a:rPr lang="en-US" sz="1800" dirty="0">
                <a:solidFill>
                  <a:srgbClr val="6600CC"/>
                </a:solidFill>
              </a:rPr>
              <a:t>provide a default one</a:t>
            </a:r>
            <a:r>
              <a:rPr lang="en-US" sz="1800" dirty="0"/>
              <a:t> for you…</a:t>
            </a:r>
            <a:br>
              <a:rPr lang="en-US" sz="1800" dirty="0"/>
            </a:br>
            <a:endParaRPr lang="en-US" sz="1050" dirty="0"/>
          </a:p>
          <a:p>
            <a:pPr algn="ctr"/>
            <a:r>
              <a:rPr lang="en-US" sz="1800" dirty="0"/>
              <a:t>It just </a:t>
            </a:r>
            <a:r>
              <a:rPr lang="en-US" sz="1800" dirty="0">
                <a:solidFill>
                  <a:srgbClr val="6600CC"/>
                </a:solidFill>
              </a:rPr>
              <a:t>copies </a:t>
            </a:r>
            <a:r>
              <a:rPr lang="en-US" sz="1800" dirty="0">
                <a:solidFill>
                  <a:schemeClr val="tx1"/>
                </a:solidFill>
              </a:rPr>
              <a:t>all of the member variables</a:t>
            </a:r>
            <a:r>
              <a:rPr lang="en-US" sz="1800" dirty="0"/>
              <a:t> from the </a:t>
            </a:r>
            <a:r>
              <a:rPr lang="en-US" sz="1800" dirty="0">
                <a:solidFill>
                  <a:srgbClr val="6600CC"/>
                </a:solidFill>
              </a:rPr>
              <a:t>old instance</a:t>
            </a:r>
            <a:r>
              <a:rPr lang="en-US" sz="1800" dirty="0"/>
              <a:t> to the </a:t>
            </a:r>
            <a:r>
              <a:rPr lang="en-US" sz="1800" dirty="0">
                <a:solidFill>
                  <a:srgbClr val="6600CC"/>
                </a:solidFill>
              </a:rPr>
              <a:t>new instance</a:t>
            </a:r>
            <a:r>
              <a:rPr lang="en-US" sz="1800" dirty="0"/>
              <a:t>…</a:t>
            </a:r>
          </a:p>
        </p:txBody>
      </p:sp>
      <p:sp>
        <p:nvSpPr>
          <p:cNvPr id="544782" name="Rectangle 14"/>
          <p:cNvSpPr>
            <a:spLocks noChangeArrowheads="1"/>
          </p:cNvSpPr>
          <p:nvPr/>
        </p:nvSpPr>
        <p:spPr bwMode="auto">
          <a:xfrm>
            <a:off x="304800" y="3048000"/>
            <a:ext cx="4337050" cy="1620838"/>
          </a:xfrm>
          <a:prstGeom prst="rect">
            <a:avLst/>
          </a:prstGeom>
          <a:solidFill>
            <a:srgbClr val="FFFF99">
              <a:alpha val="91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83" name="Rectangle 15"/>
          <p:cNvSpPr>
            <a:spLocks noChangeArrowheads="1"/>
          </p:cNvSpPr>
          <p:nvPr/>
        </p:nvSpPr>
        <p:spPr bwMode="auto">
          <a:xfrm>
            <a:off x="5599113" y="5013325"/>
            <a:ext cx="3316287" cy="1768475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518149" y="3633026"/>
            <a:ext cx="3210041" cy="1319974"/>
            <a:chOff x="8001001" y="483956"/>
            <a:chExt cx="4725555" cy="2175088"/>
          </a:xfrm>
        </p:grpSpPr>
        <p:pic>
          <p:nvPicPr>
            <p:cNvPr id="544813" name="Picture 45" descr="spinhead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869" y="1476356"/>
              <a:ext cx="1182687" cy="118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4814" name="AutoShape 46"/>
            <p:cNvSpPr>
              <a:spLocks noChangeArrowheads="1"/>
            </p:cNvSpPr>
            <p:nvPr/>
          </p:nvSpPr>
          <p:spPr bwMode="auto">
            <a:xfrm flipH="1">
              <a:off x="8001001" y="483956"/>
              <a:ext cx="3378200" cy="1266824"/>
            </a:xfrm>
            <a:prstGeom prst="wedgeRoundRectCallout">
              <a:avLst>
                <a:gd name="adj1" fmla="val -66512"/>
                <a:gd name="adj2" fmla="val 44362"/>
                <a:gd name="adj3" fmla="val 16667"/>
              </a:avLst>
            </a:prstGeom>
            <a:solidFill>
              <a:srgbClr val="E7E7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 dirty="0">
                  <a:solidFill>
                    <a:srgbClr val="6600CC"/>
                  </a:solidFill>
                </a:rPr>
                <a:t>But then why would I ever need to define my own copy constructor?</a:t>
              </a:r>
            </a:p>
          </p:txBody>
        </p:sp>
      </p:grp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334000" y="3200400"/>
            <a:ext cx="39565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This is called a </a:t>
            </a:r>
            <a:r>
              <a:rPr lang="en-US" sz="1600" dirty="0">
                <a:solidFill>
                  <a:srgbClr val="FF0000"/>
                </a:solidFill>
              </a:rPr>
              <a:t>“shallow copy.”</a:t>
            </a:r>
          </a:p>
        </p:txBody>
      </p:sp>
    </p:spTree>
    <p:extLst>
      <p:ext uri="{BB962C8B-B14F-4D97-AF65-F5344CB8AC3E}">
        <p14:creationId xmlns:p14="http://schemas.microsoft.com/office/powerpoint/2010/main" val="340825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6" grpId="0"/>
      <p:bldP spid="544778" grpId="0"/>
      <p:bldP spid="544782" grpId="0" animBg="1"/>
      <p:bldP spid="544783" grpId="0" animBg="1"/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883F-E3D8-4734-8B69-20D0BDB60C77}" type="slidenum">
              <a:rPr lang="en-US"/>
              <a:pPr/>
              <a:t>6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Ok, So What’s a Pointer?</a:t>
            </a:r>
          </a:p>
        </p:txBody>
      </p:sp>
      <p:grpSp>
        <p:nvGrpSpPr>
          <p:cNvPr id="357390" name="Group 14"/>
          <p:cNvGrpSpPr>
            <a:grpSpLocks/>
          </p:cNvGrpSpPr>
          <p:nvPr/>
        </p:nvGrpSpPr>
        <p:grpSpPr bwMode="auto">
          <a:xfrm>
            <a:off x="5002872" y="2731807"/>
            <a:ext cx="2632078" cy="647700"/>
            <a:chOff x="2998" y="1920"/>
            <a:chExt cx="1658" cy="815"/>
          </a:xfrm>
        </p:grpSpPr>
        <p:grpSp>
          <p:nvGrpSpPr>
            <p:cNvPr id="357391" name="Group 15"/>
            <p:cNvGrpSpPr>
              <a:grpSpLocks/>
            </p:cNvGrpSpPr>
            <p:nvPr/>
          </p:nvGrpSpPr>
          <p:grpSpPr bwMode="auto">
            <a:xfrm>
              <a:off x="2998" y="1920"/>
              <a:ext cx="1658" cy="768"/>
              <a:chOff x="2998" y="1920"/>
              <a:chExt cx="1658" cy="768"/>
            </a:xfrm>
          </p:grpSpPr>
          <p:sp>
            <p:nvSpPr>
              <p:cNvPr id="357392" name="Text Box 16"/>
              <p:cNvSpPr txBox="1">
                <a:spLocks noChangeArrowheads="1"/>
              </p:cNvSpPr>
              <p:nvPr/>
            </p:nvSpPr>
            <p:spPr bwMode="auto">
              <a:xfrm>
                <a:off x="2998" y="1934"/>
                <a:ext cx="1159" cy="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6666"/>
                    </a:solidFill>
                  </a:rPr>
                  <a:t>      </a:t>
                </a:r>
                <a:r>
                  <a:rPr lang="en-US" sz="2000" dirty="0" err="1">
                    <a:solidFill>
                      <a:srgbClr val="006666"/>
                    </a:solidFill>
                  </a:rPr>
                  <a:t>idontknow</a:t>
                </a:r>
                <a:endParaRPr lang="en-US" sz="20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357393" name="Rectangle 17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528" cy="768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57394" name="Text Box 18"/>
            <p:cNvSpPr txBox="1">
              <a:spLocks noChangeArrowheads="1"/>
            </p:cNvSpPr>
            <p:nvPr/>
          </p:nvSpPr>
          <p:spPr bwMode="auto">
            <a:xfrm>
              <a:off x="4176" y="2160"/>
              <a:ext cx="287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06979" y="4128595"/>
            <a:ext cx="1528765" cy="2638428"/>
            <a:chOff x="5956297" y="3918991"/>
            <a:chExt cx="1528765" cy="2638428"/>
          </a:xfrm>
        </p:grpSpPr>
        <p:grpSp>
          <p:nvGrpSpPr>
            <p:cNvPr id="357397" name="Group 21"/>
            <p:cNvGrpSpPr>
              <a:grpSpLocks/>
            </p:cNvGrpSpPr>
            <p:nvPr/>
          </p:nvGrpSpPr>
          <p:grpSpPr bwMode="auto">
            <a:xfrm>
              <a:off x="5956297" y="3918991"/>
              <a:ext cx="1528765" cy="704850"/>
              <a:chOff x="3381" y="786"/>
              <a:chExt cx="963" cy="444"/>
            </a:xfrm>
          </p:grpSpPr>
          <p:sp>
            <p:nvSpPr>
              <p:cNvPr id="357398" name="Text Box 22"/>
              <p:cNvSpPr txBox="1">
                <a:spLocks noChangeArrowheads="1"/>
              </p:cNvSpPr>
              <p:nvPr/>
            </p:nvSpPr>
            <p:spPr bwMode="auto">
              <a:xfrm>
                <a:off x="3381" y="786"/>
                <a:ext cx="44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6666"/>
                    </a:solidFill>
                  </a:rPr>
                  <a:t>     p</a:t>
                </a:r>
              </a:p>
            </p:txBody>
          </p:sp>
          <p:sp>
            <p:nvSpPr>
              <p:cNvPr id="357399" name="Rectangle 23"/>
              <p:cNvSpPr>
                <a:spLocks noChangeArrowheads="1"/>
              </p:cNvSpPr>
              <p:nvPr/>
            </p:nvSpPr>
            <p:spPr bwMode="auto">
              <a:xfrm>
                <a:off x="3816" y="876"/>
                <a:ext cx="528" cy="354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br>
                  <a:rPr lang="en-US" sz="2000" dirty="0"/>
                </a:br>
                <a:endParaRPr lang="en-US" sz="1000" dirty="0"/>
              </a:p>
            </p:txBody>
          </p:sp>
        </p:grp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7218363" y="6100219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81800" y="1690189"/>
            <a:ext cx="2216011" cy="3826235"/>
            <a:chOff x="6781800" y="1690189"/>
            <a:chExt cx="2216011" cy="3826235"/>
          </a:xfrm>
        </p:grpSpPr>
        <p:sp>
          <p:nvSpPr>
            <p:cNvPr id="357381" name="Rectangle 5"/>
            <p:cNvSpPr>
              <a:spLocks noChangeArrowheads="1"/>
            </p:cNvSpPr>
            <p:nvPr/>
          </p:nvSpPr>
          <p:spPr bwMode="auto">
            <a:xfrm>
              <a:off x="6781800" y="2727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2" name="Rectangle 6"/>
            <p:cNvSpPr>
              <a:spLocks noChangeArrowheads="1"/>
            </p:cNvSpPr>
            <p:nvPr/>
          </p:nvSpPr>
          <p:spPr bwMode="auto">
            <a:xfrm>
              <a:off x="6781800" y="3032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3" name="Rectangle 7"/>
            <p:cNvSpPr>
              <a:spLocks noChangeArrowheads="1"/>
            </p:cNvSpPr>
            <p:nvPr/>
          </p:nvSpPr>
          <p:spPr bwMode="auto">
            <a:xfrm>
              <a:off x="6781800" y="3336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6781800" y="36417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7582039" y="2346325"/>
              <a:ext cx="1415772" cy="3170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00001006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00001008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00001010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00001012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00001014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</p:txBody>
        </p:sp>
        <p:sp>
          <p:nvSpPr>
            <p:cNvPr id="357386" name="Rectangle 10"/>
            <p:cNvSpPr>
              <a:spLocks noChangeArrowheads="1"/>
            </p:cNvSpPr>
            <p:nvPr/>
          </p:nvSpPr>
          <p:spPr bwMode="auto">
            <a:xfrm>
              <a:off x="6781800" y="39465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7" name="Rectangle 11"/>
            <p:cNvSpPr>
              <a:spLocks noChangeArrowheads="1"/>
            </p:cNvSpPr>
            <p:nvPr/>
          </p:nvSpPr>
          <p:spPr bwMode="auto">
            <a:xfrm>
              <a:off x="6781800" y="4251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8" name="Rectangle 12"/>
            <p:cNvSpPr>
              <a:spLocks noChangeArrowheads="1"/>
            </p:cNvSpPr>
            <p:nvPr/>
          </p:nvSpPr>
          <p:spPr bwMode="auto">
            <a:xfrm>
              <a:off x="6781800" y="4556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9" name="Rectangle 13"/>
            <p:cNvSpPr>
              <a:spLocks noChangeArrowheads="1"/>
            </p:cNvSpPr>
            <p:nvPr/>
          </p:nvSpPr>
          <p:spPr bwMode="auto">
            <a:xfrm>
              <a:off x="6781800" y="4860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42"/>
            <p:cNvGrpSpPr>
              <a:grpSpLocks/>
            </p:cNvGrpSpPr>
            <p:nvPr/>
          </p:nvGrpSpPr>
          <p:grpSpPr bwMode="auto">
            <a:xfrm>
              <a:off x="7772400" y="1690189"/>
              <a:ext cx="1143000" cy="990600"/>
              <a:chOff x="124" y="4320"/>
              <a:chExt cx="1536" cy="1574"/>
            </a:xfrm>
          </p:grpSpPr>
          <p:pic>
            <p:nvPicPr>
              <p:cNvPr id="34" name="Picture 4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" y="4320"/>
                <a:ext cx="1536" cy="15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" name="Rectangle 44"/>
              <p:cNvSpPr>
                <a:spLocks noChangeArrowheads="1"/>
              </p:cNvSpPr>
              <p:nvPr/>
            </p:nvSpPr>
            <p:spPr bwMode="auto">
              <a:xfrm rot="-128044">
                <a:off x="134" y="4924"/>
                <a:ext cx="1084" cy="288"/>
              </a:xfrm>
              <a:prstGeom prst="rect">
                <a:avLst/>
              </a:prstGeom>
              <a:solidFill>
                <a:srgbClr val="00353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</a:rPr>
                  <a:t>MEMORY</a:t>
                </a:r>
              </a:p>
            </p:txBody>
          </p:sp>
        </p:grpSp>
      </p:grp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381000" y="3281829"/>
            <a:ext cx="2819400" cy="3416320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600CC"/>
                </a:solidFill>
              </a:rPr>
              <a:t>int</a:t>
            </a:r>
            <a:r>
              <a:rPr lang="en-US" dirty="0">
                <a:solidFill>
                  <a:srgbClr val="6600CC"/>
                </a:solidFill>
              </a:rPr>
              <a:t> foo()</a:t>
            </a:r>
          </a:p>
          <a:p>
            <a:r>
              <a:rPr lang="en-US" dirty="0">
                <a:solidFill>
                  <a:srgbClr val="6600CC"/>
                </a:solidFill>
              </a:rPr>
              <a:t>{</a:t>
            </a: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7055" y="4011700"/>
            <a:ext cx="22397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idontknow</a:t>
            </a:r>
            <a:r>
              <a:rPr lang="en-US" dirty="0"/>
              <a:t>;</a:t>
            </a:r>
            <a:br>
              <a:rPr lang="en-US" dirty="0"/>
            </a:br>
            <a:br>
              <a:rPr lang="en-US" sz="1200" dirty="0"/>
            </a:br>
            <a:r>
              <a:rPr lang="en-US" dirty="0" err="1"/>
              <a:t>idontknow</a:t>
            </a:r>
            <a:r>
              <a:rPr lang="en-US" dirty="0"/>
              <a:t> = 5;</a:t>
            </a:r>
          </a:p>
        </p:txBody>
      </p: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6828123" y="2801292"/>
            <a:ext cx="751162" cy="461665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172200" y="838201"/>
            <a:ext cx="2944906" cy="685800"/>
          </a:xfrm>
          <a:prstGeom prst="wedgeRoundRectCallout">
            <a:avLst>
              <a:gd name="adj1" fmla="val -19215"/>
              <a:gd name="adj2" fmla="val 23098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I’m a regular variable… and I hold a regular 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value!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7942" y="5235665"/>
            <a:ext cx="24192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*p;</a:t>
            </a:r>
            <a:br>
              <a:rPr lang="en-US" dirty="0"/>
            </a:br>
            <a:endParaRPr lang="en-US" sz="1200" dirty="0"/>
          </a:p>
          <a:p>
            <a:r>
              <a:rPr lang="en-US" dirty="0"/>
              <a:t>p = &amp;</a:t>
            </a:r>
            <a:r>
              <a:rPr lang="en-US" dirty="0" err="1"/>
              <a:t>idontknow</a:t>
            </a:r>
            <a:r>
              <a:rPr lang="en-US" dirty="0"/>
              <a:t>;</a:t>
            </a:r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3429001" y="4708525"/>
            <a:ext cx="3031992" cy="1311275"/>
          </a:xfrm>
          <a:prstGeom prst="wedgeRoundRectCallout">
            <a:avLst>
              <a:gd name="adj1" fmla="val 67453"/>
              <a:gd name="adj2" fmla="val -7528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I’m a pointer variable… and all I can hold are the addresses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other variables!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>
            <a:off x="7683257" y="2979372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6825775" y="4370544"/>
            <a:ext cx="774801" cy="400110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1000</a:t>
            </a:r>
          </a:p>
        </p:txBody>
      </p:sp>
      <p:sp>
        <p:nvSpPr>
          <p:cNvPr id="5" name="Rectangle 4"/>
          <p:cNvSpPr/>
          <p:nvPr/>
        </p:nvSpPr>
        <p:spPr>
          <a:xfrm>
            <a:off x="475582" y="1216831"/>
            <a:ext cx="5654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A </a:t>
            </a:r>
            <a:r>
              <a:rPr lang="en-US" dirty="0">
                <a:solidFill>
                  <a:srgbClr val="990000"/>
                </a:solidFill>
                <a:ea typeface="MS Mincho" pitchFamily="49" charset="-128"/>
              </a:rPr>
              <a:t>pointer variable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 is a special kind of variable that holds 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</a:rPr>
              <a:t>another variable’s address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instead of a regular value.</a:t>
            </a:r>
            <a:endParaRPr lang="en-US" dirty="0"/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3945118" y="3142679"/>
            <a:ext cx="2233567" cy="1229145"/>
          </a:xfrm>
          <a:prstGeom prst="wedgeRoundRectCallout">
            <a:avLst>
              <a:gd name="adj1" fmla="val 82644"/>
              <a:gd name="adj2" fmla="val 4708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Another way to say this is: </a:t>
            </a:r>
            <a:r>
              <a:rPr lang="en-US" sz="1800" dirty="0">
                <a:solidFill>
                  <a:srgbClr val="6600CC"/>
                </a:solidFill>
              </a:rPr>
              <a:t>“p points to address 1000”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6600CC"/>
              </a:solidFill>
              <a:effectLst/>
            </a:endParaRPr>
          </a:p>
        </p:txBody>
      </p:sp>
      <p:sp>
        <p:nvSpPr>
          <p:cNvPr id="39" name="Text Box 9">
            <a:extLst>
              <a:ext uri="{FF2B5EF4-FFF2-40B4-BE49-F238E27FC236}">
                <a16:creationId xmlns:a16="http://schemas.microsoft.com/office/drawing/2014/main" id="{80D0D146-3B8D-47AB-87D8-D5EE1D382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010870"/>
            <a:ext cx="4267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To understand the type of your pointer variable, simply </a:t>
            </a:r>
            <a:r>
              <a:rPr lang="en-US" sz="1800" dirty="0">
                <a:solidFill>
                  <a:srgbClr val="FF0000"/>
                </a:solidFill>
              </a:rPr>
              <a:t>read</a:t>
            </a:r>
            <a:r>
              <a:rPr lang="en-US" sz="1800" dirty="0"/>
              <a:t> your declaration from </a:t>
            </a:r>
            <a:r>
              <a:rPr lang="en-US" sz="1800" dirty="0">
                <a:solidFill>
                  <a:srgbClr val="FF0000"/>
                </a:solidFill>
              </a:rPr>
              <a:t>right</a:t>
            </a:r>
            <a:r>
              <a:rPr lang="en-US" sz="1800" dirty="0"/>
              <a:t> to </a:t>
            </a:r>
            <a:r>
              <a:rPr lang="en-US" sz="1800" dirty="0">
                <a:solidFill>
                  <a:srgbClr val="FF0000"/>
                </a:solidFill>
              </a:rPr>
              <a:t>left</a:t>
            </a:r>
            <a:r>
              <a:rPr lang="en-US" sz="1800" dirty="0"/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15F4D-838F-419A-B2BA-444FD51F6A24}"/>
              </a:ext>
            </a:extLst>
          </p:cNvPr>
          <p:cNvCxnSpPr/>
          <p:nvPr/>
        </p:nvCxnSpPr>
        <p:spPr bwMode="auto">
          <a:xfrm flipH="1" flipV="1">
            <a:off x="1752600" y="5516424"/>
            <a:ext cx="3200400" cy="103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" grpId="0"/>
      <p:bldP spid="357403" grpId="0" animBg="1"/>
      <p:bldP spid="4" grpId="0" animBg="1"/>
      <p:bldP spid="4" grpId="1" animBg="1"/>
      <p:bldP spid="45" grpId="0"/>
      <p:bldP spid="47" grpId="0" animBg="1"/>
      <p:bldP spid="47" grpId="1" animBg="1"/>
      <p:bldP spid="49" grpId="0" animBg="1"/>
      <p:bldP spid="50" grpId="0" animBg="1"/>
      <p:bldP spid="5" grpId="0"/>
      <p:bldP spid="55" grpId="0" animBg="1"/>
      <p:bldP spid="55" grpId="1" animBg="1"/>
      <p:bldP spid="3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3B58-6512-431B-83FC-7247D6C870F8}" type="slidenum">
              <a:rPr lang="en-US"/>
              <a:pPr/>
              <a:t>60</a:t>
            </a:fld>
            <a:endParaRPr lang="en-US"/>
          </a:p>
        </p:txBody>
      </p:sp>
      <p:sp>
        <p:nvSpPr>
          <p:cNvPr id="548869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auto">
          <a:xfrm>
            <a:off x="4670425" y="1544638"/>
            <a:ext cx="4257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548873" name="Text Box 9"/>
          <p:cNvSpPr txBox="1">
            <a:spLocks noChangeArrowheads="1"/>
          </p:cNvSpPr>
          <p:nvPr/>
        </p:nvSpPr>
        <p:spPr bwMode="auto">
          <a:xfrm>
            <a:off x="330200" y="1322388"/>
            <a:ext cx="8509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Ok – so </a:t>
            </a:r>
            <a:r>
              <a:rPr lang="en-US" dirty="0">
                <a:solidFill>
                  <a:srgbClr val="6600CC"/>
                </a:solidFill>
              </a:rPr>
              <a:t>why would we ever need to write our own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Copy Constructor function?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After all, C++ </a:t>
            </a:r>
            <a:r>
              <a:rPr lang="en-US" dirty="0">
                <a:solidFill>
                  <a:srgbClr val="FF0000"/>
                </a:solidFill>
              </a:rPr>
              <a:t>shallow copies </a:t>
            </a:r>
            <a:r>
              <a:rPr lang="en-US" dirty="0">
                <a:solidFill>
                  <a:schemeClr val="tx1"/>
                </a:solidFill>
              </a:rPr>
              <a:t>all of the </a:t>
            </a:r>
            <a:r>
              <a:rPr lang="en-US" dirty="0">
                <a:solidFill>
                  <a:srgbClr val="6600CC"/>
                </a:solidFill>
              </a:rPr>
              <a:t>member variables </a:t>
            </a:r>
            <a:r>
              <a:rPr lang="en-US" dirty="0"/>
              <a:t>for us automatically </a:t>
            </a:r>
            <a:r>
              <a:rPr lang="en-US" dirty="0">
                <a:solidFill>
                  <a:srgbClr val="6600CC"/>
                </a:solidFill>
              </a:rPr>
              <a:t>if we don’t write our own!</a:t>
            </a:r>
          </a:p>
        </p:txBody>
      </p:sp>
      <p:sp>
        <p:nvSpPr>
          <p:cNvPr id="548874" name="Text Box 10"/>
          <p:cNvSpPr txBox="1">
            <a:spLocks noChangeArrowheads="1"/>
          </p:cNvSpPr>
          <p:nvPr/>
        </p:nvSpPr>
        <p:spPr bwMode="auto">
          <a:xfrm>
            <a:off x="2082800" y="3065463"/>
            <a:ext cx="290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548875" name="Text Box 11"/>
          <p:cNvSpPr txBox="1">
            <a:spLocks noChangeArrowheads="1"/>
          </p:cNvSpPr>
          <p:nvPr/>
        </p:nvSpPr>
        <p:spPr bwMode="auto">
          <a:xfrm>
            <a:off x="3074988" y="3981450"/>
            <a:ext cx="290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529677"/>
            <a:ext cx="2743200" cy="3918857"/>
          </a:xfrm>
          <a:prstGeom prst="rect">
            <a:avLst/>
          </a:prstGeom>
        </p:spPr>
      </p:pic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2709863" y="3603625"/>
            <a:ext cx="419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Well, we’ll see very soon.</a:t>
            </a:r>
          </a:p>
        </p:txBody>
      </p:sp>
      <p:sp>
        <p:nvSpPr>
          <p:cNvPr id="548872" name="Text Box 8"/>
          <p:cNvSpPr txBox="1">
            <a:spLocks noChangeArrowheads="1"/>
          </p:cNvSpPr>
          <p:nvPr/>
        </p:nvSpPr>
        <p:spPr bwMode="auto">
          <a:xfrm>
            <a:off x="2614125" y="4655153"/>
            <a:ext cx="43211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But first, let’s go back to our </a:t>
            </a:r>
            <a:r>
              <a:rPr lang="en-US" dirty="0" err="1">
                <a:solidFill>
                  <a:srgbClr val="6600CC"/>
                </a:solidFill>
              </a:rPr>
              <a:t>PiNerd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class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0399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3" grpId="0" build="p"/>
      <p:bldP spid="548871" grpId="0"/>
      <p:bldP spid="54887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670425" y="1775824"/>
            <a:ext cx="43214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As you recall, every </a:t>
            </a:r>
            <a:r>
              <a:rPr lang="en-US" sz="2000" dirty="0" err="1"/>
              <a:t>PiNerd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memorizes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first N digits of </a:t>
            </a:r>
            <a:r>
              <a:rPr lang="el-GR" sz="2000" dirty="0">
                <a:solidFill>
                  <a:srgbClr val="FF0000"/>
                </a:solidFill>
              </a:rPr>
              <a:t>π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DDE8-7CB3-4D2B-86A7-E63A0E7D6D78}" type="slidenum">
              <a:rPr lang="en-US"/>
              <a:pPr/>
              <a:t>61</a:t>
            </a:fld>
            <a:endParaRPr lang="en-US"/>
          </a:p>
        </p:txBody>
      </p:sp>
      <p:grpSp>
        <p:nvGrpSpPr>
          <p:cNvPr id="464898" name="Group 2"/>
          <p:cNvGrpSpPr>
            <a:grpSpLocks/>
          </p:cNvGrpSpPr>
          <p:nvPr/>
        </p:nvGrpSpPr>
        <p:grpSpPr bwMode="auto">
          <a:xfrm>
            <a:off x="-76200" y="1401763"/>
            <a:ext cx="4902200" cy="5705475"/>
            <a:chOff x="-48" y="883"/>
            <a:chExt cx="3088" cy="3594"/>
          </a:xfrm>
        </p:grpSpPr>
        <p:sp>
          <p:nvSpPr>
            <p:cNvPr id="464899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-48" y="883"/>
              <a:ext cx="3088" cy="3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n) {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[n];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j=0;j&lt;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n;j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++)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getPiDigit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(j);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(){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delete []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j=0;j&lt;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m_n;j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++)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endl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330200" y="0"/>
            <a:ext cx="474599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The </a:t>
            </a:r>
            <a:r>
              <a:rPr lang="en-US" sz="4400" dirty="0" err="1"/>
              <a:t>PiNerd</a:t>
            </a:r>
            <a:r>
              <a:rPr lang="en-US" sz="4400" dirty="0"/>
              <a:t> Class</a:t>
            </a:r>
          </a:p>
        </p:txBody>
      </p:sp>
      <p:sp>
        <p:nvSpPr>
          <p:cNvPr id="464902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464906" name="Text Box 10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464907" name="Text Box 11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076190" y="69490"/>
            <a:ext cx="1884566" cy="1646043"/>
          </a:xfrm>
          <a:prstGeom prst="wedgeRoundRectCallout">
            <a:avLst>
              <a:gd name="adj1" fmla="val -179332"/>
              <a:gd name="adj2" fmla="val 11972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00" dirty="0"/>
          </a:p>
          <a:p>
            <a:pPr algn="ctr"/>
            <a:r>
              <a:rPr lang="en-US" sz="1400" dirty="0"/>
              <a:t>When constructed, it uses </a:t>
            </a:r>
            <a:r>
              <a:rPr lang="en-US" sz="1400" dirty="0">
                <a:solidFill>
                  <a:srgbClr val="6600CC"/>
                </a:solidFill>
              </a:rPr>
              <a:t>new </a:t>
            </a:r>
            <a:r>
              <a:rPr lang="en-US" sz="1400" dirty="0"/>
              <a:t>to </a:t>
            </a:r>
            <a:r>
              <a:rPr lang="en-US" sz="1400" dirty="0">
                <a:solidFill>
                  <a:srgbClr val="FF0066"/>
                </a:solidFill>
              </a:rPr>
              <a:t>dynamically allocate</a:t>
            </a:r>
            <a:r>
              <a:rPr lang="en-US" sz="1400" dirty="0"/>
              <a:t> an array to hold the first N digits of </a:t>
            </a:r>
            <a:r>
              <a:rPr lang="el-GR" sz="1400" dirty="0"/>
              <a:t>π</a:t>
            </a:r>
            <a:r>
              <a:rPr lang="en-US" sz="1400" dirty="0"/>
              <a:t>.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207000" y="5178395"/>
            <a:ext cx="3168410" cy="894473"/>
          </a:xfrm>
          <a:prstGeom prst="wedgeRoundRectCallout">
            <a:avLst>
              <a:gd name="adj1" fmla="val -116272"/>
              <a:gd name="adj2" fmla="val -14303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600" dirty="0"/>
          </a:p>
          <a:p>
            <a:pPr algn="ctr"/>
            <a:r>
              <a:rPr lang="en-US" sz="1400" dirty="0"/>
              <a:t>And when it is destructed, it uses </a:t>
            </a:r>
            <a:r>
              <a:rPr lang="en-US" sz="1400" dirty="0">
                <a:solidFill>
                  <a:srgbClr val="6600CC"/>
                </a:solidFill>
              </a:rPr>
              <a:t>delete [] </a:t>
            </a:r>
            <a:r>
              <a:rPr lang="en-US" sz="1400" dirty="0"/>
              <a:t>to </a:t>
            </a:r>
            <a:r>
              <a:rPr lang="en-US" sz="1400" dirty="0">
                <a:solidFill>
                  <a:srgbClr val="FF0000"/>
                </a:solidFill>
              </a:rPr>
              <a:t>release</a:t>
            </a:r>
            <a:r>
              <a:rPr lang="en-US" sz="1400" dirty="0"/>
              <a:t> this array.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4512195" y="2652866"/>
            <a:ext cx="449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Also recall that </a:t>
            </a:r>
            <a:r>
              <a:rPr lang="en-US" sz="2000" dirty="0" err="1"/>
              <a:t>PiNerd</a:t>
            </a:r>
            <a:r>
              <a:rPr lang="en-US" sz="2000" dirty="0"/>
              <a:t> uses </a:t>
            </a:r>
            <a:r>
              <a:rPr lang="en-US" sz="2000" dirty="0">
                <a:solidFill>
                  <a:schemeClr val="accent2"/>
                </a:solidFill>
              </a:rPr>
              <a:t>new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2"/>
                </a:solidFill>
              </a:rPr>
              <a:t>delete</a:t>
            </a:r>
            <a:r>
              <a:rPr lang="en-US" sz="2000" dirty="0"/>
              <a:t> to dynamically allocate memory for its array of N digits.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572000" y="3897152"/>
            <a:ext cx="43084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Let’s see what happens when we use this class in a simple program.</a:t>
            </a:r>
          </a:p>
        </p:txBody>
      </p:sp>
    </p:spTree>
    <p:extLst>
      <p:ext uri="{BB962C8B-B14F-4D97-AF65-F5344CB8AC3E}">
        <p14:creationId xmlns:p14="http://schemas.microsoft.com/office/powerpoint/2010/main" val="60331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12" grpId="1" animBg="1"/>
      <p:bldP spid="13" grpId="0" animBg="1"/>
      <p:bldP spid="13" grpId="1" animBg="1"/>
      <p:bldP spid="20" grpId="0"/>
      <p:bldP spid="2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51BD-98FF-4E8A-A1AB-B071787E491A}" type="slidenum">
              <a:rPr lang="en-US"/>
              <a:pPr/>
              <a:t>62</a:t>
            </a:fld>
            <a:endParaRPr lang="en-US"/>
          </a:p>
        </p:txBody>
      </p:sp>
      <p:sp>
        <p:nvSpPr>
          <p:cNvPr id="468994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68995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n;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[n];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getPiDigit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(j);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68997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68998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999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9000" name="Line 8"/>
          <p:cNvSpPr>
            <a:spLocks noChangeShapeType="1"/>
          </p:cNvSpPr>
          <p:nvPr/>
        </p:nvSpPr>
        <p:spPr bwMode="auto">
          <a:xfrm>
            <a:off x="4762500" y="209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02" name="Text Box 10"/>
          <p:cNvSpPr txBox="1">
            <a:spLocks noChangeArrowheads="1"/>
          </p:cNvSpPr>
          <p:nvPr/>
        </p:nvSpPr>
        <p:spPr bwMode="auto">
          <a:xfrm>
            <a:off x="2160587" y="1968500"/>
            <a:ext cx="3540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469003" name="Group 11"/>
          <p:cNvGrpSpPr>
            <a:grpSpLocks/>
          </p:cNvGrpSpPr>
          <p:nvPr/>
        </p:nvGrpSpPr>
        <p:grpSpPr bwMode="auto">
          <a:xfrm>
            <a:off x="4265612" y="4556125"/>
            <a:ext cx="1971674" cy="1006475"/>
            <a:chOff x="2687" y="2870"/>
            <a:chExt cx="1242" cy="634"/>
          </a:xfrm>
        </p:grpSpPr>
        <p:grpSp>
          <p:nvGrpSpPr>
            <p:cNvPr id="469004" name="Group 12"/>
            <p:cNvGrpSpPr>
              <a:grpSpLocks/>
            </p:cNvGrpSpPr>
            <p:nvPr/>
          </p:nvGrpSpPr>
          <p:grpSpPr bwMode="auto">
            <a:xfrm>
              <a:off x="2687" y="2870"/>
              <a:ext cx="1242" cy="634"/>
              <a:chOff x="2717" y="3446"/>
              <a:chExt cx="1315" cy="634"/>
            </a:xfrm>
          </p:grpSpPr>
          <p:grpSp>
            <p:nvGrpSpPr>
              <p:cNvPr id="469005" name="Group 1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69006" name="Rectangle 1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0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69008" name="Text Box 16"/>
              <p:cNvSpPr txBox="1">
                <a:spLocks noChangeArrowheads="1"/>
              </p:cNvSpPr>
              <p:nvPr/>
            </p:nvSpPr>
            <p:spPr bwMode="auto">
              <a:xfrm>
                <a:off x="2717" y="344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accent2"/>
                    </a:solidFill>
                  </a:rPr>
                  <a:t>ann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69009" name="Rectangle 1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9010" name="Text Box 1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69011" name="Text Box 19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69012" name="Rectangle 2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9014" name="Text Box 22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grpSp>
        <p:nvGrpSpPr>
          <p:cNvPr id="469017" name="Group 25"/>
          <p:cNvGrpSpPr>
            <a:grpSpLocks/>
          </p:cNvGrpSpPr>
          <p:nvPr/>
        </p:nvGrpSpPr>
        <p:grpSpPr bwMode="auto">
          <a:xfrm>
            <a:off x="6783388" y="4521200"/>
            <a:ext cx="2214562" cy="1006475"/>
            <a:chOff x="4289" y="3264"/>
            <a:chExt cx="1395" cy="634"/>
          </a:xfrm>
        </p:grpSpPr>
        <p:sp>
          <p:nvSpPr>
            <p:cNvPr id="469018" name="Rectangle 26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19" name="Rectangle 27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20" name="Text Box 28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69021" name="Rectangle 29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9023" name="Text Box 31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69024" name="AutoShape 32"/>
          <p:cNvCxnSpPr>
            <a:cxnSpLocks noChangeShapeType="1"/>
            <a:stCxn id="469023" idx="3"/>
            <a:endCxn id="469018" idx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9027" name="Text Box 35"/>
          <p:cNvSpPr txBox="1">
            <a:spLocks noChangeArrowheads="1"/>
          </p:cNvSpPr>
          <p:nvPr/>
        </p:nvSpPr>
        <p:spPr bwMode="auto">
          <a:xfrm>
            <a:off x="6986855" y="4441825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469030" name="Text Box 38"/>
          <p:cNvSpPr txBox="1">
            <a:spLocks noChangeArrowheads="1"/>
          </p:cNvSpPr>
          <p:nvPr/>
        </p:nvSpPr>
        <p:spPr bwMode="auto">
          <a:xfrm>
            <a:off x="7034759" y="4764088"/>
            <a:ext cx="346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69033" name="Text Box 41"/>
          <p:cNvSpPr txBox="1">
            <a:spLocks noChangeArrowheads="1"/>
          </p:cNvSpPr>
          <p:nvPr/>
        </p:nvSpPr>
        <p:spPr bwMode="auto">
          <a:xfrm>
            <a:off x="7010400" y="5080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3439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00" grpId="0" animBg="1"/>
      <p:bldP spid="469000" grpId="1" animBg="1"/>
      <p:bldP spid="469002" grpId="0"/>
      <p:bldP spid="469002" grpId="1"/>
      <p:bldP spid="469014" grpId="0"/>
      <p:bldP spid="469023" grpId="0"/>
      <p:bldP spid="469027" grpId="0"/>
      <p:bldP spid="469030" grpId="0"/>
      <p:bldP spid="46903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4702-DB04-4B98-AFBB-39FD3B4482CA}" type="slidenum">
              <a:rPr lang="en-US"/>
              <a:pPr/>
              <a:t>63</a:t>
            </a:fld>
            <a:endParaRPr lang="en-US"/>
          </a:p>
        </p:txBody>
      </p:sp>
      <p:sp>
        <p:nvSpPr>
          <p:cNvPr id="471042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1043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n;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[n];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getPiDigit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(j);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1045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104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4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049" name="Group 9"/>
          <p:cNvGrpSpPr>
            <a:grpSpLocks/>
          </p:cNvGrpSpPr>
          <p:nvPr/>
        </p:nvGrpSpPr>
        <p:grpSpPr bwMode="auto">
          <a:xfrm>
            <a:off x="4265612" y="4572000"/>
            <a:ext cx="1974849" cy="990600"/>
            <a:chOff x="2687" y="2880"/>
            <a:chExt cx="1244" cy="624"/>
          </a:xfrm>
        </p:grpSpPr>
        <p:grpSp>
          <p:nvGrpSpPr>
            <p:cNvPr id="471050" name="Group 10"/>
            <p:cNvGrpSpPr>
              <a:grpSpLocks/>
            </p:cNvGrpSpPr>
            <p:nvPr/>
          </p:nvGrpSpPr>
          <p:grpSpPr bwMode="auto">
            <a:xfrm>
              <a:off x="2687" y="2880"/>
              <a:ext cx="1244" cy="624"/>
              <a:chOff x="2715" y="3456"/>
              <a:chExt cx="1317" cy="624"/>
            </a:xfrm>
          </p:grpSpPr>
          <p:grpSp>
            <p:nvGrpSpPr>
              <p:cNvPr id="47105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54" name="Text Box 14"/>
              <p:cNvSpPr txBox="1">
                <a:spLocks noChangeArrowheads="1"/>
              </p:cNvSpPr>
              <p:nvPr/>
            </p:nvSpPr>
            <p:spPr bwMode="auto">
              <a:xfrm>
                <a:off x="2715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accent2"/>
                    </a:solidFill>
                  </a:rPr>
                  <a:t>ann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71055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56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57" name="Text Box 17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71058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59" name="Text Box 19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grpSp>
        <p:nvGrpSpPr>
          <p:cNvPr id="471060" name="Group 20"/>
          <p:cNvGrpSpPr>
            <a:grpSpLocks/>
          </p:cNvGrpSpPr>
          <p:nvPr/>
        </p:nvGrpSpPr>
        <p:grpSpPr bwMode="auto">
          <a:xfrm>
            <a:off x="6783388" y="4521200"/>
            <a:ext cx="2214562" cy="1006475"/>
            <a:chOff x="4289" y="3264"/>
            <a:chExt cx="1395" cy="634"/>
          </a:xfrm>
        </p:grpSpPr>
        <p:sp>
          <p:nvSpPr>
            <p:cNvPr id="471061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2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3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71064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65" name="Text Box 25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71066" name="AutoShape 26"/>
          <p:cNvCxnSpPr>
            <a:cxnSpLocks noChangeShapeType="1"/>
            <a:stCxn id="471065" idx="3"/>
            <a:endCxn id="471061" idx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67" name="Text Box 27"/>
          <p:cNvSpPr txBox="1">
            <a:spLocks noChangeArrowheads="1"/>
          </p:cNvSpPr>
          <p:nvPr/>
        </p:nvSpPr>
        <p:spPr bwMode="auto">
          <a:xfrm>
            <a:off x="6986855" y="4441825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471068" name="Text Box 28"/>
          <p:cNvSpPr txBox="1">
            <a:spLocks noChangeArrowheads="1"/>
          </p:cNvSpPr>
          <p:nvPr/>
        </p:nvSpPr>
        <p:spPr bwMode="auto">
          <a:xfrm>
            <a:off x="7034759" y="4764088"/>
            <a:ext cx="346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  <a:endParaRPr lang="en-US" sz="2800" dirty="0"/>
          </a:p>
        </p:txBody>
      </p:sp>
      <p:sp>
        <p:nvSpPr>
          <p:cNvPr id="471069" name="Text Box 29"/>
          <p:cNvSpPr txBox="1">
            <a:spLocks noChangeArrowheads="1"/>
          </p:cNvSpPr>
          <p:nvPr/>
        </p:nvSpPr>
        <p:spPr bwMode="auto">
          <a:xfrm>
            <a:off x="7010400" y="5080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  <a:endParaRPr lang="en-US" sz="2800" dirty="0"/>
          </a:p>
        </p:txBody>
      </p:sp>
      <p:sp>
        <p:nvSpPr>
          <p:cNvPr id="471070" name="Line 30"/>
          <p:cNvSpPr>
            <a:spLocks noChangeShapeType="1"/>
          </p:cNvSpPr>
          <p:nvPr/>
        </p:nvSpPr>
        <p:spPr bwMode="auto">
          <a:xfrm>
            <a:off x="5168900" y="290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71071" name="Group 31"/>
          <p:cNvGrpSpPr>
            <a:grpSpLocks/>
          </p:cNvGrpSpPr>
          <p:nvPr/>
        </p:nvGrpSpPr>
        <p:grpSpPr bwMode="auto">
          <a:xfrm>
            <a:off x="4572004" y="5638800"/>
            <a:ext cx="1982788" cy="990600"/>
            <a:chOff x="2680" y="2880"/>
            <a:chExt cx="1249" cy="624"/>
          </a:xfrm>
        </p:grpSpPr>
        <p:grpSp>
          <p:nvGrpSpPr>
            <p:cNvPr id="471072" name="Group 32"/>
            <p:cNvGrpSpPr>
              <a:grpSpLocks/>
            </p:cNvGrpSpPr>
            <p:nvPr/>
          </p:nvGrpSpPr>
          <p:grpSpPr bwMode="auto">
            <a:xfrm>
              <a:off x="2680" y="2880"/>
              <a:ext cx="1249" cy="624"/>
              <a:chOff x="2710" y="3456"/>
              <a:chExt cx="1322" cy="624"/>
            </a:xfrm>
          </p:grpSpPr>
          <p:grpSp>
            <p:nvGrpSpPr>
              <p:cNvPr id="471073" name="Group 3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76" name="Text Box 36"/>
              <p:cNvSpPr txBox="1">
                <a:spLocks noChangeArrowheads="1"/>
              </p:cNvSpPr>
              <p:nvPr/>
            </p:nvSpPr>
            <p:spPr bwMode="auto">
              <a:xfrm>
                <a:off x="2710" y="3456"/>
                <a:ext cx="4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ben</a:t>
                </a:r>
              </a:p>
            </p:txBody>
          </p:sp>
        </p:grpSp>
        <p:sp>
          <p:nvSpPr>
            <p:cNvPr id="471077" name="Rectangle 3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78" name="Text Box 3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79" name="Text Box 39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71080" name="Rectangle 4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81" name="Text Box 41"/>
          <p:cNvSpPr txBox="1">
            <a:spLocks noChangeArrowheads="1"/>
          </p:cNvSpPr>
          <p:nvPr/>
        </p:nvSpPr>
        <p:spPr bwMode="auto">
          <a:xfrm>
            <a:off x="5989638" y="57832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cxnSp>
        <p:nvCxnSpPr>
          <p:cNvPr id="471082" name="AutoShape 42"/>
          <p:cNvCxnSpPr>
            <a:cxnSpLocks noChangeShapeType="1"/>
            <a:stCxn id="471059" idx="3"/>
            <a:endCxn id="471081" idx="0"/>
          </p:cNvCxnSpPr>
          <p:nvPr/>
        </p:nvCxnSpPr>
        <p:spPr bwMode="auto">
          <a:xfrm>
            <a:off x="6024563" y="4902200"/>
            <a:ext cx="134937" cy="881063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83" name="Text Box 43"/>
          <p:cNvSpPr txBox="1">
            <a:spLocks noChangeArrowheads="1"/>
          </p:cNvSpPr>
          <p:nvPr/>
        </p:nvSpPr>
        <p:spPr bwMode="auto">
          <a:xfrm>
            <a:off x="5891213" y="619283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800</a:t>
            </a:r>
          </a:p>
        </p:txBody>
      </p:sp>
      <p:cxnSp>
        <p:nvCxnSpPr>
          <p:cNvPr id="471084" name="AutoShape 44"/>
          <p:cNvCxnSpPr>
            <a:cxnSpLocks noChangeShapeType="1"/>
          </p:cNvCxnSpPr>
          <p:nvPr/>
        </p:nvCxnSpPr>
        <p:spPr bwMode="auto">
          <a:xfrm>
            <a:off x="6108700" y="5313363"/>
            <a:ext cx="211138" cy="881062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71088" name="Group 48"/>
          <p:cNvGrpSpPr>
            <a:grpSpLocks/>
          </p:cNvGrpSpPr>
          <p:nvPr/>
        </p:nvGrpSpPr>
        <p:grpSpPr bwMode="auto">
          <a:xfrm>
            <a:off x="6400800" y="4710113"/>
            <a:ext cx="406400" cy="1703387"/>
            <a:chOff x="4032" y="2967"/>
            <a:chExt cx="256" cy="1073"/>
          </a:xfrm>
        </p:grpSpPr>
        <p:cxnSp>
          <p:nvCxnSpPr>
            <p:cNvPr id="471089" name="AutoShape 49"/>
            <p:cNvCxnSpPr>
              <a:cxnSpLocks noChangeShapeType="1"/>
            </p:cNvCxnSpPr>
            <p:nvPr/>
          </p:nvCxnSpPr>
          <p:spPr bwMode="auto">
            <a:xfrm flipV="1">
              <a:off x="4128" y="2967"/>
              <a:ext cx="160" cy="1052"/>
            </a:xfrm>
            <a:prstGeom prst="curvedConnector3">
              <a:avLst>
                <a:gd name="adj1" fmla="val 42500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090" name="Line 50"/>
            <p:cNvSpPr>
              <a:spLocks noChangeShapeType="1"/>
            </p:cNvSpPr>
            <p:nvPr/>
          </p:nvSpPr>
          <p:spPr bwMode="auto">
            <a:xfrm flipH="1">
              <a:off x="4032" y="4008"/>
              <a:ext cx="104" cy="3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" name="Rounded Rectangular Callout 55"/>
          <p:cNvSpPr/>
          <p:nvPr/>
        </p:nvSpPr>
        <p:spPr bwMode="auto">
          <a:xfrm>
            <a:off x="199408" y="152400"/>
            <a:ext cx="4371006" cy="1770265"/>
          </a:xfrm>
          <a:prstGeom prst="wedgeRoundRectCallout">
            <a:avLst>
              <a:gd name="adj1" fmla="val 96599"/>
              <a:gd name="adj2" fmla="val 9967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/>
          </a:p>
          <a:p>
            <a:pPr algn="ctr"/>
            <a:r>
              <a:rPr lang="en-US" sz="2200" dirty="0"/>
              <a:t>Now, watch what happens when we create our new </a:t>
            </a:r>
            <a:r>
              <a:rPr lang="en-US" sz="2200" dirty="0">
                <a:solidFill>
                  <a:srgbClr val="6600CC"/>
                </a:solidFill>
              </a:rPr>
              <a:t>ben</a:t>
            </a:r>
            <a:r>
              <a:rPr lang="en-US" sz="2200" dirty="0"/>
              <a:t> variable and </a:t>
            </a:r>
            <a:r>
              <a:rPr lang="en-US" sz="2200" dirty="0">
                <a:solidFill>
                  <a:srgbClr val="FF0066"/>
                </a:solidFill>
              </a:rPr>
              <a:t>shallow copy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6600CC"/>
                </a:solidFill>
              </a:rPr>
              <a:t>ann</a:t>
            </a:r>
            <a:r>
              <a:rPr lang="en-US" sz="2200" dirty="0" err="1"/>
              <a:t>’s</a:t>
            </a:r>
            <a:r>
              <a:rPr lang="en-US" sz="2200" dirty="0"/>
              <a:t> member variables into it</a:t>
            </a:r>
            <a:r>
              <a:rPr lang="en-US" sz="2200" dirty="0">
                <a:solidFill>
                  <a:srgbClr val="6600CC"/>
                </a:solidFill>
              </a:rPr>
              <a:t>…</a:t>
            </a:r>
            <a:endParaRPr lang="en-US" sz="2200" dirty="0"/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1616825" y="3119120"/>
            <a:ext cx="2795769" cy="1135380"/>
          </a:xfrm>
          <a:prstGeom prst="wedgeRoundRectCallout">
            <a:avLst>
              <a:gd name="adj1" fmla="val 92932"/>
              <a:gd name="adj2" fmla="val 133409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/>
          </a:p>
          <a:p>
            <a:pPr algn="ctr"/>
            <a:r>
              <a:rPr lang="en-US" sz="2200" dirty="0"/>
              <a:t>Both </a:t>
            </a:r>
            <a:r>
              <a:rPr lang="en-US" sz="2200" dirty="0" err="1">
                <a:solidFill>
                  <a:srgbClr val="FF0066"/>
                </a:solidFill>
              </a:rPr>
              <a:t>ann</a:t>
            </a:r>
            <a:r>
              <a:rPr lang="en-US" sz="2200" dirty="0" err="1"/>
              <a:t>’s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0000"/>
                </a:solidFill>
              </a:rPr>
              <a:t>m_pi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pointer…</a:t>
            </a:r>
          </a:p>
        </p:txBody>
      </p:sp>
      <p:sp>
        <p:nvSpPr>
          <p:cNvPr id="58" name="Rounded Rectangular Callout 57"/>
          <p:cNvSpPr/>
          <p:nvPr/>
        </p:nvSpPr>
        <p:spPr bwMode="auto">
          <a:xfrm>
            <a:off x="1616825" y="5296694"/>
            <a:ext cx="2795769" cy="1135380"/>
          </a:xfrm>
          <a:prstGeom prst="wedgeRoundRectCallout">
            <a:avLst>
              <a:gd name="adj1" fmla="val 105420"/>
              <a:gd name="adj2" fmla="val 3383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/>
          </a:p>
          <a:p>
            <a:pPr algn="ctr"/>
            <a:r>
              <a:rPr lang="en-US" sz="2200" dirty="0"/>
              <a:t>And </a:t>
            </a:r>
            <a:r>
              <a:rPr lang="en-US" sz="2200" dirty="0">
                <a:solidFill>
                  <a:srgbClr val="FF0066"/>
                </a:solidFill>
              </a:rPr>
              <a:t>ben</a:t>
            </a:r>
            <a:r>
              <a:rPr lang="en-US" sz="2200" dirty="0"/>
              <a:t>’s </a:t>
            </a:r>
            <a:r>
              <a:rPr lang="en-US" sz="2200" dirty="0" err="1">
                <a:solidFill>
                  <a:srgbClr val="FF0000"/>
                </a:solidFill>
              </a:rPr>
              <a:t>m_pi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pointer…</a:t>
            </a:r>
          </a:p>
        </p:txBody>
      </p:sp>
      <p:sp>
        <p:nvSpPr>
          <p:cNvPr id="59" name="Rounded Rectangular Callout 58"/>
          <p:cNvSpPr/>
          <p:nvPr/>
        </p:nvSpPr>
        <p:spPr bwMode="auto">
          <a:xfrm>
            <a:off x="6823248" y="1409397"/>
            <a:ext cx="2174702" cy="1541869"/>
          </a:xfrm>
          <a:prstGeom prst="wedgeRoundRectCallout">
            <a:avLst>
              <a:gd name="adj1" fmla="val -51572"/>
              <a:gd name="adj2" fmla="val 15244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/>
          </a:p>
          <a:p>
            <a:pPr algn="ctr"/>
            <a:r>
              <a:rPr lang="en-US" sz="2200" dirty="0"/>
              <a:t>Point to </a:t>
            </a:r>
            <a:r>
              <a:rPr lang="en-US" sz="2200" dirty="0" err="1">
                <a:solidFill>
                  <a:srgbClr val="FF0066"/>
                </a:solidFill>
              </a:rPr>
              <a:t>ann</a:t>
            </a:r>
            <a:r>
              <a:rPr lang="en-US" sz="2200" dirty="0" err="1"/>
              <a:t>’s</a:t>
            </a:r>
            <a:r>
              <a:rPr lang="en-US" sz="2200" dirty="0"/>
              <a:t> original copy of the array!</a:t>
            </a:r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4800600" y="2362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>
            <a:off x="4818611" y="2667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7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0" grpId="0" animBg="1"/>
      <p:bldP spid="471081" grpId="0"/>
      <p:bldP spid="471083" grpId="0"/>
      <p:bldP spid="56" grpId="0" animBg="1"/>
      <p:bldP spid="57" grpId="0" animBg="1"/>
      <p:bldP spid="58" grpId="0" animBg="1"/>
      <p:bldP spid="59" grpId="0" animBg="1"/>
      <p:bldP spid="61" grpId="0" animBg="1"/>
      <p:bldP spid="61" grpId="1" animBg="1"/>
      <p:bldP spid="62" grpId="0" animBg="1"/>
      <p:bldP spid="62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ular Callout 60"/>
          <p:cNvSpPr/>
          <p:nvPr/>
        </p:nvSpPr>
        <p:spPr bwMode="auto">
          <a:xfrm>
            <a:off x="7298715" y="5562600"/>
            <a:ext cx="1771037" cy="1191967"/>
          </a:xfrm>
          <a:prstGeom prst="wedgeRoundRectCallout">
            <a:avLst>
              <a:gd name="adj1" fmla="val -121304"/>
              <a:gd name="adj2" fmla="val -7143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It ends up deleting the array that’s really owned by variable </a:t>
            </a:r>
            <a:r>
              <a:rPr lang="en-US" sz="1400" dirty="0" err="1">
                <a:solidFill>
                  <a:srgbClr val="FF0066"/>
                </a:solidFill>
              </a:rPr>
              <a:t>ann</a:t>
            </a:r>
            <a:r>
              <a:rPr lang="en-US" sz="1400" dirty="0"/>
              <a:t>!</a:t>
            </a: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4702-DB04-4B98-AFBB-39FD3B4482CA}" type="slidenum">
              <a:rPr lang="en-US"/>
              <a:pPr/>
              <a:t>64</a:t>
            </a:fld>
            <a:endParaRPr lang="en-US"/>
          </a:p>
        </p:txBody>
      </p:sp>
      <p:sp>
        <p:nvSpPr>
          <p:cNvPr id="471042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1043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n;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[n];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getPiDigit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(j);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1045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104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4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71059" name="Text Box 19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grpSp>
        <p:nvGrpSpPr>
          <p:cNvPr id="471060" name="Group 20"/>
          <p:cNvGrpSpPr>
            <a:grpSpLocks/>
          </p:cNvGrpSpPr>
          <p:nvPr/>
        </p:nvGrpSpPr>
        <p:grpSpPr bwMode="auto">
          <a:xfrm>
            <a:off x="6783388" y="4521200"/>
            <a:ext cx="2214562" cy="1006475"/>
            <a:chOff x="4289" y="3264"/>
            <a:chExt cx="1395" cy="634"/>
          </a:xfrm>
        </p:grpSpPr>
        <p:sp>
          <p:nvSpPr>
            <p:cNvPr id="471061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2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3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71064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65" name="Text Box 25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71066" name="AutoShape 26"/>
          <p:cNvCxnSpPr>
            <a:cxnSpLocks noChangeShapeType="1"/>
            <a:stCxn id="471065" idx="3"/>
            <a:endCxn id="471061" idx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67" name="Text Box 27"/>
          <p:cNvSpPr txBox="1">
            <a:spLocks noChangeArrowheads="1"/>
          </p:cNvSpPr>
          <p:nvPr/>
        </p:nvSpPr>
        <p:spPr bwMode="auto">
          <a:xfrm>
            <a:off x="6986855" y="4441825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471068" name="Text Box 28"/>
          <p:cNvSpPr txBox="1">
            <a:spLocks noChangeArrowheads="1"/>
          </p:cNvSpPr>
          <p:nvPr/>
        </p:nvSpPr>
        <p:spPr bwMode="auto">
          <a:xfrm>
            <a:off x="7034759" y="4764088"/>
            <a:ext cx="346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71069" name="Text Box 29"/>
          <p:cNvSpPr txBox="1">
            <a:spLocks noChangeArrowheads="1"/>
          </p:cNvSpPr>
          <p:nvPr/>
        </p:nvSpPr>
        <p:spPr bwMode="auto">
          <a:xfrm>
            <a:off x="7010400" y="5080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4</a:t>
            </a:r>
          </a:p>
        </p:txBody>
      </p:sp>
      <p:grpSp>
        <p:nvGrpSpPr>
          <p:cNvPr id="471071" name="Group 31"/>
          <p:cNvGrpSpPr>
            <a:grpSpLocks/>
          </p:cNvGrpSpPr>
          <p:nvPr/>
        </p:nvGrpSpPr>
        <p:grpSpPr bwMode="auto">
          <a:xfrm>
            <a:off x="4571998" y="5638800"/>
            <a:ext cx="1984373" cy="990600"/>
            <a:chOff x="2680" y="2880"/>
            <a:chExt cx="1250" cy="624"/>
          </a:xfrm>
        </p:grpSpPr>
        <p:grpSp>
          <p:nvGrpSpPr>
            <p:cNvPr id="471072" name="Group 32"/>
            <p:cNvGrpSpPr>
              <a:grpSpLocks/>
            </p:cNvGrpSpPr>
            <p:nvPr/>
          </p:nvGrpSpPr>
          <p:grpSpPr bwMode="auto">
            <a:xfrm>
              <a:off x="2680" y="2880"/>
              <a:ext cx="1250" cy="624"/>
              <a:chOff x="2709" y="3456"/>
              <a:chExt cx="1323" cy="624"/>
            </a:xfrm>
          </p:grpSpPr>
          <p:grpSp>
            <p:nvGrpSpPr>
              <p:cNvPr id="471073" name="Group 3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76" name="Text Box 36"/>
              <p:cNvSpPr txBox="1">
                <a:spLocks noChangeArrowheads="1"/>
              </p:cNvSpPr>
              <p:nvPr/>
            </p:nvSpPr>
            <p:spPr bwMode="auto">
              <a:xfrm>
                <a:off x="2709" y="3456"/>
                <a:ext cx="4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ben</a:t>
                </a:r>
              </a:p>
            </p:txBody>
          </p:sp>
        </p:grpSp>
        <p:sp>
          <p:nvSpPr>
            <p:cNvPr id="471077" name="Rectangle 3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78" name="Text Box 3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79" name="Text Box 39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71080" name="Rectangle 4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81" name="Text Box 41"/>
          <p:cNvSpPr txBox="1">
            <a:spLocks noChangeArrowheads="1"/>
          </p:cNvSpPr>
          <p:nvPr/>
        </p:nvSpPr>
        <p:spPr bwMode="auto">
          <a:xfrm>
            <a:off x="5989638" y="57832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471083" name="Text Box 43"/>
          <p:cNvSpPr txBox="1">
            <a:spLocks noChangeArrowheads="1"/>
          </p:cNvSpPr>
          <p:nvPr/>
        </p:nvSpPr>
        <p:spPr bwMode="auto">
          <a:xfrm>
            <a:off x="5891213" y="619283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800</a:t>
            </a:r>
          </a:p>
        </p:txBody>
      </p:sp>
      <p:sp>
        <p:nvSpPr>
          <p:cNvPr id="471085" name="Line 45"/>
          <p:cNvSpPr>
            <a:spLocks noChangeShapeType="1"/>
          </p:cNvSpPr>
          <p:nvPr/>
        </p:nvSpPr>
        <p:spPr bwMode="auto">
          <a:xfrm>
            <a:off x="5181600" y="3213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86" name="Line 46"/>
          <p:cNvSpPr>
            <a:spLocks noChangeShapeType="1"/>
          </p:cNvSpPr>
          <p:nvPr/>
        </p:nvSpPr>
        <p:spPr bwMode="auto">
          <a:xfrm>
            <a:off x="4851400" y="3479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87" name="Text Box 47"/>
          <p:cNvSpPr txBox="1">
            <a:spLocks noChangeArrowheads="1"/>
          </p:cNvSpPr>
          <p:nvPr/>
        </p:nvSpPr>
        <p:spPr bwMode="auto">
          <a:xfrm>
            <a:off x="5109262" y="3302000"/>
            <a:ext cx="2358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990000"/>
                </a:solidFill>
              </a:rPr>
              <a:t>// ben's </a:t>
            </a:r>
            <a:r>
              <a:rPr lang="en-US" sz="1800" dirty="0" err="1">
                <a:solidFill>
                  <a:srgbClr val="990000"/>
                </a:solidFill>
              </a:rPr>
              <a:t>d’tor</a:t>
            </a:r>
            <a:r>
              <a:rPr lang="en-US" sz="1800" dirty="0">
                <a:solidFill>
                  <a:srgbClr val="990000"/>
                </a:solidFill>
              </a:rPr>
              <a:t> called</a:t>
            </a:r>
          </a:p>
        </p:txBody>
      </p:sp>
      <p:grpSp>
        <p:nvGrpSpPr>
          <p:cNvPr id="471088" name="Group 48"/>
          <p:cNvGrpSpPr>
            <a:grpSpLocks/>
          </p:cNvGrpSpPr>
          <p:nvPr/>
        </p:nvGrpSpPr>
        <p:grpSpPr bwMode="auto">
          <a:xfrm>
            <a:off x="6400800" y="4710113"/>
            <a:ext cx="406400" cy="1703387"/>
            <a:chOff x="4032" y="2967"/>
            <a:chExt cx="256" cy="1073"/>
          </a:xfrm>
        </p:grpSpPr>
        <p:cxnSp>
          <p:nvCxnSpPr>
            <p:cNvPr id="471089" name="AutoShape 49"/>
            <p:cNvCxnSpPr>
              <a:cxnSpLocks noChangeShapeType="1"/>
            </p:cNvCxnSpPr>
            <p:nvPr/>
          </p:nvCxnSpPr>
          <p:spPr bwMode="auto">
            <a:xfrm flipV="1">
              <a:off x="4128" y="2967"/>
              <a:ext cx="160" cy="1052"/>
            </a:xfrm>
            <a:prstGeom prst="curvedConnector3">
              <a:avLst>
                <a:gd name="adj1" fmla="val 42500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090" name="Line 50"/>
            <p:cNvSpPr>
              <a:spLocks noChangeShapeType="1"/>
            </p:cNvSpPr>
            <p:nvPr/>
          </p:nvSpPr>
          <p:spPr bwMode="auto">
            <a:xfrm flipH="1">
              <a:off x="4032" y="4008"/>
              <a:ext cx="104" cy="3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91" name="Line 51"/>
          <p:cNvSpPr>
            <a:spLocks noChangeShapeType="1"/>
          </p:cNvSpPr>
          <p:nvPr/>
        </p:nvSpPr>
        <p:spPr bwMode="auto">
          <a:xfrm>
            <a:off x="419100" y="419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92" name="Line 52"/>
          <p:cNvSpPr>
            <a:spLocks noChangeShapeType="1"/>
          </p:cNvSpPr>
          <p:nvPr/>
        </p:nvSpPr>
        <p:spPr bwMode="auto">
          <a:xfrm>
            <a:off x="2501900" y="3848100"/>
            <a:ext cx="2032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Rounded Rectangular Callout 59"/>
          <p:cNvSpPr/>
          <p:nvPr/>
        </p:nvSpPr>
        <p:spPr bwMode="auto">
          <a:xfrm>
            <a:off x="762000" y="25690"/>
            <a:ext cx="3962400" cy="1524000"/>
          </a:xfrm>
          <a:prstGeom prst="wedgeRoundRectCallout">
            <a:avLst>
              <a:gd name="adj1" fmla="val 58946"/>
              <a:gd name="adj2" fmla="val 17595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/>
          </a:p>
          <a:p>
            <a:pPr algn="ctr"/>
            <a:r>
              <a:rPr lang="en-US" sz="2200" dirty="0"/>
              <a:t>But that’s a </a:t>
            </a:r>
            <a:r>
              <a:rPr lang="en-US" sz="2200" dirty="0">
                <a:solidFill>
                  <a:srgbClr val="FF0066"/>
                </a:solidFill>
              </a:rPr>
              <a:t>problem</a:t>
            </a:r>
            <a:r>
              <a:rPr lang="en-US" sz="2200" dirty="0"/>
              <a:t>!</a:t>
            </a:r>
          </a:p>
          <a:p>
            <a:pPr algn="ctr"/>
            <a:endParaRPr lang="en-US" sz="900" dirty="0"/>
          </a:p>
          <a:p>
            <a:pPr algn="ctr"/>
            <a:r>
              <a:rPr lang="en-US" sz="2200" dirty="0"/>
              <a:t>Because when </a:t>
            </a:r>
            <a:r>
              <a:rPr lang="en-US" sz="2200" dirty="0">
                <a:solidFill>
                  <a:srgbClr val="FF0066"/>
                </a:solidFill>
              </a:rPr>
              <a:t>ben</a:t>
            </a:r>
            <a:r>
              <a:rPr lang="en-US" sz="2200" dirty="0"/>
              <a:t> is destructed…</a:t>
            </a:r>
          </a:p>
        </p:txBody>
      </p:sp>
      <p:grpSp>
        <p:nvGrpSpPr>
          <p:cNvPr id="471049" name="Group 9"/>
          <p:cNvGrpSpPr>
            <a:grpSpLocks/>
          </p:cNvGrpSpPr>
          <p:nvPr/>
        </p:nvGrpSpPr>
        <p:grpSpPr bwMode="auto">
          <a:xfrm>
            <a:off x="4287836" y="4572000"/>
            <a:ext cx="1951036" cy="990600"/>
            <a:chOff x="2701" y="2880"/>
            <a:chExt cx="1229" cy="624"/>
          </a:xfrm>
        </p:grpSpPr>
        <p:grpSp>
          <p:nvGrpSpPr>
            <p:cNvPr id="471050" name="Group 10"/>
            <p:cNvGrpSpPr>
              <a:grpSpLocks/>
            </p:cNvGrpSpPr>
            <p:nvPr/>
          </p:nvGrpSpPr>
          <p:grpSpPr bwMode="auto">
            <a:xfrm>
              <a:off x="2701" y="2880"/>
              <a:ext cx="1229" cy="624"/>
              <a:chOff x="2731" y="3456"/>
              <a:chExt cx="1301" cy="624"/>
            </a:xfrm>
          </p:grpSpPr>
          <p:grpSp>
            <p:nvGrpSpPr>
              <p:cNvPr id="47105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54" name="Text Box 14"/>
              <p:cNvSpPr txBox="1">
                <a:spLocks noChangeArrowheads="1"/>
              </p:cNvSpPr>
              <p:nvPr/>
            </p:nvSpPr>
            <p:spPr bwMode="auto">
              <a:xfrm>
                <a:off x="2731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accent2"/>
                    </a:solidFill>
                  </a:rPr>
                  <a:t>ann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71055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56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57" name="Text Box 17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71058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09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5434E-6 L -0.1217 0.0973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48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471067" grpId="0"/>
      <p:bldP spid="471068" grpId="0"/>
      <p:bldP spid="471069" grpId="0"/>
      <p:bldP spid="471081" grpId="0"/>
      <p:bldP spid="471083" grpId="0"/>
      <p:bldP spid="471085" grpId="0" animBg="1"/>
      <p:bldP spid="471085" grpId="1" animBg="1"/>
      <p:bldP spid="471086" grpId="0" animBg="1"/>
      <p:bldP spid="471086" grpId="1" animBg="1"/>
      <p:bldP spid="471087" grpId="0" autoUpdateAnimBg="0"/>
      <p:bldP spid="471091" grpId="0" animBg="1"/>
      <p:bldP spid="471091" grpId="1" animBg="1"/>
      <p:bldP spid="471092" grpId="0" animBg="1"/>
      <p:bldP spid="471092" grpId="1" animBg="1"/>
      <p:bldP spid="6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E6AB-FC1B-4A24-8E71-FBB858B2F262}" type="slidenum">
              <a:rPr lang="en-US"/>
              <a:pPr/>
              <a:t>65</a:t>
            </a:fld>
            <a:endParaRPr lang="en-US"/>
          </a:p>
        </p:txBody>
      </p:sp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n;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[n];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getPiDigit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(j);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5141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5142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143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5109262" y="3302000"/>
            <a:ext cx="2358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990000"/>
                </a:solidFill>
              </a:rPr>
              <a:t>// ben's </a:t>
            </a:r>
            <a:r>
              <a:rPr lang="en-US" sz="1800" dirty="0" err="1">
                <a:solidFill>
                  <a:srgbClr val="990000"/>
                </a:solidFill>
              </a:rPr>
              <a:t>d’tor</a:t>
            </a:r>
            <a:r>
              <a:rPr lang="en-US" sz="1800" dirty="0">
                <a:solidFill>
                  <a:srgbClr val="990000"/>
                </a:solidFill>
              </a:rPr>
              <a:t> called</a:t>
            </a:r>
          </a:p>
        </p:txBody>
      </p:sp>
      <p:sp>
        <p:nvSpPr>
          <p:cNvPr id="475186" name="Rectangle 50"/>
          <p:cNvSpPr>
            <a:spLocks noChangeArrowheads="1"/>
          </p:cNvSpPr>
          <p:nvPr/>
        </p:nvSpPr>
        <p:spPr bwMode="auto">
          <a:xfrm>
            <a:off x="6934200" y="4572000"/>
            <a:ext cx="2209800" cy="1295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93" name="Line 57"/>
          <p:cNvSpPr>
            <a:spLocks noChangeShapeType="1"/>
          </p:cNvSpPr>
          <p:nvPr/>
        </p:nvSpPr>
        <p:spPr bwMode="auto">
          <a:xfrm>
            <a:off x="4800600" y="39194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94" name="Text Box 58"/>
          <p:cNvSpPr txBox="1">
            <a:spLocks noChangeArrowheads="1"/>
          </p:cNvSpPr>
          <p:nvPr/>
        </p:nvSpPr>
        <p:spPr bwMode="auto">
          <a:xfrm>
            <a:off x="6858000" y="4494213"/>
            <a:ext cx="36988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52796" y="2181632"/>
            <a:ext cx="3962400" cy="1524000"/>
          </a:xfrm>
          <a:prstGeom prst="wedgeRoundRectCallout">
            <a:avLst>
              <a:gd name="adj1" fmla="val 7337"/>
              <a:gd name="adj2" fmla="val 15631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/>
          </a:p>
          <a:p>
            <a:pPr algn="ctr"/>
            <a:r>
              <a:rPr lang="en-US" sz="2200" dirty="0"/>
              <a:t>Because now, when we try to access </a:t>
            </a:r>
            <a:r>
              <a:rPr lang="en-US" sz="2200" dirty="0" err="1">
                <a:solidFill>
                  <a:srgbClr val="FF0066"/>
                </a:solidFill>
              </a:rPr>
              <a:t>ann</a:t>
            </a:r>
            <a:r>
              <a:rPr lang="en-US" sz="2200" dirty="0" err="1"/>
              <a:t>’s</a:t>
            </a:r>
            <a:r>
              <a:rPr lang="en-US" sz="2200" dirty="0"/>
              <a:t> array, we get garbage!!!</a:t>
            </a:r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>
            <a:off x="393700" y="4626091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706582" y="5154614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Line 57"/>
          <p:cNvSpPr>
            <a:spLocks noChangeShapeType="1"/>
          </p:cNvSpPr>
          <p:nvPr/>
        </p:nvSpPr>
        <p:spPr bwMode="auto">
          <a:xfrm>
            <a:off x="966587" y="5474769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5" name="Group 9"/>
          <p:cNvGrpSpPr>
            <a:grpSpLocks/>
          </p:cNvGrpSpPr>
          <p:nvPr/>
        </p:nvGrpSpPr>
        <p:grpSpPr bwMode="auto">
          <a:xfrm>
            <a:off x="4267199" y="4572000"/>
            <a:ext cx="1970086" cy="990600"/>
            <a:chOff x="2688" y="2880"/>
            <a:chExt cx="1241" cy="624"/>
          </a:xfrm>
        </p:grpSpPr>
        <p:grpSp>
          <p:nvGrpSpPr>
            <p:cNvPr id="66" name="Group 10"/>
            <p:cNvGrpSpPr>
              <a:grpSpLocks/>
            </p:cNvGrpSpPr>
            <p:nvPr/>
          </p:nvGrpSpPr>
          <p:grpSpPr bwMode="auto">
            <a:xfrm>
              <a:off x="2688" y="2880"/>
              <a:ext cx="1241" cy="624"/>
              <a:chOff x="2718" y="3456"/>
              <a:chExt cx="1314" cy="624"/>
            </a:xfrm>
          </p:grpSpPr>
          <p:grpSp>
            <p:nvGrpSpPr>
              <p:cNvPr id="7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73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2" name="Text Box 14"/>
              <p:cNvSpPr txBox="1">
                <a:spLocks noChangeArrowheads="1"/>
              </p:cNvSpPr>
              <p:nvPr/>
            </p:nvSpPr>
            <p:spPr bwMode="auto">
              <a:xfrm>
                <a:off x="2718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accent2"/>
                    </a:solidFill>
                  </a:rPr>
                  <a:t>ann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7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69" name="Text Box 17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75" name="AutoShape 26"/>
          <p:cNvCxnSpPr>
            <a:cxnSpLocks noChangeShapeType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ext Box 19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475190" name="Oval 54"/>
          <p:cNvSpPr>
            <a:spLocks noChangeArrowheads="1"/>
          </p:cNvSpPr>
          <p:nvPr/>
        </p:nvSpPr>
        <p:spPr bwMode="auto">
          <a:xfrm>
            <a:off x="5602288" y="5102138"/>
            <a:ext cx="571500" cy="3683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6014796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That’s a </a:t>
            </a:r>
            <a:r>
              <a:rPr lang="en-US" sz="3200" dirty="0">
                <a:solidFill>
                  <a:srgbClr val="FF0066"/>
                </a:solidFill>
              </a:rPr>
              <a:t>big</a:t>
            </a:r>
            <a:r>
              <a:rPr lang="en-US" sz="3200" dirty="0"/>
              <a:t> problem!</a:t>
            </a:r>
          </a:p>
        </p:txBody>
      </p:sp>
    </p:spTree>
    <p:extLst>
      <p:ext uri="{BB962C8B-B14F-4D97-AF65-F5344CB8AC3E}">
        <p14:creationId xmlns:p14="http://schemas.microsoft.com/office/powerpoint/2010/main" val="35847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93" grpId="0" animBg="1"/>
      <p:bldP spid="475193" grpId="1" animBg="1"/>
      <p:bldP spid="475194" grpId="0"/>
      <p:bldP spid="2" grpId="0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47519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E6AB-FC1B-4A24-8E71-FBB858B2F262}" type="slidenum">
              <a:rPr lang="en-US"/>
              <a:pPr/>
              <a:t>66</a:t>
            </a:fld>
            <a:endParaRPr lang="en-US"/>
          </a:p>
        </p:txBody>
      </p:sp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330200" y="-3048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n;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[n];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getPiDigit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(j);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5141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5142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143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5109262" y="3302000"/>
            <a:ext cx="2358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990000"/>
                </a:solidFill>
              </a:rPr>
              <a:t>// ben's </a:t>
            </a:r>
            <a:r>
              <a:rPr lang="en-US" sz="1800" dirty="0" err="1">
                <a:solidFill>
                  <a:srgbClr val="990000"/>
                </a:solidFill>
              </a:rPr>
              <a:t>d’tor</a:t>
            </a:r>
            <a:r>
              <a:rPr lang="en-US" sz="1800" dirty="0">
                <a:solidFill>
                  <a:srgbClr val="990000"/>
                </a:solidFill>
              </a:rPr>
              <a:t> called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90600" y="77218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So what’s 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the moral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of the story?</a:t>
            </a:r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4572000" y="4626091"/>
            <a:ext cx="3448915" cy="1524000"/>
          </a:xfrm>
          <a:prstGeom prst="wedgeRoundRectCallout">
            <a:avLst>
              <a:gd name="adj1" fmla="val -121623"/>
              <a:gd name="adj2" fmla="val 5268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/>
              <a:t>Any time your class holds </a:t>
            </a:r>
            <a:r>
              <a:rPr lang="en-US" dirty="0">
                <a:solidFill>
                  <a:srgbClr val="FF0000"/>
                </a:solidFill>
              </a:rPr>
              <a:t>pointer member variables*</a:t>
            </a:r>
            <a:r>
              <a:rPr lang="en-US" dirty="0"/>
              <a:t>…</a:t>
            </a:r>
            <a:endParaRPr lang="en-US" sz="2800" dirty="0"/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1357458" y="788325"/>
            <a:ext cx="3448915" cy="1198563"/>
          </a:xfrm>
          <a:prstGeom prst="wedgeRoundRectCallout">
            <a:avLst>
              <a:gd name="adj1" fmla="val 69268"/>
              <a:gd name="adj2" fmla="val 125773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And you </a:t>
            </a:r>
            <a:r>
              <a:rPr lang="en-US" dirty="0">
                <a:solidFill>
                  <a:srgbClr val="FF0000"/>
                </a:solidFill>
              </a:rPr>
              <a:t>make a shallow copy </a:t>
            </a:r>
            <a:r>
              <a:rPr lang="en-US" dirty="0"/>
              <a:t>of a class instance…</a:t>
            </a:r>
            <a:endParaRPr lang="en-US" sz="2800" dirty="0"/>
          </a:p>
        </p:txBody>
      </p:sp>
      <p:sp>
        <p:nvSpPr>
          <p:cNvPr id="82" name="Rounded Rectangular Callout 81"/>
          <p:cNvSpPr/>
          <p:nvPr/>
        </p:nvSpPr>
        <p:spPr bwMode="auto">
          <a:xfrm>
            <a:off x="152401" y="2943632"/>
            <a:ext cx="3577762" cy="1682459"/>
          </a:xfrm>
          <a:prstGeom prst="wedgeRoundRectCallout">
            <a:avLst>
              <a:gd name="adj1" fmla="val 89514"/>
              <a:gd name="adj2" fmla="val -2082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BAD THINGS </a:t>
            </a:r>
            <a:r>
              <a:rPr lang="en-US" dirty="0"/>
              <a:t>will happen when you </a:t>
            </a:r>
            <a:r>
              <a:rPr lang="en-US" dirty="0">
                <a:solidFill>
                  <a:srgbClr val="FF0000"/>
                </a:solidFill>
              </a:rPr>
              <a:t>destruct</a:t>
            </a:r>
            <a:r>
              <a:rPr lang="en-US" dirty="0"/>
              <a:t> either copy...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44518" y="633478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sz="1400" dirty="0"/>
              <a:t> or file objects (e.g., </a:t>
            </a:r>
            <a:r>
              <a:rPr lang="en-US" sz="1400" dirty="0" err="1"/>
              <a:t>ifstream</a:t>
            </a:r>
            <a:r>
              <a:rPr lang="en-US" sz="1400" dirty="0"/>
              <a:t>), </a:t>
            </a:r>
            <a:br>
              <a:rPr lang="en-US" sz="1400" dirty="0"/>
            </a:br>
            <a:r>
              <a:rPr lang="en-US" sz="1400" dirty="0"/>
              <a:t>   network sockets, etc.</a:t>
            </a:r>
          </a:p>
        </p:txBody>
      </p:sp>
    </p:spTree>
    <p:extLst>
      <p:ext uri="{BB962C8B-B14F-4D97-AF65-F5344CB8AC3E}">
        <p14:creationId xmlns:p14="http://schemas.microsoft.com/office/powerpoint/2010/main" val="130936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 animBg="1"/>
      <p:bldP spid="81" grpId="0" animBg="1"/>
      <p:bldP spid="82" grpId="0" animBg="1"/>
      <p:bldP spid="4" grpId="0" build="allAtOnce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A31-664C-4CFD-8606-008855182339}" type="slidenum">
              <a:rPr lang="en-US"/>
              <a:pPr/>
              <a:t>67</a:t>
            </a:fld>
            <a:endParaRPr lang="en-US"/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7187" name="Text Box 3"/>
          <p:cNvSpPr txBox="1">
            <a:spLocks noChangeArrowheads="1"/>
          </p:cNvSpPr>
          <p:nvPr/>
        </p:nvSpPr>
        <p:spPr bwMode="auto">
          <a:xfrm>
            <a:off x="342669" y="1181848"/>
            <a:ext cx="83035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So how do we fix this?</a:t>
            </a:r>
          </a:p>
        </p:txBody>
      </p:sp>
      <p:sp>
        <p:nvSpPr>
          <p:cNvPr id="477191" name="Text Box 7"/>
          <p:cNvSpPr txBox="1">
            <a:spLocks noChangeArrowheads="1"/>
          </p:cNvSpPr>
          <p:nvPr/>
        </p:nvSpPr>
        <p:spPr bwMode="auto">
          <a:xfrm>
            <a:off x="13025" y="3772347"/>
            <a:ext cx="4820753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Determine how much memory </a:t>
            </a:r>
            <a:b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is allocated by the old variable.</a:t>
            </a:r>
          </a:p>
          <a:p>
            <a:pPr>
              <a:buFontTx/>
              <a:buAutoNum type="arabicPeriod"/>
            </a:pPr>
            <a:endParaRPr lang="en-US" sz="10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Allocate the same amount of memory in the new variable.</a:t>
            </a:r>
            <a:b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</a:br>
            <a:endParaRPr lang="en-US" sz="10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Copy the contents of the old variable to the new variable. </a:t>
            </a:r>
          </a:p>
        </p:txBody>
      </p:sp>
      <p:sp>
        <p:nvSpPr>
          <p:cNvPr id="2" name="Rectangle 1"/>
          <p:cNvSpPr/>
          <p:nvPr/>
        </p:nvSpPr>
        <p:spPr>
          <a:xfrm>
            <a:off x="-38912" y="1872383"/>
            <a:ext cx="929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For such classes, you </a:t>
            </a:r>
            <a:r>
              <a:rPr lang="en-US" dirty="0">
                <a:solidFill>
                  <a:srgbClr val="FF0000"/>
                </a:solidFill>
              </a:rPr>
              <a:t>must </a:t>
            </a:r>
            <a:r>
              <a:rPr lang="en-US" dirty="0"/>
              <a:t>define your own </a:t>
            </a:r>
            <a:r>
              <a:rPr lang="en-US" i="1" dirty="0">
                <a:solidFill>
                  <a:srgbClr val="FF0000"/>
                </a:solidFill>
              </a:rPr>
              <a:t>copy constructor!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4570411" y="3928224"/>
            <a:ext cx="1970086" cy="990600"/>
            <a:chOff x="2684" y="2880"/>
            <a:chExt cx="1241" cy="624"/>
          </a:xfrm>
        </p:grpSpPr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2684" y="2880"/>
              <a:ext cx="1241" cy="624"/>
              <a:chOff x="2717" y="3456"/>
              <a:chExt cx="1315" cy="624"/>
            </a:xfrm>
          </p:grpSpPr>
          <p:grpSp>
            <p:nvGrpSpPr>
              <p:cNvPr id="15" name="Group 15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6" name="Text Box 18"/>
              <p:cNvSpPr txBox="1">
                <a:spLocks noChangeArrowheads="1"/>
              </p:cNvSpPr>
              <p:nvPr/>
            </p:nvSpPr>
            <p:spPr bwMode="auto">
              <a:xfrm>
                <a:off x="2717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ann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097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994400" y="4059987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5903912" y="4477499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dirty="0"/>
              <a:t>800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005637" y="3852024"/>
            <a:ext cx="2214563" cy="1031875"/>
            <a:chOff x="6724541" y="4388068"/>
            <a:chExt cx="2214563" cy="1031875"/>
          </a:xfrm>
        </p:grpSpPr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6724541" y="4413468"/>
              <a:ext cx="2214563" cy="1006475"/>
              <a:chOff x="4289" y="3264"/>
              <a:chExt cx="1395" cy="634"/>
            </a:xfrm>
          </p:grpSpPr>
          <p:sp>
            <p:nvSpPr>
              <p:cNvPr id="25" name="Rectangle 25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6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 dirty="0">
                    <a:latin typeface="Courier New" pitchFamily="49" charset="0"/>
                  </a:rPr>
                  <a:t>00000800</a:t>
                </a:r>
              </a:p>
              <a:p>
                <a:pPr algn="l"/>
                <a:r>
                  <a:rPr lang="en-US" sz="2000" b="1" dirty="0">
                    <a:latin typeface="Courier New" pitchFamily="49" charset="0"/>
                  </a:rPr>
                  <a:t>00000804</a:t>
                </a:r>
              </a:p>
              <a:p>
                <a:pPr algn="l"/>
                <a:r>
                  <a:rPr lang="en-US" sz="2000" b="1" dirty="0">
                    <a:latin typeface="Courier New" pitchFamily="49" charset="0"/>
                  </a:rPr>
                  <a:t>00000808</a:t>
                </a:r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6980129" y="4388068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6965841" y="4715093"/>
              <a:ext cx="30008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7262812" y="4507662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grpSp>
        <p:nvGrpSpPr>
          <p:cNvPr id="30" name="Group 34"/>
          <p:cNvGrpSpPr>
            <a:grpSpLocks/>
          </p:cNvGrpSpPr>
          <p:nvPr/>
        </p:nvGrpSpPr>
        <p:grpSpPr bwMode="auto">
          <a:xfrm>
            <a:off x="4570415" y="4918824"/>
            <a:ext cx="1968502" cy="990600"/>
            <a:chOff x="2683" y="2880"/>
            <a:chExt cx="1240" cy="624"/>
          </a:xfrm>
        </p:grpSpPr>
        <p:grpSp>
          <p:nvGrpSpPr>
            <p:cNvPr id="31" name="Group 35"/>
            <p:cNvGrpSpPr>
              <a:grpSpLocks/>
            </p:cNvGrpSpPr>
            <p:nvPr/>
          </p:nvGrpSpPr>
          <p:grpSpPr bwMode="auto">
            <a:xfrm>
              <a:off x="2683" y="2880"/>
              <a:ext cx="1240" cy="624"/>
              <a:chOff x="2718" y="3456"/>
              <a:chExt cx="1314" cy="624"/>
            </a:xfrm>
          </p:grpSpPr>
          <p:grpSp>
            <p:nvGrpSpPr>
              <p:cNvPr id="36" name="Group 36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37" name="Text Box 39"/>
              <p:cNvSpPr txBox="1">
                <a:spLocks noChangeArrowheads="1"/>
              </p:cNvSpPr>
              <p:nvPr/>
            </p:nvSpPr>
            <p:spPr bwMode="auto">
              <a:xfrm>
                <a:off x="2718" y="3456"/>
                <a:ext cx="4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ben</a:t>
                </a:r>
              </a:p>
            </p:txBody>
          </p:sp>
        </p:grpSp>
        <p:sp>
          <p:nvSpPr>
            <p:cNvPr id="32" name="Rectangle 40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41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34" name="Text Box 42"/>
            <p:cNvSpPr txBox="1">
              <a:spLocks noChangeArrowheads="1"/>
            </p:cNvSpPr>
            <p:nvPr/>
          </p:nvSpPr>
          <p:spPr bwMode="auto">
            <a:xfrm>
              <a:off x="3097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42" name="AutoShape 47"/>
          <p:cNvCxnSpPr>
            <a:cxnSpLocks noChangeShapeType="1"/>
          </p:cNvCxnSpPr>
          <p:nvPr/>
        </p:nvCxnSpPr>
        <p:spPr bwMode="auto">
          <a:xfrm flipV="1">
            <a:off x="6416675" y="5055349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" name="Group 58"/>
          <p:cNvGrpSpPr>
            <a:grpSpLocks/>
          </p:cNvGrpSpPr>
          <p:nvPr/>
        </p:nvGrpSpPr>
        <p:grpSpPr bwMode="auto">
          <a:xfrm>
            <a:off x="5998734" y="5062002"/>
            <a:ext cx="339725" cy="394556"/>
            <a:chOff x="3629" y="2432"/>
            <a:chExt cx="214" cy="267"/>
          </a:xfrm>
        </p:grpSpPr>
        <p:sp>
          <p:nvSpPr>
            <p:cNvPr id="53" name="Rectangle 59"/>
            <p:cNvSpPr>
              <a:spLocks noChangeArrowheads="1"/>
            </p:cNvSpPr>
            <p:nvPr/>
          </p:nvSpPr>
          <p:spPr bwMode="auto">
            <a:xfrm>
              <a:off x="3648" y="2496"/>
              <a:ext cx="168" cy="12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Text Box 60"/>
            <p:cNvSpPr txBox="1">
              <a:spLocks noChangeArrowheads="1"/>
            </p:cNvSpPr>
            <p:nvPr/>
          </p:nvSpPr>
          <p:spPr bwMode="auto">
            <a:xfrm>
              <a:off x="3629" y="2432"/>
              <a:ext cx="21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55" name="Group 62"/>
          <p:cNvGrpSpPr>
            <a:grpSpLocks/>
          </p:cNvGrpSpPr>
          <p:nvPr/>
        </p:nvGrpSpPr>
        <p:grpSpPr bwMode="auto">
          <a:xfrm>
            <a:off x="5863994" y="5473655"/>
            <a:ext cx="841518" cy="354013"/>
            <a:chOff x="3543" y="3300"/>
            <a:chExt cx="347" cy="223"/>
          </a:xfrm>
        </p:grpSpPr>
        <p:sp>
          <p:nvSpPr>
            <p:cNvPr id="56" name="Rectangle 63"/>
            <p:cNvSpPr>
              <a:spLocks noChangeArrowheads="1"/>
            </p:cNvSpPr>
            <p:nvPr/>
          </p:nvSpPr>
          <p:spPr bwMode="auto">
            <a:xfrm>
              <a:off x="3585" y="3350"/>
              <a:ext cx="156" cy="98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Text Box 64"/>
            <p:cNvSpPr txBox="1">
              <a:spLocks noChangeArrowheads="1"/>
            </p:cNvSpPr>
            <p:nvPr/>
          </p:nvSpPr>
          <p:spPr bwMode="auto">
            <a:xfrm>
              <a:off x="3543" y="3300"/>
              <a:ext cx="34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700" dirty="0">
                  <a:solidFill>
                    <a:srgbClr val="FF0000"/>
                  </a:solidFill>
                </a:rPr>
                <a:t>700</a:t>
              </a:r>
            </a:p>
          </p:txBody>
        </p:sp>
      </p:grpSp>
      <p:cxnSp>
        <p:nvCxnSpPr>
          <p:cNvPr id="58" name="AutoShape 47"/>
          <p:cNvCxnSpPr>
            <a:cxnSpLocks noChangeShapeType="1"/>
          </p:cNvCxnSpPr>
          <p:nvPr/>
        </p:nvCxnSpPr>
        <p:spPr bwMode="auto">
          <a:xfrm flipV="1">
            <a:off x="6433920" y="3989094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" name="Group 58"/>
          <p:cNvGrpSpPr/>
          <p:nvPr/>
        </p:nvGrpSpPr>
        <p:grpSpPr>
          <a:xfrm>
            <a:off x="6983277" y="4991849"/>
            <a:ext cx="2214563" cy="1031875"/>
            <a:chOff x="6724541" y="4388068"/>
            <a:chExt cx="2214563" cy="1031875"/>
          </a:xfrm>
        </p:grpSpPr>
        <p:grpSp>
          <p:nvGrpSpPr>
            <p:cNvPr id="60" name="Group 24"/>
            <p:cNvGrpSpPr>
              <a:grpSpLocks/>
            </p:cNvGrpSpPr>
            <p:nvPr/>
          </p:nvGrpSpPr>
          <p:grpSpPr bwMode="auto">
            <a:xfrm>
              <a:off x="6724541" y="4413468"/>
              <a:ext cx="2214563" cy="1006475"/>
              <a:chOff x="4289" y="3264"/>
              <a:chExt cx="1395" cy="634"/>
            </a:xfrm>
          </p:grpSpPr>
          <p:sp>
            <p:nvSpPr>
              <p:cNvPr id="63" name="Rectangle 25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26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27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 dirty="0">
                    <a:latin typeface="Courier New" pitchFamily="49" charset="0"/>
                  </a:rPr>
                  <a:t>00000700</a:t>
                </a:r>
              </a:p>
              <a:p>
                <a:pPr algn="l"/>
                <a:r>
                  <a:rPr lang="en-US" sz="2000" b="1" dirty="0">
                    <a:latin typeface="Courier New" pitchFamily="49" charset="0"/>
                  </a:rPr>
                  <a:t>00000704</a:t>
                </a:r>
              </a:p>
              <a:p>
                <a:pPr algn="l"/>
                <a:r>
                  <a:rPr lang="en-US" sz="2000" b="1" dirty="0">
                    <a:latin typeface="Courier New" pitchFamily="49" charset="0"/>
                  </a:rPr>
                  <a:t>00000708</a:t>
                </a:r>
              </a:p>
            </p:txBody>
          </p:sp>
          <p:sp>
            <p:nvSpPr>
              <p:cNvPr id="66" name="Rectangle 28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6998549" y="4388068"/>
              <a:ext cx="2616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 </a:t>
              </a:r>
            </a:p>
          </p:txBody>
        </p:sp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7004898" y="4715093"/>
              <a:ext cx="2616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 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969770" y="4286314"/>
            <a:ext cx="1052790" cy="1178718"/>
            <a:chOff x="9144000" y="3042399"/>
            <a:chExt cx="798345" cy="1008062"/>
          </a:xfrm>
        </p:grpSpPr>
        <p:cxnSp>
          <p:nvCxnSpPr>
            <p:cNvPr id="68" name="AutoShape 61"/>
            <p:cNvCxnSpPr>
              <a:cxnSpLocks noChangeShapeType="1"/>
            </p:cNvCxnSpPr>
            <p:nvPr/>
          </p:nvCxnSpPr>
          <p:spPr bwMode="auto">
            <a:xfrm flipH="1">
              <a:off x="9144000" y="3042399"/>
              <a:ext cx="6350" cy="1008062"/>
            </a:xfrm>
            <a:prstGeom prst="curvedConnector3">
              <a:avLst>
                <a:gd name="adj1" fmla="val -360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TextBox 68"/>
            <p:cNvSpPr txBox="1"/>
            <p:nvPr/>
          </p:nvSpPr>
          <p:spPr>
            <a:xfrm>
              <a:off x="9688749" y="3195255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 </a:t>
              </a:r>
            </a:p>
          </p:txBody>
        </p:sp>
      </p:grp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7268959" y="4988065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7253883" y="5290442"/>
            <a:ext cx="3000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7252665" y="5593995"/>
            <a:ext cx="3417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4" name="Text Box 6"/>
          <p:cNvSpPr txBox="1">
            <a:spLocks noChangeArrowheads="1"/>
          </p:cNvSpPr>
          <p:nvPr/>
        </p:nvSpPr>
        <p:spPr bwMode="auto">
          <a:xfrm>
            <a:off x="231897" y="2528289"/>
            <a:ext cx="868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ea typeface="MS Mincho" pitchFamily="49" charset="-128"/>
              </a:rPr>
              <a:t>Here’s how it works for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  <a:ea typeface="MS Mincho" pitchFamily="49" charset="-128"/>
              </a:rPr>
              <a:t>PiNerd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</a:rPr>
              <a:t> ben = </a:t>
            </a:r>
            <a:r>
              <a:rPr lang="en-US" dirty="0" err="1">
                <a:solidFill>
                  <a:srgbClr val="FF0000"/>
                </a:solidFill>
                <a:ea typeface="MS Mincho" pitchFamily="49" charset="-128"/>
              </a:rPr>
              <a:t>ann</a:t>
            </a:r>
            <a:r>
              <a:rPr lang="en-US" dirty="0">
                <a:ea typeface="MS Mincho" pitchFamily="49" charset="-128"/>
              </a:rPr>
              <a:t>;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6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/>
      <p:bldP spid="477191" grpId="0" uiExpand="1" build="p"/>
      <p:bldP spid="2" grpId="0"/>
      <p:bldP spid="70" grpId="0"/>
      <p:bldP spid="71" grpId="0"/>
      <p:bldP spid="72" grpId="0"/>
      <p:bldP spid="7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68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Let’s see how to define our copy constructor!</a:t>
            </a:r>
          </a:p>
        </p:txBody>
      </p:sp>
      <p:sp>
        <p:nvSpPr>
          <p:cNvPr id="77" name="Rectangle 76"/>
          <p:cNvSpPr/>
          <p:nvPr/>
        </p:nvSpPr>
        <p:spPr>
          <a:xfrm>
            <a:off x="-314500" y="2743200"/>
            <a:ext cx="5410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800" dirty="0"/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4248150" y="3129482"/>
            <a:ext cx="4686300" cy="2142259"/>
          </a:xfrm>
          <a:prstGeom prst="wedgeRoundRectCallout">
            <a:avLst>
              <a:gd name="adj1" fmla="val -84758"/>
              <a:gd name="adj2" fmla="val -3336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/>
              <a:t>First our copy constructor must determine how much memory is required by the new instance.</a:t>
            </a:r>
            <a:endParaRPr lang="en-US" sz="2800" dirty="0"/>
          </a:p>
        </p:txBody>
      </p:sp>
      <p:sp>
        <p:nvSpPr>
          <p:cNvPr id="80" name="Rectangle 79"/>
          <p:cNvSpPr/>
          <p:nvPr/>
        </p:nvSpPr>
        <p:spPr>
          <a:xfrm>
            <a:off x="550025" y="330042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/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3581400" y="342900"/>
            <a:ext cx="4686300" cy="2142259"/>
          </a:xfrm>
          <a:prstGeom prst="wedgeRoundRectCallout">
            <a:avLst>
              <a:gd name="adj1" fmla="val -102851"/>
              <a:gd name="adj2" fmla="val 89253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/>
              <a:t>This means: </a:t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“The new instance must have the same number of array slots as the old instance.”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08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8" grpId="0"/>
      <p:bldP spid="77" grpId="0"/>
      <p:bldP spid="78" grpId="0" animBg="1"/>
      <p:bldP spid="78" grpId="1" animBg="1"/>
      <p:bldP spid="80" grpId="0"/>
      <p:bldP spid="81" grpId="0" animBg="1"/>
      <p:bldP spid="81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69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Let’s see how to define our copy constructor!</a:t>
            </a:r>
          </a:p>
        </p:txBody>
      </p:sp>
      <p:sp>
        <p:nvSpPr>
          <p:cNvPr id="77" name="Rectangle 76"/>
          <p:cNvSpPr/>
          <p:nvPr/>
        </p:nvSpPr>
        <p:spPr>
          <a:xfrm>
            <a:off x="-314500" y="2743200"/>
            <a:ext cx="5410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800" dirty="0"/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4354830" y="3694862"/>
            <a:ext cx="4686300" cy="1731963"/>
          </a:xfrm>
          <a:prstGeom prst="wedgeRoundRectCallout">
            <a:avLst>
              <a:gd name="adj1" fmla="val -84758"/>
              <a:gd name="adj2" fmla="val -3957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/>
              <a:t>Next, our copy constructor must allocate its own copy of any dynamic memory!</a:t>
            </a:r>
            <a:endParaRPr lang="en-US" sz="2800" dirty="0"/>
          </a:p>
        </p:txBody>
      </p:sp>
      <p:sp>
        <p:nvSpPr>
          <p:cNvPr id="80" name="Rectangle 79"/>
          <p:cNvSpPr/>
          <p:nvPr/>
        </p:nvSpPr>
        <p:spPr>
          <a:xfrm>
            <a:off x="550025" y="330042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/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3658809" y="656706"/>
            <a:ext cx="4686300" cy="2142259"/>
          </a:xfrm>
          <a:prstGeom prst="wedgeRoundRectCallout">
            <a:avLst>
              <a:gd name="adj1" fmla="val -102851"/>
              <a:gd name="adj2" fmla="val 89253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/>
              <a:t>This ensures that the new instance </a:t>
            </a:r>
            <a:r>
              <a:rPr lang="en-US" dirty="0">
                <a:solidFill>
                  <a:srgbClr val="FF0000"/>
                </a:solidFill>
              </a:rPr>
              <a:t>has its own array </a:t>
            </a:r>
            <a:r>
              <a:rPr lang="en-US" dirty="0"/>
              <a:t>and doesn’t share the old instance’s array!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025" y="3556957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651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81" grpId="0" animBg="1"/>
      <p:bldP spid="81" grpId="1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29"/>
          <p:cNvSpPr txBox="1">
            <a:spLocks noChangeArrowheads="1"/>
          </p:cNvSpPr>
          <p:nvPr/>
        </p:nvSpPr>
        <p:spPr bwMode="auto">
          <a:xfrm>
            <a:off x="228600" y="3200400"/>
            <a:ext cx="5811841" cy="3416320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 </a:t>
            </a: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375-C737-4397-BCD2-953739FAE402}" type="slidenum">
              <a:rPr lang="en-US"/>
              <a:pPr/>
              <a:t>7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What do I do with Pointers?</a:t>
            </a:r>
          </a:p>
        </p:txBody>
      </p:sp>
      <p:sp>
        <p:nvSpPr>
          <p:cNvPr id="359437" name="Rectangle 13"/>
          <p:cNvSpPr>
            <a:spLocks noChangeArrowheads="1"/>
          </p:cNvSpPr>
          <p:nvPr/>
        </p:nvSpPr>
        <p:spPr bwMode="auto">
          <a:xfrm>
            <a:off x="4267200" y="706417"/>
            <a:ext cx="48400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ctr"/>
            <a:r>
              <a:rPr lang="en-US" sz="2000" dirty="0">
                <a:solidFill>
                  <a:schemeClr val="accent6"/>
                </a:solidFill>
                <a:ea typeface="MS Mincho" pitchFamily="49" charset="-128"/>
              </a:rPr>
              <a:t>Answer: 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You can use your </a:t>
            </a:r>
            <a:r>
              <a:rPr lang="en-US" sz="2000" dirty="0">
                <a:solidFill>
                  <a:srgbClr val="7030A0"/>
                </a:solidFill>
                <a:ea typeface="MS Mincho" pitchFamily="49" charset="-128"/>
              </a:rPr>
              <a:t>pointer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 and the </a:t>
            </a:r>
            <a:r>
              <a:rPr lang="en-US" sz="2000" dirty="0">
                <a:solidFill>
                  <a:srgbClr val="7030A0"/>
                </a:solidFill>
                <a:ea typeface="MS Mincho" pitchFamily="49" charset="-128"/>
              </a:rPr>
              <a:t>star operator 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to </a:t>
            </a:r>
            <a:br>
              <a:rPr lang="en-US" sz="2000" dirty="0">
                <a:solidFill>
                  <a:schemeClr val="tx1"/>
                </a:solidFill>
                <a:ea typeface="MS Mincho" pitchFamily="49" charset="-128"/>
              </a:rPr>
            </a:br>
            <a:r>
              <a:rPr lang="en-US" sz="2000" dirty="0">
                <a:solidFill>
                  <a:srgbClr val="7030A0"/>
                </a:solidFill>
                <a:ea typeface="MS Mincho" pitchFamily="49" charset="-128"/>
              </a:rPr>
              <a:t>read/write 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the other variable.</a:t>
            </a:r>
          </a:p>
        </p:txBody>
      </p:sp>
      <p:sp>
        <p:nvSpPr>
          <p:cNvPr id="359438" name="Rectangle 14"/>
          <p:cNvSpPr>
            <a:spLocks noChangeArrowheads="1"/>
          </p:cNvSpPr>
          <p:nvPr/>
        </p:nvSpPr>
        <p:spPr bwMode="auto">
          <a:xfrm>
            <a:off x="-685800" y="3200400"/>
            <a:ext cx="4724400" cy="350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	</a:t>
            </a:r>
            <a:r>
              <a:rPr lang="en-US" sz="2000" dirty="0" err="1">
                <a:solidFill>
                  <a:schemeClr val="tx1"/>
                </a:solidFill>
                <a:ea typeface="MS Mincho" pitchFamily="49" charset="-128"/>
              </a:rPr>
              <a:t>int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 main(void)</a:t>
            </a: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	{</a:t>
            </a: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	   int </a:t>
            </a:r>
            <a:r>
              <a:rPr lang="en-US" sz="2000" dirty="0" err="1">
                <a:solidFill>
                  <a:schemeClr val="tx1"/>
                </a:solidFill>
                <a:ea typeface="MS Mincho" pitchFamily="49" charset="-128"/>
              </a:rPr>
              <a:t>idontknow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;</a:t>
            </a: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         </a:t>
            </a:r>
            <a:r>
              <a:rPr lang="en-US" sz="2000" dirty="0" err="1">
                <a:solidFill>
                  <a:schemeClr val="tx1"/>
                </a:solidFill>
                <a:ea typeface="MS Mincho" pitchFamily="49" charset="-128"/>
              </a:rPr>
              <a:t>idontknow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 = 42;</a:t>
            </a:r>
          </a:p>
          <a:p>
            <a:pPr indent="457200" eaLnBrk="0" hangingPunct="0"/>
            <a:r>
              <a:rPr lang="en-US" sz="1100" dirty="0">
                <a:solidFill>
                  <a:schemeClr val="tx1"/>
                </a:solidFill>
                <a:ea typeface="MS Mincho" pitchFamily="49" charset="-128"/>
              </a:rPr>
              <a:t>	   </a:t>
            </a:r>
            <a:r>
              <a:rPr lang="en-US" sz="1100" i="1" dirty="0">
                <a:solidFill>
                  <a:schemeClr val="accent2"/>
                </a:solidFill>
                <a:ea typeface="MS Mincho" pitchFamily="49" charset="-128"/>
              </a:rPr>
              <a:t> </a:t>
            </a:r>
            <a:r>
              <a:rPr lang="en-US" sz="1100" dirty="0">
                <a:solidFill>
                  <a:schemeClr val="tx1"/>
                </a:solidFill>
                <a:ea typeface="MS Mincho" pitchFamily="49" charset="-128"/>
              </a:rPr>
              <a:t>    </a:t>
            </a: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	   int *p;</a:t>
            </a: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         p = &amp;</a:t>
            </a:r>
            <a:r>
              <a:rPr lang="en-US" sz="2000" dirty="0" err="1">
                <a:solidFill>
                  <a:schemeClr val="tx1"/>
                </a:solidFill>
                <a:ea typeface="MS Mincho" pitchFamily="49" charset="-128"/>
              </a:rPr>
              <a:t>idontknow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;</a:t>
            </a:r>
          </a:p>
          <a:p>
            <a:pPr indent="457200" eaLnBrk="0" hangingPunct="0"/>
            <a:endParaRPr lang="en-US" sz="2000" dirty="0">
              <a:solidFill>
                <a:schemeClr val="tx1"/>
              </a:solidFill>
              <a:ea typeface="MS Mincho" pitchFamily="49" charset="-128"/>
            </a:endParaRP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  	</a:t>
            </a:r>
          </a:p>
          <a:p>
            <a:pPr indent="457200" eaLnBrk="0" hangingPunct="0"/>
            <a:br>
              <a:rPr lang="en-US" sz="2000" dirty="0">
                <a:solidFill>
                  <a:schemeClr val="tx1"/>
                </a:solidFill>
                <a:ea typeface="MS Mincho" pitchFamily="49" charset="-128"/>
              </a:rPr>
            </a:br>
            <a:endParaRPr lang="en-US" sz="1000" dirty="0">
              <a:solidFill>
                <a:schemeClr val="tx1"/>
              </a:solidFill>
              <a:ea typeface="MS Mincho" pitchFamily="49" charset="-128"/>
            </a:endParaRP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      }</a:t>
            </a:r>
          </a:p>
        </p:txBody>
      </p:sp>
      <p:sp>
        <p:nvSpPr>
          <p:cNvPr id="359485" name="Text Box 61"/>
          <p:cNvSpPr txBox="1">
            <a:spLocks noChangeArrowheads="1"/>
          </p:cNvSpPr>
          <p:nvPr/>
        </p:nvSpPr>
        <p:spPr bwMode="auto">
          <a:xfrm>
            <a:off x="469282" y="5772090"/>
            <a:ext cx="15295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990000"/>
                </a:solidFill>
              </a:rPr>
              <a:t>*</a:t>
            </a:r>
            <a:r>
              <a:rPr lang="en-US" sz="2000" dirty="0" err="1"/>
              <a:t>ptr</a:t>
            </a:r>
            <a:r>
              <a:rPr lang="en-US" sz="2000" dirty="0"/>
              <a:t>   =  5; </a:t>
            </a:r>
          </a:p>
        </p:txBody>
      </p:sp>
      <p:sp>
        <p:nvSpPr>
          <p:cNvPr id="359490" name="Text Box 66"/>
          <p:cNvSpPr txBox="1">
            <a:spLocks noChangeArrowheads="1"/>
          </p:cNvSpPr>
          <p:nvPr/>
        </p:nvSpPr>
        <p:spPr bwMode="auto">
          <a:xfrm>
            <a:off x="538006" y="1827332"/>
            <a:ext cx="81487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If placed in front of a pointer, the </a:t>
            </a:r>
            <a:r>
              <a:rPr lang="en-US" sz="2000" dirty="0">
                <a:solidFill>
                  <a:srgbClr val="6600CC"/>
                </a:solidFill>
              </a:rPr>
              <a:t>* operator </a:t>
            </a:r>
            <a:r>
              <a:rPr lang="en-US" sz="2000" dirty="0">
                <a:solidFill>
                  <a:schemeClr val="tx1"/>
                </a:solidFill>
              </a:rPr>
              <a:t>allows us to </a:t>
            </a:r>
            <a:r>
              <a:rPr lang="en-US" sz="2000" dirty="0">
                <a:solidFill>
                  <a:srgbClr val="6600CC"/>
                </a:solidFill>
              </a:rPr>
              <a:t>read/write</a:t>
            </a:r>
            <a:r>
              <a:rPr lang="en-US" sz="2000" dirty="0">
                <a:solidFill>
                  <a:schemeClr val="tx1"/>
                </a:solidFill>
              </a:rPr>
              <a:t> the variable pointed-to by the pointer.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70641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ea typeface="MS Mincho" pitchFamily="49" charset="-128"/>
              </a:rPr>
              <a:t>Question: 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So I have a pointer variable that points to another variable… now what?</a:t>
            </a:r>
            <a:endParaRPr lang="en-US" sz="2000" dirty="0"/>
          </a:p>
        </p:txBody>
      </p:sp>
      <p:sp>
        <p:nvSpPr>
          <p:cNvPr id="49" name="Text Box 61"/>
          <p:cNvSpPr txBox="1">
            <a:spLocks noChangeArrowheads="1"/>
          </p:cNvSpPr>
          <p:nvPr/>
        </p:nvSpPr>
        <p:spPr bwMode="auto">
          <a:xfrm>
            <a:off x="457200" y="5391090"/>
            <a:ext cx="17251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cout</a:t>
            </a:r>
            <a:r>
              <a:rPr lang="en-US" sz="2000" dirty="0">
                <a:solidFill>
                  <a:schemeClr val="tx1"/>
                </a:solidFill>
              </a:rPr>
              <a:t> &lt;&lt; </a:t>
            </a:r>
            <a:r>
              <a:rPr lang="en-US" sz="2000" dirty="0">
                <a:solidFill>
                  <a:srgbClr val="990000"/>
                </a:solidFill>
              </a:rPr>
              <a:t>*</a:t>
            </a:r>
            <a:r>
              <a:rPr lang="en-US" sz="2000" dirty="0" err="1"/>
              <a:t>ptr</a:t>
            </a:r>
            <a:r>
              <a:rPr lang="en-US" sz="2000" dirty="0"/>
              <a:t>;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57317" y="5433631"/>
            <a:ext cx="361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66"/>
                </a:solidFill>
              </a:rPr>
              <a:t>// </a:t>
            </a:r>
            <a:r>
              <a:rPr lang="en-US" sz="1400" dirty="0" err="1">
                <a:solidFill>
                  <a:srgbClr val="6600CC"/>
                </a:solidFill>
              </a:rPr>
              <a:t>cout</a:t>
            </a:r>
            <a:r>
              <a:rPr lang="en-US" sz="900" dirty="0">
                <a:solidFill>
                  <a:srgbClr val="6600CC"/>
                </a:solidFill>
              </a:rPr>
              <a:t> </a:t>
            </a:r>
            <a:r>
              <a:rPr lang="en-US" sz="1400" dirty="0">
                <a:solidFill>
                  <a:srgbClr val="6600CC"/>
                </a:solidFill>
              </a:rPr>
              <a:t>&lt;&lt;</a:t>
            </a:r>
            <a:r>
              <a:rPr lang="en-US" sz="900" dirty="0">
                <a:solidFill>
                  <a:srgbClr val="6600CC"/>
                </a:solidFill>
              </a:rPr>
              <a:t> </a:t>
            </a:r>
            <a:r>
              <a:rPr lang="en-US" sz="1400" dirty="0">
                <a:solidFill>
                  <a:srgbClr val="6600CC"/>
                </a:solidFill>
              </a:rPr>
              <a:t>*p </a:t>
            </a:r>
            <a:r>
              <a:rPr lang="en-US" sz="1400" dirty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400" dirty="0" err="1">
                <a:solidFill>
                  <a:srgbClr val="6600CC"/>
                </a:solidFill>
                <a:sym typeface="Wingdings" pitchFamily="2" charset="2"/>
              </a:rPr>
              <a:t>cout</a:t>
            </a:r>
            <a:r>
              <a:rPr lang="en-US" sz="900" dirty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400" dirty="0">
                <a:solidFill>
                  <a:srgbClr val="6600CC"/>
                </a:solidFill>
                <a:sym typeface="Wingdings" pitchFamily="2" charset="2"/>
              </a:rPr>
              <a:t>&lt;&lt;</a:t>
            </a:r>
            <a:r>
              <a:rPr lang="en-US" sz="900" dirty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400" dirty="0">
                <a:solidFill>
                  <a:srgbClr val="6600CC"/>
                </a:solidFill>
                <a:sym typeface="Wingdings" pitchFamily="2" charset="2"/>
              </a:rPr>
              <a:t>*1000 </a:t>
            </a:r>
            <a:r>
              <a:rPr lang="en-US" sz="1400" dirty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400" dirty="0" err="1">
                <a:solidFill>
                  <a:srgbClr val="6600CC"/>
                </a:solidFill>
                <a:sym typeface="Wingdings" pitchFamily="2" charset="2"/>
              </a:rPr>
              <a:t>cout</a:t>
            </a:r>
            <a:r>
              <a:rPr lang="en-US" sz="900" dirty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400" dirty="0">
                <a:solidFill>
                  <a:srgbClr val="6600CC"/>
                </a:solidFill>
                <a:sym typeface="Wingdings" pitchFamily="2" charset="2"/>
              </a:rPr>
              <a:t>&lt;&lt;</a:t>
            </a:r>
            <a:r>
              <a:rPr lang="en-US" sz="900" dirty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400" dirty="0">
                <a:solidFill>
                  <a:srgbClr val="6600CC"/>
                </a:solidFill>
                <a:sym typeface="Wingdings" pitchFamily="2" charset="2"/>
              </a:rPr>
              <a:t>42</a:t>
            </a:r>
            <a:endParaRPr lang="en-US" sz="1400" dirty="0">
              <a:solidFill>
                <a:srgbClr val="6600CC"/>
              </a:solidFill>
            </a:endParaRPr>
          </a:p>
        </p:txBody>
      </p:sp>
      <p:sp>
        <p:nvSpPr>
          <p:cNvPr id="74" name="Rounded Rectangular Callout 73"/>
          <p:cNvSpPr/>
          <p:nvPr/>
        </p:nvSpPr>
        <p:spPr bwMode="auto">
          <a:xfrm>
            <a:off x="6040440" y="5302848"/>
            <a:ext cx="3027359" cy="1478952"/>
          </a:xfrm>
          <a:prstGeom prst="wedgeRoundRectCallout">
            <a:avLst>
              <a:gd name="adj1" fmla="val -197843"/>
              <a:gd name="adj2" fmla="val 578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“Get the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value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stored in the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go to that address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 memory… and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store a value of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5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there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41551" y="5787479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66"/>
                </a:solidFill>
              </a:rPr>
              <a:t>// </a:t>
            </a:r>
            <a:r>
              <a:rPr lang="en-US" sz="1800" dirty="0">
                <a:solidFill>
                  <a:srgbClr val="6600CC"/>
                </a:solidFill>
              </a:rPr>
              <a:t>*p = 5 </a:t>
            </a:r>
            <a:r>
              <a:rPr lang="en-US" sz="1800" dirty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800" dirty="0">
                <a:solidFill>
                  <a:srgbClr val="6600CC"/>
                </a:solidFill>
                <a:sym typeface="Wingdings" pitchFamily="2" charset="2"/>
              </a:rPr>
              <a:t>*1000 = 5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40" name="Text Box 22">
            <a:extLst>
              <a:ext uri="{FF2B5EF4-FFF2-40B4-BE49-F238E27FC236}">
                <a16:creationId xmlns:a16="http://schemas.microsoft.com/office/drawing/2014/main" id="{E04E1910-0BFC-497D-969A-65D7176AA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979" y="4128595"/>
            <a:ext cx="708026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6666"/>
                </a:solidFill>
              </a:rPr>
              <a:t>     p</a:t>
            </a:r>
          </a:p>
        </p:txBody>
      </p:sp>
      <p:sp>
        <p:nvSpPr>
          <p:cNvPr id="41" name="Text Box 16">
            <a:extLst>
              <a:ext uri="{FF2B5EF4-FFF2-40B4-BE49-F238E27FC236}">
                <a16:creationId xmlns:a16="http://schemas.microsoft.com/office/drawing/2014/main" id="{24F6DEF6-931C-4D7D-AAC9-6005288CB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872" y="2742933"/>
            <a:ext cx="1839915" cy="39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6666"/>
                </a:solidFill>
              </a:rPr>
              <a:t>      </a:t>
            </a:r>
            <a:r>
              <a:rPr lang="en-US" sz="2000" dirty="0" err="1">
                <a:solidFill>
                  <a:srgbClr val="006666"/>
                </a:solidFill>
              </a:rPr>
              <a:t>idontknow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E0A8E107-4560-4B72-85F5-3DE045F00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590" y="2759379"/>
            <a:ext cx="838201" cy="561975"/>
          </a:xfrm>
          <a:prstGeom prst="rect">
            <a:avLst/>
          </a:prstGeom>
          <a:solidFill>
            <a:srgbClr val="8000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br>
              <a:rPr lang="en-US" sz="2000" dirty="0"/>
            </a:br>
            <a:endParaRPr lang="en-US" sz="1000" dirty="0"/>
          </a:p>
        </p:txBody>
      </p:sp>
      <p:sp>
        <p:nvSpPr>
          <p:cNvPr id="44" name="Rectangle 23">
            <a:extLst>
              <a:ext uri="{FF2B5EF4-FFF2-40B4-BE49-F238E27FC236}">
                <a16:creationId xmlns:a16="http://schemas.microsoft.com/office/drawing/2014/main" id="{69BFFC03-2100-4AD6-8A85-8C46ADD7D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543" y="4271470"/>
            <a:ext cx="838201" cy="561975"/>
          </a:xfrm>
          <a:prstGeom prst="rect">
            <a:avLst/>
          </a:prstGeom>
          <a:solidFill>
            <a:srgbClr val="8000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br>
              <a:rPr lang="en-US" sz="2000" dirty="0"/>
            </a:br>
            <a:endParaRPr lang="en-US" sz="1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63D114-1124-45EB-95A0-4E7876843FBA}"/>
              </a:ext>
            </a:extLst>
          </p:cNvPr>
          <p:cNvGrpSpPr/>
          <p:nvPr/>
        </p:nvGrpSpPr>
        <p:grpSpPr>
          <a:xfrm>
            <a:off x="6781800" y="2346325"/>
            <a:ext cx="2216011" cy="3170099"/>
            <a:chOff x="6781800" y="2346325"/>
            <a:chExt cx="2216011" cy="3170099"/>
          </a:xfrm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ED9E8642-D847-42EC-87AB-E5D86E93B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27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F3BEF9CA-7E58-4B8B-99EC-234D363C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32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73AFB03A-D8AD-4E24-9ADF-C61463C53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36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150867DB-7D1E-4F6B-9D7D-0D5CEC9B2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6417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19C71BD0-1B0A-4BF7-92BB-16DC69FE8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2039" y="2346325"/>
              <a:ext cx="1415772" cy="3170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00001006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00001008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00001010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00001012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00001014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1F682AD5-5303-435E-822E-207A816E3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465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1">
              <a:extLst>
                <a:ext uri="{FF2B5EF4-FFF2-40B4-BE49-F238E27FC236}">
                  <a16:creationId xmlns:a16="http://schemas.microsoft.com/office/drawing/2014/main" id="{74575B84-91CA-4421-9133-0144692B7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51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>
              <a:extLst>
                <a:ext uri="{FF2B5EF4-FFF2-40B4-BE49-F238E27FC236}">
                  <a16:creationId xmlns:a16="http://schemas.microsoft.com/office/drawing/2014/main" id="{E23F54B6-9203-4F60-9D68-304577056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556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3">
              <a:extLst>
                <a:ext uri="{FF2B5EF4-FFF2-40B4-BE49-F238E27FC236}">
                  <a16:creationId xmlns:a16="http://schemas.microsoft.com/office/drawing/2014/main" id="{89EDA485-B78C-4529-B24A-887A0915D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60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Text Box 27">
            <a:extLst>
              <a:ext uri="{FF2B5EF4-FFF2-40B4-BE49-F238E27FC236}">
                <a16:creationId xmlns:a16="http://schemas.microsoft.com/office/drawing/2014/main" id="{2E9F4932-ED34-4E66-80B7-8AE95E833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8123" y="2801292"/>
            <a:ext cx="751162" cy="461665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42</a:t>
            </a:r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44331B4F-0ACB-4F2A-9B6C-B6814E5AE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257" y="2979372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7">
            <a:extLst>
              <a:ext uri="{FF2B5EF4-FFF2-40B4-BE49-F238E27FC236}">
                <a16:creationId xmlns:a16="http://schemas.microsoft.com/office/drawing/2014/main" id="{1FEF6284-E123-4BD0-9B76-2520AE473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579" y="2728270"/>
            <a:ext cx="2150945" cy="5885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27">
            <a:extLst>
              <a:ext uri="{FF2B5EF4-FFF2-40B4-BE49-F238E27FC236}">
                <a16:creationId xmlns:a16="http://schemas.microsoft.com/office/drawing/2014/main" id="{AB49AF88-D6E9-4F9D-9347-28DF42921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775" y="4370544"/>
            <a:ext cx="774801" cy="400110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1000</a:t>
            </a:r>
          </a:p>
        </p:txBody>
      </p:sp>
      <p:sp>
        <p:nvSpPr>
          <p:cNvPr id="65" name="Text Box 27">
            <a:extLst>
              <a:ext uri="{FF2B5EF4-FFF2-40B4-BE49-F238E27FC236}">
                <a16:creationId xmlns:a16="http://schemas.microsoft.com/office/drawing/2014/main" id="{C70A041A-5FCD-489B-AC0A-F94F4B3FC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671" y="2801525"/>
            <a:ext cx="77480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42</a:t>
            </a:r>
          </a:p>
        </p:txBody>
      </p:sp>
      <p:sp>
        <p:nvSpPr>
          <p:cNvPr id="66" name="Text Box 27">
            <a:extLst>
              <a:ext uri="{FF2B5EF4-FFF2-40B4-BE49-F238E27FC236}">
                <a16:creationId xmlns:a16="http://schemas.microsoft.com/office/drawing/2014/main" id="{B852BC5E-BAF4-4D40-8CEA-E44D86AB2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159" y="2793505"/>
            <a:ext cx="751162" cy="461665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42</a:t>
            </a:r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2362201" y="2564387"/>
            <a:ext cx="3878285" cy="1489162"/>
          </a:xfrm>
          <a:prstGeom prst="wedgeRoundRectCallout">
            <a:avLst>
              <a:gd name="adj1" fmla="val -65393"/>
              <a:gd name="adj2" fmla="val 136234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“Get the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value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stored in the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go to that address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 memory…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lang="en-US" sz="10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give me the value stored there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7 L -0.52864 0.4025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41" y="20116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7" grpId="0"/>
      <p:bldP spid="359485" grpId="0"/>
      <p:bldP spid="359490" grpId="0"/>
      <p:bldP spid="3" grpId="0"/>
      <p:bldP spid="49" grpId="0"/>
      <p:bldP spid="53" grpId="0"/>
      <p:bldP spid="74" grpId="0" uiExpand="1" build="p" animBg="1"/>
      <p:bldP spid="74" grpId="1" uiExpand="1" build="p"/>
      <p:bldP spid="74" grpId="2" build="allAtOnce" animBg="1"/>
      <p:bldP spid="76" grpId="0"/>
      <p:bldP spid="61" grpId="0" animBg="1"/>
      <p:bldP spid="61" grpId="1" animBg="1"/>
      <p:bldP spid="61" grpId="2" animBg="1"/>
      <p:bldP spid="65" grpId="0"/>
      <p:bldP spid="65" grpId="1"/>
      <p:bldP spid="65" grpId="2"/>
      <p:bldP spid="66" grpId="0" animBg="1"/>
      <p:bldP spid="71" grpId="0" uiExpand="1" build="p" animBg="1"/>
      <p:bldP spid="71" grpId="1" uiExpand="1" build="allAtOnce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70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Let’s see how to define our copy constructor!</a:t>
            </a:r>
          </a:p>
        </p:txBody>
      </p:sp>
      <p:sp>
        <p:nvSpPr>
          <p:cNvPr id="77" name="Rectangle 76"/>
          <p:cNvSpPr/>
          <p:nvPr/>
        </p:nvSpPr>
        <p:spPr>
          <a:xfrm>
            <a:off x="-314500" y="2743200"/>
            <a:ext cx="5410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800" dirty="0"/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4341552" y="4367212"/>
            <a:ext cx="4802447" cy="1731963"/>
          </a:xfrm>
          <a:prstGeom prst="wedgeRoundRectCallout">
            <a:avLst>
              <a:gd name="adj1" fmla="val -84758"/>
              <a:gd name="adj2" fmla="val -46294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/>
              <a:t>Finally, we have to manually </a:t>
            </a:r>
            <a:r>
              <a:rPr lang="en-US" dirty="0">
                <a:solidFill>
                  <a:srgbClr val="FF0000"/>
                </a:solidFill>
              </a:rPr>
              <a:t>copy over the contents </a:t>
            </a:r>
            <a:r>
              <a:rPr lang="en-US" dirty="0"/>
              <a:t>of the original array to our new array.</a:t>
            </a:r>
            <a:endParaRPr lang="en-US" sz="2800" dirty="0"/>
          </a:p>
        </p:txBody>
      </p:sp>
      <p:sp>
        <p:nvSpPr>
          <p:cNvPr id="80" name="Rectangle 79"/>
          <p:cNvSpPr/>
          <p:nvPr/>
        </p:nvSpPr>
        <p:spPr>
          <a:xfrm>
            <a:off x="550025" y="330042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550025" y="3556957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83125" y="3851765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for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  <a:endParaRPr lang="en-US" sz="1800" dirty="0"/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4431838" y="1195821"/>
            <a:ext cx="4686300" cy="1547380"/>
          </a:xfrm>
          <a:prstGeom prst="wedgeRoundRectCallout">
            <a:avLst>
              <a:gd name="adj1" fmla="val -83339"/>
              <a:gd name="adj2" fmla="val 12685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/>
              <a:t>This ensures that the new instance </a:t>
            </a:r>
            <a:r>
              <a:rPr lang="en-US" dirty="0">
                <a:solidFill>
                  <a:srgbClr val="FF0000"/>
                </a:solidFill>
              </a:rPr>
              <a:t>has its own copy of all of the array data!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0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16" grpId="0"/>
      <p:bldP spid="81" grpId="0" animBg="1"/>
      <p:bldP spid="81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71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Let’s watch our correct copy constructor work!</a:t>
            </a:r>
          </a:p>
        </p:txBody>
      </p:sp>
      <p:grpSp>
        <p:nvGrpSpPr>
          <p:cNvPr id="481289" name="Group 9"/>
          <p:cNvGrpSpPr>
            <a:grpSpLocks/>
          </p:cNvGrpSpPr>
          <p:nvPr/>
        </p:nvGrpSpPr>
        <p:grpSpPr bwMode="auto">
          <a:xfrm>
            <a:off x="4516441" y="4724400"/>
            <a:ext cx="1955802" cy="990600"/>
            <a:chOff x="2694" y="2880"/>
            <a:chExt cx="1232" cy="624"/>
          </a:xfrm>
        </p:grpSpPr>
        <p:grpSp>
          <p:nvGrpSpPr>
            <p:cNvPr id="481290" name="Group 10"/>
            <p:cNvGrpSpPr>
              <a:grpSpLocks/>
            </p:cNvGrpSpPr>
            <p:nvPr/>
          </p:nvGrpSpPr>
          <p:grpSpPr bwMode="auto">
            <a:xfrm>
              <a:off x="2694" y="2880"/>
              <a:ext cx="1232" cy="624"/>
              <a:chOff x="2727" y="3456"/>
              <a:chExt cx="1305" cy="624"/>
            </a:xfrm>
          </p:grpSpPr>
          <p:grpSp>
            <p:nvGrpSpPr>
              <p:cNvPr id="48129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812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29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81294" name="Text Box 14"/>
              <p:cNvSpPr txBox="1">
                <a:spLocks noChangeArrowheads="1"/>
              </p:cNvSpPr>
              <p:nvPr/>
            </p:nvSpPr>
            <p:spPr bwMode="auto">
              <a:xfrm>
                <a:off x="2727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accent2"/>
                    </a:solidFill>
                  </a:rPr>
                  <a:t>ann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81295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296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81297" name="Text Box 17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81298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5924550" y="4856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grpSp>
        <p:nvGrpSpPr>
          <p:cNvPr id="481300" name="Group 20"/>
          <p:cNvGrpSpPr>
            <a:grpSpLocks/>
          </p:cNvGrpSpPr>
          <p:nvPr/>
        </p:nvGrpSpPr>
        <p:grpSpPr bwMode="auto">
          <a:xfrm>
            <a:off x="6935788" y="4673600"/>
            <a:ext cx="2214562" cy="1006475"/>
            <a:chOff x="4289" y="3264"/>
            <a:chExt cx="1395" cy="634"/>
          </a:xfrm>
        </p:grpSpPr>
        <p:sp>
          <p:nvSpPr>
            <p:cNvPr id="481301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02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03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81304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05" name="Text Box 25"/>
          <p:cNvSpPr txBox="1">
            <a:spLocks noChangeArrowheads="1"/>
          </p:cNvSpPr>
          <p:nvPr/>
        </p:nvSpPr>
        <p:spPr bwMode="auto">
          <a:xfrm>
            <a:off x="5834063" y="5273675"/>
            <a:ext cx="57943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81306" name="AutoShape 26"/>
          <p:cNvCxnSpPr>
            <a:cxnSpLocks noChangeShapeType="1"/>
            <a:stCxn id="481305" idx="3"/>
            <a:endCxn id="481301" idx="1"/>
          </p:cNvCxnSpPr>
          <p:nvPr/>
        </p:nvCxnSpPr>
        <p:spPr bwMode="auto">
          <a:xfrm flipV="1">
            <a:off x="6413500" y="48498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07" name="Text Box 27"/>
          <p:cNvSpPr txBox="1">
            <a:spLocks noChangeArrowheads="1"/>
          </p:cNvSpPr>
          <p:nvPr/>
        </p:nvSpPr>
        <p:spPr bwMode="auto">
          <a:xfrm>
            <a:off x="7139255" y="4594225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481308" name="Text Box 28"/>
          <p:cNvSpPr txBox="1">
            <a:spLocks noChangeArrowheads="1"/>
          </p:cNvSpPr>
          <p:nvPr/>
        </p:nvSpPr>
        <p:spPr bwMode="auto">
          <a:xfrm>
            <a:off x="7187159" y="4916488"/>
            <a:ext cx="346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81309" name="Text Box 29"/>
          <p:cNvSpPr txBox="1">
            <a:spLocks noChangeArrowheads="1"/>
          </p:cNvSpPr>
          <p:nvPr/>
        </p:nvSpPr>
        <p:spPr bwMode="auto">
          <a:xfrm>
            <a:off x="7162800" y="52324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4</a:t>
            </a:r>
          </a:p>
        </p:txBody>
      </p:sp>
      <p:grpSp>
        <p:nvGrpSpPr>
          <p:cNvPr id="481315" name="Group 35"/>
          <p:cNvGrpSpPr>
            <a:grpSpLocks/>
          </p:cNvGrpSpPr>
          <p:nvPr/>
        </p:nvGrpSpPr>
        <p:grpSpPr bwMode="auto">
          <a:xfrm>
            <a:off x="4495798" y="5715000"/>
            <a:ext cx="1984373" cy="990600"/>
            <a:chOff x="2680" y="2880"/>
            <a:chExt cx="1250" cy="624"/>
          </a:xfrm>
        </p:grpSpPr>
        <p:grpSp>
          <p:nvGrpSpPr>
            <p:cNvPr id="481316" name="Group 36"/>
            <p:cNvGrpSpPr>
              <a:grpSpLocks/>
            </p:cNvGrpSpPr>
            <p:nvPr/>
          </p:nvGrpSpPr>
          <p:grpSpPr bwMode="auto">
            <a:xfrm>
              <a:off x="2680" y="2880"/>
              <a:ext cx="1250" cy="624"/>
              <a:chOff x="2709" y="3456"/>
              <a:chExt cx="1323" cy="624"/>
            </a:xfrm>
          </p:grpSpPr>
          <p:grpSp>
            <p:nvGrpSpPr>
              <p:cNvPr id="481317" name="Group 37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81318" name="Rectangle 38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31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81320" name="Text Box 40"/>
              <p:cNvSpPr txBox="1">
                <a:spLocks noChangeArrowheads="1"/>
              </p:cNvSpPr>
              <p:nvPr/>
            </p:nvSpPr>
            <p:spPr bwMode="auto">
              <a:xfrm>
                <a:off x="2709" y="3456"/>
                <a:ext cx="4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ben</a:t>
                </a:r>
              </a:p>
            </p:txBody>
          </p:sp>
        </p:grpSp>
        <p:sp>
          <p:nvSpPr>
            <p:cNvPr id="481321" name="Rectangle 41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322" name="Text Box 42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81323" name="Text Box 43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81324" name="Rectangle 44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1325" name="Text Box 45"/>
          <p:cNvSpPr txBox="1">
            <a:spLocks noChangeArrowheads="1"/>
          </p:cNvSpPr>
          <p:nvPr/>
        </p:nvSpPr>
        <p:spPr bwMode="auto">
          <a:xfrm>
            <a:off x="4358542" y="4724400"/>
            <a:ext cx="725488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6600CC"/>
                </a:solidFill>
              </a:rPr>
              <a:t>src</a:t>
            </a:r>
            <a:r>
              <a:rPr lang="en-US" dirty="0">
                <a:solidFill>
                  <a:srgbClr val="6600CC"/>
                </a:solidFill>
              </a:rPr>
              <a:t> </a:t>
            </a:r>
            <a:endParaRPr lang="en-US" dirty="0"/>
          </a:p>
        </p:txBody>
      </p:sp>
      <p:sp>
        <p:nvSpPr>
          <p:cNvPr id="481327" name="Text Box 47"/>
          <p:cNvSpPr txBox="1">
            <a:spLocks noChangeArrowheads="1"/>
          </p:cNvSpPr>
          <p:nvPr/>
        </p:nvSpPr>
        <p:spPr bwMode="auto">
          <a:xfrm>
            <a:off x="5918200" y="5864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cxnSp>
        <p:nvCxnSpPr>
          <p:cNvPr id="481328" name="AutoShape 48"/>
          <p:cNvCxnSpPr>
            <a:cxnSpLocks noChangeShapeType="1"/>
            <a:stCxn id="481299" idx="3"/>
            <a:endCxn id="481327" idx="3"/>
          </p:cNvCxnSpPr>
          <p:nvPr/>
        </p:nvCxnSpPr>
        <p:spPr bwMode="auto">
          <a:xfrm flipH="1">
            <a:off x="6257925" y="5054600"/>
            <a:ext cx="6350" cy="1008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81332" name="Group 52"/>
          <p:cNvGrpSpPr>
            <a:grpSpLocks/>
          </p:cNvGrpSpPr>
          <p:nvPr/>
        </p:nvGrpSpPr>
        <p:grpSpPr bwMode="auto">
          <a:xfrm>
            <a:off x="6921500" y="5791200"/>
            <a:ext cx="2214563" cy="1006475"/>
            <a:chOff x="4289" y="3264"/>
            <a:chExt cx="1395" cy="634"/>
          </a:xfrm>
        </p:grpSpPr>
        <p:sp>
          <p:nvSpPr>
            <p:cNvPr id="481333" name="Rectangle 53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4" name="Rectangle 54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5" name="Text Box 55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00000900</a:t>
              </a:r>
            </a:p>
            <a:p>
              <a:r>
                <a:rPr lang="en-US" sz="2000" b="1">
                  <a:latin typeface="Courier New" pitchFamily="49" charset="0"/>
                </a:rPr>
                <a:t>00000904</a:t>
              </a:r>
            </a:p>
            <a:p>
              <a:r>
                <a:rPr lang="en-US" sz="2000" b="1">
                  <a:latin typeface="Courier New" pitchFamily="49" charset="0"/>
                </a:rPr>
                <a:t>00000908</a:t>
              </a:r>
            </a:p>
          </p:txBody>
        </p:sp>
        <p:sp>
          <p:nvSpPr>
            <p:cNvPr id="481336" name="Rectangle 56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37" name="Text Box 57"/>
          <p:cNvSpPr txBox="1">
            <a:spLocks noChangeArrowheads="1"/>
          </p:cNvSpPr>
          <p:nvPr/>
        </p:nvSpPr>
        <p:spPr bwMode="auto">
          <a:xfrm>
            <a:off x="5829300" y="6265863"/>
            <a:ext cx="57943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>
                <a:solidFill>
                  <a:srgbClr val="FF0066"/>
                </a:solidFill>
              </a:rPr>
              <a:t>900</a:t>
            </a:r>
          </a:p>
        </p:txBody>
      </p:sp>
      <p:cxnSp>
        <p:nvCxnSpPr>
          <p:cNvPr id="481338" name="AutoShape 58"/>
          <p:cNvCxnSpPr>
            <a:cxnSpLocks noChangeShapeType="1"/>
          </p:cNvCxnSpPr>
          <p:nvPr/>
        </p:nvCxnSpPr>
        <p:spPr bwMode="auto">
          <a:xfrm flipV="1">
            <a:off x="6346825" y="58515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42" name="Text Box 62"/>
          <p:cNvSpPr txBox="1">
            <a:spLocks noChangeArrowheads="1"/>
          </p:cNvSpPr>
          <p:nvPr/>
        </p:nvSpPr>
        <p:spPr bwMode="auto">
          <a:xfrm>
            <a:off x="7132905" y="5729288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3</a:t>
            </a:r>
          </a:p>
        </p:txBody>
      </p:sp>
      <p:cxnSp>
        <p:nvCxnSpPr>
          <p:cNvPr id="481343" name="AutoShape 63"/>
          <p:cNvCxnSpPr>
            <a:cxnSpLocks noChangeShapeType="1"/>
            <a:stCxn id="481307" idx="3"/>
            <a:endCxn id="481342" idx="3"/>
          </p:cNvCxnSpPr>
          <p:nvPr/>
        </p:nvCxnSpPr>
        <p:spPr bwMode="auto">
          <a:xfrm flipH="1">
            <a:off x="7537183" y="4855835"/>
            <a:ext cx="6350" cy="1135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46" name="Text Box 66"/>
          <p:cNvSpPr txBox="1">
            <a:spLocks noChangeArrowheads="1"/>
          </p:cNvSpPr>
          <p:nvPr/>
        </p:nvSpPr>
        <p:spPr bwMode="auto">
          <a:xfrm>
            <a:off x="7161759" y="6034088"/>
            <a:ext cx="346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cxnSp>
        <p:nvCxnSpPr>
          <p:cNvPr id="481347" name="AutoShape 67"/>
          <p:cNvCxnSpPr>
            <a:cxnSpLocks noChangeShapeType="1"/>
            <a:endCxn id="481346" idx="3"/>
          </p:cNvCxnSpPr>
          <p:nvPr/>
        </p:nvCxnSpPr>
        <p:spPr bwMode="auto">
          <a:xfrm rot="5400000">
            <a:off x="6957110" y="5710594"/>
            <a:ext cx="1136323" cy="33884"/>
          </a:xfrm>
          <a:prstGeom prst="curvedConnector2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50" name="Text Box 70"/>
          <p:cNvSpPr txBox="1">
            <a:spLocks noChangeArrowheads="1"/>
          </p:cNvSpPr>
          <p:nvPr/>
        </p:nvSpPr>
        <p:spPr bwMode="auto">
          <a:xfrm>
            <a:off x="7134225" y="63388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4</a:t>
            </a:r>
          </a:p>
        </p:txBody>
      </p:sp>
      <p:cxnSp>
        <p:nvCxnSpPr>
          <p:cNvPr id="481351" name="AutoShape 71"/>
          <p:cNvCxnSpPr>
            <a:cxnSpLocks noChangeShapeType="1"/>
            <a:endCxn id="481350" idx="3"/>
          </p:cNvCxnSpPr>
          <p:nvPr/>
        </p:nvCxnSpPr>
        <p:spPr bwMode="auto">
          <a:xfrm flipH="1">
            <a:off x="7535863" y="5464175"/>
            <a:ext cx="6350" cy="1135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56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8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8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8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8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8" grpId="0"/>
      <p:bldP spid="481299" grpId="0"/>
      <p:bldP spid="481305" grpId="0"/>
      <p:bldP spid="481307" grpId="0"/>
      <p:bldP spid="481308" grpId="0"/>
      <p:bldP spid="481309" grpId="0"/>
      <p:bldP spid="481325" grpId="0" animBg="1"/>
      <p:bldP spid="481325" grpId="1" animBg="1"/>
      <p:bldP spid="481327" grpId="0"/>
      <p:bldP spid="481337" grpId="0"/>
      <p:bldP spid="481342" grpId="0"/>
      <p:bldP spid="481346" grpId="0"/>
      <p:bldP spid="48135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EBCF-6571-4C1A-9C87-0185EC35F7C6}" type="slidenum">
              <a:rPr lang="en-US"/>
              <a:pPr/>
              <a:t>72</a:t>
            </a:fld>
            <a:endParaRPr lang="en-US"/>
          </a:p>
        </p:txBody>
      </p:sp>
      <p:sp>
        <p:nvSpPr>
          <p:cNvPr id="483330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3333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3334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35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83337" name="Group 9"/>
          <p:cNvGrpSpPr>
            <a:grpSpLocks/>
          </p:cNvGrpSpPr>
          <p:nvPr/>
        </p:nvGrpSpPr>
        <p:grpSpPr bwMode="auto">
          <a:xfrm>
            <a:off x="4495799" y="4594225"/>
            <a:ext cx="4654548" cy="2263775"/>
            <a:chOff x="2832" y="2894"/>
            <a:chExt cx="2932" cy="1426"/>
          </a:xfrm>
        </p:grpSpPr>
        <p:grpSp>
          <p:nvGrpSpPr>
            <p:cNvPr id="483338" name="Group 10"/>
            <p:cNvGrpSpPr>
              <a:grpSpLocks/>
            </p:cNvGrpSpPr>
            <p:nvPr/>
          </p:nvGrpSpPr>
          <p:grpSpPr bwMode="auto">
            <a:xfrm>
              <a:off x="2845" y="2976"/>
              <a:ext cx="1232" cy="624"/>
              <a:chOff x="2694" y="2880"/>
              <a:chExt cx="1232" cy="624"/>
            </a:xfrm>
          </p:grpSpPr>
          <p:grpSp>
            <p:nvGrpSpPr>
              <p:cNvPr id="483339" name="Group 11"/>
              <p:cNvGrpSpPr>
                <a:grpSpLocks/>
              </p:cNvGrpSpPr>
              <p:nvPr/>
            </p:nvGrpSpPr>
            <p:grpSpPr bwMode="auto">
              <a:xfrm>
                <a:off x="2694" y="2880"/>
                <a:ext cx="1232" cy="624"/>
                <a:chOff x="2727" y="3456"/>
                <a:chExt cx="1305" cy="624"/>
              </a:xfrm>
            </p:grpSpPr>
            <p:grpSp>
              <p:nvGrpSpPr>
                <p:cNvPr id="483340" name="Group 12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8334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34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" y="3648"/>
                    <a:ext cx="1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8334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727" y="3456"/>
                  <a:ext cx="44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accent2"/>
                      </a:solidFill>
                    </a:rPr>
                    <a:t>ann</a:t>
                  </a:r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483344" name="Rectangle 16"/>
              <p:cNvSpPr>
                <a:spLocks noChangeArrowheads="1"/>
              </p:cNvSpPr>
              <p:nvPr/>
            </p:nvSpPr>
            <p:spPr bwMode="auto">
              <a:xfrm>
                <a:off x="3552" y="300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3345" name="Text Box 17"/>
              <p:cNvSpPr txBox="1">
                <a:spLocks noChangeArrowheads="1"/>
              </p:cNvSpPr>
              <p:nvPr/>
            </p:nvSpPr>
            <p:spPr bwMode="auto">
              <a:xfrm>
                <a:off x="3096" y="296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83346" name="Text Box 18"/>
              <p:cNvSpPr txBox="1">
                <a:spLocks noChangeArrowheads="1"/>
              </p:cNvSpPr>
              <p:nvPr/>
            </p:nvSpPr>
            <p:spPr bwMode="auto">
              <a:xfrm>
                <a:off x="3109" y="3216"/>
                <a:ext cx="43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err="1">
                    <a:solidFill>
                      <a:schemeClr val="bg1"/>
                    </a:solidFill>
                  </a:rPr>
                  <a:t>m_pi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3347" name="Rectangle 19"/>
              <p:cNvSpPr>
                <a:spLocks noChangeArrowheads="1"/>
              </p:cNvSpPr>
              <p:nvPr/>
            </p:nvSpPr>
            <p:spPr bwMode="auto">
              <a:xfrm>
                <a:off x="3552" y="3256"/>
                <a:ext cx="288" cy="1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83348" name="Text Box 20"/>
            <p:cNvSpPr txBox="1">
              <a:spLocks noChangeArrowheads="1"/>
            </p:cNvSpPr>
            <p:nvPr/>
          </p:nvSpPr>
          <p:spPr bwMode="auto">
            <a:xfrm>
              <a:off x="3732" y="3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</a:t>
              </a:r>
            </a:p>
          </p:txBody>
        </p:sp>
        <p:grpSp>
          <p:nvGrpSpPr>
            <p:cNvPr id="483349" name="Group 21"/>
            <p:cNvGrpSpPr>
              <a:grpSpLocks/>
            </p:cNvGrpSpPr>
            <p:nvPr/>
          </p:nvGrpSpPr>
          <p:grpSpPr bwMode="auto">
            <a:xfrm>
              <a:off x="4369" y="2944"/>
              <a:ext cx="1395" cy="634"/>
              <a:chOff x="4289" y="3264"/>
              <a:chExt cx="1395" cy="634"/>
            </a:xfrm>
          </p:grpSpPr>
          <p:sp>
            <p:nvSpPr>
              <p:cNvPr id="483350" name="Rectangle 22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1" name="Rectangle 23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2" name="Text Box 24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Courier New" pitchFamily="49" charset="0"/>
                  </a:rPr>
                  <a:t>00000800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00000804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00000808</a:t>
                </a:r>
              </a:p>
            </p:txBody>
          </p:sp>
          <p:sp>
            <p:nvSpPr>
              <p:cNvPr id="483353" name="Rectangle 25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3354" name="Text Box 26"/>
            <p:cNvSpPr txBox="1">
              <a:spLocks noChangeArrowheads="1"/>
            </p:cNvSpPr>
            <p:nvPr/>
          </p:nvSpPr>
          <p:spPr bwMode="auto">
            <a:xfrm>
              <a:off x="3675" y="3322"/>
              <a:ext cx="36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00"/>
                <a:t>800</a:t>
              </a:r>
            </a:p>
          </p:txBody>
        </p:sp>
        <p:cxnSp>
          <p:nvCxnSpPr>
            <p:cNvPr id="483355" name="AutoShape 27"/>
            <p:cNvCxnSpPr>
              <a:cxnSpLocks noChangeShapeType="1"/>
              <a:stCxn id="483354" idx="3"/>
              <a:endCxn id="483350" idx="1"/>
            </p:cNvCxnSpPr>
            <p:nvPr/>
          </p:nvCxnSpPr>
          <p:spPr bwMode="auto">
            <a:xfrm flipV="1">
              <a:off x="4040" y="3055"/>
              <a:ext cx="322" cy="378"/>
            </a:xfrm>
            <a:prstGeom prst="curvedConnector3">
              <a:avLst>
                <a:gd name="adj1" fmla="val 51241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3356" name="Text Box 28"/>
            <p:cNvSpPr txBox="1">
              <a:spLocks noChangeArrowheads="1"/>
            </p:cNvSpPr>
            <p:nvPr/>
          </p:nvSpPr>
          <p:spPr bwMode="auto">
            <a:xfrm>
              <a:off x="4497" y="2894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3</a:t>
              </a:r>
            </a:p>
          </p:txBody>
        </p:sp>
        <p:sp>
          <p:nvSpPr>
            <p:cNvPr id="483357" name="Text Box 29"/>
            <p:cNvSpPr txBox="1">
              <a:spLocks noChangeArrowheads="1"/>
            </p:cNvSpPr>
            <p:nvPr/>
          </p:nvSpPr>
          <p:spPr bwMode="auto">
            <a:xfrm>
              <a:off x="4527" y="3097"/>
              <a:ext cx="2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483358" name="Text Box 30"/>
            <p:cNvSpPr txBox="1">
              <a:spLocks noChangeArrowheads="1"/>
            </p:cNvSpPr>
            <p:nvPr/>
          </p:nvSpPr>
          <p:spPr bwMode="auto">
            <a:xfrm>
              <a:off x="4512" y="3296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grpSp>
          <p:nvGrpSpPr>
            <p:cNvPr id="483359" name="Group 31"/>
            <p:cNvGrpSpPr>
              <a:grpSpLocks/>
            </p:cNvGrpSpPr>
            <p:nvPr/>
          </p:nvGrpSpPr>
          <p:grpSpPr bwMode="auto">
            <a:xfrm>
              <a:off x="2832" y="3600"/>
              <a:ext cx="1250" cy="624"/>
              <a:chOff x="2680" y="2880"/>
              <a:chExt cx="1250" cy="624"/>
            </a:xfrm>
          </p:grpSpPr>
          <p:grpSp>
            <p:nvGrpSpPr>
              <p:cNvPr id="483360" name="Group 32"/>
              <p:cNvGrpSpPr>
                <a:grpSpLocks/>
              </p:cNvGrpSpPr>
              <p:nvPr/>
            </p:nvGrpSpPr>
            <p:grpSpPr bwMode="auto">
              <a:xfrm>
                <a:off x="2680" y="2880"/>
                <a:ext cx="1250" cy="624"/>
                <a:chOff x="2709" y="3456"/>
                <a:chExt cx="1323" cy="624"/>
              </a:xfrm>
            </p:grpSpPr>
            <p:grpSp>
              <p:nvGrpSpPr>
                <p:cNvPr id="483361" name="Group 33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8336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363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" y="3648"/>
                    <a:ext cx="1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8336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09" y="3456"/>
                  <a:ext cx="46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2"/>
                      </a:solidFill>
                    </a:rPr>
                    <a:t>ben</a:t>
                  </a:r>
                </a:p>
              </p:txBody>
            </p:sp>
          </p:grpSp>
          <p:sp>
            <p:nvSpPr>
              <p:cNvPr id="483365" name="Rectangle 37"/>
              <p:cNvSpPr>
                <a:spLocks noChangeArrowheads="1"/>
              </p:cNvSpPr>
              <p:nvPr/>
            </p:nvSpPr>
            <p:spPr bwMode="auto">
              <a:xfrm>
                <a:off x="3552" y="300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3366" name="Text Box 38"/>
              <p:cNvSpPr txBox="1">
                <a:spLocks noChangeArrowheads="1"/>
              </p:cNvSpPr>
              <p:nvPr/>
            </p:nvSpPr>
            <p:spPr bwMode="auto">
              <a:xfrm>
                <a:off x="3096" y="296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83367" name="Text Box 39"/>
              <p:cNvSpPr txBox="1">
                <a:spLocks noChangeArrowheads="1"/>
              </p:cNvSpPr>
              <p:nvPr/>
            </p:nvSpPr>
            <p:spPr bwMode="auto">
              <a:xfrm>
                <a:off x="3109" y="3216"/>
                <a:ext cx="43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err="1">
                    <a:solidFill>
                      <a:schemeClr val="bg1"/>
                    </a:solidFill>
                  </a:rPr>
                  <a:t>m_pi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3368" name="Rectangle 40"/>
              <p:cNvSpPr>
                <a:spLocks noChangeArrowheads="1"/>
              </p:cNvSpPr>
              <p:nvPr/>
            </p:nvSpPr>
            <p:spPr bwMode="auto">
              <a:xfrm>
                <a:off x="3552" y="3256"/>
                <a:ext cx="288" cy="1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83369" name="Text Box 41"/>
            <p:cNvSpPr txBox="1">
              <a:spLocks noChangeArrowheads="1"/>
            </p:cNvSpPr>
            <p:nvPr/>
          </p:nvSpPr>
          <p:spPr bwMode="auto">
            <a:xfrm>
              <a:off x="3728" y="369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</a:t>
              </a:r>
            </a:p>
          </p:txBody>
        </p:sp>
        <p:grpSp>
          <p:nvGrpSpPr>
            <p:cNvPr id="483370" name="Group 42"/>
            <p:cNvGrpSpPr>
              <a:grpSpLocks/>
            </p:cNvGrpSpPr>
            <p:nvPr/>
          </p:nvGrpSpPr>
          <p:grpSpPr bwMode="auto">
            <a:xfrm>
              <a:off x="4360" y="3648"/>
              <a:ext cx="1395" cy="634"/>
              <a:chOff x="4289" y="3264"/>
              <a:chExt cx="1395" cy="634"/>
            </a:xfrm>
          </p:grpSpPr>
          <p:sp>
            <p:nvSpPr>
              <p:cNvPr id="483371" name="Rectangle 43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2" name="Rectangle 44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3" name="Text Box 45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Courier New" pitchFamily="49" charset="0"/>
                  </a:rPr>
                  <a:t>00000900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00000904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00000908</a:t>
                </a:r>
              </a:p>
            </p:txBody>
          </p:sp>
          <p:sp>
            <p:nvSpPr>
              <p:cNvPr id="483374" name="Rectangle 46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3375" name="Text Box 47"/>
            <p:cNvSpPr txBox="1">
              <a:spLocks noChangeArrowheads="1"/>
            </p:cNvSpPr>
            <p:nvPr/>
          </p:nvSpPr>
          <p:spPr bwMode="auto">
            <a:xfrm>
              <a:off x="3672" y="3947"/>
              <a:ext cx="36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00">
                  <a:solidFill>
                    <a:srgbClr val="FF0066"/>
                  </a:solidFill>
                </a:rPr>
                <a:t>900</a:t>
              </a:r>
            </a:p>
          </p:txBody>
        </p:sp>
        <p:cxnSp>
          <p:nvCxnSpPr>
            <p:cNvPr id="483376" name="AutoShape 48"/>
            <p:cNvCxnSpPr>
              <a:cxnSpLocks noChangeShapeType="1"/>
            </p:cNvCxnSpPr>
            <p:nvPr/>
          </p:nvCxnSpPr>
          <p:spPr bwMode="auto">
            <a:xfrm flipV="1">
              <a:off x="3998" y="3686"/>
              <a:ext cx="322" cy="378"/>
            </a:xfrm>
            <a:prstGeom prst="curvedConnector3">
              <a:avLst>
                <a:gd name="adj1" fmla="val 51241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3377" name="Text Box 49"/>
            <p:cNvSpPr txBox="1">
              <a:spLocks noChangeArrowheads="1"/>
            </p:cNvSpPr>
            <p:nvPr/>
          </p:nvSpPr>
          <p:spPr bwMode="auto">
            <a:xfrm>
              <a:off x="4512" y="3609"/>
              <a:ext cx="2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1</a:t>
              </a:r>
            </a:p>
          </p:txBody>
        </p:sp>
        <p:sp>
          <p:nvSpPr>
            <p:cNvPr id="483378" name="Text Box 50"/>
            <p:cNvSpPr txBox="1">
              <a:spLocks noChangeArrowheads="1"/>
            </p:cNvSpPr>
            <p:nvPr/>
          </p:nvSpPr>
          <p:spPr bwMode="auto">
            <a:xfrm>
              <a:off x="4494" y="3801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</a:t>
              </a:r>
            </a:p>
          </p:txBody>
        </p:sp>
        <p:sp>
          <p:nvSpPr>
            <p:cNvPr id="483379" name="Text Box 51"/>
            <p:cNvSpPr txBox="1">
              <a:spLocks noChangeArrowheads="1"/>
            </p:cNvSpPr>
            <p:nvPr/>
          </p:nvSpPr>
          <p:spPr bwMode="auto">
            <a:xfrm>
              <a:off x="4494" y="3993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9</a:t>
              </a:r>
            </a:p>
          </p:txBody>
        </p:sp>
      </p:grpSp>
      <p:sp>
        <p:nvSpPr>
          <p:cNvPr id="483380" name="Text Box 52"/>
          <p:cNvSpPr txBox="1">
            <a:spLocks noChangeArrowheads="1"/>
          </p:cNvSpPr>
          <p:nvPr/>
        </p:nvSpPr>
        <p:spPr bwMode="auto">
          <a:xfrm>
            <a:off x="4956862" y="2755900"/>
            <a:ext cx="2358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990000"/>
                </a:solidFill>
              </a:rPr>
              <a:t>// ben's </a:t>
            </a:r>
            <a:r>
              <a:rPr lang="en-US" sz="1800" dirty="0" err="1">
                <a:solidFill>
                  <a:srgbClr val="990000"/>
                </a:solidFill>
              </a:rPr>
              <a:t>d’tor</a:t>
            </a:r>
            <a:r>
              <a:rPr lang="en-US" sz="1800" dirty="0">
                <a:solidFill>
                  <a:srgbClr val="990000"/>
                </a:solidFill>
              </a:rPr>
              <a:t> called</a:t>
            </a:r>
          </a:p>
        </p:txBody>
      </p:sp>
      <p:sp>
        <p:nvSpPr>
          <p:cNvPr id="483384" name="Rectangle 56"/>
          <p:cNvSpPr>
            <a:spLocks noChangeArrowheads="1"/>
          </p:cNvSpPr>
          <p:nvPr/>
        </p:nvSpPr>
        <p:spPr bwMode="auto">
          <a:xfrm>
            <a:off x="6858000" y="5727700"/>
            <a:ext cx="2209800" cy="10541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5" name="Rectangle 57"/>
          <p:cNvSpPr>
            <a:spLocks noChangeArrowheads="1"/>
          </p:cNvSpPr>
          <p:nvPr/>
        </p:nvSpPr>
        <p:spPr bwMode="auto">
          <a:xfrm>
            <a:off x="4564065" y="5765800"/>
            <a:ext cx="2446335" cy="10541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483389" name="Text Box 61"/>
          <p:cNvSpPr txBox="1">
            <a:spLocks noChangeArrowheads="1"/>
          </p:cNvSpPr>
          <p:nvPr/>
        </p:nvSpPr>
        <p:spPr bwMode="auto">
          <a:xfrm>
            <a:off x="4797425" y="6092825"/>
            <a:ext cx="4105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We’re A-OK, since </a:t>
            </a:r>
            <a:r>
              <a:rPr lang="en-US" dirty="0">
                <a:solidFill>
                  <a:srgbClr val="6600CC"/>
                </a:solidFill>
              </a:rPr>
              <a:t>a</a:t>
            </a:r>
            <a:r>
              <a:rPr lang="en-US" dirty="0"/>
              <a:t> still has its own array!</a:t>
            </a:r>
          </a:p>
        </p:txBody>
      </p:sp>
      <p:sp>
        <p:nvSpPr>
          <p:cNvPr id="483390" name="Text Box 62"/>
          <p:cNvSpPr txBox="1">
            <a:spLocks noChangeArrowheads="1"/>
          </p:cNvSpPr>
          <p:nvPr/>
        </p:nvSpPr>
        <p:spPr bwMode="auto">
          <a:xfrm>
            <a:off x="8410575" y="1673225"/>
            <a:ext cx="4016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3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92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80" grpId="0"/>
      <p:bldP spid="483384" grpId="0" animBg="1"/>
      <p:bldP spid="483385" grpId="0" animBg="1"/>
      <p:bldP spid="483389" grpId="0"/>
      <p:bldP spid="4833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5791-73CB-4A15-915E-6F637C77CB10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242750" name="Group 62"/>
          <p:cNvGrpSpPr>
            <a:grpSpLocks/>
          </p:cNvGrpSpPr>
          <p:nvPr/>
        </p:nvGrpSpPr>
        <p:grpSpPr bwMode="auto">
          <a:xfrm>
            <a:off x="-161970" y="1051543"/>
            <a:ext cx="3971970" cy="4046538"/>
            <a:chOff x="-346" y="642"/>
            <a:chExt cx="4138" cy="2549"/>
          </a:xfrm>
        </p:grpSpPr>
        <p:sp>
          <p:nvSpPr>
            <p:cNvPr id="242690" name="Rectangle 2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ABFFE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691" name="Rectangle 3"/>
            <p:cNvSpPr>
              <a:spLocks noChangeArrowheads="1"/>
            </p:cNvSpPr>
            <p:nvPr/>
          </p:nvSpPr>
          <p:spPr bwMode="auto">
            <a:xfrm>
              <a:off x="-346" y="690"/>
              <a:ext cx="3984" cy="2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set(int </a:t>
              </a:r>
              <a:r>
                <a:rPr lang="en-US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px)   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px = 5;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set(&amp;x);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6346825" y="2081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6346825" y="2386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6346825" y="2690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6346825" y="2995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6346825" y="3300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6346825" y="3605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6346825" y="3910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6346825" y="4214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6346825" y="4519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6346825" y="482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3" name="Rectangle 15"/>
          <p:cNvSpPr>
            <a:spLocks noChangeArrowheads="1"/>
          </p:cNvSpPr>
          <p:nvPr/>
        </p:nvSpPr>
        <p:spPr bwMode="auto">
          <a:xfrm>
            <a:off x="6346825" y="512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4" name="Text Box 16"/>
          <p:cNvSpPr txBox="1">
            <a:spLocks noChangeArrowheads="1"/>
          </p:cNvSpPr>
          <p:nvPr/>
        </p:nvSpPr>
        <p:spPr bwMode="auto">
          <a:xfrm>
            <a:off x="6575425" y="16240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2705" name="Rectangle 17"/>
          <p:cNvSpPr>
            <a:spLocks noChangeArrowheads="1"/>
          </p:cNvSpPr>
          <p:nvPr/>
        </p:nvSpPr>
        <p:spPr bwMode="auto">
          <a:xfrm>
            <a:off x="6346825" y="116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6" name="Rectangle 18"/>
          <p:cNvSpPr>
            <a:spLocks noChangeArrowheads="1"/>
          </p:cNvSpPr>
          <p:nvPr/>
        </p:nvSpPr>
        <p:spPr bwMode="auto">
          <a:xfrm>
            <a:off x="6346825" y="1471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7" name="Text Box 19"/>
          <p:cNvSpPr txBox="1">
            <a:spLocks noChangeArrowheads="1"/>
          </p:cNvSpPr>
          <p:nvPr/>
        </p:nvSpPr>
        <p:spPr bwMode="auto">
          <a:xfrm>
            <a:off x="7154862" y="11430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242708" name="Text Box 20"/>
          <p:cNvSpPr txBox="1">
            <a:spLocks noChangeArrowheads="1"/>
          </p:cNvSpPr>
          <p:nvPr/>
        </p:nvSpPr>
        <p:spPr bwMode="auto">
          <a:xfrm>
            <a:off x="7154862" y="20685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242709" name="Group 21"/>
          <p:cNvGrpSpPr>
            <a:grpSpLocks/>
          </p:cNvGrpSpPr>
          <p:nvPr/>
        </p:nvGrpSpPr>
        <p:grpSpPr bwMode="auto">
          <a:xfrm>
            <a:off x="5638800" y="2057400"/>
            <a:ext cx="1630362" cy="1219200"/>
            <a:chOff x="3653" y="1200"/>
            <a:chExt cx="1027" cy="768"/>
          </a:xfrm>
        </p:grpSpPr>
        <p:grpSp>
          <p:nvGrpSpPr>
            <p:cNvPr id="242710" name="Group 22"/>
            <p:cNvGrpSpPr>
              <a:grpSpLocks/>
            </p:cNvGrpSpPr>
            <p:nvPr/>
          </p:nvGrpSpPr>
          <p:grpSpPr bwMode="auto">
            <a:xfrm>
              <a:off x="3653" y="1200"/>
              <a:ext cx="1027" cy="768"/>
              <a:chOff x="3816" y="2496"/>
              <a:chExt cx="1027" cy="768"/>
            </a:xfrm>
          </p:grpSpPr>
          <p:grpSp>
            <p:nvGrpSpPr>
              <p:cNvPr id="242711" name="Group 23"/>
              <p:cNvGrpSpPr>
                <a:grpSpLocks/>
              </p:cNvGrpSpPr>
              <p:nvPr/>
            </p:nvGrpSpPr>
            <p:grpSpPr bwMode="auto">
              <a:xfrm>
                <a:off x="3816" y="2496"/>
                <a:ext cx="1027" cy="768"/>
                <a:chOff x="3816" y="1728"/>
                <a:chExt cx="1027" cy="768"/>
              </a:xfrm>
            </p:grpSpPr>
            <p:sp>
              <p:nvSpPr>
                <p:cNvPr id="242712" name="Rectangle 24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71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16" y="1728"/>
                  <a:ext cx="10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   x</a:t>
                  </a:r>
                  <a:r>
                    <a:rPr lang="en-US"/>
                    <a:t>          </a:t>
                  </a:r>
                </a:p>
              </p:txBody>
            </p:sp>
          </p:grpSp>
          <p:sp>
            <p:nvSpPr>
              <p:cNvPr id="242714" name="Text Box 26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42715" name="Text Box 27"/>
            <p:cNvSpPr txBox="1">
              <a:spLocks noChangeArrowheads="1"/>
            </p:cNvSpPr>
            <p:nvPr/>
          </p:nvSpPr>
          <p:spPr bwMode="auto">
            <a:xfrm>
              <a:off x="4046" y="1440"/>
              <a:ext cx="4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    1</a:t>
              </a:r>
            </a:p>
          </p:txBody>
        </p:sp>
      </p:grpSp>
      <p:sp>
        <p:nvSpPr>
          <p:cNvPr id="242720" name="Line 32"/>
          <p:cNvSpPr>
            <a:spLocks noChangeShapeType="1"/>
          </p:cNvSpPr>
          <p:nvPr/>
        </p:nvSpPr>
        <p:spPr bwMode="auto">
          <a:xfrm>
            <a:off x="7285037" y="2384425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2725" name="Group 37"/>
          <p:cNvGrpSpPr>
            <a:grpSpLocks/>
          </p:cNvGrpSpPr>
          <p:nvPr/>
        </p:nvGrpSpPr>
        <p:grpSpPr bwMode="auto">
          <a:xfrm>
            <a:off x="5689600" y="3276600"/>
            <a:ext cx="1536700" cy="1219200"/>
            <a:chOff x="3683" y="1200"/>
            <a:chExt cx="968" cy="768"/>
          </a:xfrm>
        </p:grpSpPr>
        <p:grpSp>
          <p:nvGrpSpPr>
            <p:cNvPr id="242726" name="Group 38"/>
            <p:cNvGrpSpPr>
              <a:grpSpLocks/>
            </p:cNvGrpSpPr>
            <p:nvPr/>
          </p:nvGrpSpPr>
          <p:grpSpPr bwMode="auto">
            <a:xfrm>
              <a:off x="3683" y="1200"/>
              <a:ext cx="968" cy="768"/>
              <a:chOff x="3846" y="2496"/>
              <a:chExt cx="968" cy="768"/>
            </a:xfrm>
          </p:grpSpPr>
          <p:grpSp>
            <p:nvGrpSpPr>
              <p:cNvPr id="242727" name="Group 39"/>
              <p:cNvGrpSpPr>
                <a:grpSpLocks/>
              </p:cNvGrpSpPr>
              <p:nvPr/>
            </p:nvGrpSpPr>
            <p:grpSpPr bwMode="auto">
              <a:xfrm>
                <a:off x="3846" y="2496"/>
                <a:ext cx="968" cy="768"/>
                <a:chOff x="3846" y="1728"/>
                <a:chExt cx="968" cy="768"/>
              </a:xfrm>
            </p:grpSpPr>
            <p:sp>
              <p:nvSpPr>
                <p:cNvPr id="242728" name="Rectangle 40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72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846" y="1728"/>
                  <a:ext cx="96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6666"/>
                      </a:solidFill>
                    </a:rPr>
                    <a:t> px</a:t>
                  </a:r>
                  <a:r>
                    <a:rPr lang="en-US" dirty="0"/>
                    <a:t>          </a:t>
                  </a:r>
                </a:p>
              </p:txBody>
            </p:sp>
          </p:grpSp>
          <p:sp>
            <p:nvSpPr>
              <p:cNvPr id="242730" name="Text Box 42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42731" name="Text Box 43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6316662" y="35814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9240</a:t>
            </a:r>
          </a:p>
        </p:txBody>
      </p:sp>
      <p:sp>
        <p:nvSpPr>
          <p:cNvPr id="242740" name="Rectangle 52"/>
          <p:cNvSpPr>
            <a:spLocks noChangeArrowheads="1"/>
          </p:cNvSpPr>
          <p:nvPr/>
        </p:nvSpPr>
        <p:spPr bwMode="auto">
          <a:xfrm>
            <a:off x="6469062" y="2438400"/>
            <a:ext cx="638175" cy="381000"/>
          </a:xfrm>
          <a:prstGeom prst="rect">
            <a:avLst/>
          </a:prstGeom>
          <a:solidFill>
            <a:srgbClr val="800000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dirty="0">
                <a:solidFill>
                  <a:srgbClr val="CCFFCC"/>
                </a:solidFill>
              </a:rPr>
              <a:t>5</a:t>
            </a:r>
          </a:p>
        </p:txBody>
      </p:sp>
      <p:sp>
        <p:nvSpPr>
          <p:cNvPr id="242748" name="Rectangle 60"/>
          <p:cNvSpPr>
            <a:spLocks noChangeArrowheads="1"/>
          </p:cNvSpPr>
          <p:nvPr/>
        </p:nvSpPr>
        <p:spPr bwMode="auto">
          <a:xfrm>
            <a:off x="685800" y="-762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Another Pointer Example</a:t>
            </a:r>
          </a:p>
        </p:txBody>
      </p:sp>
      <p:sp>
        <p:nvSpPr>
          <p:cNvPr id="242763" name="Text Box 75"/>
          <p:cNvSpPr txBox="1">
            <a:spLocks noChangeArrowheads="1"/>
          </p:cNvSpPr>
          <p:nvPr/>
        </p:nvSpPr>
        <p:spPr bwMode="auto">
          <a:xfrm>
            <a:off x="4152900" y="5598340"/>
            <a:ext cx="4762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6600CC"/>
                </a:solidFill>
              </a:rPr>
              <a:t>Cool – that works!</a:t>
            </a:r>
            <a:r>
              <a:rPr lang="en-US" dirty="0"/>
              <a:t>  We can use </a:t>
            </a:r>
            <a:r>
              <a:rPr lang="en-US" dirty="0">
                <a:solidFill>
                  <a:srgbClr val="6600CC"/>
                </a:solidFill>
              </a:rPr>
              <a:t>pointers</a:t>
            </a:r>
            <a:r>
              <a:rPr lang="en-US" dirty="0"/>
              <a:t> to modify variables from other functions!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253860" y="5581471"/>
            <a:ext cx="3657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Let’s use pointers to modify a variable inside of another function.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86000" y="4394186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66"/>
                </a:solidFill>
              </a:rPr>
              <a:t>// prints 5</a:t>
            </a:r>
          </a:p>
        </p:txBody>
      </p:sp>
      <p:sp>
        <p:nvSpPr>
          <p:cNvPr id="59" name="AutoShape 63"/>
          <p:cNvSpPr>
            <a:spLocks/>
          </p:cNvSpPr>
          <p:nvPr/>
        </p:nvSpPr>
        <p:spPr bwMode="auto">
          <a:xfrm>
            <a:off x="2590800" y="2061446"/>
            <a:ext cx="3124200" cy="906308"/>
          </a:xfrm>
          <a:prstGeom prst="borderCallout1">
            <a:avLst>
              <a:gd name="adj1" fmla="val 13042"/>
              <a:gd name="adj2" fmla="val -1481"/>
              <a:gd name="adj3" fmla="val -7249"/>
              <a:gd name="adj4" fmla="val -17334"/>
            </a:avLst>
          </a:prstGeom>
          <a:solidFill>
            <a:srgbClr val="CCFFCC"/>
          </a:solidFill>
          <a:ln w="3175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“Store a value of 5 at location          .”</a:t>
            </a:r>
          </a:p>
        </p:txBody>
      </p:sp>
      <p:sp>
        <p:nvSpPr>
          <p:cNvPr id="60" name="Text Box 37"/>
          <p:cNvSpPr txBox="1">
            <a:spLocks noChangeArrowheads="1"/>
          </p:cNvSpPr>
          <p:nvPr/>
        </p:nvSpPr>
        <p:spPr bwMode="auto">
          <a:xfrm>
            <a:off x="4334963" y="2493043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9240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34166E-6 L -0.20937 -0.1633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-8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42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42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20" grpId="0" animBg="1"/>
      <p:bldP spid="242720" grpId="1" animBg="1"/>
      <p:bldP spid="242732" grpId="0"/>
      <p:bldP spid="242732" grpId="1"/>
      <p:bldP spid="242740" grpId="0" animBg="1"/>
      <p:bldP spid="242763" grpId="0"/>
      <p:bldP spid="58" grpId="0"/>
      <p:bldP spid="59" grpId="0" animBg="1"/>
      <p:bldP spid="59" grpId="1" animBg="1"/>
      <p:bldP spid="60" grpId="0"/>
      <p:bldP spid="60" grpId="1"/>
      <p:bldP spid="6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62"/>
          <p:cNvGrpSpPr>
            <a:grpSpLocks/>
          </p:cNvGrpSpPr>
          <p:nvPr/>
        </p:nvGrpSpPr>
        <p:grpSpPr bwMode="auto">
          <a:xfrm>
            <a:off x="-260968" y="1151092"/>
            <a:ext cx="3971970" cy="4046538"/>
            <a:chOff x="-346" y="642"/>
            <a:chExt cx="4138" cy="2549"/>
          </a:xfrm>
        </p:grpSpPr>
        <p:sp>
          <p:nvSpPr>
            <p:cNvPr id="54" name="Rectangle 2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ABFFE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3"/>
            <p:cNvSpPr>
              <a:spLocks noChangeArrowheads="1"/>
            </p:cNvSpPr>
            <p:nvPr/>
          </p:nvSpPr>
          <p:spPr bwMode="auto">
            <a:xfrm>
              <a:off x="-346" y="690"/>
              <a:ext cx="3984" cy="2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set(int </a:t>
              </a:r>
              <a:r>
                <a:rPr lang="en-US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px)   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px = 5;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set(x);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FBD-423C-4F5E-BAE9-59C45BA20BB5}" type="slidenum">
              <a:rPr lang="en-US"/>
              <a:pPr/>
              <a:t>9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991600" cy="1143000"/>
          </a:xfrm>
        </p:spPr>
        <p:txBody>
          <a:bodyPr/>
          <a:lstStyle/>
          <a:p>
            <a:r>
              <a:rPr lang="en-US" sz="4000" dirty="0"/>
              <a:t>What if We Didn’t Use Pointers?</a:t>
            </a:r>
          </a:p>
        </p:txBody>
      </p:sp>
      <p:sp>
        <p:nvSpPr>
          <p:cNvPr id="365594" name="Text Box 26"/>
          <p:cNvSpPr txBox="1">
            <a:spLocks noChangeArrowheads="1"/>
          </p:cNvSpPr>
          <p:nvPr/>
        </p:nvSpPr>
        <p:spPr bwMode="auto">
          <a:xfrm>
            <a:off x="3886200" y="1150203"/>
            <a:ext cx="4953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Now what would happen if we didn’t use pointers in our code?</a:t>
            </a:r>
          </a:p>
        </p:txBody>
      </p:sp>
      <p:sp>
        <p:nvSpPr>
          <p:cNvPr id="365596" name="Rectangle 28"/>
          <p:cNvSpPr>
            <a:spLocks noChangeArrowheads="1"/>
          </p:cNvSpPr>
          <p:nvPr/>
        </p:nvSpPr>
        <p:spPr bwMode="auto">
          <a:xfrm>
            <a:off x="6932613" y="3425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7" name="Rectangle 29"/>
          <p:cNvSpPr>
            <a:spLocks noChangeArrowheads="1"/>
          </p:cNvSpPr>
          <p:nvPr/>
        </p:nvSpPr>
        <p:spPr bwMode="auto">
          <a:xfrm>
            <a:off x="6932613" y="37306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8" name="Rectangle 30"/>
          <p:cNvSpPr>
            <a:spLocks noChangeArrowheads="1"/>
          </p:cNvSpPr>
          <p:nvPr/>
        </p:nvSpPr>
        <p:spPr bwMode="auto">
          <a:xfrm>
            <a:off x="6932613" y="4035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9" name="Rectangle 31"/>
          <p:cNvSpPr>
            <a:spLocks noChangeArrowheads="1"/>
          </p:cNvSpPr>
          <p:nvPr/>
        </p:nvSpPr>
        <p:spPr bwMode="auto">
          <a:xfrm>
            <a:off x="6932613" y="4340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0" name="Rectangle 32"/>
          <p:cNvSpPr>
            <a:spLocks noChangeArrowheads="1"/>
          </p:cNvSpPr>
          <p:nvPr/>
        </p:nvSpPr>
        <p:spPr bwMode="auto">
          <a:xfrm>
            <a:off x="6932613" y="46450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1" name="Rectangle 33"/>
          <p:cNvSpPr>
            <a:spLocks noChangeArrowheads="1"/>
          </p:cNvSpPr>
          <p:nvPr/>
        </p:nvSpPr>
        <p:spPr bwMode="auto">
          <a:xfrm>
            <a:off x="6932613" y="4949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2" name="Rectangle 34"/>
          <p:cNvSpPr>
            <a:spLocks noChangeArrowheads="1"/>
          </p:cNvSpPr>
          <p:nvPr/>
        </p:nvSpPr>
        <p:spPr bwMode="auto">
          <a:xfrm>
            <a:off x="6932613" y="52546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3" name="Rectangle 35"/>
          <p:cNvSpPr>
            <a:spLocks noChangeArrowheads="1"/>
          </p:cNvSpPr>
          <p:nvPr/>
        </p:nvSpPr>
        <p:spPr bwMode="auto">
          <a:xfrm>
            <a:off x="6932613" y="5559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4" name="Rectangle 36"/>
          <p:cNvSpPr>
            <a:spLocks noChangeArrowheads="1"/>
          </p:cNvSpPr>
          <p:nvPr/>
        </p:nvSpPr>
        <p:spPr bwMode="auto">
          <a:xfrm>
            <a:off x="6932613" y="5864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5" name="Rectangle 37"/>
          <p:cNvSpPr>
            <a:spLocks noChangeArrowheads="1"/>
          </p:cNvSpPr>
          <p:nvPr/>
        </p:nvSpPr>
        <p:spPr bwMode="auto">
          <a:xfrm>
            <a:off x="6932613" y="61690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6" name="Rectangle 38"/>
          <p:cNvSpPr>
            <a:spLocks noChangeArrowheads="1"/>
          </p:cNvSpPr>
          <p:nvPr/>
        </p:nvSpPr>
        <p:spPr bwMode="auto">
          <a:xfrm>
            <a:off x="6932613" y="6473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7161213" y="2968625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65608" name="Rectangle 40"/>
          <p:cNvSpPr>
            <a:spLocks noChangeArrowheads="1"/>
          </p:cNvSpPr>
          <p:nvPr/>
        </p:nvSpPr>
        <p:spPr bwMode="auto">
          <a:xfrm>
            <a:off x="6932613" y="2511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9" name="Rectangle 41"/>
          <p:cNvSpPr>
            <a:spLocks noChangeArrowheads="1"/>
          </p:cNvSpPr>
          <p:nvPr/>
        </p:nvSpPr>
        <p:spPr bwMode="auto">
          <a:xfrm>
            <a:off x="6932613" y="2816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10" name="Text Box 42"/>
          <p:cNvSpPr txBox="1">
            <a:spLocks noChangeArrowheads="1"/>
          </p:cNvSpPr>
          <p:nvPr/>
        </p:nvSpPr>
        <p:spPr bwMode="auto">
          <a:xfrm>
            <a:off x="7740650" y="2487613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65611" name="Text Box 43"/>
          <p:cNvSpPr txBox="1">
            <a:spLocks noChangeArrowheads="1"/>
          </p:cNvSpPr>
          <p:nvPr/>
        </p:nvSpPr>
        <p:spPr bwMode="auto">
          <a:xfrm>
            <a:off x="7740650" y="3413125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365612" name="Group 44"/>
          <p:cNvGrpSpPr>
            <a:grpSpLocks/>
          </p:cNvGrpSpPr>
          <p:nvPr/>
        </p:nvGrpSpPr>
        <p:grpSpPr bwMode="auto">
          <a:xfrm>
            <a:off x="6357938" y="3402013"/>
            <a:ext cx="1435100" cy="1219200"/>
            <a:chOff x="3900" y="2496"/>
            <a:chExt cx="904" cy="768"/>
          </a:xfrm>
        </p:grpSpPr>
        <p:grpSp>
          <p:nvGrpSpPr>
            <p:cNvPr id="365613" name="Group 45"/>
            <p:cNvGrpSpPr>
              <a:grpSpLocks/>
            </p:cNvGrpSpPr>
            <p:nvPr/>
          </p:nvGrpSpPr>
          <p:grpSpPr bwMode="auto">
            <a:xfrm>
              <a:off x="3900" y="2496"/>
              <a:ext cx="904" cy="768"/>
              <a:chOff x="3900" y="1728"/>
              <a:chExt cx="904" cy="768"/>
            </a:xfrm>
          </p:grpSpPr>
          <p:sp>
            <p:nvSpPr>
              <p:cNvPr id="365614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615" name="Text Box 47"/>
              <p:cNvSpPr txBox="1">
                <a:spLocks noChangeArrowheads="1"/>
              </p:cNvSpPr>
              <p:nvPr/>
            </p:nvSpPr>
            <p:spPr bwMode="auto">
              <a:xfrm>
                <a:off x="3900" y="1728"/>
                <a:ext cx="8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x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365616" name="Text Box 48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365617" name="Text Box 49"/>
          <p:cNvSpPr txBox="1">
            <a:spLocks noChangeArrowheads="1"/>
          </p:cNvSpPr>
          <p:nvPr/>
        </p:nvSpPr>
        <p:spPr bwMode="auto">
          <a:xfrm>
            <a:off x="6848475" y="3783013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   1</a:t>
            </a:r>
          </a:p>
        </p:txBody>
      </p:sp>
      <p:grpSp>
        <p:nvGrpSpPr>
          <p:cNvPr id="365621" name="Group 53"/>
          <p:cNvGrpSpPr>
            <a:grpSpLocks/>
          </p:cNvGrpSpPr>
          <p:nvPr/>
        </p:nvGrpSpPr>
        <p:grpSpPr bwMode="auto">
          <a:xfrm>
            <a:off x="6267450" y="4921250"/>
            <a:ext cx="1536700" cy="1219200"/>
            <a:chOff x="3844" y="2496"/>
            <a:chExt cx="968" cy="768"/>
          </a:xfrm>
        </p:grpSpPr>
        <p:grpSp>
          <p:nvGrpSpPr>
            <p:cNvPr id="365622" name="Group 54"/>
            <p:cNvGrpSpPr>
              <a:grpSpLocks/>
            </p:cNvGrpSpPr>
            <p:nvPr/>
          </p:nvGrpSpPr>
          <p:grpSpPr bwMode="auto">
            <a:xfrm>
              <a:off x="3844" y="2496"/>
              <a:ext cx="968" cy="768"/>
              <a:chOff x="3844" y="1728"/>
              <a:chExt cx="968" cy="768"/>
            </a:xfrm>
          </p:grpSpPr>
          <p:sp>
            <p:nvSpPr>
              <p:cNvPr id="365623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624" name="Text Box 56"/>
              <p:cNvSpPr txBox="1">
                <a:spLocks noChangeArrowheads="1"/>
              </p:cNvSpPr>
              <p:nvPr/>
            </p:nvSpPr>
            <p:spPr bwMode="auto">
              <a:xfrm>
                <a:off x="3844" y="1728"/>
                <a:ext cx="96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66"/>
                    </a:solidFill>
                  </a:rPr>
                  <a:t> px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365625" name="Text Box 57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365626" name="Text Box 58"/>
          <p:cNvSpPr txBox="1">
            <a:spLocks noChangeArrowheads="1"/>
          </p:cNvSpPr>
          <p:nvPr/>
        </p:nvSpPr>
        <p:spPr bwMode="auto">
          <a:xfrm>
            <a:off x="6858000" y="5257800"/>
            <a:ext cx="737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    5</a:t>
            </a:r>
          </a:p>
        </p:txBody>
      </p:sp>
      <p:sp>
        <p:nvSpPr>
          <p:cNvPr id="365630" name="Text Box 62"/>
          <p:cNvSpPr txBox="1">
            <a:spLocks noChangeArrowheads="1"/>
          </p:cNvSpPr>
          <p:nvPr/>
        </p:nvSpPr>
        <p:spPr bwMode="auto">
          <a:xfrm>
            <a:off x="536637" y="5334000"/>
            <a:ext cx="53928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Oh no! We tried to change the value of x</a:t>
            </a:r>
            <a:br>
              <a:rPr lang="en-US" sz="2000" dirty="0"/>
            </a:br>
            <a:r>
              <a:rPr lang="en-US" sz="2000" dirty="0"/>
              <a:t>in </a:t>
            </a:r>
            <a:r>
              <a:rPr lang="en-US" sz="2000" dirty="0">
                <a:solidFill>
                  <a:srgbClr val="6600CC"/>
                </a:solidFill>
              </a:rPr>
              <a:t>set </a:t>
            </a:r>
            <a:r>
              <a:rPr lang="en-US" sz="2000" dirty="0"/>
              <a:t>but it only changed the local variable!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2167654" y="1319002"/>
            <a:ext cx="162852" cy="254765"/>
          </a:xfrm>
          <a:prstGeom prst="rect">
            <a:avLst/>
          </a:prstGeom>
          <a:solidFill>
            <a:srgbClr val="ABFF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62"/>
          <p:cNvSpPr txBox="1">
            <a:spLocks noChangeArrowheads="1"/>
          </p:cNvSpPr>
          <p:nvPr/>
        </p:nvSpPr>
        <p:spPr bwMode="auto">
          <a:xfrm>
            <a:off x="465851" y="6243935"/>
            <a:ext cx="55354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Had we used a pointer, it would have worked!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09800" y="4507468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66"/>
                </a:solidFill>
              </a:rPr>
              <a:t>// prints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65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4" grpId="0"/>
      <p:bldP spid="365617" grpId="0" autoUpdateAnimBg="0"/>
      <p:bldP spid="365626" grpId="0" autoUpdateAnimBg="0"/>
      <p:bldP spid="365626" grpId="1"/>
      <p:bldP spid="365626" grpId="2"/>
      <p:bldP spid="365630" grpId="0"/>
      <p:bldP spid="49" grpId="0" animBg="1"/>
      <p:bldP spid="52" grpId="0"/>
      <p:bldP spid="5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49514</TotalTime>
  <Words>9357</Words>
  <Application>Microsoft Office PowerPoint</Application>
  <PresentationFormat>On-screen Show (4:3)</PresentationFormat>
  <Paragraphs>2978</Paragraphs>
  <Slides>72</Slides>
  <Notes>64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Comic Sans MS</vt:lpstr>
      <vt:lpstr>Courier New</vt:lpstr>
      <vt:lpstr>Times New Roman</vt:lpstr>
      <vt:lpstr>Default Design</vt:lpstr>
      <vt:lpstr>Bitmap Image</vt:lpstr>
      <vt:lpstr>Lecture #3</vt:lpstr>
      <vt:lpstr>Pointers</vt:lpstr>
      <vt:lpstr>PowerPoint Presentation</vt:lpstr>
      <vt:lpstr>PowerPoint Presentation</vt:lpstr>
      <vt:lpstr>PowerPoint Presentation</vt:lpstr>
      <vt:lpstr>Ok, So What’s a Pointer?</vt:lpstr>
      <vt:lpstr>What do I do with Pointers?</vt:lpstr>
      <vt:lpstr>PowerPoint Presentation</vt:lpstr>
      <vt:lpstr>What if We Didn’t Use Pointers?</vt:lpstr>
      <vt:lpstr>PowerPoint Presentation</vt:lpstr>
      <vt:lpstr>What Happens Here?</vt:lpstr>
      <vt:lpstr>Class Challenge</vt:lpstr>
      <vt:lpstr>Class Challenge Solution</vt:lpstr>
      <vt:lpstr>Wrong Challenge Solution #1</vt:lpstr>
      <vt:lpstr>Wrong Challenge Solution #2</vt:lpstr>
      <vt:lpstr>Let’s Play….</vt:lpstr>
      <vt:lpstr>Arrays, Addresses and Pointers</vt:lpstr>
      <vt:lpstr>Arrays, Addresses and Pointers</vt:lpstr>
      <vt:lpstr>Pointer Arithmetic and Arrays</vt:lpstr>
      <vt:lpstr>Pointer Arithmetic and Arrays</vt:lpstr>
      <vt:lpstr>Pointers Work with Structures Too!</vt:lpstr>
      <vt:lpstr>PowerPoint Presentation</vt:lpstr>
      <vt:lpstr>Classes and the “this” Pointer</vt:lpstr>
      <vt:lpstr>The Old Days…Before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Pointers… to Functions?!?</vt:lpstr>
      <vt:lpstr>Pointers… to Functions?!?</vt:lpstr>
      <vt:lpstr>PowerPoint Presentation</vt:lpstr>
      <vt:lpstr>A New Type of Variable</vt:lpstr>
      <vt:lpstr>Dynamic Variables</vt:lpstr>
      <vt:lpstr>Dynamic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Copy Construction</vt:lpstr>
      <vt:lpstr>Copy Construction</vt:lpstr>
      <vt:lpstr>Copy Construction</vt:lpstr>
      <vt:lpstr>Copy Construction</vt:lpstr>
      <vt:lpstr>Copy Construction</vt:lpstr>
      <vt:lpstr>Copy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Preferred Customer</dc:creator>
  <cp:lastModifiedBy>carey nachenberg</cp:lastModifiedBy>
  <cp:revision>3224</cp:revision>
  <dcterms:created xsi:type="dcterms:W3CDTF">2002-10-09T05:27:34Z</dcterms:created>
  <dcterms:modified xsi:type="dcterms:W3CDTF">2018-12-31T18:54:34Z</dcterms:modified>
</cp:coreProperties>
</file>