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F0000"/>
    <a:srgbClr val="008080"/>
    <a:srgbClr val="CCFFFF"/>
    <a:srgbClr val="6600CC"/>
    <a:srgbClr val="FCCFC8"/>
    <a:srgbClr val="FFF2BD"/>
    <a:srgbClr val="E7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6059" autoAdjust="0"/>
  </p:normalViewPr>
  <p:slideViewPr>
    <p:cSldViewPr snapToGrid="0">
      <p:cViewPr varScale="1">
        <p:scale>
          <a:sx n="126" d="100"/>
          <a:sy n="126" d="100"/>
        </p:scale>
        <p:origin x="154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terminator wiped out entire families across the Ukraine at point-blank range with a 12-gauge shotgon 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9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Stacks </a:t>
            </a:r>
          </a:p>
          <a:p>
            <a:r>
              <a:rPr lang="en-US">
                <a:solidFill>
                  <a:schemeClr val="accent2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01913"/>
            <a:ext cx="3190875" cy="3468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3022600"/>
            <a:ext cx="36449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34434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65370" y="544295"/>
            <a:ext cx="4562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Stacks are so popular that the C++ people actually wrote one for you. </a:t>
            </a:r>
            <a:r>
              <a:rPr lang="en-US" sz="2000" dirty="0">
                <a:solidFill>
                  <a:schemeClr val="tx1"/>
                </a:solidFill>
              </a:rPr>
              <a:t>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4727642" y="485988"/>
            <a:ext cx="4416357" cy="2366963"/>
          </a:xfrm>
          <a:prstGeom prst="wedgeRoundRectCallout">
            <a:avLst>
              <a:gd name="adj1" fmla="val -10950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6225702" y="4976448"/>
            <a:ext cx="2918298" cy="1677479"/>
          </a:xfrm>
          <a:prstGeom prst="wedgeRoundRectCallout">
            <a:avLst>
              <a:gd name="adj1" fmla="val -178763"/>
              <a:gd name="adj2" fmla="val -4531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>
                <a:solidFill>
                  <a:schemeClr val="tx1"/>
                </a:solidFill>
              </a:rPr>
              <a:t>: The STL </a:t>
            </a:r>
            <a:r>
              <a:rPr lang="en-US" sz="1800" dirty="0">
                <a:solidFill>
                  <a:srgbClr val="000099"/>
                </a:solidFill>
              </a:rPr>
              <a:t>pop()</a:t>
            </a:r>
            <a:r>
              <a:rPr lang="en-US" sz="1800" dirty="0">
                <a:solidFill>
                  <a:schemeClr val="tx1"/>
                </a:solidFill>
              </a:rPr>
              <a:t> command simply </a:t>
            </a:r>
            <a:r>
              <a:rPr lang="en-US" sz="1800" dirty="0">
                <a:solidFill>
                  <a:srgbClr val="FF0000"/>
                </a:solidFill>
              </a:rPr>
              <a:t>throws away the top item</a:t>
            </a:r>
            <a:r>
              <a:rPr lang="en-US" sz="1800" dirty="0">
                <a:solidFill>
                  <a:schemeClr val="tx1"/>
                </a:solidFill>
              </a:rPr>
              <a:t> from the stack…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but it </a:t>
            </a:r>
            <a:r>
              <a:rPr lang="en-US" sz="1800" dirty="0">
                <a:solidFill>
                  <a:srgbClr val="FF0000"/>
                </a:solidFill>
              </a:rPr>
              <a:t>doesn’t return it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6553200" y="3222954"/>
            <a:ext cx="2441749" cy="1533872"/>
          </a:xfrm>
          <a:prstGeom prst="wedgeRoundRectCallout">
            <a:avLst>
              <a:gd name="adj1" fmla="val -180993"/>
              <a:gd name="adj2" fmla="val 4760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 animBg="1"/>
      <p:bldP spid="417800" grpId="0" animBg="1"/>
      <p:bldP spid="417800" grpId="1" animBg="1"/>
      <p:bldP spid="417805" grpId="0"/>
      <p:bldP spid="417805" grpId="1"/>
      <p:bldP spid="417810" grpId="0"/>
      <p:bldP spid="417810" grpId="1"/>
      <p:bldP spid="417810" grpId="2"/>
      <p:bldP spid="417813" grpId="0" animBg="1"/>
      <p:bldP spid="417815" grpId="0" animBg="1"/>
      <p:bldP spid="417815" grpId="1" animBg="1"/>
      <p:bldP spid="417819" grpId="0"/>
      <p:bldP spid="417823" grpId="0"/>
      <p:bldP spid="417823" grpId="1"/>
      <p:bldP spid="417826" grpId="0" animBg="1"/>
      <p:bldP spid="417828" grpId="0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2120"/>
            <a:ext cx="7772400" cy="1143000"/>
          </a:xfrm>
        </p:spPr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66471" y="697782"/>
            <a:ext cx="4403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Did you know that every CPU has a built-in stack used to hold </a:t>
            </a:r>
            <a:r>
              <a:rPr lang="en-US" sz="2000" dirty="0">
                <a:solidFill>
                  <a:srgbClr val="6600CC"/>
                </a:solidFill>
              </a:rPr>
              <a:t>local 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function parameters</a:t>
            </a:r>
            <a:r>
              <a:rPr lang="en-US" sz="2000" dirty="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962312" y="6135147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5384629" y="535251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5765629" y="580971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5737054" y="6144672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830231" y="0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306800" y="671141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962312" y="5749385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962313" y="5368385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430130"/>
            <a:ext cx="4581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When you </a:t>
            </a:r>
            <a:r>
              <a:rPr lang="en-US" sz="1800" dirty="0">
                <a:solidFill>
                  <a:srgbClr val="990000"/>
                </a:solidFill>
              </a:rPr>
              <a:t>pass a value to a function</a:t>
            </a:r>
            <a:r>
              <a:rPr lang="en-US" sz="1800" dirty="0"/>
              <a:t>, the CPU </a:t>
            </a:r>
            <a:r>
              <a:rPr lang="en-US" sz="1800" dirty="0">
                <a:solidFill>
                  <a:srgbClr val="006666"/>
                </a:solidFill>
              </a:rPr>
              <a:t>pushes</a:t>
            </a:r>
            <a:r>
              <a:rPr lang="en-US" sz="1800" dirty="0"/>
              <a:t> that value onto a </a:t>
            </a:r>
            <a:r>
              <a:rPr lang="en-US" sz="1800" i="1" dirty="0">
                <a:solidFill>
                  <a:schemeClr val="accent2"/>
                </a:solidFill>
              </a:rPr>
              <a:t>stack</a:t>
            </a:r>
            <a:r>
              <a:rPr lang="en-US" sz="1800" dirty="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59263" y="431425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489049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479925" y="960438"/>
            <a:ext cx="3815940" cy="1146226"/>
          </a:xfrm>
          <a:prstGeom prst="wedgeRoundRectCallout">
            <a:avLst>
              <a:gd name="adj1" fmla="val -100570"/>
              <a:gd name="adj2" fmla="val 5874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When you </a:t>
            </a:r>
            <a:r>
              <a:rPr lang="en-US" sz="1600" dirty="0">
                <a:solidFill>
                  <a:srgbClr val="990000"/>
                </a:solidFill>
              </a:rPr>
              <a:t>pass a value to a function</a:t>
            </a:r>
            <a:r>
              <a:rPr lang="en-US" sz="1600" dirty="0"/>
              <a:t>, the CPU </a:t>
            </a:r>
            <a:r>
              <a:rPr lang="en-US" sz="1600" dirty="0">
                <a:solidFill>
                  <a:srgbClr val="006666"/>
                </a:solidFill>
              </a:rPr>
              <a:t>pushes</a:t>
            </a:r>
            <a:r>
              <a:rPr lang="en-US" sz="1600" dirty="0"/>
              <a:t> that value onto a </a:t>
            </a:r>
            <a:r>
              <a:rPr lang="en-US" sz="1600" i="1" dirty="0">
                <a:solidFill>
                  <a:schemeClr val="accent2"/>
                </a:solidFill>
              </a:rPr>
              <a:t>stack</a:t>
            </a:r>
            <a:r>
              <a:rPr lang="en-US" sz="1600" dirty="0"/>
              <a:t> in the computers memory.  </a:t>
            </a:r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2928026" y="5899150"/>
            <a:ext cx="2836187" cy="907712"/>
          </a:xfrm>
          <a:prstGeom prst="wedgeRoundRectCallout">
            <a:avLst>
              <a:gd name="adj1" fmla="val -75523"/>
              <a:gd name="adj2" fmla="val -76685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9" grpId="0"/>
      <p:bldP spid="439320" grpId="0"/>
      <p:bldP spid="439321" grpId="0"/>
      <p:bldP spid="439351" grpId="0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6681" y="313549"/>
            <a:ext cx="36606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So how does the </a:t>
            </a:r>
            <a:r>
              <a:rPr lang="en-US" sz="1600" dirty="0">
                <a:solidFill>
                  <a:srgbClr val="990000"/>
                </a:solidFill>
              </a:rPr>
              <a:t>UNDO </a:t>
            </a:r>
            <a:r>
              <a:rPr lang="en-US" sz="1600" dirty="0"/>
              <a:t>feature of your favorite 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493532" y="1009061"/>
            <a:ext cx="2686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It uses a </a:t>
            </a:r>
            <a:r>
              <a:rPr lang="en-US" sz="1600" dirty="0">
                <a:solidFill>
                  <a:srgbClr val="6600CC"/>
                </a:solidFill>
              </a:rPr>
              <a:t>stack</a:t>
            </a:r>
            <a:r>
              <a:rPr lang="en-US" sz="1600" dirty="0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273348" y="1458352"/>
            <a:ext cx="2978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Every time you </a:t>
            </a:r>
            <a:r>
              <a:rPr lang="en-US" sz="1600" dirty="0">
                <a:solidFill>
                  <a:srgbClr val="6600CC"/>
                </a:solidFill>
              </a:rPr>
              <a:t>type a new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word</a:t>
            </a:r>
            <a:r>
              <a:rPr lang="en-US" sz="1600" dirty="0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273348" y="2153864"/>
            <a:ext cx="29963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Every time you </a:t>
            </a:r>
            <a:r>
              <a:rPr lang="en-US" sz="1600" dirty="0">
                <a:solidFill>
                  <a:srgbClr val="6600CC"/>
                </a:solidFill>
              </a:rPr>
              <a:t>cut-and-paste</a:t>
            </a:r>
            <a:br>
              <a:rPr lang="en-US" sz="1600" dirty="0"/>
            </a:br>
            <a:r>
              <a:rPr lang="en-US" sz="1600" dirty="0">
                <a:solidFill>
                  <a:srgbClr val="6600CC"/>
                </a:solidFill>
              </a:rPr>
              <a:t>an image</a:t>
            </a:r>
            <a:r>
              <a:rPr lang="en-US" sz="1600" dirty="0"/>
              <a:t> into your doc, it’s </a:t>
            </a:r>
            <a:br>
              <a:rPr lang="en-US" sz="1600" dirty="0"/>
            </a:br>
            <a:r>
              <a:rPr lang="en-US" sz="1600" dirty="0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408000" y="3095598"/>
            <a:ext cx="27093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And even when you </a:t>
            </a:r>
            <a:r>
              <a:rPr lang="en-US" sz="1600" dirty="0">
                <a:solidFill>
                  <a:srgbClr val="6600CC"/>
                </a:solidFill>
              </a:rPr>
              <a:t>delete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text or pictures</a:t>
            </a:r>
            <a:r>
              <a:rPr lang="en-US" sz="1600" dirty="0"/>
              <a:t>, this is </a:t>
            </a:r>
            <a:br>
              <a:rPr lang="en-US" sz="1600" dirty="0"/>
            </a:br>
            <a:r>
              <a:rPr lang="en-US" sz="1600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493532" y="4037332"/>
            <a:ext cx="2424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When the user hits the</a:t>
            </a:r>
            <a:br>
              <a:rPr lang="en-US" sz="1600" dirty="0"/>
            </a:br>
            <a:r>
              <a:rPr lang="en-US" sz="1600" dirty="0">
                <a:solidFill>
                  <a:srgbClr val="6600CC"/>
                </a:solidFill>
              </a:rPr>
              <a:t>undo</a:t>
            </a:r>
            <a:r>
              <a:rPr lang="en-US" sz="1600" dirty="0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6681" y="4732844"/>
            <a:ext cx="35969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word processor </a:t>
            </a:r>
            <a:r>
              <a:rPr lang="en-US" sz="1600" dirty="0">
                <a:solidFill>
                  <a:srgbClr val="6600CC"/>
                </a:solidFill>
              </a:rPr>
              <a:t>pops the top item</a:t>
            </a:r>
            <a:r>
              <a:rPr lang="en-US" sz="1600" dirty="0"/>
              <a:t> off the stack and </a:t>
            </a:r>
            <a:r>
              <a:rPr lang="en-US" sz="1600" dirty="0">
                <a:solidFill>
                  <a:srgbClr val="6600CC"/>
                </a:solidFill>
              </a:rPr>
              <a:t>removes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it</a:t>
            </a:r>
            <a:r>
              <a:rPr lang="en-US" sz="1600" dirty="0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6681" y="5674578"/>
            <a:ext cx="412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 this way, the word processor can </a:t>
            </a:r>
            <a:r>
              <a:rPr lang="en-US" sz="1600" dirty="0">
                <a:solidFill>
                  <a:srgbClr val="6600CC"/>
                </a:solidFill>
              </a:rPr>
              <a:t>track the last X things</a:t>
            </a:r>
            <a:r>
              <a:rPr lang="en-US" sz="1600" dirty="0"/>
              <a:t> that you did and properly </a:t>
            </a:r>
            <a:r>
              <a:rPr lang="en-US" sz="1600" dirty="0">
                <a:solidFill>
                  <a:srgbClr val="6600CC"/>
                </a:solidFill>
              </a:rPr>
              <a:t>undo them</a:t>
            </a:r>
            <a:r>
              <a:rPr lang="en-US" sz="16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1400175" y="4648200"/>
            <a:ext cx="7667625" cy="1546225"/>
            <a:chOff x="882" y="2928"/>
            <a:chExt cx="4830" cy="974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882" y="3456"/>
              <a:ext cx="471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000" i="1" dirty="0">
                  <a:solidFill>
                    <a:srgbClr val="990000"/>
                  </a:solidFill>
                </a:rPr>
                <a:t>unambiguous</a:t>
              </a:r>
              <a:r>
                <a:rPr lang="en-US" sz="2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2132249" y="6252792"/>
            <a:ext cx="59666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Ambiguous infix expression example: </a:t>
            </a:r>
            <a:r>
              <a:rPr lang="en-US" sz="2000" dirty="0">
                <a:solidFill>
                  <a:srgbClr val="6600CC"/>
                </a:solidFill>
              </a:rPr>
              <a:t>5 + 10 * 3  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6051715"/>
            <a:ext cx="1276316" cy="78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6" grpId="0" animBg="1" autoUpdateAnimBg="0"/>
      <p:bldP spid="300054" grpId="0" animBg="1" autoUpdateAnimBg="0"/>
      <p:bldP spid="300063" grpId="0" animBg="1"/>
      <p:bldP spid="300064" grpId="0" autoUpdateAnimBg="0"/>
      <p:bldP spid="300065" grpId="0" animBg="1"/>
      <p:bldP spid="300066" grpId="0" autoUpdateAnimBg="0"/>
      <p:bldP spid="300068" grpId="0" autoUpdateAnimBg="0"/>
      <p:bldP spid="300072" grpId="0" animBg="1" autoUpdateAnimBg="0"/>
      <p:bldP spid="300079" grpId="0" animBg="1"/>
      <p:bldP spid="300080" grpId="0" animBg="1" autoUpdateAnimBg="0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104" grpId="0" animBg="1" autoUpdateAnimBg="0"/>
      <p:bldP spid="300105" grpId="0" animBg="1" autoUpdateAnimBg="0"/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Show the contents of the stack after the </a:t>
            </a:r>
            <a:r>
              <a:rPr lang="en-US">
                <a:solidFill>
                  <a:srgbClr val="000099"/>
                </a:solidFill>
              </a:rPr>
              <a:t>3</a:t>
            </a:r>
            <a:r>
              <a:rPr lang="en-US"/>
              <a:t> has been processed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90208" y="914400"/>
            <a:ext cx="47876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953330" y="1147872"/>
            <a:ext cx="3151592" cy="4647426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Since people are more used to </a:t>
            </a:r>
            <a:r>
              <a:rPr lang="en-US" sz="2000" dirty="0">
                <a:solidFill>
                  <a:srgbClr val="6600CC"/>
                </a:solidFill>
              </a:rPr>
              <a:t>infix</a:t>
            </a:r>
            <a:r>
              <a:rPr lang="en-US" sz="2000" dirty="0"/>
              <a:t> notation…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You can let the user type in an </a:t>
            </a:r>
            <a:r>
              <a:rPr lang="en-US" sz="2000" dirty="0">
                <a:solidFill>
                  <a:srgbClr val="6600CC"/>
                </a:solidFill>
              </a:rPr>
              <a:t>infix </a:t>
            </a:r>
            <a:r>
              <a:rPr lang="en-US" sz="2000" dirty="0"/>
              <a:t>expression…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And then convert it into a </a:t>
            </a:r>
            <a:r>
              <a:rPr lang="en-US" sz="2000" dirty="0">
                <a:solidFill>
                  <a:srgbClr val="6600CC"/>
                </a:solidFill>
              </a:rPr>
              <a:t>postfix </a:t>
            </a:r>
            <a:r>
              <a:rPr lang="en-US" sz="2000" dirty="0"/>
              <a:t>expression.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Finally, you can use the </a:t>
            </a:r>
            <a:r>
              <a:rPr lang="en-US" sz="2000" dirty="0">
                <a:solidFill>
                  <a:srgbClr val="6600CC"/>
                </a:solidFill>
              </a:rPr>
              <a:t>postfix evaluation </a:t>
            </a:r>
            <a:r>
              <a:rPr lang="en-US" sz="2000" dirty="0" err="1">
                <a:solidFill>
                  <a:srgbClr val="6600CC"/>
                </a:solidFill>
              </a:rPr>
              <a:t>alg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(that we just learned)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2000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2DAC08-1D6C-45FA-BFF4-1258AC60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195E6-5FCA-4D6F-9C8E-DF1AFBA9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20009" grpId="0" animBg="1" autoUpdateAnimBg="0"/>
      <p:bldP spid="420009" grpId="1" animBg="1"/>
      <p:bldP spid="420013" grpId="0" animBg="1"/>
      <p:bldP spid="420014" grpId="0" animBg="1"/>
      <p:bldP spid="420014" grpId="1" animBg="1"/>
      <p:bldP spid="420023" grpId="0" animBg="1" autoUpdateAnimBg="0"/>
      <p:bldP spid="420024" grpId="0"/>
      <p:bldP spid="420024" grpId="1"/>
      <p:bldP spid="42003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71" grpId="0" animBg="1"/>
      <p:bldP spid="421972" grpId="0" animBg="1"/>
      <p:bldP spid="421972" grpId="1" animBg="1"/>
      <p:bldP spid="421980" grpId="0"/>
      <p:bldP spid="421980" grpId="1"/>
      <p:bldP spid="421988" grpId="0" animBg="1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11" grpId="0" animBg="1"/>
      <p:bldP spid="424012" grpId="0" animBg="1"/>
      <p:bldP spid="424012" grpId="1" animBg="1"/>
      <p:bldP spid="424018" grpId="0"/>
      <p:bldP spid="424018" grpId="1"/>
      <p:bldP spid="4240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9" grpId="0" animBg="1"/>
      <p:bldP spid="426060" grpId="0" animBg="1"/>
      <p:bldP spid="426060" grpId="1" animBg="1"/>
      <p:bldP spid="426065" grpId="0" animBg="1"/>
      <p:bldP spid="426066" grpId="0"/>
      <p:bldP spid="426066" grpId="1"/>
      <p:bldP spid="42608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7" grpId="0" animBg="1"/>
      <p:bldP spid="428108" grpId="0" animBg="1"/>
      <p:bldP spid="428108" grpId="1" animBg="1"/>
      <p:bldP spid="428114" grpId="0"/>
      <p:bldP spid="428114" grpId="1"/>
      <p:bldP spid="428125" grpId="0" animBg="1"/>
      <p:bldP spid="428132" grpId="0" animBg="1" autoUpdateAnimBg="0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AB5D33-AA19-4723-BE8B-E5E3EF4C6031}"/>
              </a:ext>
            </a:extLst>
          </p:cNvPr>
          <p:cNvGrpSpPr/>
          <p:nvPr/>
        </p:nvGrpSpPr>
        <p:grpSpPr>
          <a:xfrm>
            <a:off x="2231706" y="957217"/>
            <a:ext cx="4963173" cy="5306423"/>
            <a:chOff x="2231706" y="957217"/>
            <a:chExt cx="4963173" cy="5306423"/>
          </a:xfrm>
        </p:grpSpPr>
        <p:sp>
          <p:nvSpPr>
            <p:cNvPr id="9" name="TextBox 8"/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061C23-8A21-4449-A9BA-11048EB8FDAC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29A8CC-84EB-44AA-853C-E7B9BC1467D7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3DA0F0-1813-467B-B1D5-55B82572D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56" b="20304"/>
            <a:stretch/>
          </p:blipFill>
          <p:spPr>
            <a:xfrm>
              <a:off x="2231706" y="957217"/>
              <a:ext cx="4963173" cy="53064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117611-EF3A-42A9-A4AF-CDD11D561449}"/>
                </a:ext>
              </a:extLst>
            </p:cNvPr>
            <p:cNvSpPr/>
            <p:nvPr/>
          </p:nvSpPr>
          <p:spPr bwMode="auto">
            <a:xfrm>
              <a:off x="2911533" y="3885280"/>
              <a:ext cx="1370907" cy="274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5EB00-06AF-41CA-9579-BC9E4C4B7CF2}"/>
                </a:ext>
              </a:extLst>
            </p:cNvPr>
            <p:cNvSpPr txBox="1"/>
            <p:nvPr/>
          </p:nvSpPr>
          <p:spPr>
            <a:xfrm>
              <a:off x="2927280" y="3882807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stack.push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(“2nd”);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9DD0AF-A1BD-43C0-AEDA-5AC0DE5FEF46}"/>
                </a:ext>
              </a:extLst>
            </p:cNvPr>
            <p:cNvSpPr/>
            <p:nvPr/>
          </p:nvSpPr>
          <p:spPr bwMode="auto">
            <a:xfrm>
              <a:off x="4792981" y="3388819"/>
              <a:ext cx="815340" cy="213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FDA7D2-8196-464C-A1FC-4F440623E1AC}"/>
                </a:ext>
              </a:extLst>
            </p:cNvPr>
            <p:cNvSpPr txBox="1"/>
            <p:nvPr/>
          </p:nvSpPr>
          <p:spPr>
            <a:xfrm>
              <a:off x="4777740" y="3363553"/>
              <a:ext cx="879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stack.top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C580D1-66FD-4A97-A457-159611BD0A80}"/>
                </a:ext>
              </a:extLst>
            </p:cNvPr>
            <p:cNvGrpSpPr/>
            <p:nvPr/>
          </p:nvGrpSpPr>
          <p:grpSpPr>
            <a:xfrm>
              <a:off x="5770179" y="3865098"/>
              <a:ext cx="1370907" cy="276776"/>
              <a:chOff x="6406383" y="5071527"/>
              <a:chExt cx="1370907" cy="2767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153F6-B50F-4463-806F-31381A4096D1}"/>
                  </a:ext>
                </a:extLst>
              </p:cNvPr>
              <p:cNvSpPr/>
              <p:nvPr/>
            </p:nvSpPr>
            <p:spPr bwMode="auto">
              <a:xfrm>
                <a:off x="6406383" y="5074000"/>
                <a:ext cx="1370907" cy="27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1AAF32-4C27-44F9-9349-E339EA9DA36F}"/>
                  </a:ext>
                </a:extLst>
              </p:cNvPr>
              <p:cNvSpPr txBox="1"/>
              <p:nvPr/>
            </p:nvSpPr>
            <p:spPr>
              <a:xfrm>
                <a:off x="6422130" y="5071527"/>
                <a:ext cx="13532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stack.push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(“1st”);</a:t>
                </a:r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A17368B-17D4-4BC3-9332-1E64195D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35" grpId="0"/>
      <p:bldP spid="4066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15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0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56" y="-199416"/>
            <a:ext cx="3623553" cy="1143000"/>
          </a:xfrm>
        </p:spPr>
        <p:txBody>
          <a:bodyPr/>
          <a:lstStyle/>
          <a:p>
            <a:r>
              <a:rPr lang="en-US" sz="2800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3451225" y="5671226"/>
            <a:ext cx="5595701" cy="518149"/>
          </a:xfrm>
          <a:prstGeom prst="wedgeRoundRectCallout">
            <a:avLst>
              <a:gd name="adj1" fmla="val -61401"/>
              <a:gd name="adj2" fmla="val 45748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Let’s use an array to hold our stack items.</a:t>
            </a:r>
          </a:p>
          <a:p>
            <a:pPr algn="ctr"/>
            <a:r>
              <a:rPr lang="en-US" sz="1600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08350" y="6223794"/>
            <a:ext cx="5738576" cy="532606"/>
          </a:xfrm>
          <a:prstGeom prst="wedgeRoundRectCallout">
            <a:avLst>
              <a:gd name="adj1" fmla="val -76146"/>
              <a:gd name="adj2" fmla="val -87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/>
              <a:t>We’ll use a simple </a:t>
            </a:r>
            <a:r>
              <a:rPr lang="en-US" sz="1600" dirty="0" err="1">
                <a:solidFill>
                  <a:srgbClr val="6600CC"/>
                </a:solidFill>
              </a:rPr>
              <a:t>int</a:t>
            </a:r>
            <a:r>
              <a:rPr lang="en-US" sz="1600" dirty="0"/>
              <a:t> to keep track of where the next item </a:t>
            </a:r>
            <a:r>
              <a:rPr lang="en-US" sz="1600" dirty="0">
                <a:solidFill>
                  <a:srgbClr val="6600CC"/>
                </a:solidFill>
              </a:rPr>
              <a:t>should be added </a:t>
            </a:r>
            <a:r>
              <a:rPr lang="en-US" sz="1600" dirty="0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3165234" y="103188"/>
            <a:ext cx="4754056" cy="772301"/>
          </a:xfrm>
          <a:prstGeom prst="wedgeRoundRectCallout">
            <a:avLst>
              <a:gd name="adj1" fmla="val -63411"/>
              <a:gd name="adj2" fmla="val 18616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/>
              <a:t>To initialize our stack, we’ll specify that the </a:t>
            </a:r>
            <a:r>
              <a:rPr lang="en-US" sz="1600">
                <a:solidFill>
                  <a:srgbClr val="6600CC"/>
                </a:solidFill>
              </a:rPr>
              <a:t>first item</a:t>
            </a:r>
            <a:r>
              <a:rPr lang="en-US" sz="1600"/>
              <a:t> should go in the </a:t>
            </a:r>
            <a:r>
              <a:rPr lang="en-US" sz="1600">
                <a:solidFill>
                  <a:srgbClr val="6600CC"/>
                </a:solidFill>
              </a:rPr>
              <a:t>0</a:t>
            </a:r>
            <a:r>
              <a:rPr lang="en-US" sz="1600" baseline="30000">
                <a:solidFill>
                  <a:srgbClr val="6600CC"/>
                </a:solidFill>
              </a:rPr>
              <a:t>th</a:t>
            </a:r>
            <a:r>
              <a:rPr lang="en-US" sz="1600">
                <a:solidFill>
                  <a:srgbClr val="6600CC"/>
                </a:solidFill>
              </a:rPr>
              <a:t> slot</a:t>
            </a:r>
            <a:r>
              <a:rPr lang="en-US" sz="1600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086900" y="1017588"/>
            <a:ext cx="4181475" cy="653239"/>
          </a:xfrm>
          <a:prstGeom prst="wedgeRoundRectCallout">
            <a:avLst>
              <a:gd name="adj1" fmla="val -68370"/>
              <a:gd name="adj2" fmla="val 18392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4190104" y="1882775"/>
            <a:ext cx="4700977" cy="625475"/>
          </a:xfrm>
          <a:prstGeom prst="wedgeRoundRectCallout">
            <a:avLst>
              <a:gd name="adj1" fmla="val -67326"/>
              <a:gd name="adj2" fmla="val 12137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Place our </a:t>
            </a:r>
            <a:r>
              <a:rPr lang="en-US" sz="1600" dirty="0">
                <a:solidFill>
                  <a:srgbClr val="6600CC"/>
                </a:solidFill>
              </a:rPr>
              <a:t>new value</a:t>
            </a:r>
            <a:r>
              <a:rPr lang="en-US" sz="1600" dirty="0"/>
              <a:t> in the </a:t>
            </a:r>
            <a:r>
              <a:rPr lang="en-US" sz="1600" dirty="0">
                <a:solidFill>
                  <a:srgbClr val="6600CC"/>
                </a:solidFill>
              </a:rPr>
              <a:t>next open slot</a:t>
            </a:r>
            <a:r>
              <a:rPr lang="en-US" sz="1600" dirty="0"/>
              <a:t> of the array… </a:t>
            </a:r>
            <a:r>
              <a:rPr lang="en-US" sz="1600" dirty="0" err="1">
                <a:solidFill>
                  <a:srgbClr val="6600CC"/>
                </a:solidFill>
              </a:rPr>
              <a:t>m_top</a:t>
            </a:r>
            <a:r>
              <a:rPr lang="en-US" sz="1600" dirty="0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5105400" y="2538211"/>
            <a:ext cx="3919588" cy="764381"/>
          </a:xfrm>
          <a:prstGeom prst="wedgeRoundRectCallout">
            <a:avLst>
              <a:gd name="adj1" fmla="val -123961"/>
              <a:gd name="adj2" fmla="val 4375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Update the location where our </a:t>
            </a:r>
            <a:r>
              <a:rPr lang="en-US" sz="1600" dirty="0">
                <a:solidFill>
                  <a:srgbClr val="6600CC"/>
                </a:solidFill>
              </a:rPr>
              <a:t>next item</a:t>
            </a:r>
            <a:r>
              <a:rPr lang="en-US" sz="1600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return -1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2887612" y="3337146"/>
            <a:ext cx="4435576" cy="599822"/>
          </a:xfrm>
          <a:prstGeom prst="wedgeRoundRectCallout">
            <a:avLst>
              <a:gd name="adj1" fmla="val -45757"/>
              <a:gd name="adj2" fmla="val 13572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4309353" y="3996439"/>
            <a:ext cx="4737573" cy="1091829"/>
          </a:xfrm>
          <a:prstGeom prst="wedgeRoundRectCallout">
            <a:avLst>
              <a:gd name="adj1" fmla="val -91500"/>
              <a:gd name="adj2" fmla="val 24337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Since </a:t>
            </a:r>
            <a:r>
              <a:rPr lang="en-US" sz="1600" dirty="0" err="1">
                <a:solidFill>
                  <a:srgbClr val="6600CC"/>
                </a:solidFill>
              </a:rPr>
              <a:t>m_top</a:t>
            </a:r>
            <a:r>
              <a:rPr lang="en-US" sz="1600" dirty="0"/>
              <a:t> points to where our </a:t>
            </a:r>
            <a:r>
              <a:rPr lang="en-US" sz="1600" dirty="0">
                <a:solidFill>
                  <a:srgbClr val="6600CC"/>
                </a:solidFill>
              </a:rPr>
              <a:t>next item will be pushed</a:t>
            </a:r>
            <a:r>
              <a:rPr lang="en-US" sz="1600" dirty="0"/>
              <a:t>…</a:t>
            </a:r>
          </a:p>
          <a:p>
            <a:pPr algn="ctr"/>
            <a:endParaRPr lang="en-US" sz="700" dirty="0"/>
          </a:p>
          <a:p>
            <a:pPr algn="ctr"/>
            <a:r>
              <a:rPr lang="en-US" sz="1600" dirty="0"/>
              <a:t>Let’s </a:t>
            </a:r>
            <a:r>
              <a:rPr lang="en-US" sz="1600" dirty="0">
                <a:solidFill>
                  <a:srgbClr val="6600CC"/>
                </a:solidFill>
              </a:rPr>
              <a:t>decrement it </a:t>
            </a:r>
            <a:r>
              <a:rPr lang="en-US" sz="1600" dirty="0"/>
              <a:t>to point it to where the </a:t>
            </a:r>
            <a:r>
              <a:rPr lang="en-US" sz="1600" dirty="0">
                <a:solidFill>
                  <a:srgbClr val="6600CC"/>
                </a:solidFill>
              </a:rPr>
              <a:t>current top item</a:t>
            </a:r>
            <a:r>
              <a:rPr lang="en-US" sz="1600" dirty="0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4238389" y="5108040"/>
            <a:ext cx="4808537" cy="512246"/>
          </a:xfrm>
          <a:prstGeom prst="wedgeRoundRectCallout">
            <a:avLst>
              <a:gd name="adj1" fmla="val -62535"/>
              <a:gd name="adj2" fmla="val -341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4017522" y="711201"/>
            <a:ext cx="2510817" cy="2946399"/>
          </a:xfrm>
          <a:prstGeom prst="wedgeRoundRectCallout">
            <a:avLst>
              <a:gd name="adj1" fmla="val -116343"/>
              <a:gd name="adj2" fmla="val 7451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Currently, our </a:t>
            </a:r>
            <a:r>
              <a:rPr lang="en-US" sz="1600" dirty="0" err="1">
                <a:solidFill>
                  <a:srgbClr val="6600CC"/>
                </a:solidFill>
              </a:rPr>
              <a:t>m_top</a:t>
            </a:r>
            <a:r>
              <a:rPr lang="en-US" sz="1600" dirty="0">
                <a:solidFill>
                  <a:schemeClr val="tx1"/>
                </a:solidFill>
              </a:rPr>
              <a:t> points to the </a:t>
            </a:r>
            <a:r>
              <a:rPr lang="en-US" sz="1600" dirty="0">
                <a:solidFill>
                  <a:srgbClr val="6600CC"/>
                </a:solidFill>
              </a:rPr>
              <a:t>next open slot</a:t>
            </a:r>
            <a:r>
              <a:rPr lang="en-US" sz="16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7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But we want to return the </a:t>
            </a:r>
            <a:r>
              <a:rPr lang="en-US" sz="1600" dirty="0">
                <a:solidFill>
                  <a:srgbClr val="6600CC"/>
                </a:solidFill>
              </a:rPr>
              <a:t>top item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already pushed</a:t>
            </a:r>
            <a:r>
              <a:rPr lang="en-US" sz="16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 </a:t>
            </a:r>
            <a:r>
              <a:rPr lang="en-US" sz="1600" dirty="0">
                <a:solidFill>
                  <a:srgbClr val="6600CC"/>
                </a:solidFill>
              </a:rPr>
              <a:t>first</a:t>
            </a:r>
            <a:r>
              <a:rPr lang="en-US" sz="1600" dirty="0">
                <a:solidFill>
                  <a:schemeClr val="tx1"/>
                </a:solidFill>
              </a:rPr>
              <a:t> we must </a:t>
            </a:r>
            <a:r>
              <a:rPr lang="en-US" sz="1600" dirty="0">
                <a:solidFill>
                  <a:srgbClr val="6600CC"/>
                </a:solidFill>
              </a:rPr>
              <a:t>decrement</a:t>
            </a:r>
            <a:r>
              <a:rPr lang="en-US" sz="1600" dirty="0">
                <a:solidFill>
                  <a:schemeClr val="tx1"/>
                </a:solidFill>
              </a:rPr>
              <a:t> our </a:t>
            </a:r>
            <a:r>
              <a:rPr lang="en-US" sz="1600" dirty="0" err="1">
                <a:solidFill>
                  <a:srgbClr val="6600CC"/>
                </a:solidFill>
              </a:rPr>
              <a:t>m_top</a:t>
            </a:r>
            <a:r>
              <a:rPr lang="en-US" sz="1600" dirty="0">
                <a:solidFill>
                  <a:schemeClr val="tx1"/>
                </a:solidFill>
              </a:rPr>
              <a:t> variable…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1" grpId="0" autoUpdateAnimBg="0"/>
      <p:bldP spid="430105" grpId="0" autoUpdateAnimBg="0"/>
      <p:bldP spid="430109" grpId="0"/>
      <p:bldP spid="430116" grpId="0"/>
      <p:bldP spid="430120" grpId="0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9200</TotalTime>
  <Words>3285</Words>
  <Application>Microsoft Office PowerPoint</Application>
  <PresentationFormat>On-screen Show (4:3)</PresentationFormat>
  <Paragraphs>929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MS Mincho</vt:lpstr>
      <vt:lpstr>Comic Sans MS</vt:lpstr>
      <vt:lpstr>Courier New</vt:lpstr>
      <vt:lpstr>Helvetica</vt:lpstr>
      <vt:lpstr>Impact</vt:lpstr>
      <vt:lpstr>Times New Roman</vt:lpstr>
      <vt:lpstr>Wingdings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3205</cp:revision>
  <dcterms:created xsi:type="dcterms:W3CDTF">2002-10-09T05:27:34Z</dcterms:created>
  <dcterms:modified xsi:type="dcterms:W3CDTF">2017-11-24T21:03:07Z</dcterms:modified>
</cp:coreProperties>
</file>