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362" r:id="rId3"/>
    <p:sldId id="363" r:id="rId4"/>
    <p:sldId id="259" r:id="rId5"/>
    <p:sldId id="260" r:id="rId6"/>
    <p:sldId id="261" r:id="rId7"/>
    <p:sldId id="264" r:id="rId8"/>
    <p:sldId id="262" r:id="rId9"/>
    <p:sldId id="267" r:id="rId10"/>
    <p:sldId id="291" r:id="rId11"/>
    <p:sldId id="266" r:id="rId12"/>
    <p:sldId id="307" r:id="rId13"/>
    <p:sldId id="309" r:id="rId14"/>
    <p:sldId id="270" r:id="rId15"/>
    <p:sldId id="271" r:id="rId16"/>
    <p:sldId id="331" r:id="rId17"/>
    <p:sldId id="333" r:id="rId18"/>
    <p:sldId id="361" r:id="rId19"/>
    <p:sldId id="334" r:id="rId20"/>
    <p:sldId id="336" r:id="rId21"/>
    <p:sldId id="337" r:id="rId22"/>
    <p:sldId id="339" r:id="rId23"/>
    <p:sldId id="338" r:id="rId24"/>
    <p:sldId id="340" r:id="rId25"/>
    <p:sldId id="313" r:id="rId26"/>
    <p:sldId id="324" r:id="rId27"/>
    <p:sldId id="321" r:id="rId28"/>
    <p:sldId id="330" r:id="rId29"/>
    <p:sldId id="281" r:id="rId30"/>
    <p:sldId id="283" r:id="rId31"/>
    <p:sldId id="341" r:id="rId32"/>
    <p:sldId id="364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5" r:id="rId43"/>
    <p:sldId id="273" r:id="rId44"/>
    <p:sldId id="351" r:id="rId45"/>
    <p:sldId id="352" r:id="rId46"/>
    <p:sldId id="353" r:id="rId47"/>
    <p:sldId id="356" r:id="rId48"/>
    <p:sldId id="354" r:id="rId49"/>
    <p:sldId id="357" r:id="rId50"/>
    <p:sldId id="317" r:id="rId51"/>
    <p:sldId id="358" r:id="rId52"/>
    <p:sldId id="359" r:id="rId53"/>
    <p:sldId id="360" r:id="rId54"/>
    <p:sldId id="318" r:id="rId55"/>
    <p:sldId id="319" r:id="rId56"/>
    <p:sldId id="320" r:id="rId57"/>
    <p:sldId id="279" r:id="rId58"/>
    <p:sldId id="280" r:id="rId59"/>
    <p:sldId id="323" r:id="rId60"/>
    <p:sldId id="327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8C8CD"/>
    <a:srgbClr val="996633"/>
    <a:srgbClr val="FFFFFF"/>
    <a:srgbClr val="FF8B8B"/>
    <a:srgbClr val="C3DAFD"/>
    <a:srgbClr val="B6D2FC"/>
    <a:srgbClr val="FFC5C5"/>
    <a:srgbClr val="FFDAD1"/>
    <a:srgbClr val="A3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9897" autoAdjust="0"/>
  </p:normalViewPr>
  <p:slideViewPr>
    <p:cSldViewPr>
      <p:cViewPr varScale="1">
        <p:scale>
          <a:sx n="146" d="100"/>
          <a:sy n="146" d="100"/>
        </p:scale>
        <p:origin x="15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9.xml"/><Relationship Id="rId2" Type="http://schemas.openxmlformats.org/officeDocument/2006/relationships/slide" Target="slides/slide58.xml"/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20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21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5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27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29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4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49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54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55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56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57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58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59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60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9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8637" y="4403725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From Wikipedia: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“Inheritance is a way to form new classes (instances of which are called objects) using classes that have already been defined.”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10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can do everything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r.setShield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3" grpId="0"/>
      <p:bldP spid="365595" grpId="0"/>
      <p:bldP spid="365595" grpId="1"/>
      <p:bldP spid="365597" grpId="0"/>
      <p:bldP spid="365605" grpId="0"/>
      <p:bldP spid="365605" grpId="1"/>
      <p:bldP spid="3656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“Is a” vs. “Has a”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Person</a:t>
            </a:r>
            <a:r>
              <a:rPr lang="en-US" dirty="0"/>
              <a:t> (plus an ID#, GPA, etc.).” 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C++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br>
              <a:rPr lang="en-US" dirty="0"/>
            </a:br>
            <a:r>
              <a:rPr lang="en-US" dirty="0"/>
              <a:t>but 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br>
              <a:rPr lang="en-US" dirty="0"/>
            </a:br>
            <a:r>
              <a:rPr lang="en-US" dirty="0"/>
              <a:t>“a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In this case, you’d simply make </a:t>
            </a:r>
            <a:br>
              <a:rPr lang="en-US" dirty="0"/>
            </a:br>
            <a:r>
              <a:rPr lang="en-US" dirty="0"/>
              <a:t>the name a member variable.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br>
              <a:rPr lang="en-US" dirty="0"/>
            </a:br>
            <a:r>
              <a:rPr lang="en-US" dirty="0">
                <a:solidFill>
                  <a:srgbClr val="006666"/>
                </a:solidFill>
              </a:rPr>
              <a:t>Student &amp; Person </a:t>
            </a:r>
            <a:r>
              <a:rPr lang="en-US" dirty="0"/>
              <a:t>vs.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(plus a shield strength, etc.).”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12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both </a:t>
            </a:r>
            <a:r>
              <a:rPr lang="en-US" dirty="0">
                <a:solidFill>
                  <a:srgbClr val="6600CC"/>
                </a:solidFill>
              </a:rPr>
              <a:t>Animal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Mammal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base classes.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base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6600CC"/>
                </a:solidFill>
              </a:rPr>
              <a:t>Fish, Reptile, Mammal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derived classes</a:t>
            </a:r>
            <a:r>
              <a:rPr lang="en-US" dirty="0"/>
              <a:t>.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derived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she 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actual 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15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is a kind of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states that 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well!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7684036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17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Reuse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joe.goToBathroom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" grpId="0"/>
      <p:bldP spid="4" grpId="0"/>
      <p:bldP spid="4" grpId="1"/>
      <p:bldP spid="38" grpId="0"/>
      <p:bldP spid="45" grpId="0" autoUpdateAnimBg="0"/>
      <p:bldP spid="48" grpId="0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fld id="{DD1C732D-81F2-483A-B1C0-54A268E9874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Reuse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joe.goToBathroom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1970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/>
      <p:bldP spid="17" grpId="0"/>
      <p:bldP spid="17" grpId="1"/>
      <p:bldP spid="18" grpId="0"/>
      <p:bldP spid="19" grpId="0" autoUpdateAnimBg="0"/>
      <p:bldP spid="20" grpId="0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19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-67733" y="5678269"/>
            <a:ext cx="8991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Private members </a:t>
            </a:r>
            <a:r>
              <a:rPr lang="en-US" sz="1800" dirty="0"/>
              <a:t>in the </a:t>
            </a:r>
            <a:r>
              <a:rPr lang="en-US" sz="1800" dirty="0">
                <a:solidFill>
                  <a:srgbClr val="FF0000"/>
                </a:solidFill>
              </a:rPr>
              <a:t>base class</a:t>
            </a:r>
            <a:r>
              <a:rPr lang="en-US" sz="1800" dirty="0"/>
              <a:t> are </a:t>
            </a:r>
            <a:br>
              <a:rPr lang="en-US" sz="1800" dirty="0"/>
            </a:br>
            <a:r>
              <a:rPr lang="en-US" sz="1800" dirty="0">
                <a:solidFill>
                  <a:srgbClr val="6600CC"/>
                </a:solidFill>
              </a:rPr>
              <a:t>hidden</a:t>
            </a:r>
            <a:r>
              <a:rPr lang="en-US" sz="1800" dirty="0"/>
              <a:t> from the </a:t>
            </a:r>
            <a:r>
              <a:rPr lang="en-US" sz="1800" dirty="0">
                <a:solidFill>
                  <a:srgbClr val="FF0000"/>
                </a:solidFill>
              </a:rPr>
              <a:t>derived class(</a:t>
            </a:r>
            <a:r>
              <a:rPr lang="en-US" sz="1800" dirty="0" err="1">
                <a:solidFill>
                  <a:srgbClr val="FF0000"/>
                </a:solidFill>
              </a:rPr>
              <a:t>es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!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6704806" y="4724400"/>
            <a:ext cx="2350294" cy="1600200"/>
          </a:xfrm>
          <a:prstGeom prst="wedgeRoundRectCallout">
            <a:avLst>
              <a:gd name="adj1" fmla="val -41619"/>
              <a:gd name="adj2" fmla="val -15258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000" dirty="0"/>
          </a:p>
          <a:p>
            <a:pPr algn="ctr"/>
            <a:r>
              <a:rPr lang="en-US" sz="1600" dirty="0"/>
              <a:t>The </a:t>
            </a:r>
            <a:r>
              <a:rPr lang="en-US" sz="1600" dirty="0">
                <a:solidFill>
                  <a:srgbClr val="6600CC"/>
                </a:solidFill>
              </a:rPr>
              <a:t>derived</a:t>
            </a:r>
            <a:r>
              <a:rPr lang="en-US" sz="1600" dirty="0"/>
              <a:t> class may </a:t>
            </a:r>
            <a:r>
              <a:rPr lang="en-US" sz="1600" dirty="0">
                <a:solidFill>
                  <a:srgbClr val="FF3300"/>
                </a:solidFill>
              </a:rPr>
              <a:t>not</a:t>
            </a:r>
            <a:r>
              <a:rPr lang="en-US" sz="1600" dirty="0"/>
              <a:t> access </a:t>
            </a:r>
            <a:r>
              <a:rPr lang="en-US" sz="1600" dirty="0">
                <a:solidFill>
                  <a:srgbClr val="FF3300"/>
                </a:solidFill>
              </a:rPr>
              <a:t>private members</a:t>
            </a:r>
            <a:r>
              <a:rPr lang="en-US" sz="1600" dirty="0"/>
              <a:t> of the </a:t>
            </a:r>
            <a:r>
              <a:rPr lang="en-US" sz="1600" dirty="0">
                <a:solidFill>
                  <a:srgbClr val="6600CC"/>
                </a:solidFill>
              </a:rPr>
              <a:t>base</a:t>
            </a:r>
            <a:r>
              <a:rPr lang="en-US" sz="1600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-67733" y="4785955"/>
            <a:ext cx="8991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Only </a:t>
            </a:r>
            <a:r>
              <a:rPr lang="en-US" sz="1800" dirty="0">
                <a:solidFill>
                  <a:srgbClr val="FF0000"/>
                </a:solidFill>
              </a:rPr>
              <a:t>public members </a:t>
            </a:r>
            <a:r>
              <a:rPr lang="en-US" sz="1800" dirty="0"/>
              <a:t>in the base class are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exposed/reused</a:t>
            </a:r>
            <a:r>
              <a:rPr lang="en-US" sz="1800" dirty="0"/>
              <a:t> in the </a:t>
            </a:r>
            <a:r>
              <a:rPr lang="en-US" sz="1800" dirty="0">
                <a:solidFill>
                  <a:srgbClr val="FF0000"/>
                </a:solidFill>
              </a:rPr>
              <a:t>derived class(</a:t>
            </a:r>
            <a:r>
              <a:rPr lang="en-US" sz="1800" dirty="0" err="1">
                <a:solidFill>
                  <a:srgbClr val="FF0000"/>
                </a:solidFill>
              </a:rPr>
              <a:t>es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1" y="4544140"/>
            <a:ext cx="2133600" cy="1600200"/>
          </a:xfrm>
          <a:prstGeom prst="wedgeRoundRectCallout">
            <a:avLst>
              <a:gd name="adj1" fmla="val 74797"/>
              <a:gd name="adj2" fmla="val -81160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sz="1600" dirty="0">
                <a:solidFill>
                  <a:srgbClr val="FF0000"/>
                </a:solidFill>
              </a:rPr>
              <a:t>methods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variables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sz="1600" dirty="0">
                <a:solidFill>
                  <a:srgbClr val="FF0000"/>
                </a:solidFill>
              </a:rPr>
              <a:t>hidden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sz="1600" dirty="0">
                <a:solidFill>
                  <a:srgbClr val="FF0000"/>
                </a:solidFill>
              </a:rPr>
              <a:t>derived classes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1C1F-6E84-4F81-BDF6-BA64887B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" y="1219200"/>
            <a:ext cx="7422078" cy="47625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DC38FDA-5561-4868-BC16-CBBCE8FA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-30162" y="515893"/>
            <a:ext cx="4525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If you would like your </a:t>
            </a:r>
            <a:r>
              <a:rPr lang="en-US" sz="1600" dirty="0">
                <a:solidFill>
                  <a:srgbClr val="6600CC"/>
                </a:solidFill>
              </a:rPr>
              <a:t>derived</a:t>
            </a:r>
            <a:r>
              <a:rPr lang="en-US" sz="1600" dirty="0"/>
              <a:t> class to be able to reuse one or more </a:t>
            </a:r>
            <a:r>
              <a:rPr lang="en-US" sz="1600" dirty="0">
                <a:solidFill>
                  <a:srgbClr val="FF0000"/>
                </a:solidFill>
              </a:rPr>
              <a:t>private member</a:t>
            </a:r>
            <a:r>
              <a:rPr lang="en-US" sz="11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functions</a:t>
            </a:r>
            <a:r>
              <a:rPr lang="en-US" sz="1600" dirty="0"/>
              <a:t> of the </a:t>
            </a:r>
            <a:r>
              <a:rPr lang="en-US" sz="1600" dirty="0">
                <a:solidFill>
                  <a:srgbClr val="6600CC"/>
                </a:solidFill>
              </a:rPr>
              <a:t>base</a:t>
            </a:r>
            <a:r>
              <a:rPr lang="en-US" sz="16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161088" y="1285182"/>
            <a:ext cx="41434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But you don’t want the rest of your program to use them…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347841" y="1808249"/>
            <a:ext cx="3769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Then make them </a:t>
            </a:r>
            <a:r>
              <a:rPr lang="en-US" sz="1600" dirty="0">
                <a:solidFill>
                  <a:srgbClr val="990000"/>
                </a:solidFill>
              </a:rPr>
              <a:t>protected</a:t>
            </a:r>
            <a:r>
              <a:rPr lang="en-US" sz="1600" dirty="0"/>
              <a:t> instead of </a:t>
            </a:r>
            <a:r>
              <a:rPr lang="en-US" sz="1600" dirty="0">
                <a:solidFill>
                  <a:srgbClr val="990000"/>
                </a:solidFill>
              </a:rPr>
              <a:t>private</a:t>
            </a:r>
            <a:r>
              <a:rPr lang="en-US" sz="1600" dirty="0"/>
              <a:t> in the base class: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81000" y="3693160"/>
            <a:ext cx="5181600" cy="2841407"/>
            <a:chOff x="-106680" y="3693160"/>
            <a:chExt cx="5181600" cy="2841407"/>
          </a:xfrm>
        </p:grpSpPr>
        <p:sp>
          <p:nvSpPr>
            <p:cNvPr id="400397" name="Rectangle 13"/>
            <p:cNvSpPr>
              <a:spLocks noChangeArrowheads="1"/>
            </p:cNvSpPr>
            <p:nvPr/>
          </p:nvSpPr>
          <p:spPr bwMode="auto">
            <a:xfrm>
              <a:off x="350838" y="3733800"/>
              <a:ext cx="3535362" cy="280076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-106680" y="3693160"/>
              <a:ext cx="5181600" cy="280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Robot(void);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()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</a:rPr>
                <a:t>const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…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private:  // methods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 void </a:t>
              </a:r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chargeBattery</a:t>
              </a:r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();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</a:rPr>
                <a:t>private:  // data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  <p:grpSp>
          <p:nvGrpSpPr>
            <p:cNvPr id="400405" name="Group 21"/>
            <p:cNvGrpSpPr>
              <a:grpSpLocks/>
            </p:cNvGrpSpPr>
            <p:nvPr/>
          </p:nvGrpSpPr>
          <p:grpSpPr bwMode="auto">
            <a:xfrm>
              <a:off x="353060" y="5176207"/>
              <a:ext cx="1204913" cy="338138"/>
              <a:chOff x="779" y="3933"/>
              <a:chExt cx="759" cy="213"/>
            </a:xfrm>
          </p:grpSpPr>
          <p:sp>
            <p:nvSpPr>
              <p:cNvPr id="400403" name="Rectangle 19"/>
              <p:cNvSpPr>
                <a:spLocks noChangeArrowheads="1"/>
              </p:cNvSpPr>
              <p:nvPr/>
            </p:nvSpPr>
            <p:spPr bwMode="auto">
              <a:xfrm>
                <a:off x="816" y="3941"/>
                <a:ext cx="705" cy="16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0404" name="Text Box 20"/>
              <p:cNvSpPr txBox="1">
                <a:spLocks noChangeArrowheads="1"/>
              </p:cNvSpPr>
              <p:nvPr/>
            </p:nvSpPr>
            <p:spPr bwMode="auto">
              <a:xfrm>
                <a:off x="779" y="3933"/>
                <a:ext cx="75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protected:</a:t>
                </a:r>
              </a:p>
            </p:txBody>
          </p:sp>
        </p:grp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6469" y="2331316"/>
            <a:ext cx="3992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This lets your derived class (</a:t>
            </a:r>
            <a:r>
              <a:rPr lang="en-US" sz="1600" i="1" dirty="0"/>
              <a:t>and</a:t>
            </a:r>
            <a:r>
              <a:rPr lang="en-US" sz="1600" dirty="0"/>
              <a:t> its derived classes) reuse these member functions from the base class.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-93707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86180" y="3100606"/>
            <a:ext cx="40932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But still prevents the rest of your program from seeing/using them!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71483" y="3429000"/>
            <a:ext cx="4431783" cy="3153966"/>
            <a:chOff x="4191000" y="3429000"/>
            <a:chExt cx="4953000" cy="3153966"/>
          </a:xfrm>
        </p:grpSpPr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4191000" y="3505200"/>
              <a:ext cx="4876800" cy="307776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724400" y="4784231"/>
              <a:ext cx="22829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</a:rPr>
                <a:t>chargeBattery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(); 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191000" y="3429000"/>
              <a:ext cx="4953000" cy="3046988"/>
              <a:chOff x="4191000" y="3429000"/>
              <a:chExt cx="4953000" cy="3046988"/>
            </a:xfrm>
          </p:grpSpPr>
          <p:sp>
            <p:nvSpPr>
              <p:cNvPr id="400410" name="Rectangle 26"/>
              <p:cNvSpPr>
                <a:spLocks noChangeArrowheads="1"/>
              </p:cNvSpPr>
              <p:nvPr/>
            </p:nvSpPr>
            <p:spPr bwMode="auto">
              <a:xfrm>
                <a:off x="4191000" y="3429000"/>
                <a:ext cx="4953000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: public Robot </a:t>
                </a:r>
                <a:b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(void) {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  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= 1;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</a:rPr>
                  <a:t>     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 }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 ...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; 	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  <p:grpSp>
            <p:nvGrpSpPr>
              <p:cNvPr id="400406" name="Group 22"/>
              <p:cNvGrpSpPr>
                <a:grpSpLocks/>
              </p:cNvGrpSpPr>
              <p:nvPr/>
            </p:nvGrpSpPr>
            <p:grpSpPr bwMode="auto">
              <a:xfrm>
                <a:off x="4692502" y="4691719"/>
                <a:ext cx="4312664" cy="477439"/>
                <a:chOff x="816" y="3929"/>
                <a:chExt cx="875" cy="267"/>
              </a:xfrm>
            </p:grpSpPr>
            <p:sp>
              <p:nvSpPr>
                <p:cNvPr id="400407" name="Rectangle 23"/>
                <p:cNvSpPr>
                  <a:spLocks noChangeArrowheads="1"/>
                </p:cNvSpPr>
                <p:nvPr/>
              </p:nvSpPr>
              <p:spPr bwMode="auto">
                <a:xfrm>
                  <a:off x="816" y="4032"/>
                  <a:ext cx="705" cy="16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00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820" y="3929"/>
                  <a:ext cx="871" cy="1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Courier New" pitchFamily="49" charset="0"/>
                      <a:cs typeface="Courier New" pitchFamily="49" charset="0"/>
                    </a:rPr>
                    <a:t>chargeBattery</a:t>
                  </a:r>
                  <a:r>
                    <a:rPr 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itchFamily="49" charset="0"/>
                      <a:cs typeface="Courier New" pitchFamily="49" charset="0"/>
                    </a:rPr>
                    <a:t>(); </a:t>
                  </a:r>
                  <a:r>
                    <a:rPr lang="en-US" sz="14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// Now i</a:t>
                  </a:r>
                  <a:r>
                    <a:rPr lang="en-US" sz="1400" dirty="0">
                      <a:solidFill>
                        <a:srgbClr val="006666"/>
                      </a:solidFill>
                    </a:rPr>
                    <a:t>t’s OK!</a:t>
                  </a:r>
                  <a:endParaRPr lang="en-US" sz="1800" dirty="0">
                    <a:solidFill>
                      <a:srgbClr val="006666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361920" y="1505582"/>
            <a:ext cx="4773613" cy="1923418"/>
            <a:chOff x="7772400" y="1299466"/>
            <a:chExt cx="4773613" cy="1923418"/>
          </a:xfrm>
        </p:grpSpPr>
        <p:grpSp>
          <p:nvGrpSpPr>
            <p:cNvPr id="400400" name="Group 16"/>
            <p:cNvGrpSpPr>
              <a:grpSpLocks/>
            </p:cNvGrpSpPr>
            <p:nvPr/>
          </p:nvGrpSpPr>
          <p:grpSpPr bwMode="auto">
            <a:xfrm>
              <a:off x="7772400" y="1299466"/>
              <a:ext cx="4773613" cy="1923418"/>
              <a:chOff x="144" y="3120"/>
              <a:chExt cx="2784" cy="1346"/>
            </a:xfrm>
          </p:grpSpPr>
          <p:sp>
            <p:nvSpPr>
              <p:cNvPr id="400401" name="Rectangle 17"/>
              <p:cNvSpPr>
                <a:spLocks noChangeArrowheads="1"/>
              </p:cNvSpPr>
              <p:nvPr/>
            </p:nvSpPr>
            <p:spPr bwMode="auto">
              <a:xfrm>
                <a:off x="152" y="3152"/>
                <a:ext cx="2703" cy="112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02" name="Rectangle 18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2784" cy="1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main()</a:t>
                </a:r>
                <a:endParaRPr lang="en-US" sz="17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7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stan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700" b="1" dirty="0" err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stan.chargeBattery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();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endParaRPr lang="en-US" sz="1700" dirty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  <a:endParaRPr lang="en-US" sz="17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7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00412" name="Rectangle 28"/>
            <p:cNvSpPr>
              <a:spLocks noChangeArrowheads="1"/>
            </p:cNvSpPr>
            <p:nvPr/>
          </p:nvSpPr>
          <p:spPr bwMode="auto">
            <a:xfrm>
              <a:off x="10823683" y="2370724"/>
              <a:ext cx="162256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// STILL FAILS!</a:t>
              </a:r>
            </a:p>
          </p:txBody>
        </p:sp>
      </p:grp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3039532" y="4027427"/>
            <a:ext cx="1723483" cy="2813639"/>
          </a:xfrm>
          <a:prstGeom prst="wedgeRoundRectCallout">
            <a:avLst>
              <a:gd name="adj1" fmla="val -111690"/>
              <a:gd name="adj2" fmla="val 21614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</a:t>
            </a:r>
            <a:r>
              <a:rPr lang="en-US" sz="1200" dirty="0">
                <a:solidFill>
                  <a:srgbClr val="FF0000"/>
                </a:solidFill>
              </a:rPr>
              <a:t> never ever </a:t>
            </a:r>
            <a:r>
              <a:rPr lang="en-US" sz="1200" dirty="0">
                <a:solidFill>
                  <a:schemeClr val="tx1"/>
                </a:solidFill>
              </a:rPr>
              <a:t>make your </a:t>
            </a:r>
            <a:r>
              <a:rPr lang="en-US" sz="1200" dirty="0">
                <a:solidFill>
                  <a:srgbClr val="FF0000"/>
                </a:solidFill>
              </a:rPr>
              <a:t>member variables protected (or public)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</a:p>
          <a:p>
            <a:pPr algn="ctr"/>
            <a:br>
              <a:rPr lang="en-US" sz="6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1200" dirty="0"/>
              <a:t>If you </a:t>
            </a:r>
            <a:r>
              <a:rPr lang="en-US" sz="1200" dirty="0">
                <a:solidFill>
                  <a:srgbClr val="FF0000"/>
                </a:solidFill>
              </a:rPr>
              <a:t>expose member variables </a:t>
            </a:r>
            <a:r>
              <a:rPr lang="en-US" sz="1200" dirty="0"/>
              <a:t>to a </a:t>
            </a:r>
            <a:r>
              <a:rPr lang="en-US" sz="1200" dirty="0">
                <a:solidFill>
                  <a:srgbClr val="FF0000"/>
                </a:solidFill>
              </a:rPr>
              <a:t>derived class</a:t>
            </a:r>
            <a:r>
              <a:rPr lang="en-US" sz="1200" dirty="0"/>
              <a:t>, you violate encapsulation – and that’s bad!</a:t>
            </a:r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23" grpId="0"/>
      <p:bldP spid="24" grpId="0"/>
      <p:bldP spid="2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Reuse 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it.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23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5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Extension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” &lt;&lt;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}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string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if (</a:t>
              </a:r>
              <a:r>
                <a:rPr lang="en-US" sz="1800" b="1" dirty="0" err="1">
                  <a:latin typeface="Courier New" pitchFamily="49" charset="0"/>
                </a:rPr>
                <a:t>iAmConstipated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  complain();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" grpId="0"/>
      <p:bldP spid="34" grpId="0" autoUpdateAnimBg="0"/>
      <p:bldP spid="33" grpId="0"/>
      <p:bldP spid="36" grpId="0"/>
      <p:bldP spid="47" grpId="0" autoUpdateAnimBg="0"/>
      <p:bldP spid="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585281"/>
            <a:ext cx="5179506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 addition to </a:t>
            </a:r>
            <a:r>
              <a:rPr lang="en-US" sz="1600" dirty="0">
                <a:solidFill>
                  <a:srgbClr val="6600CC"/>
                </a:solidFill>
              </a:rPr>
              <a:t>adding entirely new functions</a:t>
            </a:r>
            <a:r>
              <a:rPr lang="en-US" sz="1600" dirty="0"/>
              <a:t> and variables to a derived class…</a:t>
            </a:r>
          </a:p>
          <a:p>
            <a:pPr algn="ctr"/>
            <a:endParaRPr lang="en-US" sz="700" dirty="0"/>
          </a:p>
          <a:p>
            <a:pPr algn="ctr"/>
            <a:r>
              <a:rPr lang="en-US" sz="1600" dirty="0"/>
              <a:t>You can also </a:t>
            </a:r>
            <a:r>
              <a:rPr lang="en-US" sz="1600" i="1" dirty="0">
                <a:solidFill>
                  <a:srgbClr val="6600CC"/>
                </a:solidFill>
              </a:rPr>
              <a:t>override or </a:t>
            </a:r>
            <a:r>
              <a:rPr lang="en-US" sz="1600" i="1" dirty="0">
                <a:solidFill>
                  <a:srgbClr val="FF0000"/>
                </a:solidFill>
              </a:rPr>
              <a:t>specialize</a:t>
            </a:r>
            <a:r>
              <a:rPr lang="en-US" sz="1600" i="1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rgbClr val="6600CC"/>
                </a:solidFill>
              </a:rPr>
              <a:t>existing functions</a:t>
            </a:r>
            <a:r>
              <a:rPr lang="en-US" sz="16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538671" y="1824198"/>
            <a:ext cx="4977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If you do this, you should </a:t>
            </a:r>
            <a:r>
              <a:rPr lang="en-US" sz="1600" dirty="0">
                <a:solidFill>
                  <a:srgbClr val="006666"/>
                </a:solidFill>
              </a:rPr>
              <a:t>always</a:t>
            </a:r>
            <a:r>
              <a:rPr lang="en-US" sz="1600" dirty="0"/>
              <a:t> insert the </a:t>
            </a:r>
            <a:r>
              <a:rPr lang="en-US" sz="1600" dirty="0">
                <a:solidFill>
                  <a:srgbClr val="FF3300"/>
                </a:solidFill>
              </a:rPr>
              <a:t>virtual</a:t>
            </a:r>
            <a:r>
              <a:rPr lang="en-US" sz="1600" dirty="0"/>
              <a:t> keyword in front of </a:t>
            </a:r>
            <a:r>
              <a:rPr lang="en-US" sz="1600" i="1" dirty="0">
                <a:solidFill>
                  <a:srgbClr val="990000"/>
                </a:solidFill>
              </a:rPr>
              <a:t>both</a:t>
            </a:r>
            <a:r>
              <a:rPr lang="en-US" sz="16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5853643" y="1824198"/>
            <a:ext cx="4591050" cy="2290602"/>
            <a:chOff x="2976" y="1835"/>
            <a:chExt cx="2499" cy="1622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1701" cy="145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main()</a:t>
              </a: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4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4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4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4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4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4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4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400" dirty="0">
                <a:latin typeface="Courier New" pitchFamily="49" charset="0"/>
              </a:endParaRPr>
            </a:p>
            <a:p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3370261" y="29913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3395661" y="32882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love 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57" grpId="0"/>
      <p:bldP spid="4393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must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607" y="43284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438573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Specialization: When to Use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3483" y="4800600"/>
            <a:ext cx="22373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only want to use the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keyword for functions you intend to override in your subclasses.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// inherits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133600" y="609600"/>
            <a:ext cx="2833159" cy="1609725"/>
          </a:xfrm>
          <a:prstGeom prst="wedgeRoundRectCallout">
            <a:avLst>
              <a:gd name="adj1" fmla="val -65322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Since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the meaning of </a:t>
            </a: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</a:rPr>
              <a:t>getX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r>
              <a:rPr lang="en-US" sz="1600" dirty="0"/>
              <a:t> is the same across all Robots…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r>
              <a:rPr lang="en-US" sz="1600" baseline="0" dirty="0"/>
              <a:t>So we </a:t>
            </a:r>
            <a:r>
              <a:rPr lang="en-US" sz="1600" baseline="0" dirty="0">
                <a:solidFill>
                  <a:srgbClr val="FF3300"/>
                </a:solidFill>
              </a:rPr>
              <a:t>won’t</a:t>
            </a:r>
            <a:r>
              <a:rPr lang="en-US" sz="1600" baseline="0" dirty="0"/>
              <a:t> make it 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3300"/>
                </a:solidFill>
              </a:rPr>
              <a:t>virtual </a:t>
            </a:r>
            <a:r>
              <a:rPr lang="en-US" sz="1600" dirty="0"/>
              <a:t>function.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062133" y="609600"/>
            <a:ext cx="2895600" cy="1828800"/>
          </a:xfrm>
          <a:prstGeom prst="wedgeRoundRectCallout">
            <a:avLst>
              <a:gd name="adj1" fmla="val -151752"/>
              <a:gd name="adj2" fmla="val 10004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But since subclasses of our Robot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might say different things tha</a:t>
            </a:r>
            <a:r>
              <a:rPr lang="en-US" sz="1600" dirty="0"/>
              <a:t>n our base Robot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… </a:t>
            </a:r>
            <a:r>
              <a:rPr lang="en-US" sz="1600" dirty="0"/>
              <a:t>We should make </a:t>
            </a:r>
            <a:r>
              <a:rPr lang="en-US" sz="1600" dirty="0">
                <a:solidFill>
                  <a:srgbClr val="7030A0"/>
                </a:solidFill>
              </a:rPr>
              <a:t>talk() </a:t>
            </a:r>
            <a:r>
              <a:rPr lang="en-US" sz="1600" dirty="0">
                <a:solidFill>
                  <a:srgbClr val="FF3300"/>
                </a:solidFill>
              </a:rPr>
              <a:t>virtual</a:t>
            </a:r>
            <a:r>
              <a:rPr lang="en-US" sz="1600" dirty="0"/>
              <a:t> so it can be redefined!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43500" y="5765800"/>
            <a:ext cx="3733800" cy="982133"/>
          </a:xfrm>
          <a:prstGeom prst="wedgeRoundRectCallout">
            <a:avLst>
              <a:gd name="adj1" fmla="val -80558"/>
              <a:gd name="adj2" fmla="val -113980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399868" y="2590800"/>
            <a:ext cx="1667932" cy="2004164"/>
          </a:xfrm>
          <a:prstGeom prst="wedgeRoundRectCallout">
            <a:avLst>
              <a:gd name="adj1" fmla="val -57699"/>
              <a:gd name="adj2" fmla="val 5936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Our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derived class will simply inherit the original versions of </a:t>
            </a:r>
            <a:b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</a:rPr>
              <a:t>getX</a:t>
            </a:r>
            <a:r>
              <a:rPr lang="en-US" sz="1600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and </a:t>
            </a:r>
            <a:r>
              <a:rPr lang="en-US" sz="1600" dirty="0" err="1">
                <a:solidFill>
                  <a:srgbClr val="7030A0"/>
                </a:solidFill>
              </a:rPr>
              <a:t>getY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29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Method Visibility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155585" y="335280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029574" y="591914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990000"/>
                </a:solidFill>
              </a:rPr>
              <a:t>redefine a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derived class…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>
                <a:solidFill>
                  <a:srgbClr val="006666"/>
                </a:solidFill>
              </a:rPr>
              <a:t>redefined version </a:t>
            </a:r>
            <a:r>
              <a:rPr lang="en-US" dirty="0">
                <a:solidFill>
                  <a:srgbClr val="FF0000"/>
                </a:solidFill>
              </a:rPr>
              <a:t>hides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006666"/>
                </a:solidFill>
              </a:rPr>
              <a:t> base version </a:t>
            </a:r>
            <a:r>
              <a:rPr lang="en-US" dirty="0">
                <a:solidFill>
                  <a:schemeClr val="tx1"/>
                </a:solidFill>
              </a:rPr>
              <a:t>of the function</a:t>
            </a:r>
            <a:r>
              <a:rPr lang="en-US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(But only when using your derived 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55585" y="5105400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Student </a:t>
              </a:r>
              <a:r>
                <a:rPr lang="en-US" sz="1800" b="1" dirty="0" err="1">
                  <a:latin typeface="Courier New" pitchFamily="49" charset="0"/>
                </a:rPr>
                <a:t>george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227393" y="632395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0" grpId="0"/>
      <p:bldP spid="354360" grpId="1"/>
      <p:bldP spid="2" grpId="0"/>
      <p:bldP spid="3" grpId="0"/>
      <p:bldP spid="22" grpId="0"/>
      <p:bldP spid="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Inheritance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440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Inheritance is the basis of all Object Oriented Programming.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440" y="2843642"/>
            <a:ext cx="554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it can dramatically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simplify your programs</a:t>
            </a:r>
            <a:r>
              <a:rPr lang="en-US" sz="2400" dirty="0"/>
              <a:t> and make them </a:t>
            </a:r>
            <a:r>
              <a:rPr lang="en-US" sz="2400" dirty="0">
                <a:solidFill>
                  <a:srgbClr val="FF0000"/>
                </a:solidFill>
              </a:rPr>
              <a:t>more maintainable</a:t>
            </a:r>
            <a:r>
              <a:rPr lang="en-US" sz="2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750" y="4375725"/>
            <a:ext cx="554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you’ll almost certainly get grilled on it during internship interviews.</a:t>
            </a:r>
          </a:p>
        </p:txBody>
      </p:sp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904193"/>
            <a:ext cx="4089400" cy="1969521"/>
            <a:chOff x="2207" y="3263"/>
            <a:chExt cx="1537" cy="1050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63"/>
              <a:ext cx="1451" cy="100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263"/>
              <a:ext cx="1537" cy="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1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40401" y="6182989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lily.Student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::cheer();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want to call the </a:t>
            </a:r>
            <a:r>
              <a:rPr lang="en-US" sz="1800" dirty="0">
                <a:solidFill>
                  <a:srgbClr val="C00000"/>
                </a:solidFill>
              </a:rPr>
              <a:t>base class’s version</a:t>
            </a:r>
            <a:r>
              <a:rPr lang="en-US" sz="1800" dirty="0"/>
              <a:t> of a method that’s </a:t>
            </a:r>
            <a:r>
              <a:rPr lang="en-US" sz="1800" dirty="0">
                <a:solidFill>
                  <a:srgbClr val="6600CC"/>
                </a:solidFill>
              </a:rPr>
              <a:t>been redefined </a:t>
            </a:r>
            <a:r>
              <a:rPr lang="en-US" sz="1800" dirty="0"/>
              <a:t>in the derived class…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60" y="5562600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can do so by using the </a:t>
            </a:r>
            <a:r>
              <a:rPr lang="en-US" sz="1800" dirty="0" err="1">
                <a:solidFill>
                  <a:srgbClr val="6600CC"/>
                </a:solidFill>
              </a:rPr>
              <a:t>baseclass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>
                <a:solidFill>
                  <a:srgbClr val="FF0000"/>
                </a:solidFill>
              </a:rPr>
              <a:t>method()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syntax…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082153" y="336210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derived class </a:t>
            </a:r>
            <a:r>
              <a:rPr lang="en-US" sz="1800" dirty="0"/>
              <a:t>will, by default, always use the </a:t>
            </a:r>
            <a:r>
              <a:rPr lang="en-US" sz="1800" dirty="0">
                <a:solidFill>
                  <a:srgbClr val="C00000"/>
                </a:solidFill>
              </a:rPr>
              <a:t>most derived version </a:t>
            </a:r>
            <a:r>
              <a:rPr lang="en-US" sz="1800" dirty="0"/>
              <a:t>of a specialized method.</a:t>
            </a:r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6754812" y="3792535"/>
            <a:ext cx="2319338" cy="1617665"/>
          </a:xfrm>
          <a:prstGeom prst="wedgeRoundRectCallout">
            <a:avLst>
              <a:gd name="adj1" fmla="val -86147"/>
              <a:gd name="adj2" fmla="val -57735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600" dirty="0" err="1"/>
              <a:t>Ahh</a:t>
            </a:r>
            <a:r>
              <a:rPr lang="en-US" sz="1600" dirty="0"/>
              <a:t>, since the programmer prefixed this with </a:t>
            </a:r>
            <a:r>
              <a:rPr lang="en-US" sz="1600" dirty="0">
                <a:solidFill>
                  <a:srgbClr val="6600CC"/>
                </a:solidFill>
              </a:rPr>
              <a:t>Student::</a:t>
            </a:r>
            <a:r>
              <a:rPr lang="en-US" sz="1600" dirty="0"/>
              <a:t> I’ll call Student’s version of the </a:t>
            </a:r>
            <a:r>
              <a:rPr lang="en-US" sz="1600" dirty="0">
                <a:solidFill>
                  <a:srgbClr val="FF0000"/>
                </a:solidFill>
              </a:rPr>
              <a:t>cheer() </a:t>
            </a:r>
            <a:r>
              <a:rPr lang="en-US" sz="1600" dirty="0"/>
              <a:t>function!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5050745" y="337927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62" name="AutoShape 68"/>
          <p:cNvSpPr>
            <a:spLocks noChangeArrowheads="1"/>
          </p:cNvSpPr>
          <p:nvPr/>
        </p:nvSpPr>
        <p:spPr bwMode="auto">
          <a:xfrm>
            <a:off x="742259" y="6237292"/>
            <a:ext cx="3100181" cy="620708"/>
          </a:xfrm>
          <a:prstGeom prst="wedgeRoundRectCallout">
            <a:avLst>
              <a:gd name="adj1" fmla="val 105047"/>
              <a:gd name="adj2" fmla="val -33439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400" dirty="0"/>
              <a:t>You can also use this syntax, although it’s pretty rare.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40" grpId="0"/>
      <p:bldP spid="3" grpId="0"/>
      <p:bldP spid="4" grpId="0"/>
      <p:bldP spid="5" grpId="0"/>
      <p:bldP spid="6" grpId="0"/>
      <p:bldP spid="6" grpId="1"/>
      <p:bldP spid="40" grpId="0"/>
      <p:bldP spid="357444" grpId="0" animBg="1"/>
      <p:bldP spid="357444" grpId="1" animBg="1"/>
      <p:bldP spid="8" grpId="0"/>
      <p:bldP spid="8" grpId="1"/>
      <p:bldP spid="8" grpId="2"/>
      <p:bldP spid="9" grpId="0"/>
      <p:bldP spid="62" grpId="0" animBg="1"/>
      <p:bldP spid="6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carey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string x = </a:t>
              </a:r>
              <a:r>
                <a:rPr lang="en-US" sz="1800" b="1" dirty="0" err="1">
                  <a:latin typeface="Courier New" pitchFamily="49" charset="0"/>
                </a:rPr>
                <a:t>carey.whatILike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endParaRPr lang="en-US" sz="12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“Carey likes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”</a:t>
              </a:r>
              <a:r>
                <a:rPr lang="en-US" sz="14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 x;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“alcohol”;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myFavorite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88" y="-26136"/>
            <a:ext cx="9074150" cy="1143000"/>
          </a:xfrm>
        </p:spPr>
        <p:txBody>
          <a:bodyPr/>
          <a:lstStyle/>
          <a:p>
            <a:pPr algn="l"/>
            <a:r>
              <a:rPr lang="en-US" sz="2000" dirty="0"/>
              <a:t>Specialization: Reuse of Hidden Base-class Methods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Sometimes a method in your derived class will want to rely upon the overridden version in the base class…</a:t>
            </a:r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3471675">
            <a:off x="3097507" y="3704273"/>
            <a:ext cx="1952406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0000"/>
                </a:solidFill>
              </a:rPr>
              <a:t>Needs to use this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one that it overrides…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6529041" y="1"/>
            <a:ext cx="2691159" cy="838200"/>
          </a:xfrm>
          <a:prstGeom prst="wedgeRoundRectCallout">
            <a:avLst>
              <a:gd name="adj1" fmla="val 31891"/>
              <a:gd name="adj2" fmla="val 261747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Here’s how we do it!</a:t>
            </a:r>
          </a:p>
          <a:p>
            <a:pPr algn="ctr"/>
            <a:r>
              <a:rPr lang="en-US" sz="1600" dirty="0"/>
              <a:t>First, you call the base-version of the method…</a:t>
            </a:r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6807200" y="3778664"/>
            <a:ext cx="2353205" cy="927456"/>
          </a:xfrm>
          <a:prstGeom prst="wedgeRoundRectCallout">
            <a:avLst>
              <a:gd name="adj1" fmla="val -51724"/>
              <a:gd name="adj2" fmla="val -11182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Then you modify any result you get back, as required… and return it.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63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 += “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burners”;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fav;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see how this works!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6082F-0E5A-4CCF-8654-7710A8CF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3D305-D4D8-4964-B214-25457094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4762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4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Ok, how are super-classes and sub-classes constructed?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see!</a:t>
            </a:r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615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60739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we know that C++ automatically constructs an object’s member variables first, then runs the object’s constructor...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971799" y="2291228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Before C++ can run</a:t>
            </a:r>
            <a:br>
              <a:rPr lang="en-US" dirty="0"/>
            </a:br>
            <a:r>
              <a:rPr lang="en-US" dirty="0"/>
              <a:t>your constructor body…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 rot="483275">
            <a:off x="2743199" y="379827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must first construct</a:t>
            </a:r>
            <a:br>
              <a:rPr lang="en-US" dirty="0"/>
            </a:br>
            <a:r>
              <a:rPr lang="en-US" dirty="0"/>
              <a:t>its member variables (</a:t>
            </a:r>
            <a:r>
              <a:rPr lang="en-US" dirty="0" err="1"/>
              <a:t>objs</a:t>
            </a:r>
            <a:r>
              <a:rPr lang="en-US" dirty="0"/>
              <a:t>)!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 rot="20142528">
            <a:off x="3620228" y="395392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And if you don’t explicitly construct </a:t>
            </a:r>
            <a:br>
              <a:rPr lang="en-US" dirty="0"/>
            </a:br>
            <a:r>
              <a:rPr lang="en-US" dirty="0"/>
              <a:t>your member variables (objects), </a:t>
            </a:r>
            <a:br>
              <a:rPr lang="en-US" dirty="0"/>
            </a:br>
            <a:r>
              <a:rPr lang="en-US" dirty="0"/>
              <a:t>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3660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Forget about inheritance </a:t>
            </a:r>
            <a:r>
              <a:rPr lang="en-US" dirty="0"/>
              <a:t>for a second and think back a few weeks to </a:t>
            </a:r>
            <a:r>
              <a:rPr lang="en-US" dirty="0">
                <a:solidFill>
                  <a:srgbClr val="FF0000"/>
                </a:solidFill>
              </a:rPr>
              <a:t>class construction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9504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304800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521199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4089399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3810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4057444" y="2565499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as you’d guess, C++ also does this for derived classes…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283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08060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constructed!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constructed first?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base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/>
              <a:t>n implicit call to initialize </a:t>
            </a:r>
            <a:r>
              <a:rPr lang="en-US" sz="1800" dirty="0" err="1"/>
              <a:t>ShieldedRobot’s</a:t>
            </a:r>
            <a:r>
              <a:rPr lang="en-US" sz="1800" dirty="0"/>
              <a:t> member variables…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24051" y="11800"/>
            <a:ext cx="2362200" cy="1212989"/>
          </a:xfrm>
          <a:prstGeom prst="wedgeRoundRectCallout">
            <a:avLst>
              <a:gd name="adj1" fmla="val 74758"/>
              <a:gd name="adj2" fmla="val 14762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195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basic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1620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285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 any time you define a derived object…</a:t>
            </a: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894018" y="1069808"/>
            <a:ext cx="2199187" cy="1234101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4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Then C++ (implicitly) constructs your derived object’s member variables…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745502" y="2111897"/>
            <a:ext cx="2207497" cy="1239795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" name="Right Arrow 53"/>
          <p:cNvSpPr/>
          <p:nvPr/>
        </p:nvSpPr>
        <p:spPr bwMode="auto">
          <a:xfrm rot="20396498">
            <a:off x="2500445" y="3175768"/>
            <a:ext cx="2637122" cy="1374345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Finally, C++ runs the body</a:t>
            </a:r>
            <a:br>
              <a:rPr lang="en-US" sz="1400" dirty="0"/>
            </a:br>
            <a:r>
              <a:rPr lang="en-US" sz="1400" dirty="0"/>
              <a:t>of the derived </a:t>
            </a:r>
            <a:r>
              <a:rPr lang="en-US" sz="1400" dirty="0" err="1"/>
              <a:t>c’tor</a:t>
            </a:r>
            <a:r>
              <a:rPr lang="en-US" sz="1400" dirty="0"/>
              <a:t>!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C++ first (implicitly) calls your base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br>
              <a:rPr lang="en-US" sz="2400" dirty="0"/>
            </a:br>
            <a:r>
              <a:rPr lang="en-US" sz="2400" dirty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to save 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class…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58" grpId="0" animBg="1"/>
      <p:bldP spid="58" grpId="1" animBg="1"/>
      <p:bldP spid="4" grpId="0"/>
      <p:bldP spid="63" grpId="0"/>
      <p:bldP spid="66" grpId="0" animBg="1"/>
      <p:bldP spid="66" grpId="1" animBg="1"/>
      <p:bldP spid="69" grpId="0"/>
      <p:bldP spid="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41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2057400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Robot: public Machine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Robot(void)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3669701"/>
            <a:ext cx="5181600" cy="2426299"/>
            <a:chOff x="-76200" y="2579494"/>
            <a:chExt cx="5181600" cy="2426299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820579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57949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2084197"/>
            <a:ext cx="5213555" cy="4469003"/>
            <a:chOff x="3886200" y="2057400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2062604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2057400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3910302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 ...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3753845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3427007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3801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75" grpId="0" animBg="1"/>
      <p:bldP spid="7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2766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OK, so how does destruction work with inheritance?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of an object’s member variables after the outer object’s destructor runs.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 rot="19279226">
            <a:off x="1886947" y="629590"/>
            <a:ext cx="3079955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First C++ runs the body of </a:t>
            </a:r>
            <a:br>
              <a:rPr lang="en-US" sz="1600" dirty="0"/>
            </a:br>
            <a:r>
              <a:rPr lang="en-US" sz="1600" dirty="0"/>
              <a:t>your outer object’s </a:t>
            </a:r>
            <a:r>
              <a:rPr lang="en-US" sz="1600" dirty="0" err="1"/>
              <a:t>d’tor</a:t>
            </a:r>
            <a:r>
              <a:rPr lang="en-US" sz="1600" dirty="0"/>
              <a:t>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2" name="Left Arrow 61"/>
          <p:cNvSpPr/>
          <p:nvPr/>
        </p:nvSpPr>
        <p:spPr bwMode="auto">
          <a:xfrm rot="2211775">
            <a:off x="2737055" y="3495559"/>
            <a:ext cx="2667000" cy="1407801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Then C++ destructs </a:t>
            </a:r>
            <a:r>
              <a:rPr lang="en-US" sz="1600" i="1" dirty="0">
                <a:solidFill>
                  <a:srgbClr val="FF0000"/>
                </a:solidFill>
              </a:rPr>
              <a:t>all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>member objects.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destructed!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destructed first?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5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711200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685800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60912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2815586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749300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711200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065888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283590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587425"/>
            <a:ext cx="478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6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067949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067949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694377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02466" y="344104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4597" y="4462767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9771" y="42048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6103203"/>
            <a:ext cx="506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142995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 rot="699604">
            <a:off x="2480381" y="1372305"/>
            <a:ext cx="2347938" cy="1371600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846035" y="2209571"/>
            <a:ext cx="2908103" cy="1416135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9604517">
            <a:off x="1852468" y="3507949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Robot’s data: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/>
              <a:t>ShieldedRobot’s</a:t>
            </a:r>
            <a:r>
              <a:rPr lang="en-US" sz="300" b="1" dirty="0"/>
              <a:t>  </a:t>
            </a:r>
            <a:r>
              <a:rPr lang="en-US" sz="1200" b="1" dirty="0"/>
              <a:t>data: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9" grpId="0" animBg="1"/>
      <p:bldP spid="69" grpId="1" animBg="1"/>
      <p:bldP spid="79" grpId="0" animBg="1"/>
      <p:bldP spid="7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195271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192731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430242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405709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1981200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4722407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410590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4412995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39433" y="2160657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49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143000" y="1039743"/>
            <a:ext cx="29114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Consider the following base class: </a:t>
            </a:r>
            <a:r>
              <a:rPr lang="en-US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class…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coordinates</a:t>
            </a:r>
            <a:r>
              <a:rPr lang="en-US" dirty="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the </a:t>
            </a:r>
            <a:r>
              <a:rPr lang="en-US" i="1" dirty="0">
                <a:solidFill>
                  <a:schemeClr val="accent2"/>
                </a:solidFill>
              </a:rPr>
              <a:t>Robot class</a:t>
            </a:r>
            <a:r>
              <a:rPr lang="en-US" i="1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the </a:t>
            </a:r>
            <a:r>
              <a:rPr lang="en-US" i="1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006666"/>
                </a:solidFill>
              </a:rPr>
              <a:t>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also describe 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 purpose/meaning in both classes! </a:t>
            </a:r>
            <a:r>
              <a:rPr lang="en-US" dirty="0"/>
              <a:t> </a:t>
            </a:r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50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2614304" y="652181"/>
            <a:ext cx="3405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Now consider the </a:t>
            </a:r>
            <a:r>
              <a:rPr lang="en-US" sz="1800" dirty="0">
                <a:solidFill>
                  <a:srgbClr val="990000"/>
                </a:solidFill>
              </a:rPr>
              <a:t>Duck </a:t>
            </a:r>
            <a:r>
              <a:rPr lang="en-US" sz="1800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rgbClr val="990000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It’s a subclass of</a:t>
            </a:r>
            <a:r>
              <a:rPr lang="en-US" sz="18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have a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!  Can anyone see what it is?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Right!  Our Animal constructor </a:t>
            </a:r>
            <a:r>
              <a:rPr lang="en-US" sz="2400" dirty="0">
                <a:solidFill>
                  <a:srgbClr val="FF0000"/>
                </a:solidFill>
              </a:rPr>
              <a:t>requires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But our Duck class uses C++’s implicit construction mechanism…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it doesn’t pass any parameters in!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28194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/>
              <a:t>in!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3" grpId="0" animBg="1"/>
      <p:bldP spid="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5908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51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6600CC"/>
                </a:solidFill>
              </a:rPr>
              <a:t>So what can we do?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If 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for construction,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>
                <a:solidFill>
                  <a:srgbClr val="6600CC"/>
                </a:solidFill>
              </a:rPr>
              <a:t>initializer list</a:t>
            </a:r>
            <a:r>
              <a:rPr lang="en-US" dirty="0"/>
              <a:t> to the </a:t>
            </a:r>
            <a:r>
              <a:rPr lang="en-US" dirty="0">
                <a:solidFill>
                  <a:srgbClr val="006666"/>
                </a:solidFill>
              </a:rPr>
              <a:t>subclass 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first item </a:t>
            </a:r>
            <a:r>
              <a:rPr lang="en-US" dirty="0">
                <a:solidFill>
                  <a:schemeClr val="tx1"/>
                </a:solidFill>
              </a:rPr>
              <a:t>in your initializer list must be…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Of course, then C++ </a:t>
            </a:r>
            <a:r>
              <a:rPr lang="en-US" dirty="0">
                <a:solidFill>
                  <a:srgbClr val="FF0000"/>
                </a:solidFill>
              </a:rPr>
              <a:t>doesn’t implicitly call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base’s </a:t>
            </a:r>
            <a:r>
              <a:rPr lang="en-US" dirty="0" err="1">
                <a:solidFill>
                  <a:srgbClr val="FF0000"/>
                </a:solidFill>
              </a:rPr>
              <a:t>c’tor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anymore!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algn="l"/>
            <a:r>
              <a:rPr lang="en-US" sz="2800" dirty="0"/>
              <a:t>Inheritance &amp; Initializer Lists</a:t>
            </a:r>
          </a:p>
        </p:txBody>
      </p:sp>
      <p:sp>
        <p:nvSpPr>
          <p:cNvPr id="55" name="Down Arrow 54"/>
          <p:cNvSpPr/>
          <p:nvPr/>
        </p:nvSpPr>
        <p:spPr bwMode="auto">
          <a:xfrm>
            <a:off x="749300" y="703076"/>
            <a:ext cx="2667000" cy="16383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c’tor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requires</a:t>
            </a:r>
            <a:endParaRPr lang="en-US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parameters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743970" y="2556932"/>
            <a:ext cx="2568393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6007" y="225539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7505393" y="1805341"/>
            <a:ext cx="1600813" cy="900112"/>
          </a:xfrm>
          <a:prstGeom prst="wedgeRoundRectCallout">
            <a:avLst>
              <a:gd name="adj1" fmla="val -70753"/>
              <a:gd name="adj2" fmla="val 1780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And in this case </a:t>
            </a:r>
            <a:br>
              <a:rPr lang="en-US" sz="1600" dirty="0"/>
            </a:br>
            <a:r>
              <a:rPr lang="en-US" sz="1600" dirty="0"/>
              <a:t>all Ducks would </a:t>
            </a:r>
            <a:br>
              <a:rPr lang="en-US" sz="1600" dirty="0"/>
            </a:br>
            <a:r>
              <a:rPr lang="en-US" sz="1600" dirty="0"/>
              <a:t>weigh </a:t>
            </a:r>
            <a:r>
              <a:rPr lang="en-US" sz="1600" dirty="0">
                <a:solidFill>
                  <a:srgbClr val="006666"/>
                </a:solidFill>
              </a:rPr>
              <a:t>2</a:t>
            </a:r>
            <a:r>
              <a:rPr lang="en-US" sz="1600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 along with </a:t>
            </a:r>
            <a:r>
              <a:rPr lang="en-US" dirty="0">
                <a:solidFill>
                  <a:srgbClr val="6600CC"/>
                </a:solidFill>
              </a:rPr>
              <a:t>parameters 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200783" y="-33867"/>
            <a:ext cx="2802334" cy="1252410"/>
          </a:xfrm>
          <a:prstGeom prst="wedgeRoundRectCallout">
            <a:avLst>
              <a:gd name="adj1" fmla="val -32674"/>
              <a:gd name="adj2" fmla="val 13665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This states that before we can construct a Duck, we must first construct the Animal base part of our object!</a:t>
            </a:r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66" grpId="0" animBg="1"/>
      <p:bldP spid="6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52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if your derived class has </a:t>
            </a:r>
            <a:r>
              <a:rPr lang="en-US" dirty="0">
                <a:solidFill>
                  <a:srgbClr val="FF0000"/>
                </a:solidFill>
              </a:rPr>
              <a:t>member objects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Stomach(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whose </a:t>
            </a:r>
            <a:r>
              <a:rPr lang="en-US" dirty="0" err="1">
                <a:solidFill>
                  <a:srgbClr val="FF0000"/>
                </a:solidFill>
              </a:rPr>
              <a:t>c’tors</a:t>
            </a:r>
            <a:r>
              <a:rPr lang="en-US" dirty="0">
                <a:solidFill>
                  <a:srgbClr val="FF0000"/>
                </a:solidFill>
              </a:rPr>
              <a:t> require parameters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7619" y="225894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53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21" grpId="0"/>
      <p:bldP spid="3953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54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21431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Now, any time we construct a </a:t>
            </a:r>
            <a:r>
              <a:rPr lang="en-US" sz="1800" dirty="0">
                <a:solidFill>
                  <a:srgbClr val="006666"/>
                </a:solidFill>
              </a:rPr>
              <a:t>Duck</a:t>
            </a:r>
            <a:r>
              <a:rPr lang="en-US" sz="1800" dirty="0"/>
              <a:t>, we must pass in its </a:t>
            </a:r>
            <a:r>
              <a:rPr lang="en-US" sz="1800" dirty="0">
                <a:solidFill>
                  <a:srgbClr val="990000"/>
                </a:solidFill>
              </a:rPr>
              <a:t>weight</a:t>
            </a:r>
            <a:r>
              <a:rPr lang="en-US" sz="1800" dirty="0"/>
              <a:t>. This is then passed on to the </a:t>
            </a:r>
            <a:r>
              <a:rPr lang="en-US" sz="1800" dirty="0">
                <a:solidFill>
                  <a:srgbClr val="006666"/>
                </a:solidFill>
              </a:rPr>
              <a:t>Animal</a:t>
            </a:r>
            <a:r>
              <a:rPr lang="en-US" sz="18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39" grpId="0"/>
      <p:bldP spid="3963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55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Next,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(2)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4511675" y="5380672"/>
            <a:ext cx="2695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Now let’s update the </a:t>
            </a:r>
            <a:r>
              <a:rPr lang="en-US" sz="1800" dirty="0">
                <a:solidFill>
                  <a:srgbClr val="990000"/>
                </a:solidFill>
              </a:rPr>
              <a:t>Duck</a:t>
            </a:r>
            <a:r>
              <a:rPr lang="en-US" sz="1800" dirty="0">
                <a:solidFill>
                  <a:schemeClr val="tx1"/>
                </a:solidFill>
              </a:rPr>
              <a:t> class so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96" grpId="0"/>
      <p:bldP spid="39740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66733" y="2789192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Finally let’s define a subclass called </a:t>
            </a:r>
            <a:r>
              <a:rPr lang="en-US" sz="1600" dirty="0">
                <a:solidFill>
                  <a:srgbClr val="990000"/>
                </a:solidFill>
              </a:rPr>
              <a:t>Mallard</a:t>
            </a:r>
            <a:r>
              <a:rPr lang="en-US" sz="16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 All Mallard ducks weigh </a:t>
            </a:r>
            <a:r>
              <a:rPr lang="en-US" sz="1400" dirty="0">
                <a:solidFill>
                  <a:srgbClr val="006666"/>
                </a:solidFill>
              </a:rPr>
              <a:t>5</a:t>
            </a:r>
            <a:r>
              <a:rPr lang="en-US" sz="1400" dirty="0">
                <a:solidFill>
                  <a:schemeClr val="tx1"/>
                </a:solidFill>
              </a:rPr>
              <a:t> pounds, and have </a:t>
            </a:r>
            <a:r>
              <a:rPr lang="en-US" sz="1400" dirty="0">
                <a:solidFill>
                  <a:srgbClr val="006666"/>
                </a:solidFill>
              </a:rPr>
              <a:t>50</a:t>
            </a:r>
            <a:r>
              <a:rPr lang="en-US" sz="14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 You can specify the Mallard’s </a:t>
            </a:r>
            <a:r>
              <a:rPr lang="en-US" sz="1400" dirty="0">
                <a:solidFill>
                  <a:srgbClr val="6600CC"/>
                </a:solidFill>
              </a:rPr>
              <a:t>name </a:t>
            </a:r>
            <a:r>
              <a:rPr lang="en-US" sz="1400" dirty="0">
                <a:solidFill>
                  <a:schemeClr val="tx1"/>
                </a:solidFill>
              </a:rPr>
              <a:t>during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862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411" grpId="0"/>
      <p:bldP spid="398418" grpId="0"/>
      <p:bldP spid="3984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58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 dirty="0">
                <a:solidFill>
                  <a:schemeClr val="accent2"/>
                </a:solidFill>
              </a:rPr>
              <a:t>However</a:t>
            </a:r>
            <a:r>
              <a:rPr lang="en-US" sz="2200" dirty="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 then you </a:t>
            </a:r>
            <a:r>
              <a:rPr lang="en-US" sz="2200" dirty="0">
                <a:solidFill>
                  <a:schemeClr val="accent2"/>
                </a:solidFill>
              </a:rPr>
              <a:t>must</a:t>
            </a:r>
            <a:r>
              <a:rPr lang="en-US" sz="2200" dirty="0"/>
              <a:t> define assignment ops and copy </a:t>
            </a:r>
            <a:r>
              <a:rPr lang="en-US" sz="2200" dirty="0" err="1"/>
              <a:t>c’tors</a:t>
            </a:r>
            <a:r>
              <a:rPr lang="en-US" sz="2200" dirty="0"/>
              <a:t> for the base </a:t>
            </a:r>
            <a:r>
              <a:rPr lang="en-US" sz="2200" dirty="0">
                <a:solidFill>
                  <a:srgbClr val="006666"/>
                </a:solidFill>
              </a:rPr>
              <a:t>class </a:t>
            </a:r>
            <a:r>
              <a:rPr lang="en-US" sz="2200" i="1" dirty="0"/>
              <a:t>and</a:t>
            </a:r>
            <a:r>
              <a:rPr lang="en-US" sz="2200" dirty="0"/>
              <a:t> also special versions of these </a:t>
            </a:r>
            <a:r>
              <a:rPr lang="en-US" sz="2200" dirty="0" err="1"/>
              <a:t>fns</a:t>
            </a:r>
            <a:r>
              <a:rPr lang="en-US" sz="2200" dirty="0"/>
              <a:t> for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class!</a:t>
            </a:r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6600CC"/>
                </a:solidFill>
              </a:rPr>
              <a:t>It works fine.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C++ </a:t>
            </a:r>
            <a:r>
              <a:rPr lang="en-US" sz="2200" dirty="0">
                <a:solidFill>
                  <a:srgbClr val="990000"/>
                </a:solidFill>
              </a:rPr>
              <a:t>first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990000"/>
                </a:solidFill>
              </a:rPr>
              <a:t>base</a:t>
            </a:r>
            <a:r>
              <a:rPr lang="en-US" sz="2200" dirty="0"/>
              <a:t> data, from curly to </a:t>
            </a:r>
            <a:r>
              <a:rPr lang="en-US" sz="2200" dirty="0" err="1"/>
              <a:t>larry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6666"/>
                </a:solidFill>
              </a:rPr>
              <a:t>then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data from curly to </a:t>
            </a:r>
            <a:r>
              <a:rPr lang="en-US" sz="2200" dirty="0" err="1"/>
              <a:t>larry</a:t>
            </a:r>
            <a:r>
              <a:rPr lang="en-US" sz="2200" dirty="0"/>
              <a:t> </a:t>
            </a:r>
            <a:r>
              <a:rPr lang="en-US" sz="900" dirty="0"/>
              <a:t>(using the operator=/copy </a:t>
            </a:r>
            <a:r>
              <a:rPr lang="en-US" sz="900" dirty="0" err="1"/>
              <a:t>c’tor</a:t>
            </a:r>
            <a:r>
              <a:rPr lang="en-US" sz="900" dirty="0"/>
              <a:t>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59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if (this == &amp;other) return *this;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 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few 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br>
              <a:rPr lang="en-US" dirty="0"/>
            </a:br>
            <a:r>
              <a:rPr lang="en-US" i="1" u="sng" dirty="0">
                <a:solidFill>
                  <a:srgbClr val="990000"/>
                </a:solidFill>
              </a:rPr>
              <a:t>is a kind of</a:t>
            </a:r>
            <a:r>
              <a:rPr lang="en-US" i="1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It shares </a:t>
            </a:r>
            <a:r>
              <a:rPr lang="en-US" i="1" dirty="0"/>
              <a:t>all </a:t>
            </a:r>
            <a:r>
              <a:rPr lang="en-US" dirty="0"/>
              <a:t>of the same methods and 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60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Extension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Extension 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Specialization 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(from the base 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6600CC"/>
                </a:solidFill>
              </a:rPr>
              <a:t>addSpeed</a:t>
            </a:r>
            <a:r>
              <a:rPr lang="en-US" dirty="0">
                <a:solidFill>
                  <a:srgbClr val="6600CC"/>
                </a:solidFill>
              </a:rPr>
              <a:t>(10);</a:t>
            </a:r>
            <a:r>
              <a:rPr lang="en-US" dirty="0"/>
              <a:t> 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FF3300"/>
                </a:solidFill>
              </a:rPr>
              <a:t>addSpeed</a:t>
            </a:r>
            <a:r>
              <a:rPr lang="en-US" dirty="0">
                <a:solidFill>
                  <a:srgbClr val="FF3300"/>
                </a:solidFill>
              </a:rPr>
              <a:t>(200);</a:t>
            </a:r>
            <a:r>
              <a:rPr lang="en-US" dirty="0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br>
              <a:rPr lang="en-US" dirty="0"/>
            </a:br>
            <a:r>
              <a:rPr lang="en-US" dirty="0"/>
              <a:t>the same code 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7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example…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4120897" cy="4801314"/>
            <a:chOff x="4664075" y="1447800"/>
            <a:chExt cx="4120897" cy="4801314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40275" y="1447800"/>
              <a:ext cx="4044697" cy="4801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id);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basically </a:t>
            </a:r>
            <a:br>
              <a:rPr lang="en-US" sz="1800" dirty="0"/>
            </a:br>
            <a:r>
              <a:rPr lang="en-US" sz="1800" i="1" u="sng" dirty="0">
                <a:solidFill>
                  <a:srgbClr val="990000"/>
                </a:solidFill>
              </a:rPr>
              <a:t>is a type of</a:t>
            </a:r>
            <a:r>
              <a:rPr lang="en-US" sz="1800" i="1" dirty="0">
                <a:solidFill>
                  <a:srgbClr val="990000"/>
                </a:solidFill>
              </a:rPr>
              <a:t>  </a:t>
            </a:r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It shares </a:t>
            </a:r>
            <a:r>
              <a:rPr lang="en-US" sz="1800" i="1" dirty="0"/>
              <a:t>all </a:t>
            </a:r>
            <a:r>
              <a:rPr lang="en-US" sz="1800" dirty="0"/>
              <a:t>of the same methods/data as a Person and just 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are 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my </a:t>
            </a:r>
            <a:r>
              <a:rPr lang="en-US" sz="1800" dirty="0">
                <a:solidFill>
                  <a:srgbClr val="6600CC"/>
                </a:solidFill>
              </a:rPr>
              <a:t>Student </a:t>
            </a:r>
            <a:r>
              <a:rPr lang="en-US" sz="1800" dirty="0">
                <a:solidFill>
                  <a:schemeClr val="tx1"/>
                </a:solidFill>
              </a:rPr>
              <a:t>class</a:t>
            </a:r>
            <a:r>
              <a:rPr lang="en-US" sz="1800" dirty="0"/>
              <a:t>, I had to </a:t>
            </a:r>
            <a:r>
              <a:rPr lang="en-US" sz="1800" dirty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/>
              <a:t> like </a:t>
            </a:r>
            <a:r>
              <a:rPr lang="en-US" sz="1800" dirty="0" err="1">
                <a:solidFill>
                  <a:srgbClr val="FF0000"/>
                </a:solidFill>
              </a:rPr>
              <a:t>getName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setAge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etc., from scratch! </a:t>
            </a:r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8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“subclass”</a:t>
            </a:r>
            <a:r>
              <a:rPr lang="en-US" dirty="0"/>
              <a:t> 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all 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“superclass”</a:t>
            </a:r>
            <a:r>
              <a:rPr lang="en-US" dirty="0"/>
              <a:t> 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That’s the idea behind </a:t>
            </a:r>
            <a:r>
              <a:rPr lang="en-US" dirty="0">
                <a:solidFill>
                  <a:srgbClr val="FF3300"/>
                </a:solidFill>
              </a:rPr>
              <a:t>C++ inheritance</a:t>
            </a:r>
            <a:r>
              <a:rPr lang="en-US" dirty="0"/>
              <a:t>!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>
                <a:solidFill>
                  <a:srgbClr val="6600CC"/>
                </a:solidFill>
              </a:rPr>
              <a:t>define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a new class </a:t>
            </a:r>
            <a:r>
              <a:rPr lang="en-US" dirty="0">
                <a:solidFill>
                  <a:schemeClr val="tx1"/>
                </a:solidFill>
              </a:rPr>
              <a:t>and have it </a:t>
            </a:r>
            <a:r>
              <a:rPr lang="en-US" dirty="0">
                <a:solidFill>
                  <a:srgbClr val="6600CC"/>
                </a:solidFill>
              </a:rPr>
              <a:t>“inherit” all of the methods/data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of an existing, related class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wouldn’t need to rewrite/copy all that code from our first class into our second class!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Among other things, this enables you to </a:t>
              </a:r>
              <a:r>
                <a:rPr lang="en-US" dirty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/>
                <a:t>, which is a big </a:t>
              </a:r>
              <a:br>
                <a:rPr lang="en-US" dirty="0"/>
              </a:br>
              <a:r>
                <a:rPr lang="en-US" dirty="0">
                  <a:solidFill>
                    <a:srgbClr val="FF3300"/>
                  </a:solidFill>
                </a:rPr>
                <a:t>no-no</a:t>
              </a:r>
              <a:r>
                <a:rPr lang="en-US" dirty="0"/>
                <a:t> in software engineering!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9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How it Works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b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953000" y="6344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990000"/>
                </a:solidFill>
              </a:rPr>
              <a:t>First you define the </a:t>
            </a:r>
            <a:r>
              <a:rPr lang="en-US" sz="1600" dirty="0">
                <a:solidFill>
                  <a:srgbClr val="6600CC"/>
                </a:solidFill>
              </a:rPr>
              <a:t>superclass</a:t>
            </a:r>
            <a:r>
              <a:rPr lang="en-US" sz="1600" dirty="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4594860" y="1244025"/>
            <a:ext cx="53111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990000"/>
                </a:solidFill>
              </a:rPr>
              <a:t>Then you </a:t>
            </a:r>
            <a:r>
              <a:rPr lang="en-US" sz="1600" i="1" dirty="0">
                <a:solidFill>
                  <a:srgbClr val="006666"/>
                </a:solidFill>
              </a:rPr>
              <a:t>define</a:t>
            </a:r>
            <a:r>
              <a:rPr lang="en-US" sz="1600" dirty="0">
                <a:solidFill>
                  <a:srgbClr val="990000"/>
                </a:solidFill>
              </a:rPr>
              <a:t> your </a:t>
            </a:r>
            <a:r>
              <a:rPr lang="en-US" sz="1600" dirty="0">
                <a:solidFill>
                  <a:srgbClr val="6600CC"/>
                </a:solidFill>
              </a:rPr>
              <a:t>subclass,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990000"/>
                </a:solidFill>
              </a:rPr>
              <a:t>explicitly basing it on the </a:t>
            </a:r>
            <a:r>
              <a:rPr lang="en-US" sz="1600" dirty="0">
                <a:solidFill>
                  <a:srgbClr val="6600CC"/>
                </a:solidFill>
              </a:rPr>
              <a:t>superclass</a:t>
            </a:r>
            <a:r>
              <a:rPr lang="en-US" sz="1600" dirty="0">
                <a:solidFill>
                  <a:srgbClr val="990000"/>
                </a:solidFill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1520" y="1853625"/>
            <a:ext cx="5364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990000"/>
                </a:solidFill>
              </a:rPr>
              <a:t>Finally you add </a:t>
            </a:r>
            <a:r>
              <a:rPr lang="en-US" sz="1600" dirty="0">
                <a:solidFill>
                  <a:srgbClr val="006666"/>
                </a:solidFill>
              </a:rPr>
              <a:t>new </a:t>
            </a:r>
            <a:r>
              <a:rPr lang="en-US" sz="1600" dirty="0">
                <a:solidFill>
                  <a:srgbClr val="990000"/>
                </a:solidFill>
              </a:rPr>
              <a:t>variables and </a:t>
            </a:r>
            <a:br>
              <a:rPr lang="en-US" sz="1600" dirty="0">
                <a:solidFill>
                  <a:srgbClr val="990000"/>
                </a:solidFill>
              </a:rPr>
            </a:br>
            <a:r>
              <a:rPr lang="en-US" sz="1600" dirty="0">
                <a:solidFill>
                  <a:srgbClr val="990000"/>
                </a:solidFill>
              </a:rPr>
              <a:t>member 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</a:t>
            </a:r>
            <a:r>
              <a:rPr lang="en-US" dirty="0">
                <a:solidFill>
                  <a:srgbClr val="6600CC"/>
                </a:solidFill>
              </a:rPr>
              <a:t>subclass</a:t>
            </a:r>
            <a:r>
              <a:rPr lang="en-US" dirty="0"/>
              <a:t> can now</a:t>
            </a:r>
            <a:br>
              <a:rPr lang="en-US" dirty="0"/>
            </a:br>
            <a:r>
              <a:rPr lang="en-US" dirty="0"/>
              <a:t>do everything the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/>
              <a:t> can do, </a:t>
            </a:r>
            <a:br>
              <a:rPr lang="en-US" dirty="0"/>
            </a:br>
            <a:r>
              <a:rPr lang="en-US" dirty="0"/>
              <a:t>and more!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can do everything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s; }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3587221" y="1143000"/>
            <a:ext cx="1670579" cy="1447800"/>
          </a:xfrm>
          <a:prstGeom prst="wedgeRoundRectCallout">
            <a:avLst>
              <a:gd name="adj1" fmla="val 160060"/>
              <a:gd name="adj2" fmla="val 77611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dirty="0"/>
              <a:t>You explicitly tell C++ that your </a:t>
            </a:r>
            <a:r>
              <a:rPr lang="en-US" sz="1400" dirty="0">
                <a:solidFill>
                  <a:srgbClr val="FF0000"/>
                </a:solidFill>
              </a:rPr>
              <a:t>new class </a:t>
            </a:r>
            <a:r>
              <a:rPr lang="en-US" sz="1400" dirty="0"/>
              <a:t>is based on an </a:t>
            </a:r>
            <a:r>
              <a:rPr lang="en-US" sz="1400" dirty="0">
                <a:solidFill>
                  <a:srgbClr val="FF0000"/>
                </a:solidFill>
              </a:rPr>
              <a:t>existing class</a:t>
            </a:r>
            <a:r>
              <a:rPr lang="en-US" sz="14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64196</TotalTime>
  <Words>6773</Words>
  <Application>Microsoft Office PowerPoint</Application>
  <PresentationFormat>On-screen Show (4:3)</PresentationFormat>
  <Paragraphs>2011</Paragraphs>
  <Slides>60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MS Mincho</vt:lpstr>
      <vt:lpstr>新細明體</vt:lpstr>
      <vt:lpstr>Comic Sans MS</vt:lpstr>
      <vt:lpstr>Courier New</vt:lpstr>
      <vt:lpstr>Times New Roman</vt:lpstr>
      <vt:lpstr>Wingdings</vt:lpstr>
      <vt:lpstr>Default Design</vt:lpstr>
      <vt:lpstr>Lecture #6</vt:lpstr>
      <vt:lpstr>PowerPoint Presentation</vt:lpstr>
      <vt:lpstr>PowerPoint Presentation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Inheritance: Reuse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PowerPoint Presentation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3908</cp:revision>
  <dcterms:created xsi:type="dcterms:W3CDTF">2002-10-09T05:27:34Z</dcterms:created>
  <dcterms:modified xsi:type="dcterms:W3CDTF">2017-11-05T18:21:16Z</dcterms:modified>
</cp:coreProperties>
</file>