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3" r:id="rId2"/>
    <p:sldId id="382" r:id="rId3"/>
    <p:sldId id="383" r:id="rId4"/>
    <p:sldId id="357" r:id="rId5"/>
    <p:sldId id="358" r:id="rId6"/>
    <p:sldId id="359" r:id="rId7"/>
    <p:sldId id="327" r:id="rId8"/>
    <p:sldId id="328" r:id="rId9"/>
    <p:sldId id="373" r:id="rId10"/>
    <p:sldId id="374" r:id="rId11"/>
    <p:sldId id="330" r:id="rId12"/>
    <p:sldId id="331" r:id="rId13"/>
    <p:sldId id="332" r:id="rId14"/>
    <p:sldId id="333" r:id="rId15"/>
    <p:sldId id="334" r:id="rId16"/>
    <p:sldId id="335" r:id="rId17"/>
    <p:sldId id="370" r:id="rId18"/>
    <p:sldId id="385" r:id="rId19"/>
    <p:sldId id="386" r:id="rId20"/>
    <p:sldId id="384" r:id="rId21"/>
    <p:sldId id="337" r:id="rId22"/>
    <p:sldId id="338" r:id="rId23"/>
    <p:sldId id="339" r:id="rId24"/>
    <p:sldId id="341" r:id="rId25"/>
    <p:sldId id="342" r:id="rId26"/>
    <p:sldId id="387" r:id="rId27"/>
    <p:sldId id="349" r:id="rId28"/>
    <p:sldId id="292" r:id="rId29"/>
    <p:sldId id="348" r:id="rId30"/>
    <p:sldId id="346" r:id="rId31"/>
    <p:sldId id="347" r:id="rId32"/>
    <p:sldId id="293" r:id="rId33"/>
    <p:sldId id="344" r:id="rId34"/>
    <p:sldId id="345" r:id="rId35"/>
    <p:sldId id="366" r:id="rId36"/>
    <p:sldId id="375" r:id="rId37"/>
    <p:sldId id="376" r:id="rId38"/>
    <p:sldId id="377" r:id="rId39"/>
    <p:sldId id="295" r:id="rId40"/>
    <p:sldId id="360" r:id="rId41"/>
    <p:sldId id="361" r:id="rId42"/>
    <p:sldId id="298" r:id="rId43"/>
    <p:sldId id="299" r:id="rId44"/>
    <p:sldId id="388" r:id="rId45"/>
    <p:sldId id="301" r:id="rId46"/>
    <p:sldId id="378" r:id="rId47"/>
    <p:sldId id="379" r:id="rId48"/>
    <p:sldId id="380" r:id="rId49"/>
    <p:sldId id="381" r:id="rId50"/>
    <p:sldId id="371" r:id="rId51"/>
    <p:sldId id="372" r:id="rId52"/>
    <p:sldId id="352" r:id="rId53"/>
    <p:sldId id="356" r:id="rId54"/>
    <p:sldId id="353" r:id="rId55"/>
    <p:sldId id="363" r:id="rId56"/>
    <p:sldId id="354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  <a:srgbClr val="FF9999"/>
    <a:srgbClr val="FFFFFF"/>
    <a:srgbClr val="006666"/>
    <a:srgbClr val="003366"/>
    <a:srgbClr val="F3FFF3"/>
    <a:srgbClr val="FF3300"/>
    <a:srgbClr val="E7FFFF"/>
    <a:srgbClr val="FFCCFF"/>
    <a:srgbClr val="C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3" autoAdjust="0"/>
    <p:restoredTop sz="87051" autoAdjust="0"/>
  </p:normalViewPr>
  <p:slideViewPr>
    <p:cSldViewPr snapToGrid="0">
      <p:cViewPr varScale="1">
        <p:scale>
          <a:sx n="95" d="100"/>
          <a:sy n="95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18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19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20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7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9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30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40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You’re telling C++ that the user will never call the base version</a:t>
            </a:r>
            <a:br>
              <a:rPr lang="en-US" sz="1200" dirty="0"/>
            </a:br>
            <a:r>
              <a:rPr lang="en-US" sz="1200" dirty="0"/>
              <a:t>of the function.</a:t>
            </a:r>
            <a:endParaRPr lang="en-US" sz="12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5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B6C9D0-3411-431B-A6E6-22E53AA3958E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275B126-888A-4954-8409-5A7E64E5800F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FF63C92-7B5A-46D6-B8F2-1EF160D41435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38D5D67-1A23-42BD-BF28-75175B0A289A}" type="slidenum">
              <a:rPr lang="en-US" altLang="en-US" sz="12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6525" y="-96980"/>
            <a:ext cx="4218709" cy="1143000"/>
          </a:xfrm>
        </p:spPr>
        <p:txBody>
          <a:bodyPr/>
          <a:lstStyle/>
          <a:p>
            <a:r>
              <a:rPr lang="en-US" sz="3200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430076" y="5502613"/>
            <a:ext cx="43172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Polymorphism </a:t>
            </a:r>
            <a:r>
              <a:rPr lang="en-US" sz="2000" dirty="0">
                <a:solidFill>
                  <a:srgbClr val="FF0000"/>
                </a:solidFill>
              </a:rPr>
              <a:t>only works </a:t>
            </a:r>
            <a:r>
              <a:rPr lang="en-US" sz="2000" dirty="0"/>
              <a:t>when you use a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or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to pass an object! </a:t>
            </a:r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7546278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965472" y="2710674"/>
            <a:ext cx="191457" cy="355600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5346003" y="-144037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3" name="Rounded Rectangular Callout 52"/>
          <p:cNvSpPr/>
          <p:nvPr/>
        </p:nvSpPr>
        <p:spPr bwMode="auto">
          <a:xfrm>
            <a:off x="292757" y="2146552"/>
            <a:ext cx="3852999" cy="1483844"/>
          </a:xfrm>
          <a:prstGeom prst="wedgeRoundRectCallout">
            <a:avLst>
              <a:gd name="adj1" fmla="val 154338"/>
              <a:gd name="adj2" fmla="val -476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600" dirty="0">
                <a:solidFill>
                  <a:srgbClr val="FF0000"/>
                </a:solidFill>
              </a:rPr>
              <a:t>d temporary variable</a:t>
            </a:r>
            <a:r>
              <a:rPr lang="en-US" sz="1600" dirty="0"/>
              <a:t> that has </a:t>
            </a:r>
            <a:r>
              <a:rPr lang="en-US" sz="1600" dirty="0">
                <a:solidFill>
                  <a:srgbClr val="FF0000"/>
                </a:solidFill>
              </a:rPr>
              <a:t>no Student parts</a:t>
            </a:r>
            <a:r>
              <a:rPr lang="en-US" sz="1600" dirty="0"/>
              <a:t>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3839263"/>
            <a:ext cx="5285164" cy="1543261"/>
          </a:xfrm>
          <a:prstGeom prst="wedgeRoundRectCallout">
            <a:avLst>
              <a:gd name="adj1" fmla="val 76311"/>
              <a:gd name="adj2" fmla="val 7892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So right now, variable s would be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“chopped”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C++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will basically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 off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all the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data/methods of the derived (Student) class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and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only send the base (Person) parts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of variable s to the function!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053" y="627583"/>
            <a:ext cx="5533077" cy="1320994"/>
          </a:xfrm>
          <a:prstGeom prst="wedgeRoundRectCallout">
            <a:avLst>
              <a:gd name="adj1" fmla="val 96395"/>
              <a:gd name="adj2" fmla="val 11316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Yo</a:t>
            </a:r>
            <a:r>
              <a:rPr lang="en-US" sz="1600" dirty="0"/>
              <a:t>u </a:t>
            </a:r>
            <a:r>
              <a:rPr lang="en-US" sz="1600" dirty="0">
                <a:solidFill>
                  <a:srgbClr val="FF0000"/>
                </a:solidFill>
              </a:rPr>
              <a:t>MUST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use</a:t>
            </a:r>
            <a:r>
              <a:rPr lang="en-US" sz="1600" dirty="0"/>
              <a:t> a </a:t>
            </a:r>
            <a:r>
              <a:rPr lang="en-US" sz="1600" dirty="0">
                <a:solidFill>
                  <a:srgbClr val="FF0000"/>
                </a:solidFill>
              </a:rPr>
              <a:t>pointer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reference</a:t>
            </a:r>
            <a:r>
              <a:rPr lang="en-US" sz="16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Otherwise something called </a:t>
            </a:r>
            <a:r>
              <a:rPr lang="en-US" sz="1600" dirty="0">
                <a:solidFill>
                  <a:srgbClr val="FF0000"/>
                </a:solidFill>
              </a:rPr>
              <a:t>“chopping” </a:t>
            </a:r>
            <a:r>
              <a:rPr lang="en-US" sz="1600" dirty="0"/>
              <a:t>happens… and that’s a bad thing!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 animBg="1"/>
      <p:bldP spid="53" grpId="1" animBg="1"/>
      <p:bldP spid="37" grpId="0" animBg="1"/>
      <p:bldP spid="37" grpId="1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consider a new class called Shape.</a:t>
            </a:r>
          </a:p>
          <a:p>
            <a:endParaRPr lang="en-US"/>
          </a:p>
          <a:p>
            <a:r>
              <a:rPr lang="en-US"/>
              <a:t>We’ll use it to represent different geometric shapes. 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609600" y="990600"/>
            <a:ext cx="3397250" cy="2438400"/>
          </a:xfrm>
          <a:prstGeom prst="rect">
            <a:avLst/>
          </a:prstGeom>
          <a:solidFill>
            <a:srgbClr val="D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>
          <a:xfrm>
            <a:off x="588815" y="-76200"/>
            <a:ext cx="7772400" cy="1143000"/>
          </a:xfrm>
        </p:spPr>
        <p:txBody>
          <a:bodyPr/>
          <a:lstStyle/>
          <a:p>
            <a:pPr algn="l"/>
            <a:r>
              <a:rPr lang="en-US"/>
              <a:t>Polymorphism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609600" y="990600"/>
            <a:ext cx="35401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double getArea() </a:t>
            </a:r>
          </a:p>
          <a:p>
            <a:pPr algn="l" eaLnBrk="0" hangingPunct="0"/>
            <a:r>
              <a:rPr lang="en-US" sz="17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0"/>
            <a:ext cx="4572000" cy="2438400"/>
            <a:chOff x="2784" y="2400"/>
            <a:chExt cx="2880" cy="1536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156370" y="4493401"/>
            <a:ext cx="41957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Since all shapes have an </a:t>
            </a:r>
            <a:r>
              <a:rPr lang="en-US" sz="1600" i="1" dirty="0">
                <a:solidFill>
                  <a:srgbClr val="006666"/>
                </a:solidFill>
              </a:rPr>
              <a:t>area</a:t>
            </a:r>
            <a:r>
              <a:rPr lang="en-US" sz="1600" dirty="0"/>
              <a:t>, we define </a:t>
            </a:r>
            <a:br>
              <a:rPr lang="en-US" sz="1600" dirty="0"/>
            </a:br>
            <a:r>
              <a:rPr lang="en-US" sz="1600" dirty="0"/>
              <a:t>a member function called </a:t>
            </a:r>
            <a:r>
              <a:rPr lang="en-US" sz="1600" dirty="0" err="1">
                <a:solidFill>
                  <a:schemeClr val="accent2"/>
                </a:solidFill>
              </a:rPr>
              <a:t>getArea</a:t>
            </a:r>
            <a:r>
              <a:rPr lang="en-US" sz="1600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159957" y="5214910"/>
            <a:ext cx="4195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For simplicity, we’ll omit other member functions/variables like </a:t>
            </a:r>
            <a:r>
              <a:rPr lang="en-US" sz="1600" dirty="0" err="1">
                <a:solidFill>
                  <a:schemeClr val="accent2"/>
                </a:solidFill>
              </a:rPr>
              <a:t>getX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setX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getY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getPerimeter</a:t>
            </a:r>
            <a:r>
              <a:rPr lang="en-US" sz="1600" dirty="0">
                <a:solidFill>
                  <a:schemeClr val="accent2"/>
                </a:solidFill>
              </a:rPr>
              <a:t>()</a:t>
            </a:r>
            <a:r>
              <a:rPr lang="en-US" sz="1600" dirty="0"/>
              <a:t>, etc.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3604419" y="4676064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7568" name="AutoShape 16"/>
          <p:cNvCxnSpPr>
            <a:cxnSpLocks noChangeShapeType="1"/>
            <a:stCxn id="407566" idx="3"/>
            <a:endCxn id="407567" idx="3"/>
          </p:cNvCxnSpPr>
          <p:nvPr/>
        </p:nvCxnSpPr>
        <p:spPr bwMode="auto">
          <a:xfrm flipV="1">
            <a:off x="3879057" y="1944688"/>
            <a:ext cx="83343" cy="2959976"/>
          </a:xfrm>
          <a:prstGeom prst="curvedConnector3">
            <a:avLst>
              <a:gd name="adj1" fmla="val 610039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40932" y="6118959"/>
            <a:ext cx="3673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Now let’s consider two derived classes: </a:t>
            </a:r>
            <a:r>
              <a:rPr lang="en-US" sz="1600" dirty="0">
                <a:solidFill>
                  <a:schemeClr val="accent2"/>
                </a:solidFill>
              </a:rPr>
              <a:t>Square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/>
                </a:solidFill>
              </a:rPr>
              <a:t>Circle</a:t>
            </a:r>
            <a:r>
              <a:rPr lang="en-US" sz="1600" dirty="0"/>
              <a:t>.</a:t>
            </a: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4552950" y="162778"/>
            <a:ext cx="4152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Square has its own </a:t>
            </a:r>
            <a:r>
              <a:rPr lang="en-US" sz="1600" dirty="0" err="1"/>
              <a:t>c’tor</a:t>
            </a:r>
            <a:r>
              <a:rPr lang="en-US" sz="1600" dirty="0"/>
              <a:t> as well as an updated </a:t>
            </a:r>
            <a:r>
              <a:rPr lang="en-US" sz="1600" dirty="0" err="1">
                <a:solidFill>
                  <a:schemeClr val="accent2"/>
                </a:solidFill>
              </a:rPr>
              <a:t>getArea</a:t>
            </a:r>
            <a:r>
              <a:rPr lang="en-US" sz="1600" dirty="0"/>
              <a:t> function that </a:t>
            </a:r>
            <a:r>
              <a:rPr lang="en-US" sz="1600" dirty="0">
                <a:solidFill>
                  <a:srgbClr val="FF3300"/>
                </a:solidFill>
              </a:rPr>
              <a:t>overrides</a:t>
            </a:r>
            <a:r>
              <a:rPr lang="en-US" sz="1600" dirty="0"/>
              <a:t> the one from Shape. </a:t>
            </a:r>
          </a:p>
        </p:txBody>
      </p:sp>
      <p:sp>
        <p:nvSpPr>
          <p:cNvPr id="407573" name="Text Box 21"/>
          <p:cNvSpPr txBox="1">
            <a:spLocks noChangeArrowheads="1"/>
          </p:cNvSpPr>
          <p:nvPr/>
        </p:nvSpPr>
        <p:spPr bwMode="auto">
          <a:xfrm>
            <a:off x="4716462" y="6230938"/>
            <a:ext cx="39893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Similarly, Circle has its own </a:t>
            </a:r>
            <a:r>
              <a:rPr lang="en-US" sz="1600" dirty="0" err="1"/>
              <a:t>c’tor</a:t>
            </a:r>
            <a:r>
              <a:rPr lang="en-US" sz="1600" dirty="0"/>
              <a:t> and an updated </a:t>
            </a:r>
            <a:r>
              <a:rPr lang="en-US" sz="1600" dirty="0" err="1">
                <a:solidFill>
                  <a:schemeClr val="accent2"/>
                </a:solidFill>
              </a:rPr>
              <a:t>getArea</a:t>
            </a:r>
            <a:r>
              <a:rPr lang="en-US" sz="1600" dirty="0"/>
              <a:t> function. 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3FD7443B-AF28-415A-99B1-14E4B32A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" y="3478436"/>
            <a:ext cx="43513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Let’s consider a new class called Shape.</a:t>
            </a:r>
          </a:p>
          <a:p>
            <a:endParaRPr lang="en-US" sz="1000" dirty="0"/>
          </a:p>
          <a:p>
            <a:r>
              <a:rPr lang="en-US" sz="1600" dirty="0"/>
              <a:t>We’ll use it to represent different geometric shapes.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5" grpId="0"/>
      <p:bldP spid="407570" grpId="0"/>
      <p:bldP spid="407571" grpId="0"/>
      <p:bldP spid="407573" grpId="0"/>
      <p:bldP spid="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38400"/>
            <a:chOff x="384" y="624"/>
            <a:chExt cx="1680" cy="1536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38400"/>
            <a:chOff x="2784" y="576"/>
            <a:chExt cx="2880" cy="1536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0"/>
            <a:ext cx="4572000" cy="2438400"/>
            <a:chOff x="2832" y="2400"/>
            <a:chExt cx="2880" cy="1536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 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 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  <p:bldP spid="408590" grpId="0"/>
      <p:bldP spid="408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38400"/>
            <a:chOff x="384" y="624"/>
            <a:chExt cx="1680" cy="1536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38400"/>
            <a:chOff x="2784" y="576"/>
            <a:chExt cx="2880" cy="1536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0"/>
            <a:ext cx="4572000" cy="2438400"/>
            <a:chOff x="2832" y="2400"/>
            <a:chExt cx="2880" cy="1536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grpSp>
        <p:nvGrpSpPr>
          <p:cNvPr id="409615" name="Group 15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 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 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194175" y="4274709"/>
            <a:ext cx="4797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457399" y="4876507"/>
            <a:ext cx="415717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Both </a:t>
            </a:r>
            <a:r>
              <a:rPr lang="en-US" sz="1600" dirty="0">
                <a:solidFill>
                  <a:schemeClr val="accent2"/>
                </a:solidFill>
              </a:rPr>
              <a:t>Squares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/>
                </a:solidFill>
              </a:rPr>
              <a:t>Circles</a:t>
            </a:r>
            <a:r>
              <a:rPr lang="en-US" sz="1600" dirty="0"/>
              <a:t> are </a:t>
            </a:r>
            <a:r>
              <a:rPr lang="en-US" sz="1600" dirty="0">
                <a:solidFill>
                  <a:srgbClr val="6600CC"/>
                </a:solidFill>
              </a:rPr>
              <a:t>Shapes</a:t>
            </a:r>
            <a:r>
              <a:rPr lang="en-US" sz="1600" dirty="0"/>
              <a:t>…</a:t>
            </a:r>
          </a:p>
          <a:p>
            <a:pPr algn="l"/>
            <a:endParaRPr lang="en-US" sz="1000" dirty="0"/>
          </a:p>
          <a:p>
            <a:pPr algn="l"/>
            <a:r>
              <a:rPr lang="en-US" sz="1600" dirty="0"/>
              <a:t>And we know that you can get the area of a </a:t>
            </a:r>
            <a:r>
              <a:rPr lang="en-US" sz="1600" dirty="0">
                <a:solidFill>
                  <a:srgbClr val="6600CC"/>
                </a:solidFill>
              </a:rPr>
              <a:t>Shape</a:t>
            </a:r>
            <a:r>
              <a:rPr lang="en-US" sz="1600" dirty="0"/>
              <a:t>...</a:t>
            </a:r>
          </a:p>
          <a:p>
            <a:pPr algn="l"/>
            <a:endParaRPr lang="en-US" sz="1000" dirty="0">
              <a:solidFill>
                <a:srgbClr val="6600CC"/>
              </a:solidFill>
            </a:endParaRP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PrintPrice(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cout &lt;&lt; “Cost is: $“;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cout &lt;&lt; x.getArea() * 3.25;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332663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95800" y="5896560"/>
            <a:ext cx="28745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4989513" y="5684838"/>
            <a:ext cx="4383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When you call a </a:t>
            </a:r>
            <a:r>
              <a:rPr lang="en-US">
                <a:solidFill>
                  <a:srgbClr val="6600CC"/>
                </a:solidFill>
              </a:rPr>
              <a:t>virtual func</a:t>
            </a:r>
            <a:r>
              <a:rPr lang="en-US"/>
              <a:t>, C++ figures out which is the correct function to call…</a:t>
            </a:r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62" grpId="0"/>
      <p:bldP spid="410666" grpId="0"/>
      <p:bldP spid="410666" grpId="1"/>
      <p:bldP spid="410676" grpId="0"/>
      <p:bldP spid="4106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1651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2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679575" cy="611188"/>
            <a:chOff x="2062" y="3492"/>
            <a:chExt cx="1058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792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Shape sh;</a:t>
              </a:r>
            </a:p>
            <a:p>
              <a:pPr algn="l"/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PrintPrice(sh);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38400"/>
            <a:chOff x="2784" y="576"/>
            <a:chExt cx="2880" cy="1536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8"/>
            <a:ext cx="4572000" cy="2438400"/>
            <a:chOff x="2832" y="2400"/>
            <a:chExt cx="2880" cy="1536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6600CC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/>
              <a:t>getArea</a:t>
            </a:r>
            <a:r>
              <a:rPr lang="en-US" sz="2000" dirty="0"/>
              <a:t>()…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7030A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>
                  <a:solidFill>
                    <a:srgbClr val="6600CC"/>
                  </a:solidFill>
                </a:rPr>
                <a:t>x.setSide</a:t>
              </a:r>
              <a:r>
                <a:rPr lang="en-US" sz="1700" dirty="0">
                  <a:solidFill>
                    <a:srgbClr val="6600CC"/>
                  </a:solidFill>
                </a:rPr>
                <a:t>(10);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Square: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7030A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rgbClr val="FF3300"/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FF3300"/>
                </a:solidFill>
              </a:rPr>
              <a:t>Square!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FF330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rgbClr val="FF3300"/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330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Circle: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52" grpId="0"/>
      <p:bldP spid="14" grpId="0" animBg="1"/>
      <p:bldP spid="14" grpId="1" animBg="1"/>
      <p:bldP spid="56" grpId="0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18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that function.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4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19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With </a:t>
            </a:r>
            <a:r>
              <a:rPr lang="en-US" i="1"/>
              <a:t>polymorphism</a:t>
            </a:r>
            <a:r>
              <a:rPr lang="en-US"/>
              <a:t>, it’s possible to design and implement systems that are more easily </a:t>
            </a:r>
            <a:r>
              <a:rPr lang="en-US" i="1"/>
              <a:t>extensible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Today: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Shape, Square,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 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PrintPrice(</a:t>
            </a:r>
            <a:r>
              <a:rPr lang="en-US">
                <a:solidFill>
                  <a:srgbClr val="006666"/>
                </a:solidFill>
              </a:rPr>
              <a:t>Shape &amp;s</a:t>
            </a:r>
            <a:r>
              <a:rPr lang="en-US">
                <a:solidFill>
                  <a:srgbClr val="800000"/>
                </a:solidFill>
              </a:rPr>
              <a:t>)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Tomorrow: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Parallelogram</a:t>
            </a:r>
            <a:r>
              <a:rPr lang="en-US"/>
              <a:t> and our </a:t>
            </a:r>
            <a:r>
              <a:rPr lang="en-US">
                <a:solidFill>
                  <a:srgbClr val="800000"/>
                </a:solidFill>
              </a:rPr>
              <a:t>PrintPrice</a:t>
            </a:r>
            <a:r>
              <a:rPr lang="en-US"/>
              <a:t> function automatically works with it too!</a:t>
            </a:r>
          </a:p>
          <a:p>
            <a:endParaRPr lang="en-US"/>
          </a:p>
          <a:p>
            <a:r>
              <a:rPr lang="en-US"/>
              <a:t>Every time your program accesses an object through a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 class reference or pointer</a:t>
            </a:r>
            <a:r>
              <a:rPr lang="en-US"/>
              <a:t>, </a:t>
            </a:r>
          </a:p>
          <a:p>
            <a:r>
              <a:rPr lang="en-US"/>
              <a:t>the referred-to object automatically behaves in an appropriate manner - </a:t>
            </a:r>
          </a:p>
          <a:p>
            <a:r>
              <a:rPr lang="en-US"/>
              <a:t>all without </a:t>
            </a:r>
            <a:r>
              <a:rPr lang="en-US">
                <a:solidFill>
                  <a:srgbClr val="6600CC"/>
                </a:solidFill>
              </a:rPr>
              <a:t>writing special code </a:t>
            </a:r>
            <a:r>
              <a:rPr lang="en-US"/>
              <a:t>for every different type! </a:t>
            </a:r>
          </a:p>
        </p:txBody>
      </p:sp>
    </p:spTree>
    <p:extLst>
      <p:ext uri="{BB962C8B-B14F-4D97-AF65-F5344CB8AC3E}">
        <p14:creationId xmlns:p14="http://schemas.microsoft.com/office/powerpoint/2010/main" val="10110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9" y="1453816"/>
            <a:ext cx="6733172" cy="420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1347" y="1568918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UNDERSTANDS THE NATURE OF THE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155" y="5109410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STILL DOESN’T GET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4138730" y="5088474"/>
            <a:ext cx="49138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WARNING</a:t>
            </a:r>
            <a:r>
              <a:rPr lang="en-US" sz="2000" dirty="0"/>
              <a:t>: When you omit the </a:t>
            </a:r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keyword, C++ can’t figure out the right version of the function to call…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58B6D62-0D10-49B4-BA28-92B966A0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22" y="6122175"/>
            <a:ext cx="4913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it just calls the version of the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function defined in the </a:t>
            </a:r>
            <a:r>
              <a:rPr lang="en-US" sz="2000" dirty="0">
                <a:solidFill>
                  <a:srgbClr val="FF0000"/>
                </a:solidFill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797175" cy="2438400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512373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271963" y="2605088"/>
            <a:ext cx="4572000" cy="2438400"/>
            <a:chOff x="2832" y="2400"/>
            <a:chExt cx="2880" cy="1536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2803662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2803662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3731" name="AutoShape 35"/>
          <p:cNvCxnSpPr>
            <a:cxnSpLocks noChangeShapeType="1"/>
            <a:endCxn id="413714" idx="0"/>
          </p:cNvCxnSpPr>
          <p:nvPr/>
        </p:nvCxnSpPr>
        <p:spPr bwMode="auto">
          <a:xfrm rot="16200000" flipH="1">
            <a:off x="2628246" y="4595021"/>
            <a:ext cx="1962148" cy="2238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739" name="AutoShape 43"/>
          <p:cNvCxnSpPr>
            <a:cxnSpLocks noChangeShapeType="1"/>
            <a:endCxn id="413723" idx="1"/>
          </p:cNvCxnSpPr>
          <p:nvPr/>
        </p:nvCxnSpPr>
        <p:spPr bwMode="auto">
          <a:xfrm rot="5400000">
            <a:off x="1851329" y="4902037"/>
            <a:ext cx="2804317" cy="451973"/>
          </a:xfrm>
          <a:prstGeom prst="curvedConnector4">
            <a:avLst>
              <a:gd name="adj1" fmla="val 46731"/>
              <a:gd name="adj2" fmla="val 15057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34065"/>
            <a:ext cx="3775075" cy="354013"/>
            <a:chOff x="6192" y="3086"/>
            <a:chExt cx="2378" cy="223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152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395788" y="3644900"/>
            <a:ext cx="3775075" cy="354013"/>
            <a:chOff x="6192" y="3086"/>
            <a:chExt cx="2378" cy="22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1524" cy="2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59" y="1768889"/>
            <a:ext cx="2624988" cy="311150"/>
            <a:chOff x="6232" y="3086"/>
            <a:chExt cx="2338" cy="196"/>
          </a:xfrm>
          <a:solidFill>
            <a:srgbClr val="FFEFFF"/>
          </a:solidFill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1886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68" name="AutoShape 49">
            <a:extLst>
              <a:ext uri="{FF2B5EF4-FFF2-40B4-BE49-F238E27FC236}">
                <a16:creationId xmlns:a16="http://schemas.microsoft.com/office/drawing/2014/main" id="{F8E38628-2F7F-476A-B24C-2654B5D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28" y="52912"/>
            <a:ext cx="3540467" cy="1442513"/>
          </a:xfrm>
          <a:prstGeom prst="wedgeRoundRectCallout">
            <a:avLst>
              <a:gd name="adj1" fmla="val -117163"/>
              <a:gd name="adj2" fmla="val 246081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1400" dirty="0"/>
              <a:t>C++: “</a:t>
            </a:r>
            <a:r>
              <a:rPr lang="en-US" sz="1400" dirty="0" err="1"/>
              <a:t>Grrrrr</a:t>
            </a:r>
            <a:r>
              <a:rPr lang="en-US" sz="1400" dirty="0"/>
              <a:t>! Here we go again! Which </a:t>
            </a:r>
            <a:r>
              <a:rPr lang="en-US" sz="1400" dirty="0" err="1">
                <a:solidFill>
                  <a:srgbClr val="FF0000"/>
                </a:solidFill>
              </a:rPr>
              <a:t>getArea</a:t>
            </a:r>
            <a:r>
              <a:rPr lang="en-US" sz="1400" dirty="0">
                <a:solidFill>
                  <a:srgbClr val="FF0000"/>
                </a:solidFill>
              </a:rPr>
              <a:t>() </a:t>
            </a:r>
            <a:r>
              <a:rPr lang="en-US" sz="1400" dirty="0"/>
              <a:t>should I call?”</a:t>
            </a:r>
          </a:p>
          <a:p>
            <a:endParaRPr lang="en-US" sz="1400" dirty="0"/>
          </a:p>
          <a:p>
            <a:r>
              <a:rPr lang="en-US" sz="1400" dirty="0"/>
              <a:t>“Well, since </a:t>
            </a:r>
            <a:r>
              <a:rPr lang="en-US" sz="1400" dirty="0">
                <a:solidFill>
                  <a:schemeClr val="accent2"/>
                </a:solidFill>
              </a:rPr>
              <a:t>x </a:t>
            </a:r>
            <a:r>
              <a:rPr lang="en-US" sz="1400" dirty="0"/>
              <a:t>is a </a:t>
            </a:r>
            <a:r>
              <a:rPr lang="en-US" sz="1400" dirty="0">
                <a:solidFill>
                  <a:schemeClr val="accent2"/>
                </a:solidFill>
              </a:rPr>
              <a:t>Shape</a:t>
            </a:r>
            <a:r>
              <a:rPr lang="en-US" sz="1400" dirty="0"/>
              <a:t> variable, and </a:t>
            </a:r>
            <a:r>
              <a:rPr lang="en-US" sz="1400" dirty="0" err="1">
                <a:solidFill>
                  <a:srgbClr val="FF0000"/>
                </a:solidFill>
              </a:rPr>
              <a:t>getArea</a:t>
            </a:r>
            <a:r>
              <a:rPr lang="en-US" sz="1400" dirty="0">
                <a:solidFill>
                  <a:srgbClr val="FF0000"/>
                </a:solidFill>
              </a:rPr>
              <a:t>() </a:t>
            </a:r>
            <a:r>
              <a:rPr lang="en-US" sz="1400" dirty="0"/>
              <a:t>is </a:t>
            </a:r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virtual in the base class, I’ll just call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Shape’s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getArea</a:t>
            </a:r>
            <a:r>
              <a:rPr lang="en-US" sz="1400" dirty="0">
                <a:solidFill>
                  <a:srgbClr val="FF0000"/>
                </a:solidFill>
              </a:rPr>
              <a:t>() </a:t>
            </a:r>
            <a:r>
              <a:rPr lang="en-US" sz="1400" dirty="0"/>
              <a:t>function.”</a:t>
            </a:r>
          </a:p>
        </p:txBody>
      </p:sp>
    </p:spTree>
    <p:extLst>
      <p:ext uri="{BB962C8B-B14F-4D97-AF65-F5344CB8AC3E}">
        <p14:creationId xmlns:p14="http://schemas.microsoft.com/office/powerpoint/2010/main" val="26611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7" grpId="0"/>
      <p:bldP spid="62" grpId="0"/>
      <p:bldP spid="68" grpId="0" uiExpand="1" build="p" animBg="1"/>
      <p:bldP spid="68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should you use the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keyword?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B500DC-6A2A-4576-8180-387B9E9D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209800"/>
            <a:ext cx="86264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expect to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in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(for clarity; not </a:t>
            </a:r>
            <a:r>
              <a:rPr lang="en-US" dirty="0" err="1">
                <a:latin typeface="Comic Sans MS" pitchFamily="66" charset="0"/>
              </a:rPr>
              <a:t>req’d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Always 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for the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destructor</a:t>
            </a:r>
            <a:r>
              <a:rPr lang="en-US" dirty="0">
                <a:latin typeface="Comic Sans MS" pitchFamily="66" charset="0"/>
              </a:rPr>
              <a:t>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(&amp; in your derived classes for clarity).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 dirty="0">
                <a:latin typeface="Comic Sans MS" pitchFamily="66" charset="0"/>
              </a:rPr>
              <a:t> have a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 dirty="0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5752" name="Group 8"/>
          <p:cNvGrpSpPr>
            <a:grpSpLocks/>
          </p:cNvGrpSpPr>
          <p:nvPr/>
        </p:nvGrpSpPr>
        <p:grpSpPr bwMode="auto">
          <a:xfrm>
            <a:off x="533400" y="3883025"/>
            <a:ext cx="3324225" cy="2289175"/>
            <a:chOff x="374" y="2388"/>
            <a:chExt cx="1982" cy="1459"/>
          </a:xfrm>
        </p:grpSpPr>
        <p:sp>
          <p:nvSpPr>
            <p:cNvPr id="415753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4" name="Text Box 10"/>
            <p:cNvSpPr txBox="1">
              <a:spLocks noChangeArrowheads="1"/>
            </p:cNvSpPr>
            <p:nvPr/>
          </p:nvSpPr>
          <p:spPr bwMode="auto">
            <a:xfrm>
              <a:off x="374" y="2388"/>
              <a:ext cx="1982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</a:rPr>
                <a:t>  Square *p;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</a:rPr>
                <a:t>p = &amp;s;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</a:rPr>
                <a:t>p-&gt;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</a:rPr>
                <a:t>();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419600" y="3962400"/>
            <a:ext cx="457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Polymorphism works with pointers too.  Let’s see!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Clearly, we can use a </a:t>
            </a:r>
            <a:r>
              <a:rPr lang="en-US" dirty="0">
                <a:solidFill>
                  <a:srgbClr val="990000"/>
                </a:solidFill>
              </a:rPr>
              <a:t>Square pointer</a:t>
            </a:r>
            <a:r>
              <a:rPr lang="en-US" dirty="0">
                <a:solidFill>
                  <a:schemeClr val="accent2"/>
                </a:solidFill>
              </a:rPr>
              <a:t> to access a </a:t>
            </a:r>
            <a:r>
              <a:rPr lang="en-US" dirty="0">
                <a:solidFill>
                  <a:srgbClr val="990000"/>
                </a:solidFill>
              </a:rPr>
              <a:t>Square variable</a:t>
            </a:r>
            <a:r>
              <a:rPr lang="en-US" dirty="0">
                <a:solidFill>
                  <a:schemeClr val="accent2"/>
                </a:solidFill>
              </a:rPr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16772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656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*p;</a:t>
              </a:r>
            </a:p>
            <a:p>
              <a:pPr algn="l"/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 p = &amp;s; // OK????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327525" y="3856038"/>
            <a:ext cx="466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6666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>
                <a:solidFill>
                  <a:srgbClr val="006666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403725" y="5257800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Square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Shape, we may point to a </a:t>
            </a:r>
            <a:r>
              <a:rPr lang="en-US" dirty="0">
                <a:solidFill>
                  <a:srgbClr val="006666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006666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343400" y="5137150"/>
            <a:ext cx="4664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general, you may point a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chemeClr val="accent2"/>
                </a:solidFill>
              </a:rPr>
              <a:t> pointer at a </a:t>
            </a:r>
            <a:r>
              <a:rPr lang="en-US" dirty="0" err="1">
                <a:solidFill>
                  <a:srgbClr val="6600CC"/>
                </a:solidFill>
              </a:rPr>
              <a:t>subclassed</a:t>
            </a:r>
            <a:r>
              <a:rPr lang="en-US" dirty="0">
                <a:solidFill>
                  <a:srgbClr val="6600CC"/>
                </a:solidFill>
              </a:rPr>
              <a:t> variable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4294910" y="4800600"/>
            <a:ext cx="4708525" cy="1858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6782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3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8C7B6B-018E-427E-9891-AF1EE57B43D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E2EE3BB3-C6A7-4FB8-B9FF-A494763ED106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732476-4FCC-4444-9427-BF9F9CD55F93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FE9D25-D218-4BD0-BF03-2A7292E16B67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C815FCEB-9E34-46FD-98DE-FF2F67485D31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EC0355-B402-4C79-8B45-66AC2C482B4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A8128B0-CDAB-45DA-AA46-6C2F7438C1E1}"/>
              </a:ext>
            </a:extLst>
          </p:cNvPr>
          <p:cNvSpPr/>
          <p:nvPr/>
        </p:nvSpPr>
        <p:spPr bwMode="auto">
          <a:xfrm>
            <a:off x="2305569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pointer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D167E-A8B9-482C-855A-721D56010B7E}"/>
              </a:ext>
            </a:extLst>
          </p:cNvPr>
          <p:cNvGrpSpPr/>
          <p:nvPr/>
        </p:nvGrpSpPr>
        <p:grpSpPr>
          <a:xfrm>
            <a:off x="786898" y="3562670"/>
            <a:ext cx="2270760" cy="944880"/>
            <a:chOff x="685800" y="130853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6E75ADDD-CA3C-40E2-BFEB-81D1D9776D9A}"/>
                </a:ext>
              </a:extLst>
            </p:cNvPr>
            <p:cNvSpPr/>
            <p:nvPr/>
          </p:nvSpPr>
          <p:spPr bwMode="auto">
            <a:xfrm rot="16200000">
              <a:off x="1348740" y="-532087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36DA0D-2576-44AB-9D54-DDB145B6D64D}"/>
                </a:ext>
              </a:extLst>
            </p:cNvPr>
            <p:cNvSpPr txBox="1"/>
            <p:nvPr/>
          </p:nvSpPr>
          <p:spPr>
            <a:xfrm>
              <a:off x="1173556" y="161577"/>
              <a:ext cx="12314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  <p:bldP spid="416776" grpId="0" animBg="1"/>
      <p:bldP spid="416777" grpId="0"/>
      <p:bldP spid="416778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704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738758"/>
            <a:ext cx="4037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In this example, we’ll use a </a:t>
            </a:r>
            <a:r>
              <a:rPr lang="en-US" sz="1600" dirty="0">
                <a:solidFill>
                  <a:srgbClr val="FF0000"/>
                </a:solidFill>
              </a:rPr>
              <a:t>Shape pointer </a:t>
            </a:r>
            <a:r>
              <a:rPr lang="en-US" sz="1600" dirty="0"/>
              <a:t>to point to either a </a:t>
            </a:r>
            <a:r>
              <a:rPr lang="en-US" sz="1600" dirty="0">
                <a:solidFill>
                  <a:srgbClr val="FF0000"/>
                </a:solidFill>
              </a:rPr>
              <a:t>Circle</a:t>
            </a:r>
            <a:r>
              <a:rPr lang="en-US" sz="1600" dirty="0"/>
              <a:t> or a </a:t>
            </a:r>
            <a:r>
              <a:rPr lang="en-US" sz="1600" dirty="0">
                <a:solidFill>
                  <a:srgbClr val="FF0000"/>
                </a:solidFill>
              </a:rPr>
              <a:t>Square</a:t>
            </a:r>
            <a:r>
              <a:rPr lang="en-US" sz="1600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69284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 s(5);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 c(10);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Shape *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or a 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&amp;s;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&amp;c;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“The area of your shape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800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34092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35032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32955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shapeptr</a:t>
              </a:r>
              <a:endParaRPr lang="en-US" dirty="0"/>
            </a:p>
          </p:txBody>
        </p:sp>
      </p:grp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5883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508021" y="5824836"/>
            <a:ext cx="2883379" cy="936031"/>
          </a:xfrm>
          <a:prstGeom prst="wedgeRoundRectCallout">
            <a:avLst>
              <a:gd name="adj1" fmla="val -87982"/>
              <a:gd name="adj2" fmla="val -4602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1600" dirty="0"/>
              <a:t>Hmm. 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/>
              <a:t> is a virtual function.  What type of variable does </a:t>
            </a:r>
            <a:r>
              <a:rPr lang="en-US" sz="1600" dirty="0" err="1">
                <a:solidFill>
                  <a:srgbClr val="FF0000"/>
                </a:solidFill>
              </a:rPr>
              <a:t>shapeptr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point to?</a:t>
            </a:r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486525" y="2867595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044586" y="2892553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 or a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06839" y="605176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The area of your shape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470400" y="0"/>
            <a:ext cx="4572000" cy="2438400"/>
            <a:chOff x="2784" y="576"/>
            <a:chExt cx="2880" cy="1536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3186113" y="2453067"/>
            <a:ext cx="3321627" cy="1016381"/>
          </a:xfrm>
          <a:prstGeom prst="wedgeRoundRectCallout">
            <a:avLst>
              <a:gd name="adj1" fmla="val 69492"/>
              <a:gd name="adj2" fmla="val 158220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1600" dirty="0"/>
              <a:t>Aha! The </a:t>
            </a:r>
            <a:r>
              <a:rPr lang="en-US" sz="1600" dirty="0" err="1">
                <a:solidFill>
                  <a:srgbClr val="FF0000"/>
                </a:solidFill>
              </a:rPr>
              <a:t>shapeptr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variable points to a </a:t>
            </a:r>
            <a:r>
              <a:rPr lang="en-US" sz="1600" dirty="0">
                <a:solidFill>
                  <a:srgbClr val="990000"/>
                </a:solidFill>
              </a:rPr>
              <a:t>Square</a:t>
            </a:r>
            <a:r>
              <a:rPr lang="en-US" sz="1600" dirty="0"/>
              <a:t>.  I’ll call Square’s 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/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56 0.14329 " pathEditMode="relative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51" grpId="0" animBg="1"/>
      <p:bldP spid="45" grpId="0" animBg="1"/>
      <p:bldP spid="45" grpId="1" animBg="1"/>
      <p:bldP spid="2" grpId="0"/>
      <p:bldP spid="3" grpId="0"/>
      <p:bldP spid="58" grpId="0"/>
      <p:bldP spid="61" grpId="0"/>
      <p:bldP spid="46" grpId="0" animBg="1"/>
      <p:bldP spid="46" grpId="1" animBg="1"/>
      <p:bldP spid="46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25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267200" y="3228968"/>
            <a:ext cx="4608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578351" y="3948919"/>
            <a:ext cx="411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What if we were building a </a:t>
            </a:r>
            <a:r>
              <a:rPr lang="en-US" sz="1800" dirty="0">
                <a:solidFill>
                  <a:srgbClr val="6600CC"/>
                </a:solidFill>
              </a:rPr>
              <a:t>graphics design program</a:t>
            </a:r>
            <a:r>
              <a:rPr lang="en-US" sz="1800" dirty="0"/>
              <a:t> and wanted to easily draw each shape on the screen?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267200" y="4987929"/>
            <a:ext cx="46767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We could add a virtual </a:t>
            </a:r>
            <a:r>
              <a:rPr lang="en-US" sz="1800" dirty="0" err="1">
                <a:solidFill>
                  <a:srgbClr val="990000"/>
                </a:solidFill>
              </a:rPr>
              <a:t>plotShape</a:t>
            </a:r>
            <a:r>
              <a:rPr lang="en-US" sz="1800" dirty="0">
                <a:solidFill>
                  <a:srgbClr val="990000"/>
                </a:solidFill>
              </a:rPr>
              <a:t>()</a:t>
            </a:r>
            <a:r>
              <a:rPr lang="en-US" sz="1800" dirty="0"/>
              <a:t> method to our </a:t>
            </a:r>
            <a:r>
              <a:rPr lang="en-US" sz="1800" dirty="0">
                <a:solidFill>
                  <a:srgbClr val="6600CC"/>
                </a:solidFill>
              </a:rPr>
              <a:t>Shape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6600CC"/>
                </a:solidFill>
              </a:rPr>
              <a:t>Circle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6600CC"/>
                </a:solidFill>
              </a:rPr>
              <a:t>Square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</a:t>
            </a:r>
            <a:r>
              <a:rPr lang="en-US" sz="1800" dirty="0">
                <a:solidFill>
                  <a:srgbClr val="6600CC"/>
                </a:solidFill>
              </a:rPr>
              <a:t>Triangle </a:t>
            </a:r>
            <a:r>
              <a:rPr lang="en-US" sz="1800" dirty="0">
                <a:solidFill>
                  <a:schemeClr val="tx1"/>
                </a:solidFill>
              </a:rPr>
              <a:t>classes</a:t>
            </a:r>
            <a:r>
              <a:rPr lang="en-US" sz="18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1" y="1127125"/>
            <a:ext cx="4751389" cy="1993902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26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3994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3851275" y="5193351"/>
            <a:ext cx="5102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Answer: </a:t>
            </a:r>
            <a:r>
              <a:rPr lang="en-US" sz="2200" dirty="0">
                <a:solidFill>
                  <a:srgbClr val="FF0000"/>
                </a:solidFill>
              </a:rPr>
              <a:t>NO! </a:t>
            </a:r>
            <a:r>
              <a:rPr lang="en-US" sz="2200" dirty="0">
                <a:solidFill>
                  <a:schemeClr val="tx1"/>
                </a:solidFill>
              </a:rPr>
              <a:t>That would treat Carey as if he’s a </a:t>
            </a:r>
            <a:r>
              <a:rPr lang="en-US" sz="2200" dirty="0">
                <a:solidFill>
                  <a:srgbClr val="0070C0"/>
                </a:solidFill>
              </a:rPr>
              <a:t>Politician</a:t>
            </a:r>
            <a:r>
              <a:rPr lang="en-US" sz="2200" dirty="0">
                <a:solidFill>
                  <a:schemeClr val="tx1"/>
                </a:solidFill>
              </a:rPr>
              <a:t> (but he’s not – he’s just a regular </a:t>
            </a:r>
            <a:r>
              <a:rPr lang="en-US" sz="2200" dirty="0">
                <a:solidFill>
                  <a:srgbClr val="7030A0"/>
                </a:solidFill>
              </a:rPr>
              <a:t>Person</a:t>
            </a:r>
            <a:r>
              <a:rPr lang="en-US" sz="2200" dirty="0">
                <a:solidFill>
                  <a:schemeClr val="tx1"/>
                </a:solidFill>
              </a:rPr>
              <a:t>)!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It’s not allowed.</a:t>
            </a:r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9CB4F430-B215-4A8E-8950-4F859D8B8A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572000" cy="2955927"/>
            <a:chOff x="2784" y="576"/>
            <a:chExt cx="2880" cy="1862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8BA0877-AB4B-494E-8ECC-26D4B7A2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784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87C243FA-8260-4DF8-A9B7-201AE8FD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2880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1C7AB076-02CA-4C85-9617-CCA3820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Person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OK????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tellALie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B3CB7-CCF8-4261-A7E9-49053E4CE62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83E5827-D15D-4B7C-ADE2-CBCE0A77BAD9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96B39-D1D6-41AC-95CF-0ECC165206D6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352211-36C8-45E3-883D-7E52FBEBEE6B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321365DD-6E7C-4414-A739-BD8BD79133C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6BC1A7-0F7A-43DC-A90C-485BD5C2FC6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8CB578-2580-4C9F-B091-A6E153E93933}"/>
              </a:ext>
            </a:extLst>
          </p:cNvPr>
          <p:cNvGrpSpPr/>
          <p:nvPr/>
        </p:nvGrpSpPr>
        <p:grpSpPr>
          <a:xfrm>
            <a:off x="1458125" y="3586721"/>
            <a:ext cx="2270760" cy="944880"/>
            <a:chOff x="685800" y="99546"/>
            <a:chExt cx="2270760" cy="944880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D4A3C148-9496-4C0F-94B3-8390F886179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F7945-6056-49C2-B05C-27B2E7B9D489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pointer</a:t>
              </a:r>
            </a:p>
          </p:txBody>
        </p:sp>
      </p:grp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927210" y="4163916"/>
            <a:ext cx="5123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3A3E444-8B91-4F7E-8091-7909C4888DD0}"/>
              </a:ext>
            </a:extLst>
          </p:cNvPr>
          <p:cNvSpPr/>
          <p:nvPr/>
        </p:nvSpPr>
        <p:spPr bwMode="auto">
          <a:xfrm>
            <a:off x="2650365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variable</a:t>
            </a:r>
          </a:p>
        </p:txBody>
      </p:sp>
    </p:spTree>
    <p:extLst>
      <p:ext uri="{BB962C8B-B14F-4D97-AF65-F5344CB8AC3E}">
        <p14:creationId xmlns:p14="http://schemas.microsoft.com/office/powerpoint/2010/main" val="33846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23 0.0192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94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24566 0.20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uiExpand="1" build="p"/>
      <p:bldP spid="34" grpId="0" uiExpand="1" build="p"/>
      <p:bldP spid="429062" grpId="0"/>
      <p:bldP spid="27" grpId="0" animBg="1"/>
      <p:bldP spid="27" grpId="1" animBg="1"/>
      <p:bldP spid="27" grpId="2" animBg="1"/>
      <p:bldP spid="27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Geek *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new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HighPitchGeek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-&gt;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tickleMe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 // ?</a:t>
            </a:r>
          </a:p>
          <a:p>
            <a:pPr algn="l"/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3552824" y="1858963"/>
            <a:ext cx="2238375" cy="1189037"/>
          </a:xfrm>
          <a:prstGeom prst="wedgeRoundRectCallout">
            <a:avLst>
              <a:gd name="adj1" fmla="val -81564"/>
              <a:gd name="adj2" fmla="val 12872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1600" dirty="0"/>
              <a:t>“So I’ll call the proper, </a:t>
            </a:r>
            <a:r>
              <a:rPr lang="en-US" sz="1600" dirty="0" err="1"/>
              <a:t>HighPitchGeek</a:t>
            </a:r>
            <a:r>
              <a:rPr lang="en-US" sz="1600" dirty="0"/>
              <a:t> version of laugh()!”</a:t>
            </a: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810505" y="5216235"/>
            <a:ext cx="2843790" cy="1555175"/>
          </a:xfrm>
          <a:prstGeom prst="wedgeRoundRectCallout">
            <a:avLst>
              <a:gd name="adj1" fmla="val 39392"/>
              <a:gd name="adj2" fmla="val -15904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1600" dirty="0"/>
              <a:t>This line is using </a:t>
            </a:r>
            <a:r>
              <a:rPr lang="en-US" sz="1600" dirty="0">
                <a:solidFill>
                  <a:srgbClr val="FF0000"/>
                </a:solidFill>
              </a:rPr>
              <a:t>polymorphism</a:t>
            </a:r>
            <a:r>
              <a:rPr lang="en-US" sz="1600" dirty="0"/>
              <a:t>! </a:t>
            </a:r>
            <a:br>
              <a:rPr lang="en-US" sz="700" dirty="0"/>
            </a:br>
            <a:r>
              <a:rPr lang="en-US" sz="1600" dirty="0"/>
              <a:t> We’re using a </a:t>
            </a:r>
            <a:r>
              <a:rPr lang="en-US" sz="1600" dirty="0">
                <a:solidFill>
                  <a:srgbClr val="FF0000"/>
                </a:solidFill>
              </a:rPr>
              <a:t>base (Geek) pointer </a:t>
            </a:r>
            <a:r>
              <a:rPr lang="en-US" sz="1600" dirty="0"/>
              <a:t>to access a </a:t>
            </a:r>
            <a:r>
              <a:rPr lang="en-US" sz="1600" dirty="0">
                <a:solidFill>
                  <a:srgbClr val="FF0000"/>
                </a:solidFill>
              </a:rPr>
              <a:t>Derived (</a:t>
            </a:r>
            <a:r>
              <a:rPr lang="en-US" sz="1600" dirty="0" err="1">
                <a:solidFill>
                  <a:srgbClr val="FF0000"/>
                </a:solidFill>
              </a:rPr>
              <a:t>HighPitchedGeek</a:t>
            </a:r>
            <a:r>
              <a:rPr lang="en-US" sz="1600" dirty="0">
                <a:solidFill>
                  <a:srgbClr val="FF0000"/>
                </a:solidFill>
              </a:rPr>
              <a:t>) object</a:t>
            </a:r>
            <a:r>
              <a:rPr lang="en-US" sz="1600" dirty="0"/>
              <a:t>!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HighPitchGeek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: public Geek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“tee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hee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hee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”; }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7011" name="Group 3"/>
          <p:cNvGrpSpPr>
            <a:grpSpLocks/>
          </p:cNvGrpSpPr>
          <p:nvPr/>
        </p:nvGrpSpPr>
        <p:grpSpPr bwMode="auto">
          <a:xfrm>
            <a:off x="95250" y="769938"/>
            <a:ext cx="4191000" cy="4125912"/>
            <a:chOff x="240" y="2640"/>
            <a:chExt cx="2304" cy="1556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12725" y="4924425"/>
            <a:ext cx="8858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Summary</a:t>
            </a:r>
            <a:r>
              <a:rPr lang="en-US"/>
              <a:t>: 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All math professors keep a set of flashcards with the first 6 square numbers in their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Polymorphism is how you make Inheritance truly useful.</a:t>
            </a: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90" y="2744573"/>
            <a:ext cx="554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used to implement:</a:t>
            </a:r>
          </a:p>
          <a:p>
            <a:pPr algn="ctr"/>
            <a:r>
              <a:rPr lang="en-US" sz="2800" dirty="0">
                <a:solidFill>
                  <a:srgbClr val="CC9B00"/>
                </a:solidFill>
              </a:rPr>
              <a:t>Video game NPCs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Circuit simulation programs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Graphic design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890" y="4741964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they love to ask you about it during internship interviews.</a:t>
            </a:r>
            <a:endParaRPr lang="en-US" dirty="0">
              <a:solidFill>
                <a:srgbClr val="CC9B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731" t="5473" r="14527" b="36843"/>
          <a:stretch/>
        </p:blipFill>
        <p:spPr>
          <a:xfrm>
            <a:off x="7565458" y="1269966"/>
            <a:ext cx="1274615" cy="1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8"/>
            <a:ext cx="4191000" cy="4125912"/>
            <a:chOff x="240" y="2640"/>
            <a:chExt cx="2304" cy="1556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1" grpId="0" animBg="1"/>
      <p:bldP spid="423971" grpId="0"/>
      <p:bldP spid="423979" grpId="0"/>
      <p:bldP spid="423988" grpId="0"/>
      <p:bldP spid="4239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6153727" y="4253345"/>
            <a:ext cx="2957945" cy="1891145"/>
          </a:xfrm>
          <a:prstGeom prst="wedgeRoundRectCallout">
            <a:avLst>
              <a:gd name="adj1" fmla="val -195438"/>
              <a:gd name="adj2" fmla="val 6242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/>
              <a:t>Hmm.  Let’s see… Even though </a:t>
            </a:r>
            <a:r>
              <a:rPr lang="en-US" sz="1600" dirty="0">
                <a:solidFill>
                  <a:srgbClr val="6600CC"/>
                </a:solidFill>
              </a:rPr>
              <a:t>p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6600CC"/>
                </a:solidFill>
              </a:rPr>
              <a:t>Prof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00CC"/>
                </a:solidFill>
              </a:rPr>
              <a:t>pointer</a:t>
            </a:r>
            <a:r>
              <a:rPr lang="en-US" sz="1600" dirty="0"/>
              <a:t>, it actually points to a </a:t>
            </a:r>
            <a:r>
              <a:rPr lang="en-US" sz="1600" dirty="0" err="1">
                <a:solidFill>
                  <a:srgbClr val="6600CC"/>
                </a:solidFill>
              </a:rPr>
              <a:t>MathProf</a:t>
            </a:r>
            <a:r>
              <a:rPr lang="en-US" sz="1600" dirty="0">
                <a:solidFill>
                  <a:srgbClr val="6600CC"/>
                </a:solidFill>
              </a:rPr>
              <a:t> variable</a:t>
            </a:r>
            <a:r>
              <a:rPr lang="en-US" sz="1600" dirty="0"/>
              <a:t>. So I should call </a:t>
            </a:r>
            <a:r>
              <a:rPr lang="en-US" sz="1600" dirty="0" err="1">
                <a:solidFill>
                  <a:srgbClr val="6600CC"/>
                </a:solidFill>
              </a:rPr>
              <a:t>MathProf’s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 err="1">
                <a:solidFill>
                  <a:srgbClr val="6600CC"/>
                </a:solidFill>
              </a:rPr>
              <a:t>d’tor</a:t>
            </a:r>
            <a:r>
              <a:rPr lang="en-US" sz="1600" dirty="0">
                <a:solidFill>
                  <a:srgbClr val="6600CC"/>
                </a:solidFill>
              </a:rPr>
              <a:t> first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dirty="0">
                <a:solidFill>
                  <a:srgbClr val="6600CC"/>
                </a:solidFill>
              </a:rPr>
              <a:t> Prof’s </a:t>
            </a:r>
            <a:r>
              <a:rPr lang="en-US" sz="1600" dirty="0" err="1">
                <a:solidFill>
                  <a:srgbClr val="6600CC"/>
                </a:solidFill>
              </a:rPr>
              <a:t>d’tor</a:t>
            </a:r>
            <a:r>
              <a:rPr lang="en-US" sz="1600" dirty="0">
                <a:solidFill>
                  <a:srgbClr val="6600CC"/>
                </a:solidFill>
              </a:rPr>
              <a:t> second</a:t>
            </a:r>
            <a:r>
              <a:rPr lang="en-US" sz="1600" dirty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1" grpId="0" animBg="1"/>
      <p:bldP spid="42602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1173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67887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482430"/>
            <a:ext cx="4191000" cy="4125913"/>
            <a:chOff x="240" y="2640"/>
            <a:chExt cx="2304" cy="1556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49354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099344" y="5404710"/>
            <a:ext cx="7086600" cy="1415772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*</a:t>
            </a:r>
            <a:r>
              <a:rPr lang="en-US" sz="1600" dirty="0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700" dirty="0">
                <a:solidFill>
                  <a:schemeClr val="accent2"/>
                </a:solidFill>
              </a:rPr>
              <a:t> </a:t>
            </a:r>
            <a:br>
              <a:rPr lang="en-US" sz="7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914" grpId="0" animBg="1"/>
      <p:bldP spid="421916" grpId="0"/>
      <p:bldP spid="421926" grpId="0"/>
      <p:bldP spid="421943" grpId="0"/>
      <p:bldP spid="4219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Prof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3714750" y="4371109"/>
            <a:ext cx="3589338" cy="1011382"/>
          </a:xfrm>
          <a:prstGeom prst="wedgeRoundRectCallout">
            <a:avLst>
              <a:gd name="adj1" fmla="val -102181"/>
              <a:gd name="adj2" fmla="val 14109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/>
              <a:t>Hmm.  Let’s see…</a:t>
            </a:r>
          </a:p>
          <a:p>
            <a:r>
              <a:rPr lang="en-US" sz="1600" dirty="0"/>
              <a:t>The variable </a:t>
            </a:r>
            <a:r>
              <a:rPr lang="en-US" sz="1600" dirty="0">
                <a:solidFill>
                  <a:srgbClr val="6600CC"/>
                </a:solidFill>
              </a:rPr>
              <a:t>p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6600CC"/>
                </a:solidFill>
              </a:rPr>
              <a:t>Prof pointer</a:t>
            </a:r>
            <a:r>
              <a:rPr lang="en-US" sz="1600" dirty="0"/>
              <a:t>.</a:t>
            </a:r>
          </a:p>
          <a:p>
            <a:r>
              <a:rPr lang="en-US" sz="1600" dirty="0"/>
              <a:t>So all I need to call is </a:t>
            </a:r>
            <a:r>
              <a:rPr lang="en-US" sz="1600" dirty="0">
                <a:solidFill>
                  <a:srgbClr val="6600CC"/>
                </a:solidFill>
              </a:rPr>
              <a:t>Prof’s destructor</a:t>
            </a:r>
            <a:r>
              <a:rPr lang="en-US" sz="1600" dirty="0"/>
              <a:t>.   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4488885" y="5599298"/>
            <a:ext cx="4357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err="1"/>
              <a:t>Utoh</a:t>
            </a:r>
            <a:r>
              <a:rPr lang="en-US" sz="1800" dirty="0"/>
              <a:t>! </a:t>
            </a:r>
            <a:r>
              <a:rPr lang="en-US" sz="1800" dirty="0" err="1"/>
              <a:t>MathProf’s</a:t>
            </a:r>
            <a:r>
              <a:rPr lang="en-US" sz="1800" dirty="0"/>
              <a:t> destructor was never called and the table was never freed!</a:t>
            </a:r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4488885" y="6260492"/>
            <a:ext cx="4357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This means we have a </a:t>
            </a:r>
            <a:br>
              <a:rPr lang="en-US" sz="1800" dirty="0"/>
            </a:br>
            <a:r>
              <a:rPr lang="en-US" sz="1800" dirty="0"/>
              <a:t>memory leak!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7" grpId="0" animBg="1"/>
      <p:bldP spid="422967" grpId="1" animBg="1"/>
      <p:bldP spid="422976" grpId="0"/>
      <p:bldP spid="422976" grpId="1"/>
      <p:bldP spid="4229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pPr algn="l"/>
            <a:r>
              <a:rPr lang="en-US" sz="2400" dirty="0"/>
              <a:t>Virtual Destructors – </a:t>
            </a:r>
            <a:br>
              <a:rPr lang="en-US" sz="2400" dirty="0"/>
            </a:br>
            <a:r>
              <a:rPr lang="en-US" sz="2400" dirty="0"/>
              <a:t>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711200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Prof: public Person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57637" y="156729"/>
            <a:ext cx="50561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So what happens if we forget to make a base class’s destructor 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3823862" y="852344"/>
            <a:ext cx="53433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And then define a derived variable 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carey;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carey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destructed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094162" y="1247771"/>
            <a:ext cx="49196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Will both destructors be called?</a:t>
            </a:r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Argh! No tenure!</a:t>
            </a:r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267200" y="1661696"/>
            <a:ext cx="45909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205214" y="2073652"/>
            <a:ext cx="4714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If you forget a virtual destructor, it only causes problems when you use polymorphism: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217337" y="2834481"/>
            <a:ext cx="4673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But to be safe, if you use inheritance </a:t>
            </a:r>
            <a:r>
              <a:rPr lang="en-US" sz="1600" dirty="0">
                <a:solidFill>
                  <a:srgbClr val="FF3300"/>
                </a:solidFill>
              </a:rPr>
              <a:t>ALWAYS use virtual destructors </a:t>
            </a:r>
            <a:r>
              <a:rPr lang="en-US" sz="1600" dirty="0">
                <a:solidFill>
                  <a:schemeClr val="tx1"/>
                </a:solidFill>
              </a:rPr>
              <a:t>– just in case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9" grpId="0"/>
      <p:bldP spid="508949" grpId="1"/>
      <p:bldP spid="508955" grpId="0"/>
      <p:bldP spid="508955" grpId="1"/>
      <p:bldP spid="508958" grpId="0"/>
      <p:bldP spid="508959" grpId="0"/>
      <p:bldP spid="508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96622" y="4831485"/>
            <a:ext cx="3787775" cy="1963738"/>
          </a:xfrm>
          <a:prstGeom prst="wedgeRoundRectCallout">
            <a:avLst>
              <a:gd name="adj1" fmla="val -87143"/>
              <a:gd name="adj2" fmla="val -11331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This table is called a “</a:t>
            </a:r>
            <a:r>
              <a:rPr lang="en-US" sz="1600" dirty="0" err="1">
                <a:solidFill>
                  <a:srgbClr val="6600CC"/>
                </a:solidFill>
              </a:rPr>
              <a:t>vtable</a:t>
            </a:r>
            <a:r>
              <a:rPr lang="en-US" sz="1600" dirty="0"/>
              <a:t>.”  </a:t>
            </a:r>
          </a:p>
          <a:p>
            <a:endParaRPr lang="en-US" sz="800" dirty="0"/>
          </a:p>
          <a:p>
            <a:r>
              <a:rPr lang="en-US" sz="1600" dirty="0"/>
              <a:t>It contains an entry for </a:t>
            </a:r>
            <a:r>
              <a:rPr lang="en-US" sz="1600" i="1" dirty="0"/>
              <a:t>every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00CC"/>
                </a:solidFill>
              </a:rPr>
              <a:t>virtual</a:t>
            </a:r>
            <a:r>
              <a:rPr lang="en-US" sz="1600" dirty="0"/>
              <a:t> function in our class.</a:t>
            </a:r>
          </a:p>
          <a:p>
            <a:endParaRPr lang="en-US" sz="800" dirty="0"/>
          </a:p>
          <a:p>
            <a:r>
              <a:rPr lang="en-US" sz="1600" dirty="0"/>
              <a:t>In the case of a </a:t>
            </a:r>
            <a:r>
              <a:rPr lang="en-US" sz="1600" dirty="0">
                <a:solidFill>
                  <a:srgbClr val="6600CC"/>
                </a:solidFill>
              </a:rPr>
              <a:t>Shape variable</a:t>
            </a:r>
            <a:r>
              <a:rPr lang="en-US" sz="1600" dirty="0"/>
              <a:t>, all three pointers in our </a:t>
            </a:r>
            <a:r>
              <a:rPr lang="en-US" sz="1600" dirty="0" err="1">
                <a:solidFill>
                  <a:srgbClr val="6600CC"/>
                </a:solidFill>
              </a:rPr>
              <a:t>vtable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point to our Shape class’s functions.</a:t>
            </a:r>
          </a:p>
        </p:txBody>
      </p:sp>
    </p:spTree>
    <p:extLst>
      <p:ext uri="{BB962C8B-B14F-4D97-AF65-F5344CB8AC3E}">
        <p14:creationId xmlns:p14="http://schemas.microsoft.com/office/powerpoint/2010/main" val="16621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build="p" animBg="1"/>
      <p:bldP spid="514102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37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6164696" y="-20193"/>
            <a:ext cx="2935287" cy="1409694"/>
          </a:xfrm>
          <a:prstGeom prst="wedgeRoundRectCallout">
            <a:avLst>
              <a:gd name="adj1" fmla="val -161187"/>
              <a:gd name="adj2" fmla="val 21240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However, our </a:t>
            </a:r>
            <a:r>
              <a:rPr lang="en-US" sz="1600" dirty="0">
                <a:solidFill>
                  <a:srgbClr val="6600CC"/>
                </a:solidFill>
              </a:rPr>
              <a:t>Square</a:t>
            </a:r>
            <a:r>
              <a:rPr lang="en-US" sz="1600" dirty="0"/>
              <a:t> basically uses our Shape’s </a:t>
            </a:r>
            <a:r>
              <a:rPr lang="en-US" sz="1600" dirty="0" err="1">
                <a:solidFill>
                  <a:srgbClr val="6600CC"/>
                </a:solidFill>
              </a:rPr>
              <a:t>getX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6600CC"/>
                </a:solidFill>
              </a:rPr>
              <a:t>getY</a:t>
            </a:r>
            <a:r>
              <a:rPr lang="en-US" sz="1600" dirty="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1688090" y="4903784"/>
            <a:ext cx="2935287" cy="1303344"/>
          </a:xfrm>
          <a:prstGeom prst="wedgeRoundRectCallout">
            <a:avLst>
              <a:gd name="adj1" fmla="val -16990"/>
              <a:gd name="adj2" fmla="val -28967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Well, our Square has its own </a:t>
            </a:r>
            <a:r>
              <a:rPr lang="en-US" sz="1600" dirty="0" err="1"/>
              <a:t>getArea</a:t>
            </a:r>
            <a:r>
              <a:rPr lang="en-US" sz="1600" dirty="0"/>
              <a:t>() function…</a:t>
            </a:r>
            <a:br>
              <a:rPr lang="en-US" sz="1600" dirty="0"/>
            </a:br>
            <a:endParaRPr lang="en-US" sz="800" dirty="0"/>
          </a:p>
          <a:p>
            <a:r>
              <a:rPr lang="en-US" sz="1600" dirty="0"/>
              <a:t>So its </a:t>
            </a:r>
            <a:r>
              <a:rPr lang="en-US" sz="1600" dirty="0" err="1"/>
              <a:t>vtable</a:t>
            </a:r>
            <a:r>
              <a:rPr lang="en-US" sz="1600" dirty="0"/>
              <a:t> entry points to that version…</a:t>
            </a:r>
          </a:p>
        </p:txBody>
      </p:sp>
    </p:spTree>
    <p:extLst>
      <p:ext uri="{BB962C8B-B14F-4D97-AF65-F5344CB8AC3E}">
        <p14:creationId xmlns:p14="http://schemas.microsoft.com/office/powerpoint/2010/main" val="24896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40" grpId="0"/>
      <p:bldP spid="516171" grpId="0" animBg="1"/>
      <p:bldP spid="516171" grpId="1" animBg="1"/>
      <p:bldP spid="516138" grpId="0" animBg="1"/>
      <p:bldP spid="51613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604973" y="-228600"/>
            <a:ext cx="7772401" cy="1143000"/>
          </a:xfrm>
        </p:spPr>
        <p:txBody>
          <a:bodyPr/>
          <a:lstStyle/>
          <a:p>
            <a:r>
              <a:rPr lang="en-US" sz="32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37088" y="5071269"/>
            <a:ext cx="2935288" cy="1671638"/>
          </a:xfrm>
          <a:prstGeom prst="wedgeRoundRectCallout">
            <a:avLst>
              <a:gd name="adj1" fmla="val -117188"/>
              <a:gd name="adj2" fmla="val -133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C++ knows exactly where to go!</a:t>
            </a:r>
          </a:p>
          <a:p>
            <a:endParaRPr lang="en-US" sz="800" dirty="0"/>
          </a:p>
          <a:p>
            <a:r>
              <a:rPr lang="en-US" sz="1600" dirty="0"/>
              <a:t>It just looks at the </a:t>
            </a:r>
            <a:r>
              <a:rPr lang="en-US" sz="1600" dirty="0" err="1"/>
              <a:t>vtable</a:t>
            </a:r>
            <a:r>
              <a:rPr lang="en-US" sz="1600" dirty="0"/>
              <a:t> for “</a:t>
            </a:r>
            <a:r>
              <a:rPr lang="en-US" sz="1600" dirty="0">
                <a:solidFill>
                  <a:srgbClr val="6600CC"/>
                </a:solidFill>
              </a:rPr>
              <a:t>s</a:t>
            </a:r>
            <a:r>
              <a:rPr lang="en-US" sz="1600" dirty="0"/>
              <a:t>” and uses the right function!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4383376" y="-7559"/>
            <a:ext cx="4760624" cy="156966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600" dirty="0"/>
              <a:t>C++ uses the </a:t>
            </a:r>
            <a:r>
              <a:rPr lang="en-US" sz="1600" dirty="0" err="1">
                <a:solidFill>
                  <a:srgbClr val="6600CC"/>
                </a:solidFill>
              </a:rPr>
              <a:t>vtable</a:t>
            </a:r>
            <a:r>
              <a:rPr lang="en-US" sz="1600" dirty="0"/>
              <a:t> at run-time</a:t>
            </a:r>
            <a:br>
              <a:rPr lang="en-US" sz="1600" dirty="0"/>
            </a:br>
            <a:r>
              <a:rPr lang="en-US" sz="1600" dirty="0"/>
              <a:t>(not compile-time) to figure out </a:t>
            </a:r>
            <a:br>
              <a:rPr lang="en-US" sz="1600" dirty="0"/>
            </a:br>
            <a:r>
              <a:rPr lang="en-US" sz="1600" dirty="0"/>
              <a:t>which virtual function to call.</a:t>
            </a:r>
          </a:p>
          <a:p>
            <a:endParaRPr lang="en-US" sz="1600" dirty="0"/>
          </a:p>
          <a:p>
            <a:r>
              <a:rPr lang="en-US" sz="1600" dirty="0"/>
              <a:t>The details are a bit more complex, but this is the general idea.</a:t>
            </a:r>
          </a:p>
        </p:txBody>
      </p: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Now, when we call a member function…</a:t>
            </a:r>
          </a:p>
        </p:txBody>
      </p:sp>
    </p:spTree>
    <p:extLst>
      <p:ext uri="{BB962C8B-B14F-4D97-AF65-F5344CB8AC3E}">
        <p14:creationId xmlns:p14="http://schemas.microsoft.com/office/powerpoint/2010/main" val="2596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20" grpId="0"/>
      <p:bldP spid="518222" grpId="0" animBg="1"/>
      <p:bldP spid="518222" grpId="1" animBg="1"/>
      <p:bldP spid="518225" grpId="0"/>
      <p:bldP spid="518237" grpId="0" animBg="1"/>
      <p:bldP spid="518219" grpId="0"/>
      <p:bldP spid="5182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 dirty="0" err="1">
                <a:solidFill>
                  <a:schemeClr val="accent2"/>
                </a:solidFill>
              </a:rPr>
              <a:t>getArea</a:t>
            </a:r>
            <a:r>
              <a:rPr lang="en-US" sz="2000" dirty="0">
                <a:solidFill>
                  <a:srgbClr val="006666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plotShape</a:t>
            </a:r>
            <a:r>
              <a:rPr lang="en-US" sz="2000" dirty="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write our derived classes, creating specialized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Square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rgbClr val="6600CC"/>
                </a:solidFill>
              </a:rPr>
              <a:t> * 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Circle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>
                <a:solidFill>
                  <a:srgbClr val="6600CC"/>
                </a:solidFill>
              </a:rPr>
              <a:t>3.14*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rgbClr val="6600CC"/>
                </a:solidFill>
              </a:rPr>
              <a:t>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We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 Finally, we should (MUST) always define a virtual destructor in your </a:t>
            </a:r>
            <a:br>
              <a:rPr lang="en-US" sz="2000" dirty="0">
                <a:solidFill>
                  <a:srgbClr val="CC0000"/>
                </a:solidFill>
              </a:rPr>
            </a:br>
            <a:r>
              <a:rPr lang="en-US" sz="2000" dirty="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 dirty="0">
                <a:solidFill>
                  <a:schemeClr val="accent2"/>
                </a:solidFill>
              </a:rPr>
              <a:t>(no </a:t>
            </a:r>
            <a:r>
              <a:rPr lang="en-US" sz="1800" i="1" dirty="0" err="1">
                <a:solidFill>
                  <a:schemeClr val="accent2"/>
                </a:solidFill>
              </a:rPr>
              <a:t>vd</a:t>
            </a:r>
            <a:r>
              <a:rPr lang="en-US" sz="1800" i="1" dirty="0">
                <a:solidFill>
                  <a:schemeClr val="accent2"/>
                </a:solidFill>
              </a:rPr>
              <a:t> in the base class, no points!)</a:t>
            </a:r>
          </a:p>
          <a:p>
            <a:pPr algn="l">
              <a:buFontTx/>
              <a:buChar char="•"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4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(p);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 dirty="0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(s);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40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16214" y="-422566"/>
            <a:ext cx="7772400" cy="1143000"/>
          </a:xfrm>
        </p:spPr>
        <p:txBody>
          <a:bodyPr/>
          <a:lstStyle/>
          <a:p>
            <a:r>
              <a:rPr lang="en-US" sz="2400" dirty="0"/>
              <a:t>Useless 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double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109894" y="27710"/>
            <a:ext cx="5020251" cy="830997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Question: When I call the </a:t>
            </a:r>
            <a:r>
              <a:rPr lang="en-US" sz="1600" dirty="0" err="1">
                <a:solidFill>
                  <a:srgbClr val="6600CC"/>
                </a:solidFill>
              </a:rPr>
              <a:t>PrintInfo</a:t>
            </a:r>
            <a:r>
              <a:rPr lang="en-US" sz="1600" dirty="0"/>
              <a:t> function and pass in a </a:t>
            </a:r>
            <a:r>
              <a:rPr lang="en-US" sz="1600" dirty="0">
                <a:solidFill>
                  <a:srgbClr val="006666"/>
                </a:solidFill>
              </a:rPr>
              <a:t>Square</a:t>
            </a:r>
            <a:r>
              <a:rPr lang="en-US" sz="1600" dirty="0"/>
              <a:t>, what </a:t>
            </a:r>
            <a:r>
              <a:rPr lang="en-US" sz="1600" dirty="0" err="1">
                <a:solidFill>
                  <a:srgbClr val="800000"/>
                </a:solidFill>
              </a:rPr>
              <a:t>getArea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800000"/>
                </a:solidFill>
              </a:rPr>
              <a:t>getCircum</a:t>
            </a:r>
            <a:r>
              <a:rPr lang="en-US" sz="1600" dirty="0"/>
              <a:t> functions does it call?</a:t>
            </a:r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4869873" y="914127"/>
            <a:ext cx="4260272" cy="830997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…and when I call the </a:t>
            </a:r>
            <a:r>
              <a:rPr lang="en-US" sz="1600" dirty="0" err="1">
                <a:solidFill>
                  <a:srgbClr val="6600CC"/>
                </a:solidFill>
              </a:rPr>
              <a:t>PrintInfo</a:t>
            </a:r>
            <a:r>
              <a:rPr lang="en-US" sz="1600" dirty="0"/>
              <a:t> function and pass in a </a:t>
            </a:r>
            <a:r>
              <a:rPr lang="en-US" sz="1600" dirty="0">
                <a:solidFill>
                  <a:srgbClr val="006666"/>
                </a:solidFill>
              </a:rPr>
              <a:t>Circle</a:t>
            </a:r>
            <a:r>
              <a:rPr lang="en-US" sz="1600" dirty="0"/>
              <a:t>, what </a:t>
            </a:r>
            <a:r>
              <a:rPr lang="en-US" sz="1600" dirty="0" err="1">
                <a:solidFill>
                  <a:srgbClr val="800000"/>
                </a:solidFill>
              </a:rPr>
              <a:t>getArea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800000"/>
                </a:solidFill>
              </a:rPr>
              <a:t>getCircum</a:t>
            </a:r>
            <a:r>
              <a:rPr lang="en-US" sz="1600" dirty="0"/>
              <a:t> functions does it call?</a:t>
            </a:r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4856803" y="1791162"/>
            <a:ext cx="4259487" cy="830997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 sz="1600" dirty="0"/>
              <a:t>When would </a:t>
            </a:r>
            <a:r>
              <a:rPr lang="en-US" sz="1600" dirty="0">
                <a:solidFill>
                  <a:srgbClr val="6600CC"/>
                </a:solidFill>
              </a:rPr>
              <a:t>Shape</a:t>
            </a:r>
            <a:r>
              <a:rPr lang="en-US" sz="1600" dirty="0"/>
              <a:t>’s </a:t>
            </a:r>
            <a:r>
              <a:rPr lang="en-US" sz="1600" dirty="0" err="1">
                <a:solidFill>
                  <a:srgbClr val="800000"/>
                </a:solidFill>
              </a:rPr>
              <a:t>getArea</a:t>
            </a:r>
            <a:r>
              <a:rPr lang="en-US" sz="1600" dirty="0">
                <a:solidFill>
                  <a:srgbClr val="800000"/>
                </a:solidFill>
              </a:rPr>
              <a:t>()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800000"/>
                </a:solidFill>
              </a:rPr>
              <a:t>getCircum</a:t>
            </a:r>
            <a:r>
              <a:rPr lang="en-US" sz="1600" dirty="0">
                <a:solidFill>
                  <a:srgbClr val="800000"/>
                </a:solidFill>
              </a:rPr>
              <a:t>()</a:t>
            </a:r>
            <a:r>
              <a:rPr lang="en-US" sz="1600" dirty="0"/>
              <a:t> 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~Shape()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3" grpId="0" animBg="1"/>
      <p:bldP spid="488593" grpId="1" animBg="1"/>
      <p:bldP spid="488605" grpId="0" animBg="1"/>
      <p:bldP spid="488605" grpId="1" animBg="1"/>
      <p:bldP spid="488609" grpId="0" animBg="1"/>
      <p:bldP spid="48860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41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152400" y="304800"/>
            <a:ext cx="5438775" cy="1906588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0"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 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 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90508" name="Rectangle 12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 dirty="0">
                <a:solidFill>
                  <a:srgbClr val="006666"/>
                </a:solidFill>
                <a:latin typeface="Courier New" pitchFamily="49" charset="0"/>
              </a:rPr>
              <a:t>2*3.14*</a:t>
            </a:r>
            <a:r>
              <a:rPr lang="en-US" sz="1700" b="1" dirty="0" err="1">
                <a:solidFill>
                  <a:srgbClr val="006666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8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>
                  <a:latin typeface="Courier New" pitchFamily="49" charset="0"/>
                </a:rPr>
                <a:t>Shape p;</a:t>
              </a:r>
            </a:p>
            <a:p>
              <a:pPr algn="l"/>
              <a:endParaRPr lang="en-US" sz="1700" b="1">
                <a:latin typeface="Courier New" pitchFamily="49" charset="0"/>
              </a:endParaRPr>
            </a:p>
            <a:p>
              <a:pPr algn="l"/>
              <a:r>
                <a:rPr lang="en-US" sz="1700" b="1">
                  <a:latin typeface="Courier New" pitchFamily="49" charset="0"/>
                </a:rPr>
                <a:t>PrintInfo(p);</a:t>
              </a:r>
            </a:p>
          </p:txBody>
        </p:sp>
      </p:grp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Well, I guess they’d be called if you created a </a:t>
            </a:r>
            <a:r>
              <a:rPr lang="en-US" sz="2000" dirty="0">
                <a:solidFill>
                  <a:srgbClr val="800000"/>
                </a:solidFill>
              </a:rPr>
              <a:t>Shape</a:t>
            </a:r>
            <a:r>
              <a:rPr lang="en-US" sz="2000" dirty="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Those are just dummy functions… They return </a:t>
            </a:r>
            <a:r>
              <a:rPr lang="en-US" sz="2000" dirty="0">
                <a:solidFill>
                  <a:srgbClr val="800000"/>
                </a:solidFill>
              </a:rPr>
              <a:t>zero</a:t>
            </a:r>
            <a:r>
              <a:rPr lang="en-US" sz="2000" dirty="0"/>
              <a:t>!</a:t>
            </a:r>
          </a:p>
          <a:p>
            <a:endParaRPr lang="en-US" sz="2000" dirty="0"/>
          </a:p>
          <a:p>
            <a:r>
              <a:rPr lang="en-US" sz="2000" dirty="0"/>
              <a:t>They were never meant to be used…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3" grpId="0" animBg="1"/>
      <p:bldP spid="490513" grpId="1" animBg="1"/>
      <p:bldP spid="490524" grpId="0" animBg="1"/>
      <p:bldP spid="4905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We </a:t>
            </a:r>
            <a:r>
              <a:rPr lang="en-US" sz="2200" i="1"/>
              <a:t>must</a:t>
            </a:r>
            <a:r>
              <a:rPr lang="en-US" sz="2200"/>
              <a:t> define functions that are </a:t>
            </a:r>
            <a:r>
              <a:rPr lang="en-US" sz="2200">
                <a:solidFill>
                  <a:schemeClr val="accent2"/>
                </a:solidFill>
              </a:rPr>
              <a:t>common to all derived classes</a:t>
            </a:r>
            <a:r>
              <a:rPr lang="en-US" sz="2200"/>
              <a:t> in our </a:t>
            </a:r>
            <a:r>
              <a:rPr lang="en-US" sz="2200">
                <a:solidFill>
                  <a:srgbClr val="990000"/>
                </a:solidFill>
              </a:rPr>
              <a:t>base class</a:t>
            </a:r>
            <a:r>
              <a:rPr lang="en-US" sz="2200"/>
              <a:t> or we can’t use polymorphism!</a:t>
            </a:r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But these functions in our base class are </a:t>
            </a:r>
            <a:r>
              <a:rPr lang="en-US" dirty="0">
                <a:solidFill>
                  <a:srgbClr val="990000"/>
                </a:solidFill>
              </a:rPr>
              <a:t>never actually used</a:t>
            </a:r>
            <a:r>
              <a:rPr lang="en-US" dirty="0"/>
              <a:t> – they just define common functions for the derived classes.</a:t>
            </a:r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39" grpId="0" animBg="1"/>
      <p:bldP spid="371730" grpId="1"/>
      <p:bldP spid="371733" grpId="0"/>
      <p:bldP spid="3717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we’ve done so far is to define a </a:t>
            </a:r>
            <a:r>
              <a:rPr lang="en-US">
                <a:solidFill>
                  <a:srgbClr val="006666"/>
                </a:solidFill>
              </a:rPr>
              <a:t>dummy version</a:t>
            </a:r>
            <a:r>
              <a:rPr lang="en-US"/>
              <a:t> of these functions in our </a:t>
            </a:r>
            <a:r>
              <a:rPr lang="en-US">
                <a:solidFill>
                  <a:srgbClr val="6600CC"/>
                </a:solidFill>
              </a:rPr>
              <a:t>base class</a:t>
            </a:r>
            <a:r>
              <a:rPr lang="en-US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500"/>
            <a:ext cx="4714875" cy="2679700"/>
            <a:chOff x="240" y="2640"/>
            <a:chExt cx="2304" cy="1552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it would be better if we could </a:t>
            </a:r>
            <a:r>
              <a:rPr lang="en-US" sz="2000">
                <a:solidFill>
                  <a:srgbClr val="6600CC"/>
                </a:solidFill>
              </a:rPr>
              <a:t>totally remove</a:t>
            </a:r>
            <a:r>
              <a:rPr lang="en-US" sz="2000"/>
              <a:t> 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557713" y="4521481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C++ actually has an </a:t>
            </a:r>
            <a:r>
              <a:rPr lang="en-US" sz="2000">
                <a:solidFill>
                  <a:srgbClr val="6600CC"/>
                </a:solidFill>
              </a:rPr>
              <a:t>“official </a:t>
            </a:r>
            <a:r>
              <a:rPr lang="en-US" sz="2000" dirty="0">
                <a:solidFill>
                  <a:schemeClr val="tx1"/>
                </a:solidFill>
              </a:rPr>
              <a:t>way to define such </a:t>
            </a:r>
            <a:r>
              <a:rPr lang="en-US" sz="2000" dirty="0">
                <a:solidFill>
                  <a:srgbClr val="800000"/>
                </a:solidFill>
              </a:rPr>
              <a:t>“abstract”</a:t>
            </a:r>
            <a:r>
              <a:rPr lang="en-US" sz="2000" dirty="0">
                <a:solidFill>
                  <a:schemeClr val="tx1"/>
                </a:solidFill>
              </a:rPr>
              <a:t> 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856163" y="5634318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These are called </a:t>
            </a:r>
            <a:br>
              <a:rPr lang="en-US" sz="2000"/>
            </a:br>
            <a:r>
              <a:rPr lang="en-US" sz="2000"/>
              <a:t>“</a:t>
            </a:r>
            <a:r>
              <a:rPr lang="en-US" sz="2000">
                <a:solidFill>
                  <a:srgbClr val="990000"/>
                </a:solidFill>
              </a:rPr>
              <a:t>pure virtual</a:t>
            </a:r>
            <a:r>
              <a:rPr lang="en-US" sz="2000"/>
              <a:t>” functions.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CA5E30B5-F419-4D67-9349-40111F29355A}"/>
              </a:ext>
            </a:extLst>
          </p:cNvPr>
          <p:cNvSpPr/>
          <p:nvPr/>
        </p:nvSpPr>
        <p:spPr bwMode="auto">
          <a:xfrm rot="2448211">
            <a:off x="961978" y="4155094"/>
            <a:ext cx="4479925" cy="18636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make a function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pure virtual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just add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=0;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 the function header and get rid of its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{ body }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419600" y="3770501"/>
            <a:ext cx="4572000" cy="2970260"/>
            <a:chOff x="2832" y="2400"/>
            <a:chExt cx="2880" cy="1588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return(4*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2813"/>
            <a:ext cx="4714875" cy="2708275"/>
            <a:chOff x="1493" y="1282"/>
            <a:chExt cx="2970" cy="1706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2"/>
              <a:ext cx="2970" cy="1706"/>
              <a:chOff x="240" y="2640"/>
              <a:chExt cx="2304" cy="1569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getCircum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662488" y="4047138"/>
            <a:ext cx="4572000" cy="2970260"/>
            <a:chOff x="2832" y="2400"/>
            <a:chExt cx="2880" cy="1588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return (2*3.14*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4C319D1-9CFD-4B5C-A353-5A9DC60E97AB}"/>
              </a:ext>
            </a:extLst>
          </p:cNvPr>
          <p:cNvSpPr/>
          <p:nvPr/>
        </p:nvSpPr>
        <p:spPr bwMode="auto">
          <a:xfrm rot="2580536">
            <a:off x="6931783" y="2574703"/>
            <a:ext cx="2253338" cy="1451483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There’s no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{ code }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call… so how could it be called?!?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28CF63-3B3F-42DA-A0D4-A63DF8FF1DD7}"/>
              </a:ext>
            </a:extLst>
          </p:cNvPr>
          <p:cNvGrpSpPr/>
          <p:nvPr/>
        </p:nvGrpSpPr>
        <p:grpSpPr>
          <a:xfrm>
            <a:off x="-113553" y="811656"/>
            <a:ext cx="4630224" cy="2989812"/>
            <a:chOff x="-113553" y="717442"/>
            <a:chExt cx="4630224" cy="5731398"/>
          </a:xfrm>
        </p:grpSpPr>
        <p:sp>
          <p:nvSpPr>
            <p:cNvPr id="373771" name="Text Box 11"/>
            <p:cNvSpPr txBox="1">
              <a:spLocks noChangeArrowheads="1"/>
            </p:cNvSpPr>
            <p:nvPr/>
          </p:nvSpPr>
          <p:spPr bwMode="auto">
            <a:xfrm>
              <a:off x="124058" y="717442"/>
              <a:ext cx="4281021" cy="100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A </a:t>
              </a:r>
              <a:r>
                <a:rPr lang="en-US" sz="1400" dirty="0">
                  <a:solidFill>
                    <a:srgbClr val="FF0000"/>
                  </a:solidFill>
                </a:rPr>
                <a:t>pure virtual function </a:t>
              </a:r>
              <a:r>
                <a:rPr lang="en-US" sz="1400" dirty="0"/>
                <a:t>is one that has </a:t>
              </a:r>
              <a:br>
                <a:rPr lang="en-US" sz="1400" dirty="0"/>
              </a:br>
              <a:r>
                <a:rPr lang="en-US" sz="1400" dirty="0">
                  <a:solidFill>
                    <a:schemeClr val="tx1"/>
                  </a:solidFill>
                </a:rPr>
                <a:t>no actual </a:t>
              </a:r>
              <a:r>
                <a:rPr lang="en-US" sz="1400" dirty="0">
                  <a:solidFill>
                    <a:srgbClr val="FF0000"/>
                  </a:solidFill>
                </a:rPr>
                <a:t>{ code }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FE40962-4EF8-4F5B-A522-CDE9305B5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3553" y="1734135"/>
              <a:ext cx="4615703" cy="590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If your </a:t>
              </a:r>
              <a:r>
                <a:rPr lang="en-US" sz="1400" dirty="0">
                  <a:solidFill>
                    <a:srgbClr val="7030A0"/>
                  </a:solidFill>
                </a:rPr>
                <a:t>base class </a:t>
              </a:r>
              <a:r>
                <a:rPr lang="en-US" sz="1400" dirty="0"/>
                <a:t>defines a </a:t>
              </a:r>
              <a:r>
                <a:rPr lang="en-US" sz="1400" dirty="0">
                  <a:solidFill>
                    <a:srgbClr val="FF0000"/>
                  </a:solidFill>
                </a:rPr>
                <a:t>pure virtual function</a:t>
              </a:r>
              <a:r>
                <a:rPr lang="en-US" sz="1400" dirty="0"/>
                <a:t>…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FF9A6C9-212E-4B0A-B579-EB581C42E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" y="2336102"/>
              <a:ext cx="4510088" cy="100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You’re basically saying that the </a:t>
              </a:r>
              <a:r>
                <a:rPr lang="en-US" sz="1400" dirty="0">
                  <a:solidFill>
                    <a:srgbClr val="7030A0"/>
                  </a:solidFill>
                </a:rPr>
                <a:t>base version </a:t>
              </a:r>
              <a:r>
                <a:rPr lang="en-US" sz="1400" dirty="0"/>
                <a:t>of the function </a:t>
              </a:r>
              <a:r>
                <a:rPr lang="en-US" sz="1400" dirty="0">
                  <a:solidFill>
                    <a:srgbClr val="FF0000"/>
                  </a:solidFill>
                </a:rPr>
                <a:t>will never be called</a:t>
              </a:r>
              <a:r>
                <a:rPr lang="en-US" sz="1400" dirty="0"/>
                <a:t>!</a:t>
              </a:r>
              <a:endParaRPr lang="en-US" sz="1400" dirty="0">
                <a:solidFill>
                  <a:srgbClr val="990000"/>
                </a:solidFill>
              </a:endParaRP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DCA1AB2D-7391-4B5B-ADDA-01D6183A6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0746" y="3339102"/>
              <a:ext cx="4510088" cy="100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Therefore, </a:t>
              </a:r>
              <a:r>
                <a:rPr lang="en-US" sz="1400" dirty="0">
                  <a:solidFill>
                    <a:srgbClr val="0070C0"/>
                  </a:solidFill>
                </a:rPr>
                <a:t>derived classes </a:t>
              </a:r>
              <a:r>
                <a:rPr lang="en-US" sz="1400" dirty="0">
                  <a:solidFill>
                    <a:srgbClr val="FF0000"/>
                  </a:solidFill>
                </a:rPr>
                <a:t>must</a:t>
              </a:r>
              <a:r>
                <a:rPr lang="en-US" sz="1400" dirty="0"/>
                <a:t> re-define all </a:t>
              </a:r>
              <a:r>
                <a:rPr lang="en-US" sz="1400" dirty="0">
                  <a:solidFill>
                    <a:srgbClr val="FF0000"/>
                  </a:solidFill>
                </a:rPr>
                <a:t>pure virtual functions </a:t>
              </a:r>
              <a:r>
                <a:rPr lang="en-US" sz="1400" dirty="0"/>
                <a:t>so they do something useful!</a:t>
              </a:r>
              <a:endParaRPr lang="en-US" sz="1400" dirty="0">
                <a:solidFill>
                  <a:srgbClr val="990000"/>
                </a:solidFill>
              </a:endParaRPr>
            </a:p>
          </p:txBody>
        </p:sp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219947F3-8670-445F-8D5F-A15FF537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9" y="4438018"/>
              <a:ext cx="4376543" cy="100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Rule:</a:t>
              </a:r>
              <a:r>
                <a:rPr lang="en-US" sz="1400" dirty="0"/>
                <a:t> Make a </a:t>
              </a:r>
              <a:r>
                <a:rPr lang="en-US" sz="1400" dirty="0">
                  <a:solidFill>
                    <a:srgbClr val="7030A0"/>
                  </a:solidFill>
                </a:rPr>
                <a:t>base class function </a:t>
              </a:r>
              <a:r>
                <a:rPr lang="en-US" sz="1400" dirty="0">
                  <a:solidFill>
                    <a:srgbClr val="FF0000"/>
                  </a:solidFill>
                </a:rPr>
                <a:t>pure virtual </a:t>
              </a:r>
              <a:r>
                <a:rPr lang="en-US" sz="1400" dirty="0"/>
                <a:t>if </a:t>
              </a:r>
              <a:r>
                <a:rPr lang="en-US" sz="1400" dirty="0">
                  <a:solidFill>
                    <a:schemeClr val="tx1"/>
                  </a:solidFill>
                </a:rPr>
                <a:t>you realize</a:t>
              </a:r>
              <a:r>
                <a:rPr lang="en-US" sz="1400" dirty="0"/>
                <a:t>…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CD82932C-7578-4D2B-ABAF-9771651E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" y="5445840"/>
              <a:ext cx="4459542" cy="100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dirty="0"/>
                <a:t>the </a:t>
              </a:r>
              <a:r>
                <a:rPr lang="en-US" sz="1400" dirty="0">
                  <a:solidFill>
                    <a:srgbClr val="7030A0"/>
                  </a:solidFill>
                </a:rPr>
                <a:t>base-class</a:t>
              </a:r>
              <a:r>
                <a:rPr lang="en-US" sz="1400" dirty="0"/>
                <a:t> version of your function doesn’t (or can’t logically) do anything useful.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C1AE4B6-F753-4E5D-8612-290C50910A56}"/>
              </a:ext>
            </a:extLst>
          </p:cNvPr>
          <p:cNvGrpSpPr>
            <a:grpSpLocks/>
          </p:cNvGrpSpPr>
          <p:nvPr/>
        </p:nvGrpSpPr>
        <p:grpSpPr bwMode="auto">
          <a:xfrm>
            <a:off x="80751" y="4246856"/>
            <a:ext cx="4400762" cy="2555081"/>
            <a:chOff x="336" y="2400"/>
            <a:chExt cx="2021" cy="2146"/>
          </a:xfrm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34DB4CAD-B3E0-48E3-8730-0D6C6AA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77AF68E-56A6-41A9-9AF1-64C07BDD0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	       </a:t>
              </a:r>
              <a:endParaRPr lang="en-US" sz="18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;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// ??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getCircum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 ??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05DF021-D94E-4807-9EDB-A367FB95E4D4}"/>
              </a:ext>
            </a:extLst>
          </p:cNvPr>
          <p:cNvSpPr/>
          <p:nvPr/>
        </p:nvSpPr>
        <p:spPr bwMode="auto">
          <a:xfrm rot="20214289">
            <a:off x="1191378" y="3774469"/>
            <a:ext cx="2525830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In fact, you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can’t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even define a regular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with this class!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7D063C1-8A80-4D6A-B764-064D455BFFE8}"/>
              </a:ext>
            </a:extLst>
          </p:cNvPr>
          <p:cNvSpPr/>
          <p:nvPr/>
        </p:nvSpPr>
        <p:spPr bwMode="auto">
          <a:xfrm rot="20742582">
            <a:off x="2897725" y="4694098"/>
            <a:ext cx="1656121" cy="13917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So this would result in an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error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1E360-83F6-478F-B4D3-25275BE6AD4D}"/>
              </a:ext>
            </a:extLst>
          </p:cNvPr>
          <p:cNvSpPr/>
          <p:nvPr/>
        </p:nvSpPr>
        <p:spPr>
          <a:xfrm>
            <a:off x="2129131" y="4992470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// Error!</a:t>
            </a:r>
            <a:endParaRPr lang="en-US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A42ED8-5276-4109-B948-B44DA36C46DC}"/>
              </a:ext>
            </a:extLst>
          </p:cNvPr>
          <p:cNvSpPr/>
          <p:nvPr/>
        </p:nvSpPr>
        <p:spPr bwMode="auto">
          <a:xfrm rot="20782955">
            <a:off x="3345945" y="5412658"/>
            <a:ext cx="1842509" cy="156968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</a:rPr>
              <a:t>Must </a:t>
            </a:r>
            <a:r>
              <a:rPr lang="en-US" sz="1200" dirty="0"/>
              <a:t>define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3" grpId="0" animBg="1"/>
      <p:bldP spid="33" grpId="1" animBg="1"/>
      <p:bldP spid="34" grpId="0" animBg="1"/>
      <p:bldP spid="34" grpId="1" animBg="1"/>
      <p:bldP spid="2" grpId="0"/>
      <p:bldP spid="2" grpId="1"/>
      <p:bldP spid="27" grpId="0" animBg="1"/>
      <p:bldP spid="2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define </a:t>
            </a:r>
            <a:r>
              <a:rPr lang="en-US" i="1" u="sng"/>
              <a:t>at least</a:t>
            </a:r>
            <a:r>
              <a:rPr lang="en-US" u="sng"/>
              <a:t> </a:t>
            </a:r>
            <a:r>
              <a:rPr lang="en-US" i="1" u="sng"/>
              <a:t>one</a:t>
            </a:r>
            <a:r>
              <a:rPr lang="en-US" i="1"/>
              <a:t> </a:t>
            </a:r>
            <a:r>
              <a:rPr lang="en-US">
                <a:solidFill>
                  <a:srgbClr val="990000"/>
                </a:solidFill>
              </a:rPr>
              <a:t>pure virtual function </a:t>
            </a:r>
            <a:r>
              <a:rPr lang="en-US"/>
              <a:t>in a base class, then the class is called an “</a:t>
            </a:r>
            <a:r>
              <a:rPr lang="en-US">
                <a:solidFill>
                  <a:srgbClr val="006666"/>
                </a:solidFill>
              </a:rPr>
              <a:t>abstract base class</a:t>
            </a:r>
            <a:r>
              <a:rPr lang="en-US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197225"/>
            <a:chOff x="1350" y="1545"/>
            <a:chExt cx="2970" cy="2014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14"/>
              <a:chOff x="240" y="2640"/>
              <a:chExt cx="2304" cy="1567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double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void someOtherFunc() 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cout &lt;&lt; 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in the above example…</a:t>
            </a:r>
          </a:p>
          <a:p>
            <a:r>
              <a:rPr lang="en-US"/>
              <a:t>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is a </a:t>
            </a:r>
            <a:r>
              <a:rPr lang="en-US">
                <a:solidFill>
                  <a:srgbClr val="006666"/>
                </a:solidFill>
              </a:rPr>
              <a:t>pure virtual function</a:t>
            </a:r>
            <a:r>
              <a:rPr lang="en-US"/>
              <a:t>, </a:t>
            </a:r>
          </a:p>
          <a:p>
            <a:r>
              <a:rPr lang="en-US"/>
              <a:t>and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is an </a:t>
            </a:r>
            <a:r>
              <a:rPr lang="en-US" i="1">
                <a:solidFill>
                  <a:srgbClr val="006666"/>
                </a:solidFill>
              </a:rPr>
              <a:t>abstract base class.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27E858F-FCB5-44ED-A6D3-678225D89B5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850103" y="685800"/>
            <a:ext cx="433546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6600CC"/>
                </a:solidFill>
              </a:rPr>
              <a:t>If you define an </a:t>
            </a:r>
            <a:r>
              <a:rPr lang="en-US" altLang="en-US" sz="1600" dirty="0">
                <a:solidFill>
                  <a:srgbClr val="006666"/>
                </a:solidFill>
              </a:rPr>
              <a:t>abstract base class</a:t>
            </a:r>
            <a:r>
              <a:rPr lang="en-US" altLang="en-US" sz="1600" dirty="0">
                <a:solidFill>
                  <a:srgbClr val="6600CC"/>
                </a:solidFill>
              </a:rPr>
              <a:t>, its derived class(</a:t>
            </a:r>
            <a:r>
              <a:rPr lang="en-US" altLang="en-US" sz="1600" dirty="0" err="1">
                <a:solidFill>
                  <a:srgbClr val="6600CC"/>
                </a:solidFill>
              </a:rPr>
              <a:t>es</a:t>
            </a:r>
            <a:r>
              <a:rPr lang="en-US" altLang="en-US" sz="1600" dirty="0">
                <a:solidFill>
                  <a:srgbClr val="6600CC"/>
                </a:solidFill>
              </a:rPr>
              <a:t>)</a:t>
            </a:r>
            <a:r>
              <a:rPr lang="en-US" altLang="en-US" sz="1600" dirty="0">
                <a:solidFill>
                  <a:srgbClr val="006666"/>
                </a:solidFill>
              </a:rPr>
              <a:t>:</a:t>
            </a:r>
          </a:p>
          <a:p>
            <a:pPr algn="ctr" eaLnBrk="1" hangingPunct="1"/>
            <a:endParaRPr lang="en-US" altLang="en-US" sz="1600" dirty="0">
              <a:solidFill>
                <a:srgbClr val="006666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</a:rPr>
              <a:t>Must either provide { code } for </a:t>
            </a:r>
            <a:r>
              <a:rPr lang="en-US" altLang="en-US" sz="1600" i="1" dirty="0">
                <a:solidFill>
                  <a:srgbClr val="FF0000"/>
                </a:solidFill>
              </a:rPr>
              <a:t>ALL</a:t>
            </a:r>
            <a:r>
              <a:rPr lang="en-US" altLang="en-US" sz="1600" dirty="0">
                <a:solidFill>
                  <a:schemeClr val="tx1"/>
                </a:solidFill>
              </a:rPr>
              <a:t> pure virtual functions,</a:t>
            </a:r>
          </a:p>
          <a:p>
            <a:pPr eaLnBrk="1" hangingPunct="1">
              <a:buFontTx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</a:rPr>
              <a:t>Or the derived class becomes an </a:t>
            </a:r>
            <a:r>
              <a:rPr lang="en-US" altLang="en-US" sz="1600" dirty="0">
                <a:solidFill>
                  <a:schemeClr val="accent2"/>
                </a:solidFill>
              </a:rPr>
              <a:t>abstract base class itself!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187025" y="78278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</a:t>
            </a:r>
            <a:r>
              <a:rPr lang="en-US" altLang="en-US" sz="1800" dirty="0">
                <a:solidFill>
                  <a:schemeClr val="accent2"/>
                </a:solidFill>
              </a:rPr>
              <a:t>Robot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virtual void </a:t>
            </a:r>
            <a:r>
              <a:rPr lang="en-US" altLang="en-US" sz="1800" dirty="0" err="1"/>
              <a:t>talkToMe</a:t>
            </a:r>
            <a:r>
              <a:rPr lang="en-US" altLang="en-US" sz="1800" dirty="0"/>
              <a:t>() = 0;</a:t>
            </a:r>
          </a:p>
          <a:p>
            <a:pPr algn="l" eaLnBrk="1" hangingPunct="1"/>
            <a:r>
              <a:rPr lang="en-US" altLang="en-US" sz="1800" dirty="0"/>
              <a:t>   virtual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getWeight</a:t>
            </a:r>
            <a:r>
              <a:rPr lang="en-US" altLang="en-US" sz="1800" dirty="0"/>
              <a:t>( ) = 0;</a:t>
            </a:r>
          </a:p>
          <a:p>
            <a:pPr algn="l" eaLnBrk="1" hangingPunct="1"/>
            <a:r>
              <a:rPr lang="en-US" altLang="en-US" sz="1800" dirty="0"/>
              <a:t>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4648200" y="2551113"/>
            <a:ext cx="4805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500"/>
              <a:t>So is </a:t>
            </a:r>
            <a:r>
              <a:rPr lang="en-US" altLang="en-US" sz="1500">
                <a:solidFill>
                  <a:schemeClr val="accent2"/>
                </a:solidFill>
              </a:rPr>
              <a:t>Robot</a:t>
            </a:r>
            <a:r>
              <a:rPr lang="en-US" altLang="en-US" sz="1500"/>
              <a:t> a regular 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5791200" y="2895600"/>
            <a:ext cx="1770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500">
                <a:solidFill>
                  <a:schemeClr val="accent2"/>
                </a:solidFill>
              </a:rPr>
              <a:t>Right</a:t>
            </a:r>
            <a:r>
              <a:rPr lang="en-US" altLang="en-US" sz="1500"/>
              <a:t>! It’s an ABC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745163" y="4267200"/>
            <a:ext cx="2373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500"/>
              <a:t>How about </a:t>
            </a:r>
            <a:r>
              <a:rPr lang="en-US" altLang="en-US" sz="1500">
                <a:solidFill>
                  <a:schemeClr val="accent2"/>
                </a:solidFill>
              </a:rPr>
              <a:t>KillerRobot</a:t>
            </a:r>
            <a:r>
              <a:rPr lang="en-US" altLang="en-US" sz="1500"/>
              <a:t>?</a:t>
            </a:r>
            <a:br>
              <a:rPr lang="en-US" altLang="en-US" sz="1500"/>
            </a:br>
            <a:r>
              <a:rPr lang="en-US" altLang="en-US" sz="1500"/>
              <a:t>Regular class or an ABC?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270155" y="254924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</a:t>
            </a:r>
            <a:r>
              <a:rPr lang="en-US" altLang="en-US" sz="1800" dirty="0" err="1">
                <a:solidFill>
                  <a:srgbClr val="800000"/>
                </a:solidFill>
              </a:rPr>
              <a:t>FriendlyRobot</a:t>
            </a:r>
            <a:r>
              <a:rPr lang="en-US" altLang="en-US" sz="1800" dirty="0"/>
              <a:t>: public </a:t>
            </a:r>
            <a:r>
              <a:rPr lang="en-US" altLang="en-US" sz="1800" dirty="0">
                <a:solidFill>
                  <a:schemeClr val="accent2"/>
                </a:solidFill>
              </a:rPr>
              <a:t>Robot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virtual void </a:t>
            </a:r>
            <a:r>
              <a:rPr lang="en-US" altLang="en-US" sz="1800" dirty="0" err="1"/>
              <a:t>talkToMe</a:t>
            </a:r>
            <a:r>
              <a:rPr lang="en-US" altLang="en-US" sz="1800" dirty="0"/>
              <a:t>()</a:t>
            </a:r>
          </a:p>
          <a:p>
            <a:pPr algn="l" eaLnBrk="1" hangingPunct="1"/>
            <a:r>
              <a:rPr lang="en-US" altLang="en-US" sz="1800" dirty="0"/>
              <a:t>      </a:t>
            </a:r>
            <a:r>
              <a:rPr lang="en-US" altLang="en-US" sz="1800" dirty="0">
                <a:solidFill>
                  <a:srgbClr val="800000"/>
                </a:solidFill>
              </a:rPr>
              <a:t>{ </a:t>
            </a:r>
            <a:r>
              <a:rPr lang="en-US" altLang="en-US" sz="1800" dirty="0" err="1">
                <a:solidFill>
                  <a:srgbClr val="800000"/>
                </a:solidFill>
              </a:rPr>
              <a:t>cout</a:t>
            </a:r>
            <a:r>
              <a:rPr lang="en-US" altLang="en-US" sz="1800" dirty="0">
                <a:solidFill>
                  <a:srgbClr val="800000"/>
                </a:solidFill>
              </a:rPr>
              <a:t> &lt;&lt; “I like geeks.”; }</a:t>
            </a:r>
          </a:p>
          <a:p>
            <a:pPr algn="l" eaLnBrk="1" hangingPunct="1"/>
            <a:r>
              <a:rPr lang="en-US" altLang="en-US" sz="1800" dirty="0"/>
              <a:t>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4217988" y="3213100"/>
            <a:ext cx="5048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500" dirty="0"/>
              <a:t>How about </a:t>
            </a:r>
            <a:r>
              <a:rPr lang="en-US" altLang="en-US" sz="1500" dirty="0" err="1">
                <a:solidFill>
                  <a:schemeClr val="accent2"/>
                </a:solidFill>
              </a:rPr>
              <a:t>FriendlyRobot</a:t>
            </a:r>
            <a:r>
              <a:rPr lang="en-US" altLang="en-US" sz="1500" dirty="0"/>
              <a:t>? Regular class or an ABC?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403850" y="3619500"/>
            <a:ext cx="32591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500"/>
              <a:t>Finally, how about </a:t>
            </a:r>
            <a:r>
              <a:rPr lang="en-US" altLang="en-US" sz="1500">
                <a:solidFill>
                  <a:schemeClr val="accent2"/>
                </a:solidFill>
              </a:rPr>
              <a:t>BigHappyRobot</a:t>
            </a:r>
            <a:r>
              <a:rPr lang="en-US" altLang="en-US" sz="1500"/>
              <a:t>?</a:t>
            </a:r>
            <a:br>
              <a:rPr lang="en-US" altLang="en-US" sz="1500"/>
            </a:br>
            <a:r>
              <a:rPr lang="en-US" altLang="en-US" sz="1500"/>
              <a:t>Is it a regular class or an ABC?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464119" y="4275859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</a:t>
            </a:r>
            <a:r>
              <a:rPr lang="en-US" altLang="en-US" sz="1800" dirty="0" err="1">
                <a:solidFill>
                  <a:srgbClr val="800000"/>
                </a:solidFill>
              </a:rPr>
              <a:t>KillerRobot</a:t>
            </a:r>
            <a:r>
              <a:rPr lang="en-US" altLang="en-US" sz="1800" dirty="0"/>
              <a:t>: public </a:t>
            </a:r>
            <a:r>
              <a:rPr lang="en-US" altLang="en-US" sz="1800" dirty="0">
                <a:solidFill>
                  <a:schemeClr val="accent2"/>
                </a:solidFill>
              </a:rPr>
              <a:t>Robot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virtual void </a:t>
            </a:r>
            <a:r>
              <a:rPr lang="en-US" altLang="en-US" sz="1800" dirty="0" err="1"/>
              <a:t>talkToMe</a:t>
            </a:r>
            <a:r>
              <a:rPr lang="en-US" altLang="en-US" sz="1800" dirty="0"/>
              <a:t>()</a:t>
            </a:r>
          </a:p>
          <a:p>
            <a:pPr algn="l" eaLnBrk="1" hangingPunct="1"/>
            <a:r>
              <a:rPr lang="en-US" altLang="en-US" sz="1800" dirty="0">
                <a:solidFill>
                  <a:srgbClr val="800000"/>
                </a:solidFill>
              </a:rPr>
              <a:t>      { </a:t>
            </a:r>
            <a:r>
              <a:rPr lang="en-US" altLang="en-US" sz="1800" dirty="0" err="1">
                <a:solidFill>
                  <a:srgbClr val="800000"/>
                </a:solidFill>
              </a:rPr>
              <a:t>cout</a:t>
            </a:r>
            <a:r>
              <a:rPr lang="en-US" altLang="en-US" sz="1800" dirty="0">
                <a:solidFill>
                  <a:srgbClr val="800000"/>
                </a:solidFill>
              </a:rPr>
              <a:t> &lt;&lt; “I must destroy geeks.”; }</a:t>
            </a:r>
          </a:p>
          <a:p>
            <a:pPr algn="l" eaLnBrk="1" hangingPunct="1"/>
            <a:r>
              <a:rPr lang="en-US" altLang="en-US" sz="1800" dirty="0"/>
              <a:t>   virtual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getWeight</a:t>
            </a:r>
            <a:r>
              <a:rPr lang="en-US" altLang="en-US" sz="1800" dirty="0"/>
              <a:t>() </a:t>
            </a:r>
            <a:r>
              <a:rPr lang="en-US" altLang="en-US" sz="1800" dirty="0">
                <a:solidFill>
                  <a:srgbClr val="800000"/>
                </a:solidFill>
              </a:rPr>
              <a:t>{ return 100; }</a:t>
            </a:r>
          </a:p>
          <a:p>
            <a:pPr algn="l" eaLnBrk="1" hangingPunct="1"/>
            <a:r>
              <a:rPr lang="en-US" altLang="en-US" sz="1800" dirty="0"/>
              <a:t>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4668538" y="478674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700" dirty="0"/>
              <a:t>class </a:t>
            </a:r>
            <a:r>
              <a:rPr lang="en-US" altLang="en-US" sz="1700" dirty="0" err="1">
                <a:solidFill>
                  <a:srgbClr val="6600CC"/>
                </a:solidFill>
              </a:rPr>
              <a:t>BigHappyRobot</a:t>
            </a:r>
            <a:r>
              <a:rPr lang="en-US" altLang="en-US" sz="1700" dirty="0"/>
              <a:t>: public </a:t>
            </a:r>
            <a:r>
              <a:rPr lang="en-US" altLang="en-US" sz="1700" dirty="0" err="1">
                <a:solidFill>
                  <a:srgbClr val="800000"/>
                </a:solidFill>
              </a:rPr>
              <a:t>FriendlyRobot</a:t>
            </a:r>
            <a:endParaRPr lang="en-US" altLang="en-US" sz="17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endParaRPr lang="en-US" altLang="en-US" sz="1800" dirty="0"/>
          </a:p>
          <a:p>
            <a:pPr algn="l" eaLnBrk="1" hangingPunct="1"/>
            <a:r>
              <a:rPr lang="en-US" altLang="en-US" sz="1800" dirty="0"/>
              <a:t>   virtual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getWeight</a:t>
            </a:r>
            <a:r>
              <a:rPr lang="en-US" altLang="en-US" sz="1800" dirty="0"/>
              <a:t>() </a:t>
            </a:r>
            <a:r>
              <a:rPr lang="en-US" altLang="en-US" sz="1800" dirty="0">
                <a:solidFill>
                  <a:srgbClr val="6600CC"/>
                </a:solidFill>
              </a:rPr>
              <a:t>{ return 500; }</a:t>
            </a:r>
          </a:p>
          <a:p>
            <a:pPr algn="l" eaLnBrk="1" hangingPunct="1"/>
            <a:r>
              <a:rPr lang="en-US" altLang="en-US" sz="1800" dirty="0"/>
              <a:t>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54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58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/>
      <p:bldP spid="379913" grpId="0" animBg="1"/>
      <p:bldP spid="379913" grpId="1" animBg="1"/>
      <p:bldP spid="379914" grpId="0"/>
      <p:bldP spid="379915" grpId="0"/>
      <p:bldP spid="379917" grpId="0"/>
      <p:bldP spid="379917" grpId="1"/>
      <p:bldP spid="379919" grpId="0" animBg="1"/>
      <p:bldP spid="379920" grpId="0"/>
      <p:bldP spid="379920" grpId="1"/>
      <p:bldP spid="379926" grpId="0"/>
      <p:bldP spid="379916" grpId="0" animBg="1"/>
      <p:bldP spid="379916" grpId="1" animBg="1"/>
      <p:bldP spid="3799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521C610-ED38-4BF3-94E0-79D608E7EFE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524375" y="1387475"/>
            <a:ext cx="449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1"/>
                </a:solidFill>
              </a:rPr>
              <a:t>For example, what if we create a </a:t>
            </a:r>
            <a:r>
              <a:rPr lang="en-US" altLang="en-US" sz="1600">
                <a:solidFill>
                  <a:schemeClr val="accent2"/>
                </a:solidFill>
              </a:rPr>
              <a:t>Rectangle</a:t>
            </a:r>
            <a:r>
              <a:rPr lang="en-US" altLang="en-US" sz="1600">
                <a:solidFill>
                  <a:schemeClr val="tx1"/>
                </a:solidFill>
              </a:rPr>
              <a:t> class that </a:t>
            </a:r>
            <a:r>
              <a:rPr lang="en-US" altLang="en-US" sz="1600">
                <a:solidFill>
                  <a:srgbClr val="FF3300"/>
                </a:solidFill>
              </a:rPr>
              <a:t>forgets to define its own getCircum( )?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Abstract Base Classes (ABCs)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1370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1"/>
                </a:solidFill>
              </a:rPr>
              <a:t>Why should you use Pure Virtual Functions and create Abstract Base Classes 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333875" y="739775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1"/>
                </a:solidFill>
              </a:rPr>
              <a:t>You </a:t>
            </a:r>
            <a:r>
              <a:rPr lang="en-US" altLang="en-US" sz="1600" i="1">
                <a:solidFill>
                  <a:srgbClr val="FF3300"/>
                </a:solidFill>
              </a:rPr>
              <a:t>force</a:t>
            </a:r>
            <a:r>
              <a:rPr lang="en-US" altLang="en-US" sz="1600">
                <a:solidFill>
                  <a:schemeClr val="tx1"/>
                </a:solidFill>
              </a:rPr>
              <a:t> the user to implement certain functions to </a:t>
            </a:r>
            <a:r>
              <a:rPr lang="en-US" altLang="en-US" sz="1600">
                <a:solidFill>
                  <a:schemeClr val="accent2"/>
                </a:solidFill>
              </a:rPr>
              <a:t>prevent common mistakes</a:t>
            </a:r>
            <a:r>
              <a:rPr lang="en-US" altLang="en-US" sz="160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47111" name="Group 15"/>
          <p:cNvGrpSpPr>
            <a:grpSpLocks/>
          </p:cNvGrpSpPr>
          <p:nvPr/>
        </p:nvGrpSpPr>
        <p:grpSpPr bwMode="auto">
          <a:xfrm>
            <a:off x="144462" y="2066924"/>
            <a:ext cx="4714875" cy="2709052"/>
            <a:chOff x="240" y="2640"/>
            <a:chExt cx="2304" cy="1569"/>
          </a:xfrm>
        </p:grpSpPr>
        <p:sp>
          <p:nvSpPr>
            <p:cNvPr id="47129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47130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alt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alt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altLang="en-US" sz="800" b="1" dirty="0">
                  <a:solidFill>
                    <a:schemeClr val="tx1"/>
                  </a:solidFill>
                  <a:latin typeface="Times New Roman" pitchFamily="18" charset="0"/>
                  <a:ea typeface="MS Mincho" pitchFamily="49" charset="-128"/>
                </a:rPr>
                <a:t> </a:t>
              </a:r>
              <a:r>
                <a:rPr lang="en-US" alt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alt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alt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alt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alt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/>
              <a:r>
                <a:rPr lang="en-US" altLang="en-US" sz="800" b="1" dirty="0">
                  <a:solidFill>
                    <a:schemeClr val="tx1"/>
                  </a:solidFill>
                  <a:latin typeface="Times New Roman" pitchFamily="18" charset="0"/>
                  <a:ea typeface="MS Mincho" pitchFamily="49" charset="-128"/>
                </a:rPr>
                <a:t> </a:t>
              </a:r>
              <a:r>
                <a:rPr lang="en-US" alt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alt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alt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alt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alt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/>
              <a:r>
                <a:rPr lang="en-US" altLang="en-US" sz="800" b="1" dirty="0">
                  <a:solidFill>
                    <a:schemeClr val="tx1"/>
                  </a:solidFill>
                  <a:latin typeface="Times New Roman" pitchFamily="18" charset="0"/>
                  <a:ea typeface="MS Mincho" pitchFamily="49" charset="-128"/>
                </a:rPr>
                <a:t> 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477837" y="4038600"/>
            <a:ext cx="4572000" cy="2711450"/>
            <a:chOff x="2832" y="2400"/>
            <a:chExt cx="2880" cy="1536"/>
          </a:xfrm>
        </p:grpSpPr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Rectangle: public Shape</a:t>
              </a:r>
              <a:endParaRPr lang="en-US" alt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alt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altLang="en-US" sz="800" b="1" dirty="0">
                  <a:solidFill>
                    <a:schemeClr val="tx1"/>
                  </a:solidFill>
                  <a:latin typeface="Times New Roman" pitchFamily="18" charset="0"/>
                  <a:ea typeface="MS Mincho" pitchFamily="49" charset="-128"/>
                </a:rPr>
                <a:t> 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alt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alt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alt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</a:t>
              </a:r>
              <a:r>
                <a:rPr lang="en-US" alt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m_w</a:t>
              </a:r>
              <a:r>
                <a:rPr lang="en-US" alt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* </a:t>
              </a:r>
              <a:r>
                <a:rPr lang="en-US" alt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m_h</a:t>
              </a:r>
              <a:r>
                <a:rPr lang="en-US" alt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/>
              <a:endParaRPr lang="en-US" alt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endParaRPr lang="en-US" alt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endParaRPr lang="en-US" alt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/>
              <a:r>
                <a:rPr lang="en-US" alt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056187" y="4170363"/>
            <a:ext cx="3963988" cy="2538412"/>
            <a:chOff x="336" y="2400"/>
            <a:chExt cx="2021" cy="2132"/>
          </a:xfrm>
        </p:grpSpPr>
        <p:sp>
          <p:nvSpPr>
            <p:cNvPr id="47125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47126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 sz="1000" b="1" dirty="0"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main()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{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Rectangle r(10,20);</a:t>
              </a:r>
            </a:p>
            <a:p>
              <a:pPr algn="l"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err="1">
                  <a:latin typeface="Courier New" pitchFamily="49" charset="0"/>
                </a:rPr>
                <a:t>cout</a:t>
              </a:r>
              <a:r>
                <a:rPr lang="en-US" altLang="en-US" sz="1800" b="1" dirty="0">
                  <a:latin typeface="Courier New" pitchFamily="49" charset="0"/>
                </a:rPr>
                <a:t> &lt;&lt; </a:t>
              </a:r>
              <a:r>
                <a:rPr lang="en-US" altLang="en-US" sz="1800" b="1" dirty="0" err="1">
                  <a:latin typeface="Courier New" pitchFamily="49" charset="0"/>
                </a:rPr>
                <a:t>r.getArea</a:t>
              </a:r>
              <a:r>
                <a:rPr lang="en-US" altLang="en-US" sz="1800" b="1" dirty="0">
                  <a:latin typeface="Courier New" pitchFamily="49" charset="0"/>
                </a:rPr>
                <a:t>(); // OK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err="1">
                  <a:latin typeface="Courier New" pitchFamily="49" charset="0"/>
                </a:rPr>
                <a:t>cout</a:t>
              </a:r>
              <a:r>
                <a:rPr lang="en-US" altLang="en-US" sz="1800" b="1" dirty="0">
                  <a:latin typeface="Courier New" pitchFamily="49" charset="0"/>
                </a:rPr>
                <a:t> &lt;&lt; </a:t>
              </a:r>
              <a:r>
                <a:rPr lang="en-US" altLang="en-US" sz="1800" b="1" dirty="0" err="1">
                  <a:latin typeface="Courier New" pitchFamily="49" charset="0"/>
                </a:rPr>
                <a:t>r.getCircum</a:t>
              </a:r>
              <a:r>
                <a:rPr lang="en-US" alt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alt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34075" y="2900363"/>
            <a:ext cx="2925763" cy="1752600"/>
          </a:xfrm>
          <a:prstGeom prst="wedgeRoundRectCallout">
            <a:avLst>
              <a:gd name="adj1" fmla="val -16468"/>
              <a:gd name="adj2" fmla="val 112319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Ack– our rectangle should have a circumference of 60, not 0!!! This is a </a:t>
            </a:r>
            <a:r>
              <a:rPr lang="en-US" altLang="en-US" sz="2000">
                <a:solidFill>
                  <a:srgbClr val="FF3300"/>
                </a:solidFill>
              </a:rPr>
              <a:t>bug</a:t>
            </a:r>
            <a:r>
              <a:rPr lang="en-US" alt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597400" y="2320925"/>
            <a:ext cx="449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1"/>
                </a:solidFill>
              </a:rPr>
              <a:t>Had we made </a:t>
            </a:r>
            <a:r>
              <a:rPr lang="en-US" altLang="en-US" sz="1600">
                <a:solidFill>
                  <a:srgbClr val="6600CC"/>
                </a:solidFill>
              </a:rPr>
              <a:t>getArea( )</a:t>
            </a:r>
            <a:r>
              <a:rPr lang="en-US" altLang="en-US" sz="1600">
                <a:solidFill>
                  <a:schemeClr val="tx1"/>
                </a:solidFill>
              </a:rPr>
              <a:t> and </a:t>
            </a:r>
            <a:r>
              <a:rPr lang="en-US" altLang="en-US" sz="1600">
                <a:solidFill>
                  <a:srgbClr val="6600CC"/>
                </a:solidFill>
              </a:rPr>
              <a:t>getCircum( )</a:t>
            </a:r>
            <a:r>
              <a:rPr lang="en-US" altLang="en-US" sz="1600">
                <a:solidFill>
                  <a:schemeClr val="tx1"/>
                </a:solidFill>
              </a:rPr>
              <a:t> pure virtual, this couldn’t have happened!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8311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altLang="en-US" sz="1700" b="1" dirty="0">
                <a:solidFill>
                  <a:schemeClr val="tx1"/>
                </a:solidFill>
                <a:latin typeface="Courier New" pitchFamily="49" charset="0"/>
              </a:rPr>
              <a:t> float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alt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eaLnBrk="1" hangingPunct="1"/>
            <a:r>
              <a:rPr lang="en-US" alt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700" b="1" dirty="0">
                <a:solidFill>
                  <a:srgbClr val="6600CC"/>
                </a:solidFill>
                <a:latin typeface="Courier New" pitchFamily="49" charset="0"/>
              </a:rPr>
              <a:t>{ return (2*m_w+2*</a:t>
            </a:r>
            <a:r>
              <a:rPr lang="en-US" altLang="en-US" sz="1700" b="1" dirty="0" err="1">
                <a:solidFill>
                  <a:srgbClr val="6600CC"/>
                </a:solidFill>
                <a:latin typeface="Courier New" pitchFamily="49" charset="0"/>
              </a:rPr>
              <a:t>m_h</a:t>
            </a:r>
            <a:r>
              <a:rPr lang="en-US" altLang="en-US" sz="1700" b="1" dirty="0">
                <a:solidFill>
                  <a:srgbClr val="6600CC"/>
                </a:solidFill>
                <a:latin typeface="Courier New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41561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21" grpId="0"/>
      <p:bldP spid="375821" grpId="1"/>
      <p:bldP spid="375844" grpId="0" animBg="1"/>
      <p:bldP spid="375844" grpId="1" animBg="1"/>
      <p:bldP spid="375846" grpId="0"/>
      <p:bldP spid="375852" grpId="0"/>
      <p:bldP spid="37585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08C3DC-6A57-4052-9EBB-642F8847DF2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you can do with ABCs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52400" y="9906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Even though you can’t create a variable with an ABC…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8140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48141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 sz="1000" b="1" dirty="0"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main()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{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Shape s;</a:t>
              </a:r>
            </a:p>
            <a:p>
              <a:pPr algn="l"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</a:t>
              </a:r>
              <a:r>
                <a:rPr lang="en-US" altLang="en-US" sz="1800" b="1" dirty="0" err="1">
                  <a:latin typeface="Courier New" pitchFamily="49" charset="0"/>
                </a:rPr>
                <a:t>cout</a:t>
              </a:r>
              <a:r>
                <a:rPr lang="en-US" altLang="en-US" sz="1800" b="1" dirty="0">
                  <a:latin typeface="Courier New" pitchFamily="49" charset="0"/>
                </a:rPr>
                <a:t> &lt;&lt; </a:t>
              </a:r>
              <a:r>
                <a:rPr lang="en-US" altLang="en-US" sz="1800" b="1" dirty="0" err="1">
                  <a:latin typeface="Courier New" pitchFamily="49" charset="0"/>
                </a:rPr>
                <a:t>s.getArea</a:t>
              </a:r>
              <a:r>
                <a:rPr lang="en-US" altLang="en-US" sz="1800" b="1" dirty="0">
                  <a:latin typeface="Courier New" pitchFamily="49" charset="0"/>
                </a:rPr>
                <a:t>(); 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819400" y="2895600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!ERROR!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endParaRPr lang="en-US" altLang="en-US"/>
            </a:p>
          </p:txBody>
        </p:sp>
        <p:sp>
          <p:nvSpPr>
            <p:cNvPr id="48139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void </a:t>
              </a:r>
              <a:r>
                <a:rPr lang="en-US" altLang="en-US" sz="1800" b="1" dirty="0" err="1">
                  <a:latin typeface="Courier New" pitchFamily="49" charset="0"/>
                </a:rPr>
                <a:t>PrintPrice</a:t>
              </a:r>
              <a:r>
                <a:rPr lang="en-US" altLang="en-US" sz="1800" b="1" dirty="0">
                  <a:latin typeface="Courier New" pitchFamily="49" charset="0"/>
                </a:rPr>
                <a:t>(</a:t>
              </a:r>
              <a:r>
                <a:rPr lang="en-US" alt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altLang="en-US" sz="1800" b="1" dirty="0">
                  <a:latin typeface="Courier New" pitchFamily="49" charset="0"/>
                </a:rPr>
                <a:t>)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{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latin typeface="Courier New" pitchFamily="49" charset="0"/>
                </a:rPr>
                <a:t>cout</a:t>
              </a:r>
              <a:r>
                <a:rPr lang="en-US" alt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latin typeface="Courier New" pitchFamily="49" charset="0"/>
                </a:rPr>
                <a:t>cout</a:t>
              </a:r>
              <a:r>
                <a:rPr lang="en-US" altLang="en-US" sz="1800" b="1" dirty="0">
                  <a:latin typeface="Courier New" pitchFamily="49" charset="0"/>
                </a:rPr>
                <a:t> &lt;&lt; </a:t>
              </a:r>
              <a:r>
                <a:rPr lang="en-US" altLang="en-US" sz="1800" b="1" dirty="0" err="1">
                  <a:solidFill>
                    <a:srgbClr val="FF3300"/>
                  </a:solidFill>
                  <a:latin typeface="Courier New" pitchFamily="49" charset="0"/>
                </a:rPr>
                <a:t>x.getArea</a:t>
              </a:r>
              <a:r>
                <a:rPr lang="en-US" altLang="en-US" sz="1800" b="1" dirty="0">
                  <a:solidFill>
                    <a:srgbClr val="FF3300"/>
                  </a:solidFill>
                  <a:latin typeface="Courier New" pitchFamily="49" charset="0"/>
                </a:rPr>
                <a:t>()</a:t>
              </a:r>
              <a:r>
                <a:rPr lang="en-US" altLang="en-US" sz="1800" b="1" dirty="0">
                  <a:latin typeface="Courier New" pitchFamily="49" charset="0"/>
                </a:rPr>
                <a:t>*3.25;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}</a:t>
              </a:r>
            </a:p>
            <a:p>
              <a:pPr algn="l" eaLnBrk="1" hangingPunct="1"/>
              <a:endParaRPr lang="en-US" altLang="en-US" sz="1000" b="1" dirty="0"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main()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{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Square s(5);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altLang="en-US" sz="1800" b="1" dirty="0">
                  <a:solidFill>
                    <a:schemeClr val="tx1"/>
                  </a:solidFill>
                  <a:latin typeface="Courier New" pitchFamily="49" charset="0"/>
                </a:rPr>
                <a:t>(s);</a:t>
              </a:r>
            </a:p>
            <a:p>
              <a:pPr algn="l" eaLnBrk="1" hangingPunct="1"/>
              <a:endParaRPr lang="en-US" alt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Rectangle r(20,30);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  </a:t>
              </a:r>
              <a:r>
                <a:rPr lang="en-US" altLang="en-US" sz="1800" b="1" dirty="0" err="1">
                  <a:latin typeface="Courier New" pitchFamily="49" charset="0"/>
                </a:rPr>
                <a:t>PrintPrice</a:t>
              </a:r>
              <a:r>
                <a:rPr lang="en-US" altLang="en-US" sz="1800" b="1" dirty="0">
                  <a:latin typeface="Courier New" pitchFamily="49" charset="0"/>
                </a:rPr>
                <a:t>(r);</a:t>
              </a:r>
            </a:p>
            <a:p>
              <a:pPr algn="l" eaLnBrk="1" hangingPunct="1"/>
              <a:r>
                <a:rPr lang="en-US" alt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So to summarize, use </a:t>
            </a:r>
            <a:r>
              <a:rPr lang="en-US" altLang="en-US" sz="2000" dirty="0">
                <a:solidFill>
                  <a:schemeClr val="accent2"/>
                </a:solidFill>
              </a:rPr>
              <a:t>pure virtual functions</a:t>
            </a:r>
            <a:r>
              <a:rPr lang="en-US" altLang="en-US" sz="2000" dirty="0">
                <a:solidFill>
                  <a:schemeClr val="tx1"/>
                </a:solidFill>
              </a:rPr>
              <a:t> to:</a:t>
            </a:r>
          </a:p>
          <a:p>
            <a:pPr eaLnBrk="1" hangingPunct="1"/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FontTx/>
              <a:buAutoNum type="alphaLcParenBoth"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rgbClr val="800000"/>
                </a:solidFill>
              </a:rPr>
              <a:t>avoid writing “dummy” logic</a:t>
            </a:r>
            <a:r>
              <a:rPr lang="en-US" altLang="en-US" sz="2000" dirty="0">
                <a:solidFill>
                  <a:schemeClr val="tx1"/>
                </a:solidFill>
              </a:rPr>
              <a:t> in a base class when it makes no sense to do so!</a:t>
            </a:r>
          </a:p>
          <a:p>
            <a:pPr eaLnBrk="1" hangingPunct="1">
              <a:buFontTx/>
              <a:buAutoNum type="alphaLcParenBoth"/>
            </a:pPr>
            <a:endParaRPr lang="en-US" altLang="en-US" sz="600" dirty="0">
              <a:solidFill>
                <a:schemeClr val="tx1"/>
              </a:solidFill>
            </a:endParaRPr>
          </a:p>
          <a:p>
            <a:pPr eaLnBrk="1" hangingPunct="1">
              <a:buFontTx/>
              <a:buAutoNum type="alphaLcParenBoth"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rgbClr val="800000"/>
                </a:solidFill>
              </a:rPr>
              <a:t>force the programmer</a:t>
            </a:r>
            <a:r>
              <a:rPr lang="en-US" altLang="en-US" sz="2000" dirty="0">
                <a:solidFill>
                  <a:schemeClr val="tx1"/>
                </a:solidFill>
              </a:rPr>
              <a:t> to implement functions in a derived class to prevent bugs</a:t>
            </a:r>
          </a:p>
          <a:p>
            <a:pPr eaLnBrk="1" hangingPunct="1">
              <a:buFontTx/>
              <a:buAutoNum type="alphaLcParenBoth"/>
            </a:pPr>
            <a:endParaRPr lang="en-US" altLang="en-US" sz="1000" dirty="0">
              <a:solidFill>
                <a:schemeClr val="tx1"/>
              </a:solidFill>
            </a:endParaRP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423051B-42CD-4A42-A828-6DB2589E8D3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Pure Virtual Functions/ABCs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Animal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virtual void </a:t>
            </a:r>
            <a:r>
              <a:rPr lang="en-US" altLang="en-US" sz="1800" dirty="0" err="1"/>
              <a:t>GetNumLegs</a:t>
            </a:r>
            <a:r>
              <a:rPr lang="en-US" altLang="en-US" sz="1800" dirty="0"/>
              <a:t>() = 0;</a:t>
            </a:r>
          </a:p>
          <a:p>
            <a:pPr algn="l" eaLnBrk="1" hangingPunct="1"/>
            <a:r>
              <a:rPr lang="en-US" altLang="en-US" sz="1800" dirty="0"/>
              <a:t>   virtual void </a:t>
            </a:r>
            <a:r>
              <a:rPr lang="en-US" altLang="en-US" sz="1800" dirty="0" err="1"/>
              <a:t>GetNumEyes</a:t>
            </a:r>
            <a:r>
              <a:rPr lang="en-US" altLang="en-US" sz="1800" dirty="0"/>
              <a:t>() = 0;</a:t>
            </a:r>
          </a:p>
          <a:p>
            <a:pPr algn="l" eaLnBrk="1" hangingPunct="1"/>
            <a:r>
              <a:rPr lang="en-US" altLang="en-US" sz="1800" dirty="0"/>
              <a:t>   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Insect: public Animal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void </a:t>
            </a:r>
            <a:r>
              <a:rPr lang="en-US" altLang="en-US" sz="1800" dirty="0" err="1"/>
              <a:t>GetNumLegs</a:t>
            </a:r>
            <a:r>
              <a:rPr lang="en-US" altLang="en-US" sz="1800" dirty="0"/>
              <a:t>()  {  return(6); }</a:t>
            </a:r>
          </a:p>
          <a:p>
            <a:pPr algn="l" eaLnBrk="1" hangingPunct="1"/>
            <a:r>
              <a:rPr lang="en-US" altLang="en-US" sz="1800" dirty="0"/>
              <a:t>  // Insect does not define </a:t>
            </a:r>
            <a:r>
              <a:rPr lang="en-US" altLang="en-US" sz="1800" dirty="0" err="1"/>
              <a:t>GetNumEyes</a:t>
            </a:r>
            <a:endParaRPr lang="en-US" altLang="en-US" sz="1800" dirty="0"/>
          </a:p>
          <a:p>
            <a:pPr algn="l" eaLnBrk="1" hangingPunct="1"/>
            <a:r>
              <a:rPr lang="en-US" altLang="en-US" sz="1800" dirty="0"/>
              <a:t>   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class Fly: public Insect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r>
              <a:rPr lang="en-US" altLang="en-US" sz="1800" dirty="0"/>
              <a:t>public:</a:t>
            </a:r>
          </a:p>
          <a:p>
            <a:pPr algn="l" eaLnBrk="1" hangingPunct="1"/>
            <a:r>
              <a:rPr lang="en-US" altLang="en-US" sz="1800" dirty="0"/>
              <a:t>   void </a:t>
            </a:r>
            <a:r>
              <a:rPr lang="en-US" altLang="en-US" sz="1800" dirty="0" err="1"/>
              <a:t>GetNumEyes</a:t>
            </a:r>
            <a:r>
              <a:rPr lang="en-US" altLang="en-US" sz="1800" dirty="0"/>
              <a:t>()  {  return(2); }</a:t>
            </a:r>
          </a:p>
          <a:p>
            <a:pPr algn="l" eaLnBrk="1" hangingPunct="1"/>
            <a:r>
              <a:rPr lang="en-US" altLang="en-US" sz="1800" dirty="0"/>
              <a:t>   ...</a:t>
            </a:r>
          </a:p>
          <a:p>
            <a:pPr algn="l" eaLnBrk="1" hangingPunct="1"/>
            <a:r>
              <a:rPr lang="en-US" altLang="en-US" sz="1800" dirty="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66"/>
                </a:solidFill>
              </a:rPr>
              <a:t>Animal</a:t>
            </a:r>
            <a:r>
              <a:rPr lang="en-US" alt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66"/>
                </a:solidFill>
              </a:rPr>
              <a:t>Insect</a:t>
            </a:r>
            <a:r>
              <a:rPr lang="en-US" alt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66"/>
                </a:solidFill>
              </a:rPr>
              <a:t>Fly</a:t>
            </a:r>
            <a:r>
              <a:rPr lang="en-US" alt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 err="1"/>
              <a:t>int</a:t>
            </a:r>
            <a:r>
              <a:rPr lang="en-US" altLang="en-US" sz="1800" dirty="0"/>
              <a:t> main()</a:t>
            </a:r>
          </a:p>
          <a:p>
            <a:pPr algn="l" eaLnBrk="1" hangingPunct="1"/>
            <a:r>
              <a:rPr lang="en-US" altLang="en-US" sz="1800" dirty="0"/>
              <a:t>{</a:t>
            </a:r>
          </a:p>
          <a:p>
            <a:pPr algn="l" eaLnBrk="1" hangingPunct="1"/>
            <a:endParaRPr lang="en-US" altLang="en-US" sz="1800" dirty="0"/>
          </a:p>
          <a:p>
            <a:pPr algn="l" eaLnBrk="1" hangingPunct="1"/>
            <a:endParaRPr lang="en-US" altLang="en-US" sz="1800" dirty="0"/>
          </a:p>
          <a:p>
            <a:pPr algn="l" eaLnBrk="1" hangingPunct="1"/>
            <a:endParaRPr lang="en-US" altLang="en-US" sz="1800" dirty="0"/>
          </a:p>
          <a:p>
            <a:pPr algn="l" eaLnBrk="1" hangingPunct="1"/>
            <a:endParaRPr lang="en-US" altLang="en-US" sz="1800" dirty="0"/>
          </a:p>
          <a:p>
            <a:pPr algn="l" eaLnBrk="1" hangingPunct="1"/>
            <a:r>
              <a:rPr lang="en-US" altLang="en-US" sz="1800" dirty="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3849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00850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5553075" y="779679"/>
            <a:ext cx="3429000" cy="1595437"/>
          </a:xfrm>
          <a:prstGeom prst="wedgeRoundRectCallout">
            <a:avLst>
              <a:gd name="adj1" fmla="val -85455"/>
              <a:gd name="adj2" fmla="val 49139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3300"/>
                </a:solidFill>
              </a:rPr>
              <a:t>!!Remember!!</a:t>
            </a:r>
            <a:r>
              <a:rPr lang="en-US" altLang="en-US" sz="2000"/>
              <a:t> You </a:t>
            </a:r>
            <a:r>
              <a:rPr lang="en-US" altLang="en-US" sz="2000" b="1" i="1" u="sng"/>
              <a:t>always</a:t>
            </a:r>
            <a:r>
              <a:rPr lang="en-US" altLang="en-US" sz="2000"/>
              <a:t> need a </a:t>
            </a:r>
            <a:r>
              <a:rPr lang="en-US" altLang="en-US" sz="2000">
                <a:solidFill>
                  <a:schemeClr val="accent2"/>
                </a:solidFill>
              </a:rPr>
              <a:t>virtual destructor </a:t>
            </a:r>
            <a:r>
              <a:rPr lang="en-US" altLang="en-US" sz="2000"/>
              <a:t>in your </a:t>
            </a:r>
            <a:r>
              <a:rPr lang="en-US" altLang="en-US" sz="2000">
                <a:solidFill>
                  <a:schemeClr val="accent2"/>
                </a:solidFill>
              </a:rPr>
              <a:t>base class</a:t>
            </a:r>
            <a:r>
              <a:rPr lang="en-US" altLang="en-US" sz="2000"/>
              <a:t> when using polymorphism!</a:t>
            </a:r>
          </a:p>
        </p:txBody>
      </p:sp>
    </p:spTree>
    <p:extLst>
      <p:ext uri="{BB962C8B-B14F-4D97-AF65-F5344CB8AC3E}">
        <p14:creationId xmlns:p14="http://schemas.microsoft.com/office/powerpoint/2010/main" val="12383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1" y="946150"/>
            <a:ext cx="27847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Consider a function that accepts a </a:t>
            </a:r>
            <a:r>
              <a:rPr lang="en-US" sz="2000" dirty="0">
                <a:solidFill>
                  <a:schemeClr val="accent2"/>
                </a:solidFill>
              </a:rPr>
              <a:t>Person</a:t>
            </a:r>
            <a:r>
              <a:rPr lang="en-US" sz="2000" dirty="0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27879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/>
              <a:t>Can we also pass a </a:t>
            </a:r>
            <a:r>
              <a:rPr lang="en-US" sz="2000">
                <a:solidFill>
                  <a:schemeClr val="accent2"/>
                </a:solidFill>
              </a:rPr>
              <a:t>Student</a:t>
            </a:r>
            <a:r>
              <a:rPr lang="en-US" sz="20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2936153" y="1121999"/>
            <a:ext cx="1595293" cy="949036"/>
          </a:xfrm>
          <a:prstGeom prst="wedgeRoundRectCallout">
            <a:avLst>
              <a:gd name="adj1" fmla="val 69254"/>
              <a:gd name="adj2" fmla="val 292315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410273" y="2643837"/>
            <a:ext cx="1827212" cy="1021051"/>
          </a:xfrm>
          <a:prstGeom prst="wedgeRoundRectCallout">
            <a:avLst>
              <a:gd name="adj1" fmla="val -88864"/>
              <a:gd name="adj2" fmla="val 12903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2525568" y="2315008"/>
            <a:ext cx="2131580" cy="1019320"/>
          </a:xfrm>
          <a:prstGeom prst="wedgeRoundRectCallout">
            <a:avLst>
              <a:gd name="adj1" fmla="val 59074"/>
              <a:gd name="adj2" fmla="val 14638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1"/>
            <a:ext cx="3352800" cy="2867026"/>
            <a:chOff x="240" y="2057"/>
            <a:chExt cx="2112" cy="1806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7157244" y="2859810"/>
            <a:ext cx="2008909" cy="949036"/>
          </a:xfrm>
          <a:prstGeom prst="wedgeRoundRectCallout">
            <a:avLst>
              <a:gd name="adj1" fmla="val -18545"/>
              <a:gd name="adj2" fmla="val 104599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Ok.  How many cups of lemonade would you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notVirtuaFuncl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52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2" name="TextBox 1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76200" y="990600"/>
            <a:ext cx="86868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55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(encoded(s));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17193"/>
            <a:ext cx="86868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724470"/>
            <a:ext cx="42068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Consider a function that accepts a </a:t>
            </a:r>
            <a:r>
              <a:rPr lang="en-US" sz="2000" dirty="0">
                <a:solidFill>
                  <a:schemeClr val="accent2"/>
                </a:solidFill>
              </a:rPr>
              <a:t>Person</a:t>
            </a:r>
            <a:r>
              <a:rPr lang="en-US" sz="2000" dirty="0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1399280"/>
            <a:ext cx="42116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Can we also pass a </a:t>
            </a:r>
            <a:r>
              <a:rPr lang="en-US" sz="2000" dirty="0">
                <a:solidFill>
                  <a:schemeClr val="accent2"/>
                </a:solidFill>
              </a:rPr>
              <a:t>Student</a:t>
            </a:r>
            <a:r>
              <a:rPr lang="en-US" sz="2000" dirty="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508750" y="2570164"/>
            <a:ext cx="2122632" cy="853280"/>
          </a:xfrm>
          <a:prstGeom prst="wedgeRoundRectCallout">
            <a:avLst>
              <a:gd name="adj1" fmla="val -28889"/>
              <a:gd name="adj2" fmla="val 1247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We only serve people. Are you a person?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595313" y="2131655"/>
            <a:ext cx="3043237" cy="1398587"/>
          </a:xfrm>
          <a:prstGeom prst="wedgeRoundRectCallout">
            <a:avLst>
              <a:gd name="adj1" fmla="val 97437"/>
              <a:gd name="adj2" fmla="val 137487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/>
              <a:t>Well, you can see by my </a:t>
            </a:r>
            <a:r>
              <a:rPr lang="en-US" sz="1600">
                <a:solidFill>
                  <a:srgbClr val="6600CC"/>
                </a:solidFill>
              </a:rPr>
              <a:t>class declaration</a:t>
            </a:r>
            <a:r>
              <a:rPr lang="en-US" sz="1600"/>
              <a:t> that all </a:t>
            </a:r>
            <a:r>
              <a:rPr lang="en-US" sz="1600">
                <a:solidFill>
                  <a:schemeClr val="accent2"/>
                </a:solidFill>
              </a:rPr>
              <a:t>students</a:t>
            </a:r>
            <a:r>
              <a:rPr lang="en-US" sz="1600"/>
              <a:t> are just a more specific sub-class of </a:t>
            </a:r>
            <a:r>
              <a:rPr lang="en-US" sz="1600">
                <a:solidFill>
                  <a:schemeClr val="accent2"/>
                </a:solidFill>
              </a:rPr>
              <a:t>people</a:t>
            </a:r>
            <a:r>
              <a:rPr lang="en-US" sz="1600"/>
              <a:t>.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3789866" y="2762719"/>
            <a:ext cx="2606676" cy="1170562"/>
          </a:xfrm>
          <a:prstGeom prst="wedgeRoundRectCallout">
            <a:avLst>
              <a:gd name="adj1" fmla="val 5747"/>
              <a:gd name="adj2" fmla="val 103337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Since I’m based on a </a:t>
            </a:r>
            <a:r>
              <a:rPr lang="en-US" sz="1600" dirty="0">
                <a:solidFill>
                  <a:schemeClr val="accent2"/>
                </a:solidFill>
              </a:rPr>
              <a:t>Person</a:t>
            </a:r>
            <a:r>
              <a:rPr lang="en-US" sz="1600" dirty="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7"/>
            <a:ext cx="3352800" cy="2867024"/>
            <a:chOff x="240" y="2057"/>
            <a:chExt cx="2112" cy="1806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1" grpId="0" animBg="1"/>
      <p:bldP spid="483341" grpId="1" animBg="1"/>
      <p:bldP spid="483353" grpId="0" animBg="1"/>
      <p:bldP spid="483353" grpId="1" animBg="1"/>
      <p:bldP spid="483353" grpId="2" animBg="1"/>
      <p:bldP spid="483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idea behind </a:t>
            </a:r>
            <a:r>
              <a:rPr lang="en-US" dirty="0">
                <a:solidFill>
                  <a:srgbClr val="6600CC"/>
                </a:solidFill>
              </a:rPr>
              <a:t>polymorphism</a:t>
            </a:r>
            <a:r>
              <a:rPr lang="en-US" dirty="0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 dirty="0">
                <a:solidFill>
                  <a:schemeClr val="tx1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to a) </a:t>
            </a:r>
            <a:r>
              <a:rPr lang="en-US" dirty="0">
                <a:solidFill>
                  <a:srgbClr val="006666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297865" y="762000"/>
            <a:ext cx="5828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Why is this?</a:t>
            </a:r>
            <a:r>
              <a:rPr lang="en-US" sz="2000" dirty="0">
                <a:solidFill>
                  <a:srgbClr val="990000"/>
                </a:solidFill>
              </a:rPr>
              <a:t>  Well a Student </a:t>
            </a:r>
            <a:r>
              <a:rPr lang="en-US" sz="2000" i="1" dirty="0">
                <a:solidFill>
                  <a:srgbClr val="006666"/>
                </a:solidFill>
              </a:rPr>
              <a:t>IS</a:t>
            </a:r>
            <a:r>
              <a:rPr lang="en-US" sz="2000" dirty="0">
                <a:solidFill>
                  <a:srgbClr val="006666"/>
                </a:solidFill>
              </a:rPr>
              <a:t> a</a:t>
            </a:r>
            <a:r>
              <a:rPr lang="en-US" sz="2000" dirty="0">
                <a:solidFill>
                  <a:srgbClr val="990000"/>
                </a:solidFill>
              </a:rPr>
              <a:t> Person.  </a:t>
            </a:r>
            <a:r>
              <a:rPr lang="en-US" sz="2000" dirty="0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207816" y="1600200"/>
            <a:ext cx="6163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990000"/>
                </a:solidFill>
              </a:rPr>
              <a:t>So if I can ask for a </a:t>
            </a:r>
            <a:r>
              <a:rPr lang="en-US" sz="2000">
                <a:solidFill>
                  <a:srgbClr val="6600CC"/>
                </a:solidFill>
              </a:rPr>
              <a:t>Person’s</a:t>
            </a:r>
            <a:r>
              <a:rPr lang="en-US" sz="2000">
                <a:solidFill>
                  <a:srgbClr val="990000"/>
                </a:solidFill>
              </a:rPr>
              <a:t> name with </a:t>
            </a:r>
            <a:r>
              <a:rPr lang="en-US" sz="2000" dirty="0" err="1">
                <a:solidFill>
                  <a:srgbClr val="6600CC"/>
                </a:solidFill>
              </a:rPr>
              <a:t>getName</a:t>
            </a:r>
            <a:r>
              <a:rPr lang="en-US" sz="2000" dirty="0">
                <a:solidFill>
                  <a:srgbClr val="990000"/>
                </a:solidFill>
              </a:rPr>
              <a:t>, I can ask for a </a:t>
            </a:r>
            <a:r>
              <a:rPr lang="en-US" sz="2000" dirty="0">
                <a:solidFill>
                  <a:srgbClr val="6600CC"/>
                </a:solidFill>
              </a:rPr>
              <a:t>Student’s</a:t>
            </a:r>
            <a:r>
              <a:rPr lang="en-US" sz="2000" dirty="0">
                <a:solidFill>
                  <a:srgbClr val="990000"/>
                </a:solidFill>
              </a:rPr>
              <a:t> name with </a:t>
            </a:r>
            <a:r>
              <a:rPr lang="en-US" sz="2000" dirty="0" err="1">
                <a:solidFill>
                  <a:srgbClr val="6600CC"/>
                </a:solidFill>
              </a:rPr>
              <a:t>getName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6361905" y="188913"/>
            <a:ext cx="2748757" cy="2270125"/>
          </a:xfrm>
          <a:prstGeom prst="wedgeRoundRectCallout">
            <a:avLst>
              <a:gd name="adj1" fmla="val 1197"/>
              <a:gd name="adj2" fmla="val 90854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/>
              <a:t>Our </a:t>
            </a:r>
            <a:r>
              <a:rPr lang="en-US" sz="1600" dirty="0" err="1">
                <a:solidFill>
                  <a:srgbClr val="6600CC"/>
                </a:solidFill>
              </a:rPr>
              <a:t>SayHi</a:t>
            </a:r>
            <a:r>
              <a:rPr lang="en-US" sz="1600" dirty="0"/>
              <a:t> function now treats variable </a:t>
            </a:r>
            <a:r>
              <a:rPr lang="en-US" sz="1600" dirty="0">
                <a:solidFill>
                  <a:srgbClr val="6600CC"/>
                </a:solidFill>
              </a:rPr>
              <a:t>p </a:t>
            </a:r>
            <a:r>
              <a:rPr lang="en-US" sz="1600" dirty="0"/>
              <a:t>as if it referred to a </a:t>
            </a:r>
            <a:r>
              <a:rPr lang="en-US" sz="1600" dirty="0">
                <a:solidFill>
                  <a:srgbClr val="6600CC"/>
                </a:solidFill>
              </a:rPr>
              <a:t>Person</a:t>
            </a:r>
            <a:r>
              <a:rPr lang="en-US" sz="1600" dirty="0"/>
              <a:t> variable… </a:t>
            </a:r>
          </a:p>
          <a:p>
            <a:endParaRPr lang="en-US" sz="700" dirty="0"/>
          </a:p>
          <a:p>
            <a:r>
              <a:rPr lang="en-US" sz="1600" dirty="0"/>
              <a:t>In fact, </a:t>
            </a:r>
            <a:r>
              <a:rPr lang="en-US" sz="1600" dirty="0" err="1">
                <a:solidFill>
                  <a:srgbClr val="6600CC"/>
                </a:solidFill>
              </a:rPr>
              <a:t>SayHi</a:t>
            </a:r>
            <a:r>
              <a:rPr lang="en-US" sz="1600" dirty="0"/>
              <a:t> has </a:t>
            </a:r>
            <a:r>
              <a:rPr lang="en-US" sz="1600" dirty="0">
                <a:solidFill>
                  <a:srgbClr val="FF3300"/>
                </a:solidFill>
              </a:rPr>
              <a:t>no idea</a:t>
            </a:r>
            <a:r>
              <a:rPr lang="en-US" sz="1600" dirty="0"/>
              <a:t> that </a:t>
            </a:r>
            <a:r>
              <a:rPr lang="en-US" sz="1600" dirty="0">
                <a:solidFill>
                  <a:srgbClr val="6600CC"/>
                </a:solidFill>
              </a:rPr>
              <a:t>p</a:t>
            </a:r>
            <a:r>
              <a:rPr lang="en-US" sz="1600" dirty="0"/>
              <a:t> refers to a </a:t>
            </a:r>
            <a:r>
              <a:rPr lang="en-US" sz="1600" dirty="0">
                <a:solidFill>
                  <a:srgbClr val="6600CC"/>
                </a:solidFill>
              </a:rPr>
              <a:t>Student</a:t>
            </a:r>
            <a:r>
              <a:rPr lang="en-US" sz="1600" dirty="0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7" grpId="0" animBg="1"/>
      <p:bldP spid="405568" grpId="0"/>
      <p:bldP spid="405569" grpId="0"/>
      <p:bldP spid="405570" grpId="0"/>
      <p:bldP spid="405576" grpId="0" build="p" animBg="1"/>
      <p:bldP spid="405578" grpId="0" animBg="1"/>
      <p:bldP spid="405582" grpId="0" animBg="1"/>
      <p:bldP spid="405581" grpId="0"/>
      <p:bldP spid="4055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56809</TotalTime>
  <Words>7359</Words>
  <Application>Microsoft Office PowerPoint</Application>
  <PresentationFormat>On-screen Show (4:3)</PresentationFormat>
  <Paragraphs>2220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MS Mincho</vt:lpstr>
      <vt:lpstr>Comic Sans MS</vt:lpstr>
      <vt:lpstr>Courier New</vt:lpstr>
      <vt:lpstr>Impact</vt:lpstr>
      <vt:lpstr>Times New Roman</vt:lpstr>
      <vt:lpstr>Default Design</vt:lpstr>
      <vt:lpstr>Lecture #7</vt:lpstr>
      <vt:lpstr>Polymorphism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Polymorphism  </vt:lpstr>
      <vt:lpstr>Polymorphism </vt:lpstr>
      <vt:lpstr>So What is Inheritance? What is Polymorphism?</vt:lpstr>
      <vt:lpstr>Why use Polymorphism?</vt:lpstr>
      <vt:lpstr>Polymorphism</vt:lpstr>
      <vt:lpstr>Polymorphism</vt:lpstr>
      <vt:lpstr>Polymorphism and Pointers</vt:lpstr>
      <vt:lpstr>Polymorphism and Pointers</vt:lpstr>
      <vt:lpstr>Polymorphism and Pointers!</vt:lpstr>
      <vt:lpstr>Polymorphism and Pointers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 What Happens?</vt:lpstr>
      <vt:lpstr>How does it all work?</vt:lpstr>
      <vt:lpstr>How does it all work?</vt:lpstr>
      <vt:lpstr>How does it all work?</vt:lpstr>
      <vt:lpstr>Summary of Polymorphism</vt:lpstr>
      <vt:lpstr>Useless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3740</cp:revision>
  <dcterms:created xsi:type="dcterms:W3CDTF">2002-10-09T05:27:34Z</dcterms:created>
  <dcterms:modified xsi:type="dcterms:W3CDTF">2017-12-26T20:10:38Z</dcterms:modified>
</cp:coreProperties>
</file>