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78" r:id="rId2"/>
    <p:sldId id="376" r:id="rId3"/>
    <p:sldId id="377" r:id="rId4"/>
    <p:sldId id="357" r:id="rId5"/>
    <p:sldId id="358" r:id="rId6"/>
    <p:sldId id="359" r:id="rId7"/>
    <p:sldId id="327" r:id="rId8"/>
    <p:sldId id="328" r:id="rId9"/>
    <p:sldId id="373" r:id="rId10"/>
    <p:sldId id="374" r:id="rId11"/>
    <p:sldId id="330" r:id="rId12"/>
    <p:sldId id="331" r:id="rId13"/>
    <p:sldId id="332" r:id="rId14"/>
    <p:sldId id="333" r:id="rId15"/>
    <p:sldId id="334" r:id="rId16"/>
    <p:sldId id="335" r:id="rId17"/>
    <p:sldId id="370" r:id="rId18"/>
    <p:sldId id="364" r:id="rId19"/>
    <p:sldId id="365" r:id="rId20"/>
    <p:sldId id="336" r:id="rId21"/>
    <p:sldId id="337" r:id="rId22"/>
    <p:sldId id="338" r:id="rId23"/>
    <p:sldId id="339" r:id="rId24"/>
    <p:sldId id="341" r:id="rId25"/>
    <p:sldId id="342" r:id="rId26"/>
    <p:sldId id="379" r:id="rId27"/>
    <p:sldId id="349" r:id="rId28"/>
    <p:sldId id="292" r:id="rId29"/>
    <p:sldId id="348" r:id="rId30"/>
    <p:sldId id="346" r:id="rId31"/>
    <p:sldId id="347" r:id="rId32"/>
    <p:sldId id="293" r:id="rId33"/>
    <p:sldId id="344" r:id="rId34"/>
    <p:sldId id="345" r:id="rId35"/>
    <p:sldId id="366" r:id="rId36"/>
    <p:sldId id="367" r:id="rId37"/>
    <p:sldId id="368" r:id="rId38"/>
    <p:sldId id="369" r:id="rId39"/>
    <p:sldId id="295" r:id="rId40"/>
    <p:sldId id="360" r:id="rId41"/>
    <p:sldId id="361" r:id="rId42"/>
    <p:sldId id="298" r:id="rId43"/>
    <p:sldId id="299" r:id="rId44"/>
    <p:sldId id="300" r:id="rId45"/>
    <p:sldId id="301" r:id="rId46"/>
    <p:sldId id="304" r:id="rId47"/>
    <p:sldId id="302" r:id="rId48"/>
    <p:sldId id="362" r:id="rId49"/>
    <p:sldId id="355" r:id="rId50"/>
    <p:sldId id="371" r:id="rId51"/>
    <p:sldId id="372" r:id="rId52"/>
    <p:sldId id="352" r:id="rId53"/>
    <p:sldId id="356" r:id="rId54"/>
    <p:sldId id="353" r:id="rId55"/>
    <p:sldId id="363" r:id="rId56"/>
    <p:sldId id="375" r:id="rId5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664D"/>
    <a:srgbClr val="0070C0"/>
    <a:srgbClr val="3333CC"/>
    <a:srgbClr val="FFFFFF"/>
    <a:srgbClr val="6C6CDA"/>
    <a:srgbClr val="0000FF"/>
    <a:srgbClr val="F8F8F8"/>
    <a:srgbClr val="DBDCDE"/>
    <a:srgbClr val="EE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87051" autoAdjust="0"/>
  </p:normalViewPr>
  <p:slideViewPr>
    <p:cSldViewPr snapToGrid="0">
      <p:cViewPr varScale="1">
        <p:scale>
          <a:sx n="93" d="100"/>
          <a:sy n="93" d="100"/>
        </p:scale>
        <p:origin x="5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F04444-88FD-4D1B-ACA6-5D2021678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8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65F3749-D769-4E24-8F55-5F34A60B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99BBD-6E61-46A9-8C8C-FCC2DE512B48}" type="slidenum">
              <a:rPr lang="en-US"/>
              <a:pPr/>
              <a:t>1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8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5B25F-19A4-4AA0-BAA4-05FC5A47F45A}" type="slidenum">
              <a:rPr lang="en-US"/>
              <a:pPr/>
              <a:t>11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D3C93-27E8-4925-BEE7-9F7984755C5C}" type="slidenum">
              <a:rPr lang="en-US"/>
              <a:pPr/>
              <a:t>12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C0949-5552-4A70-A535-8E639BEFFC13}" type="slidenum">
              <a:rPr lang="en-US"/>
              <a:pPr/>
              <a:t>13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2C190-8715-4711-907E-F0793BB8A360}" type="slidenum">
              <a:rPr lang="en-US"/>
              <a:pPr/>
              <a:t>14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EAE4E-8887-4C79-9604-F92B015608BD}" type="slidenum">
              <a:rPr lang="en-US"/>
              <a:pPr/>
              <a:t>15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F5A5-A071-44CC-9D53-A45967797DA0}" type="slidenum">
              <a:rPr lang="en-US"/>
              <a:pPr/>
              <a:t>16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F5A5-A071-44CC-9D53-A45967797DA0}" type="slidenum">
              <a:rPr lang="en-US"/>
              <a:pPr/>
              <a:t>17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5B730-E36B-4F5E-8F25-C5A747BF4D02}" type="slidenum">
              <a:rPr lang="en-US"/>
              <a:pPr/>
              <a:t>18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EDB37-5A64-478E-A98B-67FD00537AD6}" type="slidenum">
              <a:rPr lang="en-US"/>
              <a:pPr/>
              <a:t>19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6599B-0495-4BEA-9BF4-B19291CEEE04}" type="slidenum">
              <a:rPr lang="en-US"/>
              <a:pPr/>
              <a:t>20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6D28E-282B-4321-81B5-816AD438BD82}" type="slidenum">
              <a:rPr lang="en-US"/>
              <a:pPr/>
              <a:t>21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constructor is always called at class creation, and there you always know what type the class is, so virtual doesn't make any sense for a constructor. Constructors are class local, so you can't override the constructor of the parent class.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81AB6-86DD-4AC5-85E8-9C638260AD7C}" type="slidenum">
              <a:rPr lang="en-US"/>
              <a:pPr/>
              <a:t>22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24337-6772-4924-887A-39EA2452D82D}" type="slidenum">
              <a:rPr lang="en-US"/>
              <a:pPr/>
              <a:t>23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650D5-BFBE-4E39-8D1D-2E11E9671B8B}" type="slidenum">
              <a:rPr lang="en-US"/>
              <a:pPr/>
              <a:t>24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0F6FD-3CED-452C-A84D-22E0E3040527}" type="slidenum">
              <a:rPr lang="en-US"/>
              <a:pPr/>
              <a:t>25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41A87-67D1-4A22-845A-F4F1BC347153}" type="slidenum">
              <a:rPr lang="en-US"/>
              <a:pPr/>
              <a:t>26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19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65094-2F80-4C72-8441-7DFF3689E46B}" type="slidenum">
              <a:rPr lang="en-US"/>
              <a:pPr/>
              <a:t>27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31AC1-81B4-481D-820E-1CAE51DCA330}" type="slidenum">
              <a:rPr lang="en-US"/>
              <a:pPr/>
              <a:t>28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2E75C-8A9C-4598-AED8-6D1FBFA9F676}" type="slidenum">
              <a:rPr lang="en-US"/>
              <a:pPr/>
              <a:t>29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1083A-5146-4879-8128-B059424B91E4}" type="slidenum">
              <a:rPr lang="en-US"/>
              <a:pPr/>
              <a:t>30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FC4CB-41EA-44FA-B3F9-9E67A78E91ED}" type="slidenum">
              <a:rPr lang="en-US"/>
              <a:pPr/>
              <a:t>4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3F0CA-8035-429F-AF1A-4F6CEAAB5279}" type="slidenum">
              <a:rPr lang="en-US"/>
              <a:pPr/>
              <a:t>31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89236-12B5-416A-8896-D9B436126042}" type="slidenum">
              <a:rPr lang="en-US"/>
              <a:pPr/>
              <a:t>32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B19D2-12E2-4FC1-A0A9-20C66654797B}" type="slidenum">
              <a:rPr lang="en-US"/>
              <a:pPr/>
              <a:t>33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B5263-102F-44E4-850D-FD624873F7D8}" type="slidenum">
              <a:rPr lang="en-US"/>
              <a:pPr/>
              <a:t>34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8E33A-1482-4191-B27A-89DC1ED1A844}" type="slidenum">
              <a:rPr lang="en-US"/>
              <a:pPr/>
              <a:t>35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7FB8C-0648-4E14-8423-77DA78641143}" type="slidenum">
              <a:rPr lang="en-US"/>
              <a:pPr/>
              <a:t>36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E05A5-4F23-470C-BBBD-44476662F183}" type="slidenum">
              <a:rPr lang="en-US"/>
              <a:pPr/>
              <a:t>37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D79C5-FCA6-4C53-B308-9F671D4738B7}" type="slidenum">
              <a:rPr lang="en-US"/>
              <a:pPr/>
              <a:t>38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5BE47-88B9-43FB-BD97-715B398DEEFC}" type="slidenum">
              <a:rPr lang="en-US"/>
              <a:pPr/>
              <a:t>39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D1C4A-07B2-49AF-A2D7-B4D72ECF73D0}" type="slidenum">
              <a:rPr lang="en-US"/>
              <a:pPr/>
              <a:t>40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9B93B-9D2C-4D3B-A2F6-64C67AC42BF9}" type="slidenum">
              <a:rPr lang="en-US"/>
              <a:pPr/>
              <a:t>5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AFA47-3ECA-42EB-8344-78B34A344BF0}" type="slidenum">
              <a:rPr lang="en-US"/>
              <a:pPr/>
              <a:t>41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2E7D0-1F16-4B8B-BD33-9050F500A6EA}" type="slidenum">
              <a:rPr lang="en-US"/>
              <a:pPr/>
              <a:t>42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BED6C-36E5-4B8F-BC6E-F87609FA3596}" type="slidenum">
              <a:rPr lang="en-US"/>
              <a:pPr/>
              <a:t>43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35077-48EB-4D0C-9DAC-E2FC77957BCC}" type="slidenum">
              <a:rPr lang="en-US"/>
              <a:pPr/>
              <a:t>44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You’re telling C++ that the user will never call the base version</a:t>
            </a:r>
            <a:br>
              <a:rPr lang="en-US" sz="1200" dirty="0"/>
            </a:br>
            <a:r>
              <a:rPr lang="en-US" sz="1200" dirty="0"/>
              <a:t>of the function.</a:t>
            </a:r>
            <a:endParaRPr lang="en-US" sz="1200" dirty="0">
              <a:solidFill>
                <a:srgbClr val="99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06000-D491-4D7B-A21E-53CAAE60AF2B}" type="slidenum">
              <a:rPr lang="en-US"/>
              <a:pPr/>
              <a:t>45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71969-2E73-44AF-8ABA-4B9D4A2668EA}" type="slidenum">
              <a:rPr lang="en-US"/>
              <a:pPr/>
              <a:t>46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4862-A979-4001-876E-E758F1445A15}" type="slidenum">
              <a:rPr lang="en-US"/>
              <a:pPr/>
              <a:t>47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18E03-FC1C-49E0-9BD5-7B3B5A097676}" type="slidenum">
              <a:rPr lang="en-US"/>
              <a:pPr/>
              <a:t>48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58CFA-93C8-4FF5-93EC-3BC177C598CD}" type="slidenum">
              <a:rPr lang="en-US"/>
              <a:pPr/>
              <a:t>49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EDFFD-C8EE-4E80-B75F-EF7AAF83E570}" type="slidenum">
              <a:rPr lang="en-US"/>
              <a:pPr/>
              <a:t>52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13694-A6CF-4984-84F5-ED3E6B002085}" type="slidenum">
              <a:rPr lang="en-US"/>
              <a:pPr/>
              <a:t>6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0B756-F276-4F79-B848-82CD2EAA52BC}" type="slidenum">
              <a:rPr lang="en-US"/>
              <a:pPr/>
              <a:t>53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64DCD-453E-4F70-BE04-9389089C64FC}" type="slidenum">
              <a:rPr lang="en-US"/>
              <a:pPr/>
              <a:t>54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7B5E9A-525C-4A28-BC10-6A7955071483}" type="slidenum">
              <a:rPr lang="en-US"/>
              <a:pPr/>
              <a:t>55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6C70F-7CCD-4171-95F2-4FE4A02C56D3}" type="slidenum">
              <a:rPr lang="en-US"/>
              <a:pPr/>
              <a:t>56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C062D-34C6-472A-972F-4144B0DB0F7D}" type="slidenum">
              <a:rPr lang="en-US"/>
              <a:pPr/>
              <a:t>7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F4BE3-CE01-46E5-85BC-47139B25D8D3}" type="slidenum">
              <a:rPr lang="en-US"/>
              <a:pPr/>
              <a:t>8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AB6D0-8122-4393-85E9-23DA32103E30}" type="slidenum">
              <a:rPr lang="en-US"/>
              <a:pPr/>
              <a:t>9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AB6D0-8122-4393-85E9-23DA32103E30}" type="slidenum">
              <a:rPr lang="en-US"/>
              <a:pPr/>
              <a:t>10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AEB5C-7D7A-4BFF-8237-90165B1F5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DF81A-08A1-4DBD-ADDD-AE8F0EB39E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21BCA-4104-42BC-8168-FBAFFC0C0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09713" y="-14288"/>
            <a:ext cx="1905001" cy="457201"/>
          </a:xfrm>
        </p:spPr>
        <p:txBody>
          <a:bodyPr/>
          <a:lstStyle>
            <a:lvl1pPr>
              <a:defRPr/>
            </a:lvl1pPr>
          </a:lstStyle>
          <a:p>
            <a:fld id="{DB292867-D600-454B-B937-88988FF7ED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D96F0-3F6C-4391-A08E-CD9ED706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11B02-3297-438D-B243-F1F6354283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E39BA-2F6C-4366-9006-F688C0DAD6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DE280-F569-4596-8EDF-964D6D87DC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2E780-B1FF-4F6E-9CA1-BBC5BDF3E7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16C21-5644-4E4F-8D27-516DC98CD9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ED0C6-6818-4765-9498-1ED911115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9AF5D-20AE-4C19-94F9-DB8D7F0C7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9713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71C2983-CA9A-4CA6-9C09-C56E05AE9C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314-5765-4992-8AD4-DC61F5EDD960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#7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6400800" cy="4114800"/>
          </a:xfrm>
        </p:spPr>
        <p:txBody>
          <a:bodyPr/>
          <a:lstStyle/>
          <a:p>
            <a:r>
              <a:rPr lang="en-US" sz="2800" dirty="0">
                <a:solidFill>
                  <a:srgbClr val="512373"/>
                </a:solidFill>
              </a:rPr>
              <a:t>Polymorphism</a:t>
            </a:r>
          </a:p>
          <a:p>
            <a:pPr lvl="1"/>
            <a:r>
              <a:rPr lang="en-US" sz="2400" dirty="0"/>
              <a:t>Introduction</a:t>
            </a:r>
          </a:p>
          <a:p>
            <a:pPr lvl="1"/>
            <a:r>
              <a:rPr lang="en-US" sz="2400" dirty="0"/>
              <a:t>Virtual Functions</a:t>
            </a:r>
          </a:p>
          <a:p>
            <a:pPr lvl="1"/>
            <a:r>
              <a:rPr lang="en-US" sz="2400" dirty="0"/>
              <a:t>Virtual Destructors</a:t>
            </a:r>
          </a:p>
          <a:p>
            <a:pPr lvl="1"/>
            <a:r>
              <a:rPr lang="en-US" sz="2400" dirty="0"/>
              <a:t>Pure Virtual Functions </a:t>
            </a:r>
          </a:p>
          <a:p>
            <a:pPr lvl="1"/>
            <a:r>
              <a:rPr lang="en-US" sz="2400" dirty="0"/>
              <a:t>Abstract Base Classes</a:t>
            </a:r>
          </a:p>
        </p:txBody>
      </p:sp>
    </p:spTree>
    <p:extLst>
      <p:ext uri="{BB962C8B-B14F-4D97-AF65-F5344CB8AC3E}">
        <p14:creationId xmlns:p14="http://schemas.microsoft.com/office/powerpoint/2010/main" val="125213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279-7CD3-4EE9-BF7F-AD0A46FA1A0B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5470525" y="2697163"/>
            <a:ext cx="3609975" cy="3860800"/>
            <a:chOff x="3494" y="1776"/>
            <a:chExt cx="2162" cy="2432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2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SayHi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 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  </a:t>
              </a:r>
              <a:r>
                <a:rPr lang="en-US" sz="1800" b="1" dirty="0" err="1">
                  <a:latin typeface="Courier New" pitchFamily="49" charset="0"/>
                </a:rPr>
                <a:t>p.getName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		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803900" y="5151438"/>
            <a:ext cx="128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Person c;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);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776913" y="5133975"/>
            <a:ext cx="3279775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Student s(“Carey”,38,</a:t>
            </a:r>
            <a:r>
              <a:rPr lang="en-US" sz="1800">
                <a:solidFill>
                  <a:srgbClr val="FF3300"/>
                </a:solidFill>
              </a:rPr>
              <a:t>3.9</a:t>
            </a:r>
            <a:r>
              <a:rPr lang="en-US" sz="2000">
                <a:solidFill>
                  <a:srgbClr val="FF3300"/>
                </a:solidFill>
              </a:rPr>
              <a:t>);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7543800" y="2743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Polymorphism and Chopping!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22250" y="930275"/>
            <a:ext cx="86344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Polymorphism </a:t>
            </a:r>
            <a:r>
              <a:rPr lang="en-US" dirty="0">
                <a:solidFill>
                  <a:srgbClr val="FF0000"/>
                </a:solidFill>
              </a:rPr>
              <a:t>only works </a:t>
            </a:r>
            <a:r>
              <a:rPr lang="en-US" dirty="0"/>
              <a:t>when you use a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 or a </a:t>
            </a:r>
            <a:r>
              <a:rPr lang="en-US" dirty="0">
                <a:solidFill>
                  <a:srgbClr val="FF0000"/>
                </a:solidFill>
              </a:rPr>
              <a:t>pointer</a:t>
            </a:r>
            <a:r>
              <a:rPr lang="en-US" dirty="0"/>
              <a:t> to pass an object! </a:t>
            </a:r>
          </a:p>
        </p:txBody>
      </p: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304800" y="2438400"/>
            <a:ext cx="4816475" cy="4191000"/>
            <a:chOff x="240" y="1680"/>
            <a:chExt cx="3034" cy="2640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240" y="1680"/>
              <a:ext cx="2112" cy="1806"/>
              <a:chOff x="240" y="2057"/>
              <a:chExt cx="2112" cy="1806"/>
            </a:xfrm>
          </p:grpSpPr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240" y="2057"/>
                <a:ext cx="2112" cy="177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0" name="Text Box 12"/>
              <p:cNvSpPr txBox="1">
                <a:spLocks noChangeArrowheads="1"/>
              </p:cNvSpPr>
              <p:nvPr/>
            </p:nvSpPr>
            <p:spPr bwMode="auto">
              <a:xfrm>
                <a:off x="258" y="2060"/>
                <a:ext cx="1766" cy="1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class Person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  string </a:t>
                </a:r>
                <a:r>
                  <a:rPr lang="en-US" sz="1800" b="1" dirty="0" err="1">
                    <a:latin typeface="Courier New" pitchFamily="49" charset="0"/>
                    <a:ea typeface="MS Mincho" pitchFamily="49" charset="-128"/>
                  </a:rPr>
                  <a:t>getName</a:t>
                </a:r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();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  ...</a:t>
                </a:r>
              </a:p>
              <a:p>
                <a:pPr algn="l"/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private: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  </a:t>
                </a:r>
                <a:r>
                  <a:rPr lang="en-US" sz="1800" b="1" dirty="0">
                    <a:latin typeface="Courier New" pitchFamily="49" charset="0"/>
                  </a:rPr>
                  <a:t>string </a:t>
                </a:r>
                <a:r>
                  <a:rPr lang="en-US" sz="1800" b="1" dirty="0" err="1">
                    <a:latin typeface="Courier New" pitchFamily="49" charset="0"/>
                  </a:rPr>
                  <a:t>m_sName</a:t>
                </a:r>
                <a:r>
                  <a:rPr lang="en-US" sz="1800" b="1" dirty="0"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   </a:t>
                </a:r>
                <a:r>
                  <a:rPr lang="en-US" sz="1800" b="1" dirty="0" err="1">
                    <a:latin typeface="Courier New" pitchFamily="49" charset="0"/>
                  </a:rPr>
                  <a:t>m_nAge</a:t>
                </a:r>
                <a:r>
                  <a:rPr lang="en-US" sz="1800" b="1" dirty="0"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};</a:t>
                </a:r>
                <a:r>
                  <a:rPr lang="en-US" sz="1800" dirty="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06541" name="Group 13"/>
            <p:cNvGrpSpPr>
              <a:grpSpLocks/>
            </p:cNvGrpSpPr>
            <p:nvPr/>
          </p:nvGrpSpPr>
          <p:grpSpPr bwMode="auto">
            <a:xfrm>
              <a:off x="1008" y="2506"/>
              <a:ext cx="2266" cy="1814"/>
              <a:chOff x="2976" y="1835"/>
              <a:chExt cx="2180" cy="1723"/>
            </a:xfrm>
          </p:grpSpPr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2976" y="1835"/>
                <a:ext cx="2112" cy="17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1860"/>
                <a:ext cx="2180" cy="1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 </a:t>
                </a:r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: </a:t>
                </a:r>
              </a:p>
              <a:p>
                <a:pPr algn="l"/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	public Person</a:t>
                </a:r>
                <a:endPara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getStudentID();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m_nStudentID;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</p:grp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6811963" y="8286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2598738" y="12827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4008438" y="8794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972765" y="20739"/>
            <a:ext cx="5533077" cy="1993799"/>
          </a:xfrm>
          <a:prstGeom prst="wedgeRoundRectCallout">
            <a:avLst>
              <a:gd name="adj1" fmla="val 77978"/>
              <a:gd name="adj2" fmla="val 88750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</a:t>
            </a:r>
            <a:r>
              <a:rPr lang="en-US" sz="2000" dirty="0"/>
              <a:t>u </a:t>
            </a:r>
            <a:r>
              <a:rPr lang="en-US" sz="2000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pointer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reference</a:t>
            </a:r>
            <a:r>
              <a:rPr lang="en-US" sz="2000" dirty="0"/>
              <a:t> for polymorphism to work!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Otherwise something called </a:t>
            </a:r>
            <a:r>
              <a:rPr lang="en-US" sz="2000" dirty="0">
                <a:solidFill>
                  <a:srgbClr val="FF0000"/>
                </a:solidFill>
              </a:rPr>
              <a:t>“chopping” </a:t>
            </a:r>
            <a:r>
              <a:rPr lang="en-US" sz="2000" dirty="0"/>
              <a:t>happens… and that’s a bad thing!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12053" y="2646276"/>
            <a:ext cx="5285164" cy="2482937"/>
          </a:xfrm>
          <a:prstGeom prst="wedgeRoundRectCallout">
            <a:avLst>
              <a:gd name="adj1" fmla="val 76835"/>
              <a:gd name="adj2" fmla="val 78027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right now, variable s would be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“chopped”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will basically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chop off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all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data/methods of the derived (Student) class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only send the base (Person) parts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of variable s to the function!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3" name="Group 63"/>
          <p:cNvGrpSpPr>
            <a:grpSpLocks/>
          </p:cNvGrpSpPr>
          <p:nvPr/>
        </p:nvGrpSpPr>
        <p:grpSpPr bwMode="auto">
          <a:xfrm>
            <a:off x="268288" y="2590800"/>
            <a:ext cx="3617912" cy="4175125"/>
            <a:chOff x="-1872" y="3504"/>
            <a:chExt cx="2279" cy="2630"/>
          </a:xfrm>
        </p:grpSpPr>
        <p:sp>
          <p:nvSpPr>
            <p:cNvPr id="34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2486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</a:t>
              </a:r>
            </a:p>
          </p:txBody>
        </p:sp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  <a:p>
              <a:pPr algn="l"/>
              <a:endParaRPr lang="en-US" sz="1800" dirty="0"/>
            </a:p>
            <a:p>
              <a:pPr algn="l"/>
              <a:r>
                <a:rPr lang="en-US" sz="2000" u="sng" dirty="0">
                  <a:solidFill>
                    <a:srgbClr val="006666"/>
                  </a:solidFill>
                </a:rPr>
                <a:t>Student’s Stuff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float </a:t>
              </a:r>
              <a:r>
                <a:rPr lang="en-US" sz="1800" dirty="0" err="1">
                  <a:solidFill>
                    <a:schemeClr val="tx1"/>
                  </a:solidFill>
                </a:rPr>
                <a:t>getGPA</a:t>
              </a:r>
              <a:r>
                <a:rPr lang="en-US" sz="1800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  { return </a:t>
              </a:r>
              <a:r>
                <a:rPr lang="en-US" sz="1800" dirty="0" err="1">
                  <a:solidFill>
                    <a:schemeClr val="tx1"/>
                  </a:solidFill>
                </a:rPr>
                <a:t>m_gpa</a:t>
              </a:r>
              <a:r>
                <a:rPr lang="en-US" sz="1800" dirty="0">
                  <a:solidFill>
                    <a:schemeClr val="tx1"/>
                  </a:solidFill>
                </a:rPr>
                <a:t>; }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m_gpa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39" name="Rectangle 59"/>
            <p:cNvSpPr>
              <a:spLocks noChangeArrowheads="1"/>
            </p:cNvSpPr>
            <p:nvPr/>
          </p:nvSpPr>
          <p:spPr bwMode="auto">
            <a:xfrm>
              <a:off x="-982" y="4804"/>
              <a:ext cx="465" cy="17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200" dirty="0"/>
                <a:t>“Carey”</a:t>
              </a:r>
            </a:p>
          </p:txBody>
        </p:sp>
        <p:sp>
          <p:nvSpPr>
            <p:cNvPr id="40" name="Rectangle 60"/>
            <p:cNvSpPr>
              <a:spLocks noChangeArrowheads="1"/>
            </p:cNvSpPr>
            <p:nvPr/>
          </p:nvSpPr>
          <p:spPr bwMode="auto">
            <a:xfrm>
              <a:off x="10" y="478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/>
                <a:t>38</a:t>
              </a:r>
            </a:p>
          </p:txBody>
        </p:sp>
        <p:sp>
          <p:nvSpPr>
            <p:cNvPr id="41" name="Rectangle 62"/>
            <p:cNvSpPr>
              <a:spLocks noChangeArrowheads="1"/>
            </p:cNvSpPr>
            <p:nvPr/>
          </p:nvSpPr>
          <p:spPr bwMode="auto">
            <a:xfrm>
              <a:off x="-1072" y="584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/>
                <a:t>3.9</a:t>
              </a:r>
            </a:p>
          </p:txBody>
        </p:sp>
      </p:grpSp>
      <p:sp>
        <p:nvSpPr>
          <p:cNvPr id="42" name="Line 75"/>
          <p:cNvSpPr>
            <a:spLocks noChangeShapeType="1"/>
          </p:cNvSpPr>
          <p:nvPr/>
        </p:nvSpPr>
        <p:spPr bwMode="auto">
          <a:xfrm>
            <a:off x="5465380" y="5334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Line 75"/>
          <p:cNvSpPr>
            <a:spLocks noChangeShapeType="1"/>
          </p:cNvSpPr>
          <p:nvPr/>
        </p:nvSpPr>
        <p:spPr bwMode="auto">
          <a:xfrm>
            <a:off x="5486400" y="594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12053" y="105103"/>
            <a:ext cx="9154072" cy="1917756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44" name="Group 63"/>
          <p:cNvGrpSpPr>
            <a:grpSpLocks/>
          </p:cNvGrpSpPr>
          <p:nvPr/>
        </p:nvGrpSpPr>
        <p:grpSpPr bwMode="auto">
          <a:xfrm>
            <a:off x="270315" y="2583181"/>
            <a:ext cx="3617912" cy="2511425"/>
            <a:chOff x="-1872" y="3504"/>
            <a:chExt cx="2279" cy="1582"/>
          </a:xfrm>
        </p:grpSpPr>
        <p:sp>
          <p:nvSpPr>
            <p:cNvPr id="45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1438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46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47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6600CC"/>
                  </a:solidFill>
                </a:rPr>
                <a:t>p</a:t>
              </a: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49" name="Rectangle 59"/>
            <p:cNvSpPr>
              <a:spLocks noChangeArrowheads="1"/>
            </p:cNvSpPr>
            <p:nvPr/>
          </p:nvSpPr>
          <p:spPr bwMode="auto">
            <a:xfrm>
              <a:off x="-982" y="4804"/>
              <a:ext cx="465" cy="17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200" dirty="0"/>
                <a:t>“Carey”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10" y="478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/>
                <a:t>38</a:t>
              </a:r>
            </a:p>
          </p:txBody>
        </p:sp>
      </p:grpSp>
      <p:sp>
        <p:nvSpPr>
          <p:cNvPr id="52" name="Line 75"/>
          <p:cNvSpPr>
            <a:spLocks noChangeShapeType="1"/>
          </p:cNvSpPr>
          <p:nvPr/>
        </p:nvSpPr>
        <p:spPr bwMode="auto">
          <a:xfrm>
            <a:off x="5171090" y="287458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1" y="173140"/>
            <a:ext cx="3163614" cy="2270024"/>
          </a:xfrm>
          <a:prstGeom prst="wedgeRoundRectCallout">
            <a:avLst>
              <a:gd name="adj1" fmla="val 70160"/>
              <a:gd name="adj2" fmla="val -4564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Now the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SayHi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function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isn’t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dealing with the original Student variable!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has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choppe</a:t>
            </a:r>
            <a:r>
              <a:rPr lang="en-US" sz="1800" dirty="0">
                <a:solidFill>
                  <a:srgbClr val="FF0000"/>
                </a:solidFill>
              </a:rPr>
              <a:t>d temporary variable</a:t>
            </a:r>
            <a:r>
              <a:rPr lang="en-US" sz="1800" dirty="0"/>
              <a:t> that has </a:t>
            </a:r>
            <a:r>
              <a:rPr lang="en-US" sz="1800" dirty="0">
                <a:solidFill>
                  <a:srgbClr val="FF0000"/>
                </a:solidFill>
              </a:rPr>
              <a:t>no Student parts</a:t>
            </a:r>
            <a:r>
              <a:rPr lang="en-US" sz="1800" dirty="0"/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7216255" y="413170"/>
            <a:ext cx="1907626" cy="1098130"/>
          </a:xfrm>
          <a:prstGeom prst="wedgeRoundRectCallout">
            <a:avLst>
              <a:gd name="adj1" fmla="val -85212"/>
              <a:gd name="adj2" fmla="val 5676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And that can cause all sorts of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troubles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CAF47-1A31-4E5C-B58C-3F303C809257}"/>
              </a:ext>
            </a:extLst>
          </p:cNvPr>
          <p:cNvSpPr/>
          <p:nvPr/>
        </p:nvSpPr>
        <p:spPr>
          <a:xfrm>
            <a:off x="7874411" y="2676421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&amp;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29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9598E-6 L 0.34149 -0.4013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6" y="-20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2" grpId="1" build="allAtOnce" animBg="1"/>
      <p:bldP spid="37" grpId="0" uiExpand="1" build="p" animBg="1"/>
      <p:bldP spid="37" grpId="1" build="allAtOnce" animBg="1"/>
      <p:bldP spid="42" grpId="0" animBg="1"/>
      <p:bldP spid="42" grpId="1" animBg="1"/>
      <p:bldP spid="43" grpId="0" animBg="1"/>
      <p:bldP spid="43" grpId="1" animBg="1"/>
      <p:bldP spid="3" grpId="0" animBg="1"/>
      <p:bldP spid="52" grpId="0" animBg="1"/>
      <p:bldP spid="53" grpId="0" uiExpand="1" build="p" animBg="1"/>
      <p:bldP spid="53" grpId="1" build="allAtOnce" animBg="1"/>
      <p:bldP spid="55" grpId="0" animBg="1"/>
      <p:bldP spid="55" grpId="1" animBg="1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64" name="Text Box 12"/>
          <p:cNvSpPr txBox="1">
            <a:spLocks noChangeArrowheads="1"/>
          </p:cNvSpPr>
          <p:nvPr/>
        </p:nvSpPr>
        <p:spPr bwMode="auto">
          <a:xfrm>
            <a:off x="4324350" y="3371875"/>
            <a:ext cx="41957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Since all shapes have an </a:t>
            </a:r>
            <a:r>
              <a:rPr lang="en-US" i="1" dirty="0">
                <a:solidFill>
                  <a:srgbClr val="C00000"/>
                </a:solidFill>
              </a:rPr>
              <a:t>area</a:t>
            </a:r>
            <a:r>
              <a:rPr lang="en-US" dirty="0"/>
              <a:t>, we define a member function called </a:t>
            </a:r>
            <a:r>
              <a:rPr lang="en-US" dirty="0" err="1">
                <a:solidFill>
                  <a:srgbClr val="7030A0"/>
                </a:solidFill>
              </a:rPr>
              <a:t>getArea</a:t>
            </a:r>
            <a:r>
              <a:rPr lang="en-US" dirty="0"/>
              <a:t>.  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4310799" y="4813338"/>
            <a:ext cx="450894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For simplicity, we’ll omit other member functions/variables like </a:t>
            </a:r>
            <a:r>
              <a:rPr lang="en-US" dirty="0" err="1">
                <a:solidFill>
                  <a:srgbClr val="7030A0"/>
                </a:solidFill>
              </a:rPr>
              <a:t>getX</a:t>
            </a:r>
            <a:r>
              <a:rPr lang="en-US" dirty="0">
                <a:solidFill>
                  <a:srgbClr val="7030A0"/>
                </a:solidFill>
              </a:rPr>
              <a:t>(), </a:t>
            </a:r>
            <a:r>
              <a:rPr lang="en-US" dirty="0" err="1">
                <a:solidFill>
                  <a:srgbClr val="7030A0"/>
                </a:solidFill>
              </a:rPr>
              <a:t>setX</a:t>
            </a:r>
            <a:r>
              <a:rPr lang="en-US" dirty="0">
                <a:solidFill>
                  <a:srgbClr val="7030A0"/>
                </a:solidFill>
              </a:rPr>
              <a:t>(), </a:t>
            </a:r>
            <a:r>
              <a:rPr lang="en-US" dirty="0" err="1">
                <a:solidFill>
                  <a:srgbClr val="7030A0"/>
                </a:solidFill>
              </a:rPr>
              <a:t>getY</a:t>
            </a:r>
            <a:r>
              <a:rPr lang="en-US" dirty="0">
                <a:solidFill>
                  <a:srgbClr val="7030A0"/>
                </a:solidFill>
              </a:rPr>
              <a:t>(), </a:t>
            </a:r>
            <a:r>
              <a:rPr lang="en-US" dirty="0" err="1">
                <a:solidFill>
                  <a:srgbClr val="7030A0"/>
                </a:solidFill>
              </a:rPr>
              <a:t>getPerimeter</a:t>
            </a:r>
            <a:r>
              <a:rPr lang="en-US" dirty="0">
                <a:solidFill>
                  <a:srgbClr val="7030A0"/>
                </a:solidFill>
              </a:rPr>
              <a:t>()</a:t>
            </a:r>
            <a:r>
              <a:rPr lang="en-US" dirty="0"/>
              <a:t>, etc.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917-64FC-40C8-A67C-99CCB09726C7}" type="slidenum">
              <a:rPr lang="en-US"/>
              <a:pPr/>
              <a:t>11</a:t>
            </a:fld>
            <a:endParaRPr lang="en-US"/>
          </a:p>
        </p:txBody>
      </p:sp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4244975" y="1219200"/>
            <a:ext cx="43513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Let’s consider a new class called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We’ll use it to represent different geometric shapes. 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E97A93-1A84-4310-A242-E3CBA274D39C}"/>
              </a:ext>
            </a:extLst>
          </p:cNvPr>
          <p:cNvGrpSpPr/>
          <p:nvPr/>
        </p:nvGrpSpPr>
        <p:grpSpPr>
          <a:xfrm>
            <a:off x="609600" y="990600"/>
            <a:ext cx="3540125" cy="2446824"/>
            <a:chOff x="609600" y="990600"/>
            <a:chExt cx="3540125" cy="2446824"/>
          </a:xfrm>
        </p:grpSpPr>
        <p:sp>
          <p:nvSpPr>
            <p:cNvPr id="407555" name="Rectangle 3"/>
            <p:cNvSpPr>
              <a:spLocks noChangeArrowheads="1"/>
            </p:cNvSpPr>
            <p:nvPr/>
          </p:nvSpPr>
          <p:spPr bwMode="auto">
            <a:xfrm>
              <a:off x="609600" y="990600"/>
              <a:ext cx="3397250" cy="2438400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57" name="Rectangle 5"/>
            <p:cNvSpPr>
              <a:spLocks noChangeArrowheads="1"/>
            </p:cNvSpPr>
            <p:nvPr/>
          </p:nvSpPr>
          <p:spPr bwMode="auto">
            <a:xfrm>
              <a:off x="609600" y="990600"/>
              <a:ext cx="3540125" cy="2446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7558" name="Group 6"/>
          <p:cNvGrpSpPr>
            <a:grpSpLocks/>
          </p:cNvGrpSpPr>
          <p:nvPr/>
        </p:nvGrpSpPr>
        <p:grpSpPr bwMode="auto">
          <a:xfrm>
            <a:off x="4419600" y="990600"/>
            <a:ext cx="4572000" cy="2449513"/>
            <a:chOff x="2784" y="576"/>
            <a:chExt cx="2880" cy="1543"/>
          </a:xfrm>
        </p:grpSpPr>
        <p:sp>
          <p:nvSpPr>
            <p:cNvPr id="40755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accent2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7561" name="Group 9"/>
          <p:cNvGrpSpPr>
            <a:grpSpLocks/>
          </p:cNvGrpSpPr>
          <p:nvPr/>
        </p:nvGrpSpPr>
        <p:grpSpPr bwMode="auto">
          <a:xfrm>
            <a:off x="4419600" y="3810001"/>
            <a:ext cx="4572000" cy="2446338"/>
            <a:chOff x="2784" y="2400"/>
            <a:chExt cx="2880" cy="1541"/>
          </a:xfrm>
        </p:grpSpPr>
        <p:sp>
          <p:nvSpPr>
            <p:cNvPr id="407562" name="Rectangle 10"/>
            <p:cNvSpPr>
              <a:spLocks noChangeArrowheads="1"/>
            </p:cNvSpPr>
            <p:nvPr/>
          </p:nvSpPr>
          <p:spPr bwMode="auto">
            <a:xfrm>
              <a:off x="2784" y="2400"/>
              <a:ext cx="2784" cy="1536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3" name="Rectangle 11"/>
            <p:cNvSpPr>
              <a:spLocks noChangeArrowheads="1"/>
            </p:cNvSpPr>
            <p:nvPr/>
          </p:nvSpPr>
          <p:spPr bwMode="auto">
            <a:xfrm>
              <a:off x="2784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accent2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2971800" y="43624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7567" name="Text Box 15"/>
          <p:cNvSpPr txBox="1">
            <a:spLocks noChangeArrowheads="1"/>
          </p:cNvSpPr>
          <p:nvPr/>
        </p:nvSpPr>
        <p:spPr bwMode="auto">
          <a:xfrm>
            <a:off x="3687763" y="171608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7570" name="Text Box 18"/>
          <p:cNvSpPr txBox="1">
            <a:spLocks noChangeArrowheads="1"/>
          </p:cNvSpPr>
          <p:nvPr/>
        </p:nvSpPr>
        <p:spPr bwMode="auto">
          <a:xfrm>
            <a:off x="312739" y="3741559"/>
            <a:ext cx="38369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Now let’s consider two  classes derived from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D88061-AD72-4EE6-B236-F71871F85060}"/>
              </a:ext>
            </a:extLst>
          </p:cNvPr>
          <p:cNvSpPr/>
          <p:nvPr/>
        </p:nvSpPr>
        <p:spPr>
          <a:xfrm>
            <a:off x="4415548" y="1767716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Square(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side){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=side; }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5E8532-3CA8-485F-93CE-429CFA42DF89}"/>
              </a:ext>
            </a:extLst>
          </p:cNvPr>
          <p:cNvSpPr/>
          <p:nvPr/>
        </p:nvSpPr>
        <p:spPr>
          <a:xfrm>
            <a:off x="4394606" y="2028635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accent2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  { return (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4B1F0A-2271-4B40-9F42-01FBDCCC7BBB}"/>
              </a:ext>
            </a:extLst>
          </p:cNvPr>
          <p:cNvSpPr/>
          <p:nvPr/>
        </p:nvSpPr>
        <p:spPr>
          <a:xfrm>
            <a:off x="4399268" y="459105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Circle(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rad){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=rad; }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D70D6B-CDF6-492D-A3FF-5ACC312ABDD5}"/>
              </a:ext>
            </a:extLst>
          </p:cNvPr>
          <p:cNvSpPr/>
          <p:nvPr/>
        </p:nvSpPr>
        <p:spPr>
          <a:xfrm>
            <a:off x="4378326" y="4851969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accent2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  { return (3.14*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E4C36-C3BB-47B3-9794-0E2B4725A477}"/>
              </a:ext>
            </a:extLst>
          </p:cNvPr>
          <p:cNvSpPr/>
          <p:nvPr/>
        </p:nvSpPr>
        <p:spPr>
          <a:xfrm>
            <a:off x="554477" y="1778294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FF3963-6ED1-4492-A411-D810C20389B9}"/>
              </a:ext>
            </a:extLst>
          </p:cNvPr>
          <p:cNvGrpSpPr/>
          <p:nvPr/>
        </p:nvGrpSpPr>
        <p:grpSpPr>
          <a:xfrm>
            <a:off x="3962400" y="88147"/>
            <a:ext cx="4987926" cy="2084712"/>
            <a:chOff x="2946316" y="88147"/>
            <a:chExt cx="5744061" cy="1719929"/>
          </a:xfrm>
          <a:solidFill>
            <a:srgbClr val="F8F8F8"/>
          </a:solidFill>
        </p:grpSpPr>
        <p:sp>
          <p:nvSpPr>
            <p:cNvPr id="7" name="SB">
              <a:extLst>
                <a:ext uri="{FF2B5EF4-FFF2-40B4-BE49-F238E27FC236}">
                  <a16:creationId xmlns:a16="http://schemas.microsoft.com/office/drawing/2014/main" id="{A11A40EB-4F1B-4C7B-AAC9-C38C92F41F4B}"/>
                </a:ext>
              </a:extLst>
            </p:cNvPr>
            <p:cNvSpPr/>
            <p:nvPr/>
          </p:nvSpPr>
          <p:spPr bwMode="auto">
            <a:xfrm>
              <a:off x="2946316" y="88147"/>
              <a:ext cx="5744061" cy="1719929"/>
            </a:xfrm>
            <a:prstGeom prst="wedgeRoundRectCallout">
              <a:avLst>
                <a:gd name="adj1" fmla="val -94722"/>
                <a:gd name="adj2" fmla="val 36792"/>
                <a:gd name="adj3" fmla="val 16667"/>
              </a:avLst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96CB46-A71F-47FC-8394-9C24C7371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742" y="161028"/>
              <a:ext cx="1177925" cy="1570567"/>
            </a:xfrm>
            <a:prstGeom prst="rect">
              <a:avLst/>
            </a:prstGeom>
            <a:grpFill/>
          </p:spPr>
        </p:pic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5863416D-3963-4E60-B9DE-CE95FE131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843" y="156266"/>
              <a:ext cx="4402590" cy="156161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100" dirty="0"/>
                <a:t>Just a reminder…</a:t>
              </a:r>
            </a:p>
            <a:p>
              <a:endParaRPr lang="en-US" sz="1200" dirty="0"/>
            </a:p>
            <a:p>
              <a:r>
                <a:rPr lang="en-US" sz="2100" dirty="0"/>
                <a:t>The </a:t>
              </a:r>
              <a:r>
                <a:rPr lang="en-US" sz="2100" dirty="0">
                  <a:solidFill>
                    <a:srgbClr val="FF0000"/>
                  </a:solidFill>
                </a:rPr>
                <a:t>“virtual”</a:t>
              </a:r>
              <a:r>
                <a:rPr lang="en-US" sz="2100" dirty="0"/>
                <a:t> keyword tells C++ that we’re going to define a new version of this function in a derived class!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3AD1D0-AD90-48D6-BC7E-0A7357018A5C}"/>
              </a:ext>
            </a:extLst>
          </p:cNvPr>
          <p:cNvGrpSpPr/>
          <p:nvPr/>
        </p:nvGrpSpPr>
        <p:grpSpPr>
          <a:xfrm>
            <a:off x="3909588" y="2358973"/>
            <a:ext cx="4987926" cy="2084712"/>
            <a:chOff x="3909588" y="2336302"/>
            <a:chExt cx="4987926" cy="2084712"/>
          </a:xfrm>
          <a:solidFill>
            <a:srgbClr val="EEEAE7"/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94E82B6-F27C-4D12-831B-C0355FDCFE23}"/>
                </a:ext>
              </a:extLst>
            </p:cNvPr>
            <p:cNvGrpSpPr/>
            <p:nvPr/>
          </p:nvGrpSpPr>
          <p:grpSpPr>
            <a:xfrm>
              <a:off x="3909588" y="2336302"/>
              <a:ext cx="4987926" cy="2084712"/>
              <a:chOff x="2926632" y="-149921"/>
              <a:chExt cx="5744061" cy="1719929"/>
            </a:xfrm>
            <a:grpFill/>
          </p:grpSpPr>
          <p:sp>
            <p:nvSpPr>
              <p:cNvPr id="40" name="SB">
                <a:extLst>
                  <a:ext uri="{FF2B5EF4-FFF2-40B4-BE49-F238E27FC236}">
                    <a16:creationId xmlns:a16="http://schemas.microsoft.com/office/drawing/2014/main" id="{9C26485A-F920-4C3E-986A-B5622CB73CA0}"/>
                  </a:ext>
                </a:extLst>
              </p:cNvPr>
              <p:cNvSpPr/>
              <p:nvPr/>
            </p:nvSpPr>
            <p:spPr bwMode="auto">
              <a:xfrm>
                <a:off x="2926632" y="-149921"/>
                <a:ext cx="5744061" cy="1719929"/>
              </a:xfrm>
              <a:prstGeom prst="wedgeRoundRectCallout">
                <a:avLst>
                  <a:gd name="adj1" fmla="val -84061"/>
                  <a:gd name="adj2" fmla="val -51414"/>
                  <a:gd name="adj3" fmla="val 16667"/>
                </a:avLst>
              </a:prstGeom>
              <a:solidFill>
                <a:srgbClr val="DBDCD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2" name="Text Box 21">
                <a:extLst>
                  <a:ext uri="{FF2B5EF4-FFF2-40B4-BE49-F238E27FC236}">
                    <a16:creationId xmlns:a16="http://schemas.microsoft.com/office/drawing/2014/main" id="{262F2602-3B38-4055-8E02-575BE74E9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5072" y="-62489"/>
                <a:ext cx="4206062" cy="609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And why does </a:t>
                </a:r>
                <a:r>
                  <a:rPr lang="en-US" sz="2100" dirty="0" err="1"/>
                  <a:t>getArea</a:t>
                </a:r>
                <a:r>
                  <a:rPr lang="en-US" sz="2100" dirty="0"/>
                  <a:t>()</a:t>
                </a:r>
                <a:br>
                  <a:rPr lang="en-US" sz="2100" dirty="0"/>
                </a:br>
                <a:r>
                  <a:rPr lang="en-US" sz="2100" dirty="0"/>
                  <a:t>return zero?!?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0028872-A2A6-4ABD-8555-CFEDED6EE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297" t="38935" r="5990" b="36841"/>
            <a:stretch/>
          </p:blipFill>
          <p:spPr>
            <a:xfrm>
              <a:off x="4112907" y="2421948"/>
              <a:ext cx="1302551" cy="1142528"/>
            </a:xfrm>
            <a:prstGeom prst="rect">
              <a:avLst/>
            </a:prstGeom>
            <a:grpFill/>
          </p:spPr>
        </p:pic>
      </p:grpSp>
      <p:sp>
        <p:nvSpPr>
          <p:cNvPr id="46" name="Text Box 21">
            <a:extLst>
              <a:ext uri="{FF2B5EF4-FFF2-40B4-BE49-F238E27FC236}">
                <a16:creationId xmlns:a16="http://schemas.microsoft.com/office/drawing/2014/main" id="{D7A05DF6-0141-4D51-98C4-156FDB9F0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728" y="3264149"/>
            <a:ext cx="394372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Well, what is the area of an “abstract” shape? Who knows!?!</a:t>
            </a:r>
            <a:br>
              <a:rPr lang="en-US" sz="2000" dirty="0"/>
            </a:br>
            <a:r>
              <a:rPr lang="en-US" sz="2000" dirty="0"/>
              <a:t>We’ll just assume it’s zero!</a:t>
            </a:r>
          </a:p>
        </p:txBody>
      </p:sp>
      <p:sp>
        <p:nvSpPr>
          <p:cNvPr id="38" name="AutoShape 39">
            <a:extLst>
              <a:ext uri="{FF2B5EF4-FFF2-40B4-BE49-F238E27FC236}">
                <a16:creationId xmlns:a16="http://schemas.microsoft.com/office/drawing/2014/main" id="{9CDB53F9-DE65-4BB1-A98F-CCD4D1BA4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97" y="33623"/>
            <a:ext cx="3707129" cy="1485990"/>
          </a:xfrm>
          <a:prstGeom prst="wedgeRoundRectCallout">
            <a:avLst>
              <a:gd name="adj1" fmla="val -44810"/>
              <a:gd name="adj2" fmla="val 698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rgbClr val="0070C0"/>
                </a:solidFill>
              </a:rPr>
              <a:t>Square</a:t>
            </a:r>
            <a:r>
              <a:rPr lang="en-US" sz="2000" dirty="0"/>
              <a:t> has its own </a:t>
            </a:r>
            <a:r>
              <a:rPr lang="en-US" sz="2000" dirty="0" err="1"/>
              <a:t>c’tor</a:t>
            </a:r>
            <a:r>
              <a:rPr lang="en-US" sz="2000" dirty="0"/>
              <a:t> as well as an updated </a:t>
            </a:r>
            <a:r>
              <a:rPr lang="en-US" sz="2000" dirty="0" err="1">
                <a:solidFill>
                  <a:srgbClr val="0070C0"/>
                </a:solidFill>
              </a:rPr>
              <a:t>getArea</a:t>
            </a:r>
            <a:r>
              <a:rPr lang="en-US" sz="2000" dirty="0"/>
              <a:t> function that </a:t>
            </a:r>
            <a:r>
              <a:rPr lang="en-US" sz="2000" dirty="0">
                <a:solidFill>
                  <a:srgbClr val="FF3300"/>
                </a:solidFill>
              </a:rPr>
              <a:t>overrides</a:t>
            </a:r>
            <a:r>
              <a:rPr lang="en-US" sz="2000" dirty="0"/>
              <a:t> the one from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/>
              <a:t>. </a:t>
            </a:r>
          </a:p>
        </p:txBody>
      </p:sp>
      <p:sp>
        <p:nvSpPr>
          <p:cNvPr id="41" name="AutoShape 39">
            <a:extLst>
              <a:ext uri="{FF2B5EF4-FFF2-40B4-BE49-F238E27FC236}">
                <a16:creationId xmlns:a16="http://schemas.microsoft.com/office/drawing/2014/main" id="{75BA5011-865E-4AE5-AD95-645549DF5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908" y="2842684"/>
            <a:ext cx="3707129" cy="1485990"/>
          </a:xfrm>
          <a:prstGeom prst="wedgeRoundRectCallout">
            <a:avLst>
              <a:gd name="adj1" fmla="val -44810"/>
              <a:gd name="adj2" fmla="val 698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Similarly,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sz="2000" dirty="0"/>
              <a:t> has its own </a:t>
            </a:r>
            <a:r>
              <a:rPr lang="en-US" sz="2000" dirty="0" err="1"/>
              <a:t>c’tor</a:t>
            </a:r>
            <a:r>
              <a:rPr lang="en-US" sz="2000" dirty="0"/>
              <a:t> and an updated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getArea</a:t>
            </a:r>
            <a:r>
              <a:rPr lang="en-US" sz="2000" dirty="0"/>
              <a:t> function.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4" grpId="0"/>
      <p:bldP spid="407564" grpId="1"/>
      <p:bldP spid="407565" grpId="0"/>
      <p:bldP spid="407565" grpId="1"/>
      <p:bldP spid="407554" grpId="0" uiExpand="1" build="p"/>
      <p:bldP spid="407570" grpId="0"/>
      <p:bldP spid="2" grpId="0"/>
      <p:bldP spid="3" grpId="0"/>
      <p:bldP spid="28" grpId="0"/>
      <p:bldP spid="29" grpId="0"/>
      <p:bldP spid="6" grpId="0"/>
      <p:bldP spid="46" grpId="0"/>
      <p:bldP spid="46" grpId="1"/>
      <p:bldP spid="38" grpId="0" animBg="1"/>
      <p:bldP spid="38" grpId="1" animBg="1"/>
      <p:bldP spid="41" grpId="0" animBg="1"/>
      <p:bldP spid="4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F31C-C9BE-4B78-9519-AD0937AD66B2}" type="slidenum">
              <a:rPr lang="en-US"/>
              <a:pPr/>
              <a:t>12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-762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grpSp>
        <p:nvGrpSpPr>
          <p:cNvPr id="408579" name="Group 3"/>
          <p:cNvGrpSpPr>
            <a:grpSpLocks/>
          </p:cNvGrpSpPr>
          <p:nvPr/>
        </p:nvGrpSpPr>
        <p:grpSpPr bwMode="auto">
          <a:xfrm>
            <a:off x="5564188" y="87313"/>
            <a:ext cx="3513137" cy="2446338"/>
            <a:chOff x="384" y="624"/>
            <a:chExt cx="1680" cy="1541"/>
          </a:xfrm>
        </p:grpSpPr>
        <p:sp>
          <p:nvSpPr>
            <p:cNvPr id="408580" name="Rectangle 4"/>
            <p:cNvSpPr>
              <a:spLocks noChangeArrowheads="1"/>
            </p:cNvSpPr>
            <p:nvPr/>
          </p:nvSpPr>
          <p:spPr bwMode="auto">
            <a:xfrm>
              <a:off x="384" y="624"/>
              <a:ext cx="1632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384" y="624"/>
              <a:ext cx="16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8582" name="Group 6"/>
          <p:cNvGrpSpPr>
            <a:grpSpLocks/>
          </p:cNvGrpSpPr>
          <p:nvPr/>
        </p:nvGrpSpPr>
        <p:grpSpPr bwMode="auto">
          <a:xfrm>
            <a:off x="4495800" y="2141538"/>
            <a:ext cx="4572000" cy="2449513"/>
            <a:chOff x="2784" y="576"/>
            <a:chExt cx="2880" cy="1543"/>
          </a:xfrm>
        </p:grpSpPr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8585" name="Group 9"/>
          <p:cNvGrpSpPr>
            <a:grpSpLocks/>
          </p:cNvGrpSpPr>
          <p:nvPr/>
        </p:nvGrpSpPr>
        <p:grpSpPr bwMode="auto">
          <a:xfrm>
            <a:off x="4419600" y="4267201"/>
            <a:ext cx="4572000" cy="2446338"/>
            <a:chOff x="2832" y="2400"/>
            <a:chExt cx="2880" cy="1541"/>
          </a:xfrm>
        </p:grpSpPr>
        <p:sp>
          <p:nvSpPr>
            <p:cNvPr id="408586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288925" y="1341438"/>
            <a:ext cx="3978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Let's say we’re a company that sells glass windows.</a:t>
            </a:r>
          </a:p>
        </p:txBody>
      </p:sp>
      <p:sp>
        <p:nvSpPr>
          <p:cNvPr id="408589" name="Text Box 13"/>
          <p:cNvSpPr txBox="1">
            <a:spLocks noChangeArrowheads="1"/>
          </p:cNvSpPr>
          <p:nvPr/>
        </p:nvSpPr>
        <p:spPr bwMode="auto">
          <a:xfrm>
            <a:off x="304800" y="24384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want to write a program to compute the cost of each window.</a:t>
            </a:r>
          </a:p>
        </p:txBody>
      </p:sp>
      <p:sp>
        <p:nvSpPr>
          <p:cNvPr id="408590" name="Text Box 14"/>
          <p:cNvSpPr txBox="1">
            <a:spLocks noChangeArrowheads="1"/>
          </p:cNvSpPr>
          <p:nvPr/>
        </p:nvSpPr>
        <p:spPr bwMode="auto">
          <a:xfrm>
            <a:off x="288925" y="384175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example, assume that each window is </a:t>
            </a:r>
            <a:r>
              <a:rPr lang="en-US">
                <a:solidFill>
                  <a:srgbClr val="006666"/>
                </a:solidFill>
              </a:rPr>
              <a:t>$3.25</a:t>
            </a:r>
            <a:r>
              <a:rPr lang="en-US"/>
              <a:t> per square foot.</a:t>
            </a:r>
          </a:p>
        </p:txBody>
      </p:sp>
      <p:sp>
        <p:nvSpPr>
          <p:cNvPr id="408591" name="Text Box 15"/>
          <p:cNvSpPr txBox="1">
            <a:spLocks noChangeArrowheads="1"/>
          </p:cNvSpPr>
          <p:nvPr/>
        </p:nvSpPr>
        <p:spPr bwMode="auto">
          <a:xfrm>
            <a:off x="304800" y="5289550"/>
            <a:ext cx="397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look at a program that computes the cost for both square and circular windows.</a:t>
            </a:r>
          </a:p>
        </p:txBody>
      </p:sp>
      <p:grpSp>
        <p:nvGrpSpPr>
          <p:cNvPr id="408592" name="Group 16"/>
          <p:cNvGrpSpPr>
            <a:grpSpLocks/>
          </p:cNvGrpSpPr>
          <p:nvPr/>
        </p:nvGrpSpPr>
        <p:grpSpPr bwMode="auto">
          <a:xfrm>
            <a:off x="171450" y="1131888"/>
            <a:ext cx="4149725" cy="5614987"/>
            <a:chOff x="144" y="687"/>
            <a:chExt cx="2448" cy="3537"/>
          </a:xfrm>
        </p:grpSpPr>
        <p:sp>
          <p:nvSpPr>
            <p:cNvPr id="408593" name="Rectangle 17"/>
            <p:cNvSpPr>
              <a:spLocks noChangeArrowheads="1"/>
            </p:cNvSpPr>
            <p:nvPr/>
          </p:nvSpPr>
          <p:spPr bwMode="auto">
            <a:xfrm>
              <a:off x="156" y="704"/>
              <a:ext cx="2399" cy="351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4" name="Text Box 18"/>
            <p:cNvSpPr txBox="1">
              <a:spLocks noChangeArrowheads="1"/>
            </p:cNvSpPr>
            <p:nvPr/>
          </p:nvSpPr>
          <p:spPr bwMode="auto">
            <a:xfrm>
              <a:off x="144" y="687"/>
              <a:ext cx="2448" cy="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() </a:t>
              </a:r>
              <a:r>
                <a:rPr lang="en-US" sz="1800" b="1" dirty="0">
                  <a:latin typeface="Courier New" pitchFamily="49" charset="0"/>
                </a:rPr>
                <a:t>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() </a:t>
              </a:r>
              <a:r>
                <a:rPr lang="en-US" sz="1800" b="1" dirty="0">
                  <a:latin typeface="Courier New" pitchFamily="49" charset="0"/>
                </a:rPr>
                <a:t>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8595" name="Line 19"/>
          <p:cNvSpPr>
            <a:spLocks noChangeShapeType="1"/>
          </p:cNvSpPr>
          <p:nvPr/>
        </p:nvSpPr>
        <p:spPr bwMode="auto">
          <a:xfrm>
            <a:off x="214313" y="5291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8596" name="Group 20"/>
          <p:cNvGrpSpPr>
            <a:grpSpLocks/>
          </p:cNvGrpSpPr>
          <p:nvPr/>
        </p:nvGrpSpPr>
        <p:grpSpPr bwMode="auto">
          <a:xfrm>
            <a:off x="2743200" y="5334000"/>
            <a:ext cx="1546225" cy="628650"/>
            <a:chOff x="2146" y="3492"/>
            <a:chExt cx="974" cy="396"/>
          </a:xfrm>
        </p:grpSpPr>
        <p:grpSp>
          <p:nvGrpSpPr>
            <p:cNvPr id="408597" name="Group 21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08598" name="Text Box 22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08599" name="Group 23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08600" name="Rectangle 24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6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08602" name="Rectangle 26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8603" name="Text Box 27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08604" name="Group 28"/>
          <p:cNvGrpSpPr>
            <a:grpSpLocks/>
          </p:cNvGrpSpPr>
          <p:nvPr/>
        </p:nvGrpSpPr>
        <p:grpSpPr bwMode="auto">
          <a:xfrm>
            <a:off x="2743200" y="5935663"/>
            <a:ext cx="1546225" cy="636587"/>
            <a:chOff x="2146" y="3871"/>
            <a:chExt cx="974" cy="401"/>
          </a:xfrm>
        </p:grpSpPr>
        <p:grpSp>
          <p:nvGrpSpPr>
            <p:cNvPr id="408605" name="Group 29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08606" name="Text Box 30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08607" name="Group 31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08608" name="Rectangle 32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60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08610" name="Rectangle 34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8611" name="Text Box 35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08612" name="Line 36"/>
          <p:cNvSpPr>
            <a:spLocks noChangeShapeType="1"/>
          </p:cNvSpPr>
          <p:nvPr/>
        </p:nvSpPr>
        <p:spPr bwMode="auto">
          <a:xfrm>
            <a:off x="204788" y="5562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3" name="Line 37"/>
          <p:cNvSpPr>
            <a:spLocks noChangeShapeType="1"/>
          </p:cNvSpPr>
          <p:nvPr/>
        </p:nvSpPr>
        <p:spPr bwMode="auto">
          <a:xfrm>
            <a:off x="176213" y="6015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4" name="Line 38"/>
          <p:cNvSpPr>
            <a:spLocks noChangeShapeType="1"/>
          </p:cNvSpPr>
          <p:nvPr/>
        </p:nvSpPr>
        <p:spPr bwMode="auto">
          <a:xfrm>
            <a:off x="-53975" y="129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5" name="Text Box 39"/>
          <p:cNvSpPr txBox="1">
            <a:spLocks noChangeArrowheads="1"/>
          </p:cNvSpPr>
          <p:nvPr/>
        </p:nvSpPr>
        <p:spPr bwMode="auto">
          <a:xfrm>
            <a:off x="3733800" y="990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8616" name="Text Box 40"/>
          <p:cNvSpPr txBox="1">
            <a:spLocks noChangeArrowheads="1"/>
          </p:cNvSpPr>
          <p:nvPr/>
        </p:nvSpPr>
        <p:spPr bwMode="auto">
          <a:xfrm>
            <a:off x="3854450" y="26384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8617" name="Line 41"/>
          <p:cNvSpPr>
            <a:spLocks noChangeShapeType="1"/>
          </p:cNvSpPr>
          <p:nvPr/>
        </p:nvSpPr>
        <p:spPr bwMode="auto">
          <a:xfrm>
            <a:off x="180975" y="1871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8" name="Line 42"/>
          <p:cNvSpPr>
            <a:spLocks noChangeShapeType="1"/>
          </p:cNvSpPr>
          <p:nvPr/>
        </p:nvSpPr>
        <p:spPr bwMode="auto">
          <a:xfrm>
            <a:off x="166688" y="214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9" name="Line 43"/>
          <p:cNvSpPr>
            <a:spLocks noChangeShapeType="1"/>
          </p:cNvSpPr>
          <p:nvPr/>
        </p:nvSpPr>
        <p:spPr bwMode="auto">
          <a:xfrm>
            <a:off x="4425950" y="3338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0" name="Line 44"/>
          <p:cNvSpPr>
            <a:spLocks noChangeShapeType="1"/>
          </p:cNvSpPr>
          <p:nvPr/>
        </p:nvSpPr>
        <p:spPr bwMode="auto">
          <a:xfrm>
            <a:off x="4752975" y="3600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1" name="Line 45"/>
          <p:cNvSpPr>
            <a:spLocks noChangeShapeType="1"/>
          </p:cNvSpPr>
          <p:nvPr/>
        </p:nvSpPr>
        <p:spPr bwMode="auto">
          <a:xfrm>
            <a:off x="-7938" y="2428875"/>
            <a:ext cx="304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2" name="Line 46"/>
          <p:cNvSpPr>
            <a:spLocks noChangeShapeType="1"/>
          </p:cNvSpPr>
          <p:nvPr/>
        </p:nvSpPr>
        <p:spPr bwMode="auto">
          <a:xfrm>
            <a:off x="173038" y="627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3" name="Line 47"/>
          <p:cNvSpPr>
            <a:spLocks noChangeShapeType="1"/>
          </p:cNvSpPr>
          <p:nvPr/>
        </p:nvSpPr>
        <p:spPr bwMode="auto">
          <a:xfrm>
            <a:off x="-47625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4" name="Line 48"/>
          <p:cNvSpPr>
            <a:spLocks noChangeShapeType="1"/>
          </p:cNvSpPr>
          <p:nvPr/>
        </p:nvSpPr>
        <p:spPr bwMode="auto">
          <a:xfrm>
            <a:off x="4356100" y="5470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5" name="Line 49"/>
          <p:cNvSpPr>
            <a:spLocks noChangeShapeType="1"/>
          </p:cNvSpPr>
          <p:nvPr/>
        </p:nvSpPr>
        <p:spPr bwMode="auto">
          <a:xfrm>
            <a:off x="180975" y="3781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6" name="Line 50"/>
          <p:cNvSpPr>
            <a:spLocks noChangeShapeType="1"/>
          </p:cNvSpPr>
          <p:nvPr/>
        </p:nvSpPr>
        <p:spPr bwMode="auto">
          <a:xfrm>
            <a:off x="1524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7" name="Line 51"/>
          <p:cNvSpPr>
            <a:spLocks noChangeShapeType="1"/>
          </p:cNvSpPr>
          <p:nvPr/>
        </p:nvSpPr>
        <p:spPr bwMode="auto">
          <a:xfrm>
            <a:off x="4662488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8" name="Line 52"/>
          <p:cNvSpPr>
            <a:spLocks noChangeShapeType="1"/>
          </p:cNvSpPr>
          <p:nvPr/>
        </p:nvSpPr>
        <p:spPr bwMode="auto">
          <a:xfrm>
            <a:off x="4763" y="4079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8" grpId="0"/>
      <p:bldP spid="408589" grpId="0"/>
      <p:bldP spid="408590" grpId="0"/>
      <p:bldP spid="408591" grpId="0"/>
      <p:bldP spid="408595" grpId="0" animBg="1"/>
      <p:bldP spid="408595" grpId="1" animBg="1"/>
      <p:bldP spid="408612" grpId="0" animBg="1"/>
      <p:bldP spid="408612" grpId="1" animBg="1"/>
      <p:bldP spid="408613" grpId="0" animBg="1"/>
      <p:bldP spid="408613" grpId="1" animBg="1"/>
      <p:bldP spid="408614" grpId="0" animBg="1"/>
      <p:bldP spid="408614" grpId="1" animBg="1"/>
      <p:bldP spid="408617" grpId="0" animBg="1"/>
      <p:bldP spid="408617" grpId="1" animBg="1"/>
      <p:bldP spid="408618" grpId="0" animBg="1"/>
      <p:bldP spid="408618" grpId="1" animBg="1"/>
      <p:bldP spid="408619" grpId="0" animBg="1"/>
      <p:bldP spid="408619" grpId="1" animBg="1"/>
      <p:bldP spid="408620" grpId="0" animBg="1"/>
      <p:bldP spid="408620" grpId="1" animBg="1"/>
      <p:bldP spid="408621" grpId="0" animBg="1"/>
      <p:bldP spid="408621" grpId="1" animBg="1"/>
      <p:bldP spid="408622" grpId="0" animBg="1"/>
      <p:bldP spid="408622" grpId="1" animBg="1"/>
      <p:bldP spid="408623" grpId="0" animBg="1"/>
      <p:bldP spid="408623" grpId="1" animBg="1"/>
      <p:bldP spid="408624" grpId="0" animBg="1"/>
      <p:bldP spid="408624" grpId="1" animBg="1"/>
      <p:bldP spid="408625" grpId="0" animBg="1"/>
      <p:bldP spid="408625" grpId="1" animBg="1"/>
      <p:bldP spid="408626" grpId="0" animBg="1"/>
      <p:bldP spid="408626" grpId="1" animBg="1"/>
      <p:bldP spid="408627" grpId="0" animBg="1"/>
      <p:bldP spid="408627" grpId="1" animBg="1"/>
      <p:bldP spid="408628" grpId="0" animBg="1"/>
      <p:bldP spid="40862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D57-88D6-4FF8-AE97-DE592266BBC2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409602" name="Group 2"/>
          <p:cNvGrpSpPr>
            <a:grpSpLocks/>
          </p:cNvGrpSpPr>
          <p:nvPr/>
        </p:nvGrpSpPr>
        <p:grpSpPr bwMode="auto">
          <a:xfrm>
            <a:off x="5562600" y="152400"/>
            <a:ext cx="3514725" cy="2446338"/>
            <a:chOff x="384" y="624"/>
            <a:chExt cx="1680" cy="1541"/>
          </a:xfrm>
        </p:grpSpPr>
        <p:sp>
          <p:nvSpPr>
            <p:cNvPr id="409603" name="Rectangle 3"/>
            <p:cNvSpPr>
              <a:spLocks noChangeArrowheads="1"/>
            </p:cNvSpPr>
            <p:nvPr/>
          </p:nvSpPr>
          <p:spPr bwMode="auto">
            <a:xfrm>
              <a:off x="384" y="624"/>
              <a:ext cx="1632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384" y="624"/>
              <a:ext cx="16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05" name="Group 5"/>
          <p:cNvGrpSpPr>
            <a:grpSpLocks/>
          </p:cNvGrpSpPr>
          <p:nvPr/>
        </p:nvGrpSpPr>
        <p:grpSpPr bwMode="auto">
          <a:xfrm>
            <a:off x="4495800" y="1295400"/>
            <a:ext cx="4572000" cy="2449513"/>
            <a:chOff x="2784" y="576"/>
            <a:chExt cx="2880" cy="1543"/>
          </a:xfrm>
        </p:grpSpPr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7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08" name="Group 8"/>
          <p:cNvGrpSpPr>
            <a:grpSpLocks/>
          </p:cNvGrpSpPr>
          <p:nvPr/>
        </p:nvGrpSpPr>
        <p:grpSpPr bwMode="auto">
          <a:xfrm>
            <a:off x="4419600" y="1676401"/>
            <a:ext cx="4572000" cy="2446338"/>
            <a:chOff x="2832" y="2400"/>
            <a:chExt cx="2880" cy="1541"/>
          </a:xfrm>
        </p:grpSpPr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611" name="Text Box 11"/>
          <p:cNvSpPr txBox="1">
            <a:spLocks noChangeArrowheads="1"/>
          </p:cNvSpPr>
          <p:nvPr/>
        </p:nvSpPr>
        <p:spPr bwMode="auto">
          <a:xfrm>
            <a:off x="288925" y="1341438"/>
            <a:ext cx="3978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Let's say we’re a company that sells glass windows.</a:t>
            </a:r>
          </a:p>
        </p:txBody>
      </p:sp>
      <p:sp>
        <p:nvSpPr>
          <p:cNvPr id="409612" name="Text Box 12"/>
          <p:cNvSpPr txBox="1">
            <a:spLocks noChangeArrowheads="1"/>
          </p:cNvSpPr>
          <p:nvPr/>
        </p:nvSpPr>
        <p:spPr bwMode="auto">
          <a:xfrm>
            <a:off x="304800" y="24384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want to write a program to compute the cost of each window.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288925" y="384175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example, assume that each window is </a:t>
            </a:r>
            <a:r>
              <a:rPr lang="en-US">
                <a:solidFill>
                  <a:srgbClr val="006666"/>
                </a:solidFill>
              </a:rPr>
              <a:t>$3.25</a:t>
            </a:r>
            <a:r>
              <a:rPr lang="en-US"/>
              <a:t> per square foot.</a:t>
            </a:r>
          </a:p>
        </p:txBody>
      </p:sp>
      <p:sp>
        <p:nvSpPr>
          <p:cNvPr id="409614" name="Text Box 14"/>
          <p:cNvSpPr txBox="1">
            <a:spLocks noChangeArrowheads="1"/>
          </p:cNvSpPr>
          <p:nvPr/>
        </p:nvSpPr>
        <p:spPr bwMode="auto">
          <a:xfrm>
            <a:off x="304800" y="5289550"/>
            <a:ext cx="397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look at a program that computes the cost for two different windows.</a:t>
            </a:r>
          </a:p>
        </p:txBody>
      </p:sp>
      <p:sp>
        <p:nvSpPr>
          <p:cNvPr id="409618" name="Text Box 18"/>
          <p:cNvSpPr txBox="1">
            <a:spLocks noChangeArrowheads="1"/>
          </p:cNvSpPr>
          <p:nvPr/>
        </p:nvSpPr>
        <p:spPr bwMode="auto">
          <a:xfrm>
            <a:off x="3733800" y="990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19" name="Text Box 19"/>
          <p:cNvSpPr txBox="1">
            <a:spLocks noChangeArrowheads="1"/>
          </p:cNvSpPr>
          <p:nvPr/>
        </p:nvSpPr>
        <p:spPr bwMode="auto">
          <a:xfrm>
            <a:off x="4327525" y="4541838"/>
            <a:ext cx="4797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It works, but it’s inefficient. Why should we write two functions to do the same thing?</a:t>
            </a:r>
          </a:p>
        </p:txBody>
      </p:sp>
      <p:sp>
        <p:nvSpPr>
          <p:cNvPr id="409620" name="Text Box 20"/>
          <p:cNvSpPr txBox="1">
            <a:spLocks noChangeArrowheads="1"/>
          </p:cNvSpPr>
          <p:nvPr/>
        </p:nvSpPr>
        <p:spPr bwMode="auto">
          <a:xfrm>
            <a:off x="4364038" y="4286250"/>
            <a:ext cx="45513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Both </a:t>
            </a:r>
            <a:r>
              <a:rPr lang="en-US" dirty="0">
                <a:solidFill>
                  <a:srgbClr val="0070C0"/>
                </a:solidFill>
              </a:rPr>
              <a:t>Squares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Circles</a:t>
            </a:r>
            <a:r>
              <a:rPr lang="en-US" dirty="0"/>
              <a:t> are </a:t>
            </a:r>
            <a:r>
              <a:rPr lang="en-US" dirty="0">
                <a:solidFill>
                  <a:srgbClr val="6600CC"/>
                </a:solidFill>
              </a:rPr>
              <a:t>Shapes</a:t>
            </a:r>
            <a:r>
              <a:rPr lang="en-US" dirty="0"/>
              <a:t>…</a:t>
            </a:r>
          </a:p>
          <a:p>
            <a:endParaRPr lang="en-US" sz="1200" dirty="0"/>
          </a:p>
          <a:p>
            <a:r>
              <a:rPr lang="en-US" dirty="0"/>
              <a:t>And we know that you can get the area of a </a:t>
            </a:r>
            <a:r>
              <a:rPr lang="en-US" dirty="0">
                <a:solidFill>
                  <a:srgbClr val="6600CC"/>
                </a:solidFill>
              </a:rPr>
              <a:t>Shape</a:t>
            </a:r>
            <a:r>
              <a:rPr lang="en-US" dirty="0"/>
              <a:t>...</a:t>
            </a:r>
          </a:p>
          <a:p>
            <a:endParaRPr lang="en-US" sz="1200" dirty="0">
              <a:solidFill>
                <a:srgbClr val="6600CC"/>
              </a:solidFill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189DF67D-F0F0-4316-BFC4-861E388E63DA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1131888"/>
            <a:ext cx="4149725" cy="5614987"/>
            <a:chOff x="144" y="687"/>
            <a:chExt cx="2448" cy="3537"/>
          </a:xfrm>
        </p:grpSpPr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92A5DDC0-AF90-43C2-BDF8-1655D6120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" y="704"/>
              <a:ext cx="2399" cy="351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BF22C6F3-FFE9-4846-939C-9E5155B3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687"/>
              <a:ext cx="2448" cy="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() </a:t>
              </a:r>
              <a:r>
                <a:rPr lang="en-US" sz="1800" b="1" dirty="0">
                  <a:latin typeface="Courier New" pitchFamily="49" charset="0"/>
                </a:rPr>
                <a:t>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() </a:t>
              </a:r>
              <a:r>
                <a:rPr lang="en-US" sz="1800" b="1" dirty="0">
                  <a:latin typeface="Courier New" pitchFamily="49" charset="0"/>
                </a:rPr>
                <a:t>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9621" name="Rectangle 21"/>
          <p:cNvSpPr>
            <a:spLocks noChangeArrowheads="1"/>
          </p:cNvSpPr>
          <p:nvPr/>
        </p:nvSpPr>
        <p:spPr bwMode="auto">
          <a:xfrm>
            <a:off x="228600" y="1219200"/>
            <a:ext cx="3962400" cy="312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22" name="Rectangle 22"/>
          <p:cNvSpPr>
            <a:spLocks noChangeArrowheads="1"/>
          </p:cNvSpPr>
          <p:nvPr/>
        </p:nvSpPr>
        <p:spPr bwMode="auto">
          <a:xfrm>
            <a:off x="196850" y="2055813"/>
            <a:ext cx="45720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PrintPrice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Shape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&amp;x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“Cost is: $“; 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x.getArea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  <a:r>
              <a:rPr lang="en-US" sz="1800" b="1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* 3.25;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409623" name="Group 23"/>
          <p:cNvGrpSpPr>
            <a:grpSpLocks/>
          </p:cNvGrpSpPr>
          <p:nvPr/>
        </p:nvGrpSpPr>
        <p:grpSpPr bwMode="auto">
          <a:xfrm>
            <a:off x="1905000" y="5870575"/>
            <a:ext cx="433388" cy="573088"/>
            <a:chOff x="1200" y="3698"/>
            <a:chExt cx="273" cy="361"/>
          </a:xfrm>
        </p:grpSpPr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1201" y="3698"/>
              <a:ext cx="187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1200" y="3867"/>
              <a:ext cx="273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26" name="Text Box 26"/>
          <p:cNvSpPr txBox="1">
            <a:spLocks noChangeArrowheads="1"/>
          </p:cNvSpPr>
          <p:nvPr/>
        </p:nvSpPr>
        <p:spPr bwMode="auto">
          <a:xfrm>
            <a:off x="7690475" y="5594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27" name="Text Box 27"/>
          <p:cNvSpPr txBox="1">
            <a:spLocks noChangeArrowheads="1"/>
          </p:cNvSpPr>
          <p:nvPr/>
        </p:nvSpPr>
        <p:spPr bwMode="auto">
          <a:xfrm>
            <a:off x="8450263" y="925513"/>
            <a:ext cx="328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9628" name="AutoShape 28"/>
          <p:cNvCxnSpPr>
            <a:cxnSpLocks noChangeShapeType="1"/>
            <a:stCxn id="409626" idx="3"/>
            <a:endCxn id="409627" idx="3"/>
          </p:cNvCxnSpPr>
          <p:nvPr/>
        </p:nvCxnSpPr>
        <p:spPr bwMode="auto">
          <a:xfrm flipV="1">
            <a:off x="7965112" y="1154113"/>
            <a:ext cx="813763" cy="4668837"/>
          </a:xfrm>
          <a:prstGeom prst="curvedConnector3">
            <a:avLst>
              <a:gd name="adj1" fmla="val 128092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29" name="Rectangle 29"/>
          <p:cNvSpPr>
            <a:spLocks noChangeArrowheads="1"/>
          </p:cNvSpPr>
          <p:nvPr/>
        </p:nvSpPr>
        <p:spPr bwMode="auto">
          <a:xfrm>
            <a:off x="4489450" y="6202363"/>
            <a:ext cx="417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So how about if we do this...</a:t>
            </a:r>
          </a:p>
        </p:txBody>
      </p:sp>
      <p:sp>
        <p:nvSpPr>
          <p:cNvPr id="409630" name="Rectangle 30"/>
          <p:cNvSpPr>
            <a:spLocks noChangeArrowheads="1"/>
          </p:cNvSpPr>
          <p:nvPr/>
        </p:nvSpPr>
        <p:spPr bwMode="auto">
          <a:xfrm>
            <a:off x="-5334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Polymorphism</a:t>
            </a:r>
          </a:p>
        </p:txBody>
      </p:sp>
      <p:sp>
        <p:nvSpPr>
          <p:cNvPr id="35" name="AutoShape 39">
            <a:extLst>
              <a:ext uri="{FF2B5EF4-FFF2-40B4-BE49-F238E27FC236}">
                <a16:creationId xmlns:a16="http://schemas.microsoft.com/office/drawing/2014/main" id="{B14093E9-ECDB-47BF-AB60-E0FC265F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014" y="57150"/>
            <a:ext cx="3707129" cy="1485990"/>
          </a:xfrm>
          <a:prstGeom prst="wedgeRoundRectCallout">
            <a:avLst>
              <a:gd name="adj1" fmla="val -43905"/>
              <a:gd name="adj2" fmla="val 9062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200" dirty="0"/>
              <a:t>Now the </a:t>
            </a:r>
            <a:r>
              <a:rPr lang="en-US" sz="2200" dirty="0" err="1"/>
              <a:t>PrintPrice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 dirty="0"/>
              <a:t>function can accept any type of </a:t>
            </a:r>
            <a:r>
              <a:rPr lang="en-US" sz="2200" dirty="0">
                <a:solidFill>
                  <a:srgbClr val="7030A0"/>
                </a:solidFill>
              </a:rPr>
              <a:t>Shape</a:t>
            </a:r>
            <a:r>
              <a:rPr lang="en-US" sz="22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9" grpId="0"/>
      <p:bldP spid="409619" grpId="1"/>
      <p:bldP spid="409620" grpId="0"/>
      <p:bldP spid="409621" grpId="0" animBg="1"/>
      <p:bldP spid="409622" grpId="0"/>
      <p:bldP spid="409629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855-EA34-4F14-909F-9FBFE2D0021F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410626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0627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28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</a:t>
              </a:r>
              <a:r>
                <a:rPr lang="en-US" sz="1800" b="1" dirty="0" err="1">
                  <a:latin typeface="Courier New" pitchFamily="49" charset="0"/>
                </a:rPr>
                <a:t>.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200025" y="990600"/>
            <a:ext cx="328771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0631" name="Rectangle 7"/>
          <p:cNvSpPr>
            <a:spLocks noChangeArrowheads="1"/>
          </p:cNvSpPr>
          <p:nvPr/>
        </p:nvSpPr>
        <p:spPr bwMode="auto">
          <a:xfrm>
            <a:off x="146050" y="990600"/>
            <a:ext cx="356552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7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0632" name="Group 8"/>
          <p:cNvGrpSpPr>
            <a:grpSpLocks/>
          </p:cNvGrpSpPr>
          <p:nvPr/>
        </p:nvGrpSpPr>
        <p:grpSpPr bwMode="auto">
          <a:xfrm>
            <a:off x="3657600" y="990600"/>
            <a:ext cx="4572000" cy="2449513"/>
            <a:chOff x="2784" y="576"/>
            <a:chExt cx="2880" cy="1543"/>
          </a:xfrm>
        </p:grpSpPr>
        <p:sp>
          <p:nvSpPr>
            <p:cNvPr id="410633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FDBD15A-8619-449D-AE5C-926A8CB2E48F}"/>
              </a:ext>
            </a:extLst>
          </p:cNvPr>
          <p:cNvSpPr/>
          <p:nvPr/>
        </p:nvSpPr>
        <p:spPr bwMode="auto">
          <a:xfrm>
            <a:off x="66675" y="854764"/>
            <a:ext cx="3519296" cy="2601890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452F017-3B5C-4B9A-BB2B-DDBF31839460}"/>
              </a:ext>
            </a:extLst>
          </p:cNvPr>
          <p:cNvSpPr/>
          <p:nvPr/>
        </p:nvSpPr>
        <p:spPr bwMode="auto">
          <a:xfrm>
            <a:off x="3585971" y="939798"/>
            <a:ext cx="4872228" cy="250714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410638" name="Group 14"/>
          <p:cNvGrpSpPr>
            <a:grpSpLocks/>
          </p:cNvGrpSpPr>
          <p:nvPr/>
        </p:nvGrpSpPr>
        <p:grpSpPr bwMode="auto">
          <a:xfrm>
            <a:off x="3406775" y="5543550"/>
            <a:ext cx="1546225" cy="628650"/>
            <a:chOff x="2146" y="3492"/>
            <a:chExt cx="974" cy="396"/>
          </a:xfrm>
        </p:grpSpPr>
        <p:grpSp>
          <p:nvGrpSpPr>
            <p:cNvPr id="410639" name="Group 15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10640" name="Text Box 16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10641" name="Group 17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0642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4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10644" name="Rectangle 20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45" name="Text Box 21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10646" name="Group 22"/>
          <p:cNvGrpSpPr>
            <a:grpSpLocks/>
          </p:cNvGrpSpPr>
          <p:nvPr/>
        </p:nvGrpSpPr>
        <p:grpSpPr bwMode="auto">
          <a:xfrm>
            <a:off x="3406775" y="6145213"/>
            <a:ext cx="1546225" cy="636587"/>
            <a:chOff x="2146" y="3871"/>
            <a:chExt cx="974" cy="401"/>
          </a:xfrm>
        </p:grpSpPr>
        <p:grpSp>
          <p:nvGrpSpPr>
            <p:cNvPr id="410647" name="Group 23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0648" name="Text Box 24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0649" name="Group 25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0650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5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0652" name="Rectangle 28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53" name="Text Box 29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0654" name="Text Box 30"/>
          <p:cNvSpPr txBox="1">
            <a:spLocks noChangeArrowheads="1"/>
          </p:cNvSpPr>
          <p:nvPr/>
        </p:nvSpPr>
        <p:spPr bwMode="auto">
          <a:xfrm>
            <a:off x="3355223" y="32766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sp>
        <p:nvSpPr>
          <p:cNvPr id="410655" name="Line 31"/>
          <p:cNvSpPr>
            <a:spLocks noChangeShapeType="1"/>
          </p:cNvSpPr>
          <p:nvPr/>
        </p:nvSpPr>
        <p:spPr bwMode="auto">
          <a:xfrm>
            <a:off x="257175" y="5681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6" name="Line 32"/>
          <p:cNvSpPr>
            <a:spLocks noChangeShapeType="1"/>
          </p:cNvSpPr>
          <p:nvPr/>
        </p:nvSpPr>
        <p:spPr bwMode="auto">
          <a:xfrm>
            <a:off x="257175" y="595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7" name="Line 33"/>
          <p:cNvSpPr>
            <a:spLocks noChangeShapeType="1"/>
          </p:cNvSpPr>
          <p:nvPr/>
        </p:nvSpPr>
        <p:spPr bwMode="auto">
          <a:xfrm>
            <a:off x="242888" y="6381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8" name="Line 34"/>
          <p:cNvSpPr>
            <a:spLocks noChangeShapeType="1"/>
          </p:cNvSpPr>
          <p:nvPr/>
        </p:nvSpPr>
        <p:spPr bwMode="auto">
          <a:xfrm>
            <a:off x="41275" y="361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659" name="AutoShape 35"/>
          <p:cNvCxnSpPr>
            <a:cxnSpLocks noChangeShapeType="1"/>
            <a:endCxn id="410640" idx="1"/>
          </p:cNvCxnSpPr>
          <p:nvPr/>
        </p:nvCxnSpPr>
        <p:spPr bwMode="auto">
          <a:xfrm rot="5400000">
            <a:off x="2466722" y="4707190"/>
            <a:ext cx="2005014" cy="124907"/>
          </a:xfrm>
          <a:prstGeom prst="curvedConnector4">
            <a:avLst>
              <a:gd name="adj1" fmla="val 44299"/>
              <a:gd name="adj2" fmla="val 28301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60" name="Line 36"/>
          <p:cNvSpPr>
            <a:spLocks noChangeShapeType="1"/>
          </p:cNvSpPr>
          <p:nvPr/>
        </p:nvSpPr>
        <p:spPr bwMode="auto">
          <a:xfrm>
            <a:off x="222250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1" name="Line 37"/>
          <p:cNvSpPr>
            <a:spLocks noChangeShapeType="1"/>
          </p:cNvSpPr>
          <p:nvPr/>
        </p:nvSpPr>
        <p:spPr bwMode="auto">
          <a:xfrm>
            <a:off x="242888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4" name="Line 40"/>
          <p:cNvSpPr>
            <a:spLocks noChangeShapeType="1"/>
          </p:cNvSpPr>
          <p:nvPr/>
        </p:nvSpPr>
        <p:spPr bwMode="auto">
          <a:xfrm>
            <a:off x="3616325" y="220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5" name="Line 41"/>
          <p:cNvSpPr>
            <a:spLocks noChangeShapeType="1"/>
          </p:cNvSpPr>
          <p:nvPr/>
        </p:nvSpPr>
        <p:spPr bwMode="auto">
          <a:xfrm>
            <a:off x="3929063" y="246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6" name="Text Box 42"/>
          <p:cNvSpPr txBox="1">
            <a:spLocks noChangeArrowheads="1"/>
          </p:cNvSpPr>
          <p:nvPr/>
        </p:nvSpPr>
        <p:spPr bwMode="auto">
          <a:xfrm>
            <a:off x="5513388" y="2579688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5 * 5 = 25</a:t>
            </a:r>
          </a:p>
        </p:txBody>
      </p:sp>
      <p:sp>
        <p:nvSpPr>
          <p:cNvPr id="410667" name="Line 43"/>
          <p:cNvSpPr>
            <a:spLocks noChangeShapeType="1"/>
          </p:cNvSpPr>
          <p:nvPr/>
        </p:nvSpPr>
        <p:spPr bwMode="auto">
          <a:xfrm>
            <a:off x="42863" y="473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8" name="Line 44"/>
          <p:cNvSpPr>
            <a:spLocks noChangeShapeType="1"/>
          </p:cNvSpPr>
          <p:nvPr/>
        </p:nvSpPr>
        <p:spPr bwMode="auto">
          <a:xfrm>
            <a:off x="242888" y="6667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9" name="Line 45"/>
          <p:cNvSpPr>
            <a:spLocks noChangeShapeType="1"/>
          </p:cNvSpPr>
          <p:nvPr/>
        </p:nvSpPr>
        <p:spPr bwMode="auto">
          <a:xfrm>
            <a:off x="39688" y="3625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670" name="AutoShape 46"/>
          <p:cNvCxnSpPr>
            <a:cxnSpLocks noChangeShapeType="1"/>
            <a:endCxn id="4" idx="1"/>
          </p:cNvCxnSpPr>
          <p:nvPr/>
        </p:nvCxnSpPr>
        <p:spPr bwMode="auto">
          <a:xfrm rot="5400000">
            <a:off x="2212716" y="5031679"/>
            <a:ext cx="2616844" cy="21090"/>
          </a:xfrm>
          <a:prstGeom prst="curvedConnector4">
            <a:avLst>
              <a:gd name="adj1" fmla="val 45589"/>
              <a:gd name="adj2" fmla="val 118392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635" name="Group 11"/>
          <p:cNvGrpSpPr>
            <a:grpSpLocks/>
          </p:cNvGrpSpPr>
          <p:nvPr/>
        </p:nvGrpSpPr>
        <p:grpSpPr bwMode="auto">
          <a:xfrm>
            <a:off x="4419600" y="3138489"/>
            <a:ext cx="4572000" cy="2446338"/>
            <a:chOff x="2832" y="2400"/>
            <a:chExt cx="2880" cy="1541"/>
          </a:xfrm>
        </p:grpSpPr>
        <p:sp>
          <p:nvSpPr>
            <p:cNvPr id="410636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7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671" name="Line 47"/>
          <p:cNvSpPr>
            <a:spLocks noChangeShapeType="1"/>
          </p:cNvSpPr>
          <p:nvPr/>
        </p:nvSpPr>
        <p:spPr bwMode="auto">
          <a:xfrm>
            <a:off x="228600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970406-40CA-4FF4-9442-3F6155A26DE5}"/>
              </a:ext>
            </a:extLst>
          </p:cNvPr>
          <p:cNvSpPr/>
          <p:nvPr/>
        </p:nvSpPr>
        <p:spPr bwMode="auto">
          <a:xfrm>
            <a:off x="4412974" y="3130551"/>
            <a:ext cx="4662255" cy="247332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0672" name="Line 48"/>
          <p:cNvSpPr>
            <a:spLocks noChangeShapeType="1"/>
          </p:cNvSpPr>
          <p:nvPr/>
        </p:nvSpPr>
        <p:spPr bwMode="auto">
          <a:xfrm>
            <a:off x="242888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4" name="Line 50"/>
          <p:cNvSpPr>
            <a:spLocks noChangeShapeType="1"/>
          </p:cNvSpPr>
          <p:nvPr/>
        </p:nvSpPr>
        <p:spPr bwMode="auto">
          <a:xfrm>
            <a:off x="4367213" y="434740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5" name="Line 51"/>
          <p:cNvSpPr>
            <a:spLocks noChangeShapeType="1"/>
          </p:cNvSpPr>
          <p:nvPr/>
        </p:nvSpPr>
        <p:spPr bwMode="auto">
          <a:xfrm>
            <a:off x="4691063" y="4614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6" name="Text Box 52"/>
          <p:cNvSpPr txBox="1">
            <a:spLocks noChangeArrowheads="1"/>
          </p:cNvSpPr>
          <p:nvPr/>
        </p:nvSpPr>
        <p:spPr bwMode="auto">
          <a:xfrm>
            <a:off x="6242050" y="4648200"/>
            <a:ext cx="258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3.14*10*10 = 314</a:t>
            </a:r>
          </a:p>
        </p:txBody>
      </p:sp>
      <p:sp>
        <p:nvSpPr>
          <p:cNvPr id="410677" name="Line 53"/>
          <p:cNvSpPr>
            <a:spLocks noChangeShapeType="1"/>
          </p:cNvSpPr>
          <p:nvPr/>
        </p:nvSpPr>
        <p:spPr bwMode="auto">
          <a:xfrm>
            <a:off x="66675" y="474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49">
            <a:extLst>
              <a:ext uri="{FF2B5EF4-FFF2-40B4-BE49-F238E27FC236}">
                <a16:creationId xmlns:a16="http://schemas.microsoft.com/office/drawing/2014/main" id="{C13627DD-B1B4-4EFC-815C-3450058B0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769" y="3265485"/>
            <a:ext cx="4718217" cy="2218173"/>
          </a:xfrm>
          <a:prstGeom prst="wedgeRoundRectCallout">
            <a:avLst>
              <a:gd name="adj1" fmla="val -83279"/>
              <a:gd name="adj2" fmla="val -44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800" dirty="0"/>
              <a:t>When you call a </a:t>
            </a:r>
            <a:r>
              <a:rPr lang="en-US" sz="2800" dirty="0">
                <a:solidFill>
                  <a:srgbClr val="FF0000"/>
                </a:solidFill>
              </a:rPr>
              <a:t>virtual function</a:t>
            </a:r>
            <a:r>
              <a:rPr lang="en-US" sz="2800" dirty="0"/>
              <a:t>, C++ figures out the correct version to use and calls it automagically!</a:t>
            </a:r>
          </a:p>
        </p:txBody>
      </p:sp>
      <p:sp>
        <p:nvSpPr>
          <p:cNvPr id="56" name="AutoShape 39">
            <a:extLst>
              <a:ext uri="{FF2B5EF4-FFF2-40B4-BE49-F238E27FC236}">
                <a16:creationId xmlns:a16="http://schemas.microsoft.com/office/drawing/2014/main" id="{6423F9FB-D9A2-45FF-A5EB-EBEA75C29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96" y="2804716"/>
            <a:ext cx="2564423" cy="1245394"/>
          </a:xfrm>
          <a:prstGeom prst="wedgeRoundRectCallout">
            <a:avLst>
              <a:gd name="adj1" fmla="val -132764"/>
              <a:gd name="adj2" fmla="val 7587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200" dirty="0"/>
              <a:t>C++: “Right now, </a:t>
            </a:r>
            <a:r>
              <a:rPr lang="en-US" sz="2200" dirty="0">
                <a:solidFill>
                  <a:schemeClr val="accent2"/>
                </a:solidFill>
              </a:rPr>
              <a:t>x </a:t>
            </a:r>
            <a:r>
              <a:rPr lang="en-US" sz="2200" dirty="0"/>
              <a:t>refers to a </a:t>
            </a:r>
            <a:r>
              <a:rPr lang="en-US" sz="2200" dirty="0">
                <a:solidFill>
                  <a:srgbClr val="0070C0"/>
                </a:solidFill>
              </a:rPr>
              <a:t>Square</a:t>
            </a:r>
            <a:r>
              <a:rPr lang="en-US" sz="2200" dirty="0"/>
              <a:t> variable.”</a:t>
            </a:r>
          </a:p>
        </p:txBody>
      </p:sp>
      <p:sp>
        <p:nvSpPr>
          <p:cNvPr id="55" name="AutoShape 39">
            <a:extLst>
              <a:ext uri="{FF2B5EF4-FFF2-40B4-BE49-F238E27FC236}">
                <a16:creationId xmlns:a16="http://schemas.microsoft.com/office/drawing/2014/main" id="{8664B67C-8A6D-4252-A02A-6A79CAF76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758" y="2256183"/>
            <a:ext cx="3707129" cy="1485990"/>
          </a:xfrm>
          <a:prstGeom prst="wedgeRoundRectCallout">
            <a:avLst>
              <a:gd name="adj1" fmla="val -36597"/>
              <a:gd name="adj2" fmla="val 8999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200" dirty="0"/>
              <a:t>C++: “So since </a:t>
            </a:r>
            <a:r>
              <a:rPr lang="en-US" sz="2200" dirty="0" err="1">
                <a:solidFill>
                  <a:srgbClr val="FF0000"/>
                </a:solidFill>
              </a:rPr>
              <a:t>getArea</a:t>
            </a:r>
            <a:r>
              <a:rPr lang="en-US" sz="2200" dirty="0"/>
              <a:t> is a </a:t>
            </a:r>
            <a:r>
              <a:rPr lang="en-US" sz="2200" dirty="0">
                <a:solidFill>
                  <a:srgbClr val="FF0000"/>
                </a:solidFill>
              </a:rPr>
              <a:t>virtual</a:t>
            </a:r>
            <a:r>
              <a:rPr lang="en-US" sz="2200" dirty="0"/>
              <a:t> function, I’ll call </a:t>
            </a:r>
            <a:r>
              <a:rPr lang="en-US" sz="2200" dirty="0">
                <a:solidFill>
                  <a:srgbClr val="0070C0"/>
                </a:solidFill>
              </a:rPr>
              <a:t>Square’s</a:t>
            </a:r>
            <a:r>
              <a:rPr lang="en-US" sz="2200" dirty="0"/>
              <a:t> version of this function.”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B7FDD-F00B-4798-81F6-4F5365BD2E50}"/>
              </a:ext>
            </a:extLst>
          </p:cNvPr>
          <p:cNvSpPr txBox="1"/>
          <p:nvPr/>
        </p:nvSpPr>
        <p:spPr>
          <a:xfrm>
            <a:off x="3510593" y="6119813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3" name="AutoShape 39">
            <a:extLst>
              <a:ext uri="{FF2B5EF4-FFF2-40B4-BE49-F238E27FC236}">
                <a16:creationId xmlns:a16="http://schemas.microsoft.com/office/drawing/2014/main" id="{6AA45DE3-860A-4244-B2F0-34F52F83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725" y="2776625"/>
            <a:ext cx="2564423" cy="1245394"/>
          </a:xfrm>
          <a:prstGeom prst="wedgeRoundRectCallout">
            <a:avLst>
              <a:gd name="adj1" fmla="val -132764"/>
              <a:gd name="adj2" fmla="val 7587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200" dirty="0"/>
              <a:t>C++: “Right now, </a:t>
            </a:r>
            <a:r>
              <a:rPr lang="en-US" sz="2200" dirty="0">
                <a:solidFill>
                  <a:schemeClr val="accent2"/>
                </a:solidFill>
              </a:rPr>
              <a:t>x </a:t>
            </a:r>
            <a:r>
              <a:rPr lang="en-US" sz="2200" dirty="0"/>
              <a:t>refers to a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Circle</a:t>
            </a:r>
            <a:r>
              <a:rPr lang="en-US" sz="2200" dirty="0"/>
              <a:t> variable.”</a:t>
            </a:r>
          </a:p>
        </p:txBody>
      </p:sp>
      <p:sp>
        <p:nvSpPr>
          <p:cNvPr id="64" name="AutoShape 39">
            <a:extLst>
              <a:ext uri="{FF2B5EF4-FFF2-40B4-BE49-F238E27FC236}">
                <a16:creationId xmlns:a16="http://schemas.microsoft.com/office/drawing/2014/main" id="{F4CBB15D-2BC3-4615-AD6D-4E01139D4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09" y="1808911"/>
            <a:ext cx="3707129" cy="1485990"/>
          </a:xfrm>
          <a:prstGeom prst="wedgeRoundRectCallout">
            <a:avLst>
              <a:gd name="adj1" fmla="val -9250"/>
              <a:gd name="adj2" fmla="val 118089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200" dirty="0"/>
              <a:t>C++: “So since </a:t>
            </a:r>
            <a:r>
              <a:rPr lang="en-US" sz="2200" dirty="0" err="1">
                <a:solidFill>
                  <a:srgbClr val="FF0000"/>
                </a:solidFill>
              </a:rPr>
              <a:t>getArea</a:t>
            </a:r>
            <a:r>
              <a:rPr lang="en-US" sz="2200" dirty="0"/>
              <a:t> is a </a:t>
            </a:r>
            <a:r>
              <a:rPr lang="en-US" sz="2200" dirty="0">
                <a:solidFill>
                  <a:srgbClr val="FF0000"/>
                </a:solidFill>
              </a:rPr>
              <a:t>virtual</a:t>
            </a:r>
            <a:r>
              <a:rPr lang="en-US" sz="2200" dirty="0"/>
              <a:t> function, I’ll call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Circle’s</a:t>
            </a:r>
            <a:r>
              <a:rPr lang="en-US" sz="2200" dirty="0"/>
              <a:t> version of this function.”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225 0.20741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40712 -0.32431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-16227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4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0.25399 0.30347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51354 -0.00602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-301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5" grpId="0" animBg="1"/>
      <p:bldP spid="65" grpId="1" animBg="1"/>
      <p:bldP spid="65" grpId="2" animBg="1"/>
      <p:bldP spid="410655" grpId="0" animBg="1"/>
      <p:bldP spid="410655" grpId="1" animBg="1"/>
      <p:bldP spid="410656" grpId="0" animBg="1"/>
      <p:bldP spid="410656" grpId="1" animBg="1"/>
      <p:bldP spid="410657" grpId="0" animBg="1"/>
      <p:bldP spid="410657" grpId="1" animBg="1"/>
      <p:bldP spid="410658" grpId="0" animBg="1"/>
      <p:bldP spid="410658" grpId="1" animBg="1"/>
      <p:bldP spid="410660" grpId="0" animBg="1"/>
      <p:bldP spid="410660" grpId="1" animBg="1"/>
      <p:bldP spid="410661" grpId="0" animBg="1"/>
      <p:bldP spid="410661" grpId="1" animBg="1"/>
      <p:bldP spid="410664" grpId="0" animBg="1"/>
      <p:bldP spid="410664" grpId="1" animBg="1"/>
      <p:bldP spid="410665" grpId="0" animBg="1"/>
      <p:bldP spid="410665" grpId="1" animBg="1"/>
      <p:bldP spid="410666" grpId="0"/>
      <p:bldP spid="410666" grpId="1"/>
      <p:bldP spid="410667" grpId="0" animBg="1"/>
      <p:bldP spid="410667" grpId="1" animBg="1"/>
      <p:bldP spid="410668" grpId="0" animBg="1"/>
      <p:bldP spid="410668" grpId="1" animBg="1"/>
      <p:bldP spid="410669" grpId="0" animBg="1"/>
      <p:bldP spid="410669" grpId="1" animBg="1"/>
      <p:bldP spid="410671" grpId="0" animBg="1"/>
      <p:bldP spid="410671" grpId="1" animBg="1"/>
      <p:bldP spid="66" grpId="0" animBg="1"/>
      <p:bldP spid="66" grpId="1" animBg="1"/>
      <p:bldP spid="66" grpId="2" animBg="1"/>
      <p:bldP spid="410672" grpId="0" animBg="1"/>
      <p:bldP spid="410672" grpId="1" animBg="1"/>
      <p:bldP spid="410674" grpId="0" animBg="1"/>
      <p:bldP spid="410674" grpId="1" animBg="1"/>
      <p:bldP spid="410675" grpId="0" animBg="1"/>
      <p:bldP spid="410675" grpId="1" animBg="1"/>
      <p:bldP spid="410676" grpId="0"/>
      <p:bldP spid="410676" grpId="1"/>
      <p:bldP spid="410677" grpId="0" animBg="1"/>
      <p:bldP spid="410677" grpId="1" animBg="1"/>
      <p:bldP spid="62" grpId="0" animBg="1"/>
      <p:bldP spid="62" grpId="1" animBg="1"/>
      <p:bldP spid="56" grpId="0" animBg="1"/>
      <p:bldP spid="56" grpId="1" animBg="1"/>
      <p:bldP spid="56" grpId="2" animBg="1"/>
      <p:bldP spid="55" grpId="0" animBg="1"/>
      <p:bldP spid="55" grpId="1" animBg="1"/>
      <p:bldP spid="55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">
            <a:extLst>
              <a:ext uri="{FF2B5EF4-FFF2-40B4-BE49-F238E27FC236}">
                <a16:creationId xmlns:a16="http://schemas.microsoft.com/office/drawing/2014/main" id="{05ED97BF-8164-44D9-B5D4-E4092554004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C7BE48B5-234F-4F78-B895-A0DDA251D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4">
              <a:extLst>
                <a:ext uri="{FF2B5EF4-FFF2-40B4-BE49-F238E27FC236}">
                  <a16:creationId xmlns:a16="http://schemas.microsoft.com/office/drawing/2014/main" id="{C3F32C37-4677-40AC-96CD-E316C4D64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  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F9C4-7EC7-4E67-8A78-003BAC4E4536}" type="slidenum">
              <a:rPr lang="en-US"/>
              <a:pPr/>
              <a:t>15</a:t>
            </a:fld>
            <a:endParaRPr lang="en-US"/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200025" y="990600"/>
            <a:ext cx="328771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146050" y="990600"/>
            <a:ext cx="356552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7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1656" name="Group 8"/>
          <p:cNvGrpSpPr>
            <a:grpSpLocks/>
          </p:cNvGrpSpPr>
          <p:nvPr/>
        </p:nvGrpSpPr>
        <p:grpSpPr bwMode="auto">
          <a:xfrm>
            <a:off x="3657600" y="990600"/>
            <a:ext cx="4572000" cy="2449513"/>
            <a:chOff x="2784" y="576"/>
            <a:chExt cx="2880" cy="1543"/>
          </a:xfrm>
        </p:grpSpPr>
        <p:sp>
          <p:nvSpPr>
            <p:cNvPr id="411657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8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659" name="Group 11"/>
          <p:cNvGrpSpPr>
            <a:grpSpLocks/>
          </p:cNvGrpSpPr>
          <p:nvPr/>
        </p:nvGrpSpPr>
        <p:grpSpPr bwMode="auto">
          <a:xfrm>
            <a:off x="4419600" y="3138489"/>
            <a:ext cx="4572000" cy="2446338"/>
            <a:chOff x="2832" y="2400"/>
            <a:chExt cx="2880" cy="1541"/>
          </a:xfrm>
        </p:grpSpPr>
        <p:sp>
          <p:nvSpPr>
            <p:cNvPr id="411660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61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662" name="Group 14"/>
          <p:cNvGrpSpPr>
            <a:grpSpLocks/>
          </p:cNvGrpSpPr>
          <p:nvPr/>
        </p:nvGrpSpPr>
        <p:grpSpPr bwMode="auto">
          <a:xfrm>
            <a:off x="3273425" y="5543550"/>
            <a:ext cx="1273175" cy="611188"/>
            <a:chOff x="2062" y="3492"/>
            <a:chExt cx="802" cy="385"/>
          </a:xfrm>
        </p:grpSpPr>
        <p:sp>
          <p:nvSpPr>
            <p:cNvPr id="411663" name="Text Box 15"/>
            <p:cNvSpPr txBox="1">
              <a:spLocks noChangeArrowheads="1"/>
            </p:cNvSpPr>
            <p:nvPr/>
          </p:nvSpPr>
          <p:spPr bwMode="auto">
            <a:xfrm>
              <a:off x="2062" y="3492"/>
              <a:ext cx="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sh   </a:t>
              </a:r>
            </a:p>
          </p:txBody>
        </p:sp>
        <p:sp>
          <p:nvSpPr>
            <p:cNvPr id="411664" name="Rectangle 16"/>
            <p:cNvSpPr>
              <a:spLocks noChangeArrowheads="1"/>
            </p:cNvSpPr>
            <p:nvPr/>
          </p:nvSpPr>
          <p:spPr bwMode="auto">
            <a:xfrm>
              <a:off x="2328" y="3583"/>
              <a:ext cx="536" cy="294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665" name="Text Box 17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cxnSp>
        <p:nvCxnSpPr>
          <p:cNvPr id="411666" name="AutoShape 18"/>
          <p:cNvCxnSpPr>
            <a:cxnSpLocks noChangeShapeType="1"/>
          </p:cNvCxnSpPr>
          <p:nvPr/>
        </p:nvCxnSpPr>
        <p:spPr bwMode="auto">
          <a:xfrm rot="16200000" flipH="1">
            <a:off x="2769394" y="4433093"/>
            <a:ext cx="2049463" cy="612775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667" name="Text Box 19"/>
          <p:cNvSpPr txBox="1">
            <a:spLocks noChangeArrowheads="1"/>
          </p:cNvSpPr>
          <p:nvPr/>
        </p:nvSpPr>
        <p:spPr bwMode="auto">
          <a:xfrm>
            <a:off x="4989513" y="5867400"/>
            <a:ext cx="438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It works in this case too…</a:t>
            </a:r>
          </a:p>
        </p:txBody>
      </p:sp>
      <p:grpSp>
        <p:nvGrpSpPr>
          <p:cNvPr id="411669" name="Group 21"/>
          <p:cNvGrpSpPr>
            <a:grpSpLocks/>
          </p:cNvGrpSpPr>
          <p:nvPr/>
        </p:nvGrpSpPr>
        <p:grpSpPr bwMode="auto">
          <a:xfrm>
            <a:off x="261938" y="5518150"/>
            <a:ext cx="2971800" cy="1333500"/>
            <a:chOff x="3168" y="3521"/>
            <a:chExt cx="1430" cy="840"/>
          </a:xfrm>
        </p:grpSpPr>
        <p:sp>
          <p:nvSpPr>
            <p:cNvPr id="411670" name="Rectangle 22"/>
            <p:cNvSpPr>
              <a:spLocks noChangeArrowheads="1"/>
            </p:cNvSpPr>
            <p:nvPr/>
          </p:nvSpPr>
          <p:spPr bwMode="auto">
            <a:xfrm>
              <a:off x="3168" y="3521"/>
              <a:ext cx="1238" cy="7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71" name="Text Box 23"/>
            <p:cNvSpPr txBox="1">
              <a:spLocks noChangeArrowheads="1"/>
            </p:cNvSpPr>
            <p:nvPr/>
          </p:nvSpPr>
          <p:spPr bwMode="auto">
            <a:xfrm>
              <a:off x="3192" y="3611"/>
              <a:ext cx="140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 Shape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</a:rPr>
                <a:t>sh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;</a:t>
              </a:r>
            </a:p>
            <a:p>
              <a:pPr algn="l"/>
              <a:endParaRPr lang="en-US" sz="1800" b="1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PrintPrice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</a:rPr>
                <a:t>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11672" name="Line 24"/>
          <p:cNvSpPr>
            <a:spLocks noChangeShapeType="1"/>
          </p:cNvSpPr>
          <p:nvPr/>
        </p:nvSpPr>
        <p:spPr bwMode="auto">
          <a:xfrm>
            <a:off x="352425" y="5824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3" name="Line 25"/>
          <p:cNvSpPr>
            <a:spLocks noChangeShapeType="1"/>
          </p:cNvSpPr>
          <p:nvPr/>
        </p:nvSpPr>
        <p:spPr bwMode="auto">
          <a:xfrm>
            <a:off x="366713" y="6396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4" name="Line 26"/>
          <p:cNvSpPr>
            <a:spLocks noChangeShapeType="1"/>
          </p:cNvSpPr>
          <p:nvPr/>
        </p:nvSpPr>
        <p:spPr bwMode="auto">
          <a:xfrm>
            <a:off x="14288" y="3629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5" name="Line 27"/>
          <p:cNvSpPr>
            <a:spLocks noChangeShapeType="1"/>
          </p:cNvSpPr>
          <p:nvPr/>
        </p:nvSpPr>
        <p:spPr bwMode="auto">
          <a:xfrm>
            <a:off x="242888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6" name="Line 28"/>
          <p:cNvSpPr>
            <a:spLocks noChangeShapeType="1"/>
          </p:cNvSpPr>
          <p:nvPr/>
        </p:nvSpPr>
        <p:spPr bwMode="auto">
          <a:xfrm>
            <a:off x="261938" y="44529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7" name="Line 29"/>
          <p:cNvSpPr>
            <a:spLocks noChangeShapeType="1"/>
          </p:cNvSpPr>
          <p:nvPr/>
        </p:nvSpPr>
        <p:spPr bwMode="auto">
          <a:xfrm>
            <a:off x="128588" y="1944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8" name="Line 30"/>
          <p:cNvSpPr>
            <a:spLocks noChangeShapeType="1"/>
          </p:cNvSpPr>
          <p:nvPr/>
        </p:nvSpPr>
        <p:spPr bwMode="auto">
          <a:xfrm>
            <a:off x="390525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9" name="Line 31"/>
          <p:cNvSpPr>
            <a:spLocks noChangeShapeType="1"/>
          </p:cNvSpPr>
          <p:nvPr/>
        </p:nvSpPr>
        <p:spPr bwMode="auto">
          <a:xfrm>
            <a:off x="6191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80" name="Line 32"/>
          <p:cNvSpPr>
            <a:spLocks noChangeShapeType="1"/>
          </p:cNvSpPr>
          <p:nvPr/>
        </p:nvSpPr>
        <p:spPr bwMode="auto">
          <a:xfrm>
            <a:off x="142875" y="665549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D1C71A-4B94-4F42-914A-766B91835384}"/>
              </a:ext>
            </a:extLst>
          </p:cNvPr>
          <p:cNvSpPr/>
          <p:nvPr/>
        </p:nvSpPr>
        <p:spPr bwMode="auto">
          <a:xfrm>
            <a:off x="66675" y="854764"/>
            <a:ext cx="3519296" cy="2601890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A70682-FDE0-4D20-8CFF-990A22487E17}"/>
              </a:ext>
            </a:extLst>
          </p:cNvPr>
          <p:cNvSpPr/>
          <p:nvPr/>
        </p:nvSpPr>
        <p:spPr bwMode="auto">
          <a:xfrm>
            <a:off x="3585971" y="939798"/>
            <a:ext cx="4872228" cy="250714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FEB815-46AB-4B3F-BDFC-934F5C3F5F89}"/>
              </a:ext>
            </a:extLst>
          </p:cNvPr>
          <p:cNvSpPr/>
          <p:nvPr/>
        </p:nvSpPr>
        <p:spPr bwMode="auto">
          <a:xfrm>
            <a:off x="4412974" y="3130551"/>
            <a:ext cx="4662255" cy="247332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AutoShape 39">
            <a:extLst>
              <a:ext uri="{FF2B5EF4-FFF2-40B4-BE49-F238E27FC236}">
                <a16:creationId xmlns:a16="http://schemas.microsoft.com/office/drawing/2014/main" id="{BD4F50BC-2C1B-4F38-997E-4FFA033B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192" y="2788841"/>
            <a:ext cx="2564423" cy="1245394"/>
          </a:xfrm>
          <a:prstGeom prst="wedgeRoundRectCallout">
            <a:avLst>
              <a:gd name="adj1" fmla="val -132764"/>
              <a:gd name="adj2" fmla="val 7587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200" dirty="0"/>
              <a:t>C++: “Right now, </a:t>
            </a:r>
            <a:r>
              <a:rPr lang="en-US" sz="2200" dirty="0">
                <a:solidFill>
                  <a:schemeClr val="accent2"/>
                </a:solidFill>
              </a:rPr>
              <a:t>x </a:t>
            </a:r>
            <a:r>
              <a:rPr lang="en-US" sz="2200" dirty="0"/>
              <a:t>refers to a 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200" dirty="0">
                <a:solidFill>
                  <a:srgbClr val="7030A0"/>
                </a:solidFill>
              </a:rPr>
              <a:t>Shape</a:t>
            </a:r>
            <a:r>
              <a:rPr lang="en-US" sz="2200" dirty="0"/>
              <a:t> variable.”</a:t>
            </a:r>
          </a:p>
        </p:txBody>
      </p:sp>
      <p:sp>
        <p:nvSpPr>
          <p:cNvPr id="39" name="AutoShape 39">
            <a:extLst>
              <a:ext uri="{FF2B5EF4-FFF2-40B4-BE49-F238E27FC236}">
                <a16:creationId xmlns:a16="http://schemas.microsoft.com/office/drawing/2014/main" id="{ED1C583C-8AD6-4780-9ABC-714038133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2460626"/>
            <a:ext cx="3707129" cy="1485990"/>
          </a:xfrm>
          <a:prstGeom prst="wedgeRoundRectCallout">
            <a:avLst>
              <a:gd name="adj1" fmla="val -72791"/>
              <a:gd name="adj2" fmla="val 7862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200" dirty="0"/>
              <a:t>C++: “So since </a:t>
            </a:r>
            <a:r>
              <a:rPr lang="en-US" sz="2200" dirty="0" err="1">
                <a:solidFill>
                  <a:srgbClr val="FF0000"/>
                </a:solidFill>
              </a:rPr>
              <a:t>getArea</a:t>
            </a:r>
            <a:r>
              <a:rPr lang="en-US" sz="2200" dirty="0"/>
              <a:t> is a </a:t>
            </a:r>
            <a:r>
              <a:rPr lang="en-US" sz="2200" dirty="0">
                <a:solidFill>
                  <a:srgbClr val="FF0000"/>
                </a:solidFill>
              </a:rPr>
              <a:t>virtual</a:t>
            </a:r>
            <a:r>
              <a:rPr lang="en-US" sz="2200" dirty="0"/>
              <a:t> function, I’ll call </a:t>
            </a:r>
            <a:r>
              <a:rPr lang="en-US" sz="2200" dirty="0">
                <a:solidFill>
                  <a:srgbClr val="7030A0"/>
                </a:solidFill>
              </a:rPr>
              <a:t>Shape’s</a:t>
            </a:r>
            <a:r>
              <a:rPr lang="en-US" sz="2200" dirty="0"/>
              <a:t> version of this function.”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6 L 0.2526 0.2057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22" y="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0.05035 -0.3611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-1805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11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72" grpId="0" animBg="1"/>
      <p:bldP spid="411672" grpId="1" animBg="1"/>
      <p:bldP spid="411673" grpId="0" animBg="1"/>
      <p:bldP spid="411673" grpId="1" animBg="1"/>
      <p:bldP spid="411674" grpId="0" animBg="1"/>
      <p:bldP spid="411674" grpId="1" animBg="1"/>
      <p:bldP spid="411675" grpId="0" animBg="1"/>
      <p:bldP spid="411675" grpId="1" animBg="1"/>
      <p:bldP spid="411676" grpId="0" animBg="1"/>
      <p:bldP spid="411676" grpId="1" animBg="1"/>
      <p:bldP spid="411677" grpId="0" animBg="1"/>
      <p:bldP spid="411677" grpId="1" animBg="1"/>
      <p:bldP spid="411678" grpId="0" animBg="1"/>
      <p:bldP spid="411678" grpId="1" animBg="1"/>
      <p:bldP spid="411679" grpId="0" animBg="1"/>
      <p:bldP spid="411679" grpId="1" animBg="1"/>
      <p:bldP spid="411680" grpId="0" animBg="1"/>
      <p:bldP spid="411680" grpId="1" animBg="1"/>
      <p:bldP spid="35" grpId="0" animBg="1"/>
      <p:bldP spid="35" grpId="1" animBg="1"/>
      <p:bldP spid="35" grpId="2" animBg="1"/>
      <p:bldP spid="36" grpId="0" animBg="1"/>
      <p:bldP spid="37" grpId="0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DC-115E-483F-8566-24BD243CD705}" type="slidenum">
              <a:rPr lang="en-US"/>
              <a:pPr/>
              <a:t>16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77953" y="-86139"/>
            <a:ext cx="7065818" cy="1143000"/>
          </a:xfrm>
        </p:spPr>
        <p:txBody>
          <a:bodyPr/>
          <a:lstStyle/>
          <a:p>
            <a:r>
              <a:rPr lang="en-US" dirty="0"/>
              <a:t>Polymorphism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365125" y="914400"/>
            <a:ext cx="3732213" cy="2452688"/>
            <a:chOff x="230" y="875"/>
            <a:chExt cx="2246" cy="1545"/>
          </a:xfrm>
        </p:grpSpPr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64" y="884"/>
              <a:ext cx="2071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0" y="875"/>
              <a:ext cx="2246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7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78" name="Group 6"/>
          <p:cNvGrpSpPr>
            <a:grpSpLocks/>
          </p:cNvGrpSpPr>
          <p:nvPr/>
        </p:nvGrpSpPr>
        <p:grpSpPr bwMode="auto">
          <a:xfrm>
            <a:off x="4357688" y="200641"/>
            <a:ext cx="4572000" cy="2449513"/>
            <a:chOff x="2784" y="576"/>
            <a:chExt cx="2880" cy="1543"/>
          </a:xfrm>
        </p:grpSpPr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81" name="Group 9"/>
          <p:cNvGrpSpPr>
            <a:grpSpLocks/>
          </p:cNvGrpSpPr>
          <p:nvPr/>
        </p:nvGrpSpPr>
        <p:grpSpPr bwMode="auto">
          <a:xfrm>
            <a:off x="4658139" y="1871139"/>
            <a:ext cx="4572000" cy="2446338"/>
            <a:chOff x="2832" y="2400"/>
            <a:chExt cx="2880" cy="1541"/>
          </a:xfrm>
        </p:grpSpPr>
        <p:sp>
          <p:nvSpPr>
            <p:cNvPr id="412682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3" name="Rectangle 11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2684" name="Text Box 12"/>
          <p:cNvSpPr txBox="1">
            <a:spLocks noChangeArrowheads="1"/>
          </p:cNvSpPr>
          <p:nvPr/>
        </p:nvSpPr>
        <p:spPr bwMode="auto">
          <a:xfrm>
            <a:off x="4143375" y="4405650"/>
            <a:ext cx="490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When you use the </a:t>
            </a:r>
            <a:r>
              <a:rPr lang="en-US" sz="2000" dirty="0">
                <a:solidFill>
                  <a:srgbClr val="FF3300"/>
                </a:solidFill>
              </a:rPr>
              <a:t>virtual</a:t>
            </a:r>
            <a:r>
              <a:rPr lang="en-US" sz="2000" dirty="0"/>
              <a:t> keyword, C++ figures out what class is being </a:t>
            </a:r>
            <a:r>
              <a:rPr lang="en-US" sz="2000" dirty="0">
                <a:solidFill>
                  <a:srgbClr val="FF0000"/>
                </a:solidFill>
              </a:rPr>
              <a:t>referenced</a:t>
            </a:r>
            <a:r>
              <a:rPr lang="en-US" sz="2000" dirty="0"/>
              <a:t> and calls the right function.</a:t>
            </a:r>
          </a:p>
        </p:txBody>
      </p:sp>
      <p:sp>
        <p:nvSpPr>
          <p:cNvPr id="412685" name="Text Box 13"/>
          <p:cNvSpPr txBox="1">
            <a:spLocks noChangeArrowheads="1"/>
          </p:cNvSpPr>
          <p:nvPr/>
        </p:nvSpPr>
        <p:spPr bwMode="auto">
          <a:xfrm>
            <a:off x="4262438" y="5456889"/>
            <a:ext cx="4667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So the call to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…</a:t>
            </a:r>
          </a:p>
        </p:txBody>
      </p: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152400" y="3409950"/>
            <a:ext cx="3963988" cy="3417888"/>
            <a:chOff x="336" y="2400"/>
            <a:chExt cx="2021" cy="2153"/>
          </a:xfrm>
        </p:grpSpPr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  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922588" y="15414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7646988" y="65389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537320" y="4214356"/>
            <a:ext cx="1610209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863036" y="5933819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Might go here…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231231" y="1419841"/>
            <a:ext cx="2330830" cy="28896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093011" y="5927576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4D"/>
                </a:solidFill>
              </a:rPr>
              <a:t>Or here…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2231231" y="3081607"/>
            <a:ext cx="2658821" cy="12223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5094301" y="6394390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Or even here…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1165415" y="1998664"/>
            <a:ext cx="1065816" cy="2305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4" grpId="0"/>
      <p:bldP spid="412685" grpId="0"/>
      <p:bldP spid="2" grpId="0" animBg="1"/>
      <p:bldP spid="2" grpId="1" animBg="1"/>
      <p:bldP spid="31" grpId="0"/>
      <p:bldP spid="34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DC-115E-483F-8566-24BD243CD705}" type="slidenum">
              <a:rPr lang="en-US"/>
              <a:pPr/>
              <a:t>17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62889" y="-19878"/>
            <a:ext cx="5426765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Polymorphism </a:t>
            </a:r>
          </a:p>
        </p:txBody>
      </p:sp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365125" y="914400"/>
            <a:ext cx="3732213" cy="2452688"/>
            <a:chOff x="230" y="875"/>
            <a:chExt cx="2246" cy="1545"/>
          </a:xfrm>
        </p:grpSpPr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64" y="884"/>
              <a:ext cx="2071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0" y="875"/>
              <a:ext cx="2246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7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152400" y="3409950"/>
            <a:ext cx="3963988" cy="3570288"/>
            <a:chOff x="336" y="2400"/>
            <a:chExt cx="2021" cy="2249"/>
          </a:xfrm>
        </p:grpSpPr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  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2690" name="Text Box 18"/>
          <p:cNvSpPr txBox="1">
            <a:spLocks noChangeArrowheads="1"/>
          </p:cNvSpPr>
          <p:nvPr/>
        </p:nvSpPr>
        <p:spPr bwMode="auto">
          <a:xfrm>
            <a:off x="4081743" y="3338618"/>
            <a:ext cx="49557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As we can see, our </a:t>
            </a:r>
            <a:r>
              <a:rPr lang="en-US" sz="2000" dirty="0" err="1">
                <a:solidFill>
                  <a:srgbClr val="FF0000"/>
                </a:solidFill>
              </a:rPr>
              <a:t>PrintPrice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method THINKS that every variable you pass in to it is JUST a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922588" y="15414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7646988" y="65389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412698" name="Group 26"/>
          <p:cNvGrpSpPr>
            <a:grpSpLocks/>
          </p:cNvGrpSpPr>
          <p:nvPr/>
        </p:nvGrpSpPr>
        <p:grpSpPr bwMode="auto">
          <a:xfrm>
            <a:off x="156961" y="4489139"/>
            <a:ext cx="3776662" cy="785192"/>
            <a:chOff x="165" y="1693"/>
            <a:chExt cx="2379" cy="474"/>
          </a:xfrm>
        </p:grpSpPr>
        <p:sp>
          <p:nvSpPr>
            <p:cNvPr id="412696" name="Rectangle 24"/>
            <p:cNvSpPr>
              <a:spLocks noChangeArrowheads="1"/>
            </p:cNvSpPr>
            <p:nvPr/>
          </p:nvSpPr>
          <p:spPr bwMode="auto">
            <a:xfrm>
              <a:off x="184" y="1755"/>
              <a:ext cx="180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2697" name="Text Box 25"/>
            <p:cNvSpPr txBox="1">
              <a:spLocks noChangeArrowheads="1"/>
            </p:cNvSpPr>
            <p:nvPr/>
          </p:nvSpPr>
          <p:spPr bwMode="auto">
            <a:xfrm>
              <a:off x="165" y="1693"/>
              <a:ext cx="237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   </a:t>
              </a:r>
              <a:r>
                <a:rPr lang="en-US" sz="1700" dirty="0">
                  <a:solidFill>
                    <a:srgbClr val="0070C0"/>
                  </a:solidFill>
                </a:rPr>
                <a:t> </a:t>
              </a:r>
              <a:r>
                <a:rPr lang="en-US" sz="1700" dirty="0" err="1">
                  <a:solidFill>
                    <a:srgbClr val="0070C0"/>
                  </a:solidFill>
                </a:rPr>
                <a:t>x.setSide</a:t>
              </a:r>
              <a:r>
                <a:rPr lang="en-US" sz="1700" dirty="0">
                  <a:solidFill>
                    <a:srgbClr val="0070C0"/>
                  </a:solidFill>
                </a:rPr>
                <a:t>(10);  </a:t>
              </a:r>
              <a:r>
                <a:rPr lang="en-US" sz="1700" dirty="0">
                  <a:solidFill>
                    <a:srgbClr val="FF0000"/>
                  </a:solidFill>
                </a:rPr>
                <a:t>// ERROR!</a:t>
              </a: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sz="1400" b="1" dirty="0"/>
                <a:t>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17615" y="232141"/>
            <a:ext cx="3901072" cy="3016210"/>
            <a:chOff x="6525076" y="4052212"/>
            <a:chExt cx="3901072" cy="3016210"/>
          </a:xfrm>
        </p:grpSpPr>
        <p:grpSp>
          <p:nvGrpSpPr>
            <p:cNvPr id="4" name="Group 3"/>
            <p:cNvGrpSpPr/>
            <p:nvPr/>
          </p:nvGrpSpPr>
          <p:grpSpPr>
            <a:xfrm>
              <a:off x="6858000" y="4052212"/>
              <a:ext cx="3568148" cy="3016210"/>
              <a:chOff x="4357688" y="203816"/>
              <a:chExt cx="3568148" cy="3016210"/>
            </a:xfrm>
          </p:grpSpPr>
          <p:sp>
            <p:nvSpPr>
              <p:cNvPr id="32" name="Rectangle 8"/>
              <p:cNvSpPr>
                <a:spLocks noChangeArrowheads="1"/>
              </p:cNvSpPr>
              <p:nvPr/>
            </p:nvSpPr>
            <p:spPr bwMode="auto">
              <a:xfrm>
                <a:off x="4357688" y="203816"/>
                <a:ext cx="3568148" cy="3016210"/>
              </a:xfrm>
              <a:prstGeom prst="rect">
                <a:avLst/>
              </a:prstGeom>
              <a:solidFill>
                <a:srgbClr val="E7FFFF"/>
              </a:solidFill>
              <a:ln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Square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: public </a:t>
                </a:r>
                <a:r>
                  <a:rPr lang="en-US" sz="15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5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double 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  { return (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*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); }</a:t>
                </a:r>
              </a:p>
              <a:p>
                <a:pPr algn="l" eaLnBrk="0" hangingPunct="0"/>
                <a:endPara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void 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setSide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(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 side)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 = side; }</a:t>
                </a:r>
              </a:p>
              <a:p>
                <a:pPr algn="l" eaLnBrk="0" hangingPunct="0"/>
                <a:endParaRPr lang="en-US" sz="1000" b="1" dirty="0">
                  <a:solidFill>
                    <a:srgbClr val="512373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5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 bwMode="auto">
              <a:xfrm>
                <a:off x="5890126" y="2498656"/>
                <a:ext cx="1030045" cy="461665"/>
              </a:xfrm>
              <a:prstGeom prst="rect">
                <a:avLst/>
              </a:prstGeom>
              <a:solidFill>
                <a:srgbClr val="FF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525076" y="4052212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41" name="Rectangle 40"/>
          <p:cNvSpPr/>
          <p:nvPr/>
        </p:nvSpPr>
        <p:spPr bwMode="auto">
          <a:xfrm>
            <a:off x="2302571" y="3409950"/>
            <a:ext cx="1355030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4054239" y="4375699"/>
            <a:ext cx="51081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 thinks it’s operating on a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 -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it has </a:t>
            </a:r>
            <a:r>
              <a:rPr lang="en-US" sz="2000" dirty="0">
                <a:solidFill>
                  <a:srgbClr val="FF0000"/>
                </a:solidFill>
              </a:rPr>
              <a:t>no idea </a:t>
            </a:r>
            <a:r>
              <a:rPr lang="en-US" sz="2000" dirty="0">
                <a:solidFill>
                  <a:schemeClr val="tx1"/>
                </a:solidFill>
              </a:rPr>
              <a:t>that it’s really operating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on a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sz="2000" dirty="0">
                <a:solidFill>
                  <a:schemeClr val="tx1"/>
                </a:solidFill>
              </a:rPr>
              <a:t> or a </a:t>
            </a:r>
            <a:r>
              <a:rPr lang="en-US" sz="2000" dirty="0">
                <a:solidFill>
                  <a:srgbClr val="0070C0"/>
                </a:solidFill>
              </a:rPr>
              <a:t>Square</a:t>
            </a:r>
            <a:r>
              <a:rPr lang="en-US" sz="2000" dirty="0">
                <a:solidFill>
                  <a:srgbClr val="FF3300"/>
                </a:solidFill>
              </a:rPr>
              <a:t>!</a:t>
            </a:r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auto">
          <a:xfrm>
            <a:off x="219904" y="566861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>
            <a:off x="217834" y="59204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19614" y="359130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43590" y="3472254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46469" y="253249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12" name="Curved Connector 11"/>
          <p:cNvCxnSpPr>
            <a:stCxn id="10" idx="0"/>
            <a:endCxn id="48" idx="1"/>
          </p:cNvCxnSpPr>
          <p:nvPr/>
        </p:nvCxnSpPr>
        <p:spPr bwMode="auto">
          <a:xfrm rot="5400000" flipH="1" flipV="1">
            <a:off x="2769953" y="1195738"/>
            <a:ext cx="2988172" cy="156486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3992292" y="5381922"/>
            <a:ext cx="5108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This means that it only knows about functions found in the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 class!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436704" y="1740246"/>
            <a:ext cx="3369366" cy="655084"/>
          </a:xfrm>
          <a:prstGeom prst="rect">
            <a:avLst/>
          </a:prstGeom>
          <a:solidFill>
            <a:srgbClr val="E7FFFF">
              <a:alpha val="76863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987181" y="6103062"/>
            <a:ext cx="5108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Functions specific to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Circles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dirty="0">
                <a:solidFill>
                  <a:srgbClr val="0070C0"/>
                </a:solidFill>
              </a:rPr>
              <a:t>Squares</a:t>
            </a:r>
            <a:r>
              <a:rPr lang="en-US" sz="2000" dirty="0">
                <a:solidFill>
                  <a:schemeClr val="tx1"/>
                </a:solidFill>
              </a:rPr>
              <a:t> are TOTALLY invisible to it!</a:t>
            </a:r>
          </a:p>
        </p:txBody>
      </p:sp>
      <p:sp>
        <p:nvSpPr>
          <p:cNvPr id="59" name="Line 31"/>
          <p:cNvSpPr>
            <a:spLocks noChangeShapeType="1"/>
          </p:cNvSpPr>
          <p:nvPr/>
        </p:nvSpPr>
        <p:spPr bwMode="auto">
          <a:xfrm>
            <a:off x="219904" y="63610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31"/>
          <p:cNvSpPr>
            <a:spLocks noChangeShapeType="1"/>
          </p:cNvSpPr>
          <p:nvPr/>
        </p:nvSpPr>
        <p:spPr bwMode="auto">
          <a:xfrm>
            <a:off x="249457" y="66426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>
            <a:off x="24439" y="35813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" name="Curved Connector 62"/>
          <p:cNvCxnSpPr/>
          <p:nvPr/>
        </p:nvCxnSpPr>
        <p:spPr bwMode="auto">
          <a:xfrm rot="5400000" flipH="1" flipV="1">
            <a:off x="2766240" y="1195737"/>
            <a:ext cx="2988172" cy="156486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339524" y="4744248"/>
            <a:ext cx="285750" cy="27167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391117" y="289207"/>
            <a:ext cx="3136656" cy="2802870"/>
            <a:chOff x="5391117" y="289207"/>
            <a:chExt cx="3136656" cy="280287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391117" y="289207"/>
              <a:ext cx="1606030" cy="194875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5456152" y="2395330"/>
              <a:ext cx="3071621" cy="696747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24418" y="197902"/>
            <a:ext cx="4308768" cy="3030571"/>
            <a:chOff x="6117380" y="-807303"/>
            <a:chExt cx="4308768" cy="3030571"/>
          </a:xfrm>
        </p:grpSpPr>
        <p:grpSp>
          <p:nvGrpSpPr>
            <p:cNvPr id="5" name="Group 4"/>
            <p:cNvGrpSpPr/>
            <p:nvPr/>
          </p:nvGrpSpPr>
          <p:grpSpPr>
            <a:xfrm>
              <a:off x="6484143" y="-715998"/>
              <a:ext cx="3942005" cy="2939266"/>
              <a:chOff x="6484143" y="-715998"/>
              <a:chExt cx="3942005" cy="2939266"/>
            </a:xfrm>
          </p:grpSpPr>
          <p:sp>
            <p:nvSpPr>
              <p:cNvPr id="412701" name="Rectangle 29"/>
              <p:cNvSpPr>
                <a:spLocks noChangeArrowheads="1"/>
              </p:cNvSpPr>
              <p:nvPr/>
            </p:nvSpPr>
            <p:spPr bwMode="auto">
              <a:xfrm>
                <a:off x="6484143" y="-715998"/>
                <a:ext cx="3942005" cy="2939266"/>
              </a:xfrm>
              <a:prstGeom prst="rect">
                <a:avLst/>
              </a:prstGeom>
              <a:solidFill>
                <a:srgbClr val="E7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Circle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: public </a:t>
                </a:r>
                <a:r>
                  <a:rPr lang="en-US" sz="15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5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double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 { return (3.14*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*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); 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</a:t>
                </a:r>
              </a:p>
              <a:p>
                <a:pPr algn="l" eaLnBrk="0" hangingPunct="0"/>
                <a:endPara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void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setRadius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(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newRad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)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=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newRad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; }</a:t>
                </a:r>
              </a:p>
              <a:p>
                <a:pPr algn="l" eaLnBrk="0" hangingPunct="0"/>
                <a:endParaRPr lang="en-US" sz="10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5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7915172" y="1625207"/>
                <a:ext cx="1030045" cy="461665"/>
              </a:xfrm>
              <a:prstGeom prst="rect">
                <a:avLst/>
              </a:prstGeom>
              <a:solidFill>
                <a:srgbClr val="FF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10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117380" y="-807303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5208233" y="1790977"/>
            <a:ext cx="3369366" cy="655084"/>
          </a:xfrm>
          <a:prstGeom prst="rect">
            <a:avLst/>
          </a:prstGeom>
          <a:solidFill>
            <a:srgbClr val="E7FFFF">
              <a:alpha val="76863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181600" y="351183"/>
            <a:ext cx="2898913" cy="2800528"/>
            <a:chOff x="5181600" y="351183"/>
            <a:chExt cx="2898913" cy="280052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5181600" y="351183"/>
              <a:ext cx="1527313" cy="278567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191538" y="2488366"/>
              <a:ext cx="2888975" cy="663345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75" name="Group 26"/>
          <p:cNvGrpSpPr>
            <a:grpSpLocks/>
          </p:cNvGrpSpPr>
          <p:nvPr/>
        </p:nvGrpSpPr>
        <p:grpSpPr bwMode="auto">
          <a:xfrm>
            <a:off x="160276" y="4482515"/>
            <a:ext cx="3776662" cy="785192"/>
            <a:chOff x="165" y="1693"/>
            <a:chExt cx="2379" cy="474"/>
          </a:xfrm>
        </p:grpSpPr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184" y="1755"/>
              <a:ext cx="180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165" y="1693"/>
              <a:ext cx="237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>
                  <a:solidFill>
                    <a:schemeClr val="accent1">
                      <a:lumMod val="50000"/>
                    </a:schemeClr>
                  </a:solidFill>
                </a:rPr>
                <a:t>    </a:t>
              </a:r>
              <a:r>
                <a:rPr lang="en-US" sz="1700" dirty="0" err="1">
                  <a:solidFill>
                    <a:schemeClr val="accent1">
                      <a:lumMod val="50000"/>
                    </a:schemeClr>
                  </a:solidFill>
                </a:rPr>
                <a:t>x.setRadius</a:t>
              </a:r>
              <a:r>
                <a:rPr lang="en-US" sz="1700" dirty="0">
                  <a:solidFill>
                    <a:schemeClr val="accent1">
                      <a:lumMod val="50000"/>
                    </a:schemeClr>
                  </a:solidFill>
                </a:rPr>
                <a:t>(10); </a:t>
              </a:r>
              <a:r>
                <a:rPr lang="en-US" sz="1700" dirty="0"/>
                <a:t> </a:t>
              </a:r>
              <a:r>
                <a:rPr lang="en-US" sz="1700" dirty="0">
                  <a:solidFill>
                    <a:srgbClr val="FF0000"/>
                  </a:solidFill>
                </a:rPr>
                <a:t>// ERROR!</a:t>
              </a: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sz="1400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21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90" grpId="0"/>
      <p:bldP spid="41" grpId="0" animBg="1"/>
      <p:bldP spid="41" grpId="1" animBg="1"/>
      <p:bldP spid="42" grpId="0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2" grpId="0"/>
      <p:bldP spid="14" grpId="0" animBg="1"/>
      <p:bldP spid="14" grpId="1" animBg="1"/>
      <p:bldP spid="56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A751-ADB6-40C7-A5F6-908E33EC8301}" type="slidenum">
              <a:rPr lang="en-US"/>
              <a:pPr/>
              <a:t>18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163661"/>
            <a:ext cx="8782050" cy="1143000"/>
          </a:xfrm>
        </p:spPr>
        <p:txBody>
          <a:bodyPr/>
          <a:lstStyle/>
          <a:p>
            <a:r>
              <a:rPr lang="en-US" sz="2800" dirty="0"/>
              <a:t>So What is Inheritance? What is Polymorphism?</a:t>
            </a: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96838" y="853794"/>
            <a:ext cx="892175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Inheritance: </a:t>
            </a:r>
          </a:p>
          <a:p>
            <a:r>
              <a:rPr lang="en-US" sz="1800" dirty="0">
                <a:solidFill>
                  <a:schemeClr val="tx1"/>
                </a:solidFill>
              </a:rPr>
              <a:t>We publicly </a:t>
            </a:r>
            <a:r>
              <a:rPr lang="en-US" sz="1800" dirty="0">
                <a:solidFill>
                  <a:srgbClr val="FF0000"/>
                </a:solidFill>
              </a:rPr>
              <a:t>derive</a:t>
            </a:r>
            <a:r>
              <a:rPr lang="en-US" sz="1800" dirty="0">
                <a:solidFill>
                  <a:schemeClr val="tx1"/>
                </a:solidFill>
              </a:rPr>
              <a:t> one or more classes </a:t>
            </a:r>
            <a:r>
              <a:rPr lang="en-US" sz="1800" dirty="0">
                <a:solidFill>
                  <a:srgbClr val="512373"/>
                </a:solidFill>
              </a:rPr>
              <a:t>D</a:t>
            </a:r>
            <a:r>
              <a:rPr lang="en-US" sz="1800" baseline="-25000" dirty="0">
                <a:solidFill>
                  <a:srgbClr val="512373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err="1">
                <a:solidFill>
                  <a:srgbClr val="512373"/>
                </a:solidFill>
              </a:rPr>
              <a:t>D</a:t>
            </a:r>
            <a:r>
              <a:rPr lang="en-US" sz="1800" baseline="-25000" dirty="0" err="1">
                <a:solidFill>
                  <a:srgbClr val="512373"/>
                </a:solidFill>
              </a:rPr>
              <a:t>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(e.g., </a:t>
            </a:r>
            <a:r>
              <a:rPr lang="en-US" sz="1800" dirty="0">
                <a:solidFill>
                  <a:srgbClr val="512373"/>
                </a:solidFill>
              </a:rPr>
              <a:t>Square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rgbClr val="512373"/>
                </a:solidFill>
              </a:rPr>
              <a:t>Circle, Triangle</a:t>
            </a:r>
            <a:r>
              <a:rPr lang="en-US" sz="1800" dirty="0">
                <a:solidFill>
                  <a:schemeClr val="tx1"/>
                </a:solidFill>
              </a:rPr>
              <a:t>) from a common </a:t>
            </a:r>
            <a:r>
              <a:rPr lang="en-US" sz="1800" dirty="0">
                <a:solidFill>
                  <a:srgbClr val="FF0000"/>
                </a:solidFill>
              </a:rPr>
              <a:t>base </a:t>
            </a:r>
            <a:r>
              <a:rPr lang="en-US" sz="1800" dirty="0">
                <a:solidFill>
                  <a:schemeClr val="tx1"/>
                </a:solidFill>
              </a:rPr>
              <a:t>class (e.g., </a:t>
            </a:r>
            <a:r>
              <a:rPr lang="en-US" sz="1800" dirty="0">
                <a:solidFill>
                  <a:srgbClr val="512373"/>
                </a:solidFill>
              </a:rPr>
              <a:t>Shape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All of the </a:t>
            </a:r>
            <a:r>
              <a:rPr lang="en-US" sz="1800" dirty="0">
                <a:solidFill>
                  <a:srgbClr val="FF0000"/>
                </a:solidFill>
              </a:rPr>
              <a:t>derived classes</a:t>
            </a:r>
            <a:r>
              <a:rPr lang="en-US" sz="1800" dirty="0">
                <a:solidFill>
                  <a:schemeClr val="tx1"/>
                </a:solidFill>
              </a:rPr>
              <a:t>, by definition, </a:t>
            </a:r>
            <a:r>
              <a:rPr lang="en-US" sz="1800" dirty="0">
                <a:solidFill>
                  <a:srgbClr val="FF0000"/>
                </a:solidFill>
              </a:rPr>
              <a:t>inherit </a:t>
            </a: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FF0000"/>
                </a:solidFill>
              </a:rPr>
              <a:t>common set of functions </a:t>
            </a:r>
            <a:r>
              <a:rPr lang="en-US" sz="1800" dirty="0">
                <a:solidFill>
                  <a:schemeClr val="tx1"/>
                </a:solidFill>
              </a:rPr>
              <a:t>from our base class: e.g., </a:t>
            </a:r>
            <a:r>
              <a:rPr lang="en-US" sz="1800" dirty="0" err="1">
                <a:solidFill>
                  <a:srgbClr val="512373"/>
                </a:solidFill>
              </a:rPr>
              <a:t>getArea</a:t>
            </a:r>
            <a:r>
              <a:rPr lang="en-US" sz="1800" dirty="0">
                <a:solidFill>
                  <a:schemeClr val="tx1"/>
                </a:solidFill>
              </a:rPr>
              <a:t>(), </a:t>
            </a:r>
            <a:r>
              <a:rPr lang="en-US" sz="1800" dirty="0" err="1">
                <a:solidFill>
                  <a:srgbClr val="512373"/>
                </a:solidFill>
              </a:rPr>
              <a:t>getCircumference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Each </a:t>
            </a:r>
            <a:r>
              <a:rPr lang="en-US" sz="1800" dirty="0">
                <a:solidFill>
                  <a:srgbClr val="FF0000"/>
                </a:solidFill>
              </a:rPr>
              <a:t>derived</a:t>
            </a:r>
            <a:r>
              <a:rPr lang="en-US" sz="1800" dirty="0">
                <a:solidFill>
                  <a:schemeClr val="tx1"/>
                </a:solidFill>
              </a:rPr>
              <a:t> class may </a:t>
            </a:r>
            <a:r>
              <a:rPr lang="en-US" sz="1800" dirty="0">
                <a:solidFill>
                  <a:srgbClr val="FF0000"/>
                </a:solidFill>
              </a:rPr>
              <a:t>re-define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any function </a:t>
            </a:r>
            <a:r>
              <a:rPr lang="en-US" sz="1800" dirty="0">
                <a:solidFill>
                  <a:schemeClr val="tx1"/>
                </a:solidFill>
              </a:rPr>
              <a:t>originally defined in the base class; the derived class will then have its own specialized version of that function.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Polymorphism:</a:t>
            </a:r>
          </a:p>
          <a:p>
            <a:r>
              <a:rPr lang="en-US" sz="1800" dirty="0">
                <a:solidFill>
                  <a:schemeClr val="tx1"/>
                </a:solidFill>
              </a:rPr>
              <a:t>Now I may use a </a:t>
            </a:r>
            <a:r>
              <a:rPr lang="en-US" sz="1800" dirty="0">
                <a:solidFill>
                  <a:srgbClr val="006666"/>
                </a:solidFill>
              </a:rPr>
              <a:t>Base pointer/reference </a:t>
            </a: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dirty="0">
                <a:solidFill>
                  <a:srgbClr val="FF0000"/>
                </a:solidFill>
              </a:rPr>
              <a:t>access any variable </a:t>
            </a:r>
            <a:r>
              <a:rPr lang="en-US" sz="1800" dirty="0">
                <a:solidFill>
                  <a:schemeClr val="tx1"/>
                </a:solidFill>
              </a:rPr>
              <a:t>that is of a type that is </a:t>
            </a:r>
            <a:r>
              <a:rPr lang="en-US" sz="1800" dirty="0">
                <a:solidFill>
                  <a:srgbClr val="0070C0"/>
                </a:solidFill>
              </a:rPr>
              <a:t>derived from our Base class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rgbClr val="512373"/>
              </a:solidFill>
            </a:endParaRPr>
          </a:p>
          <a:p>
            <a:pPr algn="l"/>
            <a:r>
              <a:rPr lang="en-US" sz="1800" dirty="0">
                <a:solidFill>
                  <a:srgbClr val="512373"/>
                </a:solidFill>
              </a:rPr>
              <a:t>     </a:t>
            </a:r>
          </a:p>
          <a:p>
            <a:pPr algn="l"/>
            <a:endParaRPr lang="en-US" sz="1800" dirty="0">
              <a:solidFill>
                <a:srgbClr val="512373"/>
              </a:solidFill>
            </a:endParaRPr>
          </a:p>
          <a:p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9394" y="4695575"/>
            <a:ext cx="2702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70C0"/>
                </a:solidFill>
              </a:rPr>
              <a:t>Circle</a:t>
            </a:r>
            <a:r>
              <a:rPr lang="en-US" sz="1600" dirty="0">
                <a:solidFill>
                  <a:srgbClr val="7030A0"/>
                </a:solidFill>
              </a:rPr>
              <a:t> c(10); // </a:t>
            </a:r>
            <a:r>
              <a:rPr lang="en-US" sz="1600" dirty="0" err="1">
                <a:solidFill>
                  <a:srgbClr val="7030A0"/>
                </a:solidFill>
              </a:rPr>
              <a:t>rad</a:t>
            </a:r>
            <a:r>
              <a:rPr lang="en-US" sz="1600" dirty="0">
                <a:solidFill>
                  <a:srgbClr val="7030A0"/>
                </a:solidFill>
              </a:rPr>
              <a:t>=10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</a:rPr>
              <a:t>Square</a:t>
            </a:r>
            <a:r>
              <a:rPr lang="en-US" sz="1600" dirty="0">
                <a:solidFill>
                  <a:srgbClr val="7030A0"/>
                </a:solidFill>
              </a:rPr>
              <a:t> s(20); // width=20</a:t>
            </a:r>
          </a:p>
          <a:p>
            <a:pPr algn="l"/>
            <a:r>
              <a:rPr lang="en-US" sz="1600" dirty="0" err="1">
                <a:solidFill>
                  <a:srgbClr val="7030A0"/>
                </a:solidFill>
              </a:rPr>
              <a:t>printPrice</a:t>
            </a:r>
            <a:r>
              <a:rPr lang="en-US" sz="1600" dirty="0">
                <a:solidFill>
                  <a:srgbClr val="7030A0"/>
                </a:solidFill>
              </a:rPr>
              <a:t>(&amp;c);</a:t>
            </a:r>
          </a:p>
          <a:p>
            <a:pPr algn="l"/>
            <a:r>
              <a:rPr lang="en-US" sz="1600" dirty="0" err="1">
                <a:solidFill>
                  <a:srgbClr val="7030A0"/>
                </a:solidFill>
              </a:rPr>
              <a:t>printPrice</a:t>
            </a:r>
            <a:r>
              <a:rPr lang="en-US" sz="1600" dirty="0">
                <a:solidFill>
                  <a:srgbClr val="7030A0"/>
                </a:solidFill>
              </a:rPr>
              <a:t>(&amp;s);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491" y="465763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00" dirty="0">
                <a:solidFill>
                  <a:srgbClr val="512373"/>
                </a:solidFill>
              </a:rPr>
              <a:t> void </a:t>
            </a:r>
            <a:r>
              <a:rPr lang="en-US" sz="1600" dirty="0" err="1">
                <a:solidFill>
                  <a:srgbClr val="512373"/>
                </a:solidFill>
              </a:rPr>
              <a:t>printPrice</a:t>
            </a:r>
            <a:r>
              <a:rPr lang="en-US" sz="1600" dirty="0">
                <a:solidFill>
                  <a:srgbClr val="512373"/>
                </a:solidFill>
              </a:rPr>
              <a:t>(</a:t>
            </a:r>
            <a:r>
              <a:rPr lang="en-US" sz="1600" dirty="0">
                <a:solidFill>
                  <a:srgbClr val="006666"/>
                </a:solidFill>
              </a:rPr>
              <a:t>Shape</a:t>
            </a:r>
            <a:r>
              <a:rPr lang="en-US" sz="1600" dirty="0">
                <a:solidFill>
                  <a:srgbClr val="512373"/>
                </a:solidFill>
              </a:rPr>
              <a:t> *</a:t>
            </a:r>
            <a:r>
              <a:rPr lang="en-US" sz="1600" dirty="0" err="1">
                <a:solidFill>
                  <a:srgbClr val="512373"/>
                </a:solidFill>
              </a:rPr>
              <a:t>ptr</a:t>
            </a:r>
            <a:r>
              <a:rPr lang="en-US" sz="1600" dirty="0">
                <a:solidFill>
                  <a:srgbClr val="512373"/>
                </a:solidFill>
              </a:rPr>
              <a:t>)                         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{ 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  </a:t>
            </a:r>
            <a:r>
              <a:rPr lang="en-US" sz="1600" dirty="0" err="1">
                <a:solidFill>
                  <a:srgbClr val="512373"/>
                </a:solidFill>
              </a:rPr>
              <a:t>cout</a:t>
            </a:r>
            <a:r>
              <a:rPr lang="en-US" sz="1600" dirty="0">
                <a:solidFill>
                  <a:srgbClr val="512373"/>
                </a:solidFill>
              </a:rPr>
              <a:t> &lt;&lt; “At $10/square foot, your price is: “;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  </a:t>
            </a:r>
            <a:r>
              <a:rPr lang="en-US" sz="1600" dirty="0" err="1">
                <a:solidFill>
                  <a:srgbClr val="512373"/>
                </a:solidFill>
              </a:rPr>
              <a:t>cout</a:t>
            </a:r>
            <a:r>
              <a:rPr lang="en-US" sz="1600" dirty="0">
                <a:solidFill>
                  <a:srgbClr val="512373"/>
                </a:solidFill>
              </a:rPr>
              <a:t> &lt;&lt; “$” &lt;&lt; 10.00 * </a:t>
            </a:r>
            <a:r>
              <a:rPr lang="en-US" sz="1600" dirty="0" err="1">
                <a:solidFill>
                  <a:srgbClr val="512373"/>
                </a:solidFill>
              </a:rPr>
              <a:t>ptr</a:t>
            </a:r>
            <a:r>
              <a:rPr lang="en-US" sz="1600" dirty="0">
                <a:solidFill>
                  <a:srgbClr val="512373"/>
                </a:solidFill>
              </a:rPr>
              <a:t>-&gt;</a:t>
            </a:r>
            <a:r>
              <a:rPr lang="en-US" sz="1600" dirty="0" err="1">
                <a:solidFill>
                  <a:srgbClr val="006666"/>
                </a:solidFill>
              </a:rPr>
              <a:t>getArea</a:t>
            </a:r>
            <a:r>
              <a:rPr lang="en-US" sz="1600" dirty="0">
                <a:solidFill>
                  <a:srgbClr val="512373"/>
                </a:solidFill>
              </a:rPr>
              <a:t>();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1785" y="5945483"/>
            <a:ext cx="8760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rgbClr val="006666"/>
                </a:solidFill>
              </a:rPr>
              <a:t>same function call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automatically </a:t>
            </a:r>
            <a:r>
              <a:rPr lang="en-US" sz="1800" dirty="0">
                <a:solidFill>
                  <a:srgbClr val="FF0000"/>
                </a:solidFill>
              </a:rPr>
              <a:t>causes different actions </a:t>
            </a:r>
            <a:r>
              <a:rPr lang="en-US" sz="1800" dirty="0">
                <a:solidFill>
                  <a:schemeClr val="tx1"/>
                </a:solidFill>
              </a:rPr>
              <a:t>to occur, depending on </a:t>
            </a:r>
            <a:r>
              <a:rPr lang="en-US" sz="1800" dirty="0">
                <a:solidFill>
                  <a:srgbClr val="512373"/>
                </a:solidFill>
              </a:rPr>
              <a:t>what type of variable </a:t>
            </a:r>
            <a:r>
              <a:rPr lang="en-US" sz="1800" dirty="0">
                <a:solidFill>
                  <a:schemeClr val="tx1"/>
                </a:solidFill>
              </a:rPr>
              <a:t>is currently being referred/pointed to.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rgbClr val="512373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261286" y="4287795"/>
            <a:ext cx="123568" cy="4695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238368" y="4596714"/>
            <a:ext cx="1519881" cy="4819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217773" y="4600833"/>
            <a:ext cx="1540476" cy="2553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594919" y="5696465"/>
            <a:ext cx="778476" cy="3089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build="p"/>
      <p:bldP spid="5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2255-7F96-4327-8024-EA7131CC12ED}" type="slidenum">
              <a:rPr lang="en-US"/>
              <a:pPr/>
              <a:t>19</a:t>
            </a:fld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76200"/>
            <a:ext cx="8782050" cy="1143000"/>
          </a:xfrm>
        </p:spPr>
        <p:txBody>
          <a:bodyPr/>
          <a:lstStyle/>
          <a:p>
            <a:r>
              <a:rPr lang="en-US" dirty="0"/>
              <a:t>Why use Polymorphism?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96838" y="1177925"/>
            <a:ext cx="892175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With </a:t>
            </a:r>
            <a:r>
              <a:rPr lang="en-US" i="1" dirty="0"/>
              <a:t>polymorphism</a:t>
            </a:r>
            <a:r>
              <a:rPr lang="en-US" dirty="0"/>
              <a:t>, it’s possible to design and implement systems that are more easily </a:t>
            </a:r>
            <a:r>
              <a:rPr lang="en-US" i="1" dirty="0"/>
              <a:t>extensible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Today:</a:t>
            </a:r>
            <a:r>
              <a:rPr lang="en-US" dirty="0"/>
              <a:t> We define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>
                <a:solidFill>
                  <a:srgbClr val="006666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>
                <a:solidFill>
                  <a:srgbClr val="006666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Circle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 err="1">
                <a:solidFill>
                  <a:srgbClr val="800000"/>
                </a:solidFill>
              </a:rPr>
              <a:t>PrintPrice</a:t>
            </a:r>
            <a:r>
              <a:rPr lang="en-US" dirty="0">
                <a:solidFill>
                  <a:srgbClr val="80000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Shape &amp;s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Tomorrow:</a:t>
            </a:r>
            <a:r>
              <a:rPr lang="en-US" dirty="0"/>
              <a:t> We define </a:t>
            </a:r>
            <a:r>
              <a:rPr lang="en-US" dirty="0">
                <a:solidFill>
                  <a:srgbClr val="FF0000"/>
                </a:solidFill>
              </a:rPr>
              <a:t>Parallelogram</a:t>
            </a:r>
            <a:r>
              <a:rPr lang="en-US" dirty="0"/>
              <a:t> and our </a:t>
            </a:r>
            <a:r>
              <a:rPr lang="en-US" dirty="0" err="1">
                <a:solidFill>
                  <a:srgbClr val="800000"/>
                </a:solidFill>
              </a:rPr>
              <a:t>PrintPrice</a:t>
            </a:r>
            <a:r>
              <a:rPr lang="en-US" dirty="0"/>
              <a:t> function automatically works with it too!</a:t>
            </a:r>
          </a:p>
          <a:p>
            <a:endParaRPr lang="en-US" dirty="0"/>
          </a:p>
          <a:p>
            <a:r>
              <a:rPr lang="en-US" dirty="0"/>
              <a:t>Every time your program accesses an object through a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base class reference or pointer</a:t>
            </a:r>
            <a:r>
              <a:rPr lang="en-US" dirty="0"/>
              <a:t>, </a:t>
            </a:r>
          </a:p>
          <a:p>
            <a:r>
              <a:rPr lang="en-US" dirty="0"/>
              <a:t>the referred-to object automatically behaves in an appropriate manner - </a:t>
            </a:r>
          </a:p>
          <a:p>
            <a:r>
              <a:rPr lang="en-US" dirty="0"/>
              <a:t>all without </a:t>
            </a:r>
            <a:r>
              <a:rPr lang="en-US" dirty="0">
                <a:solidFill>
                  <a:srgbClr val="6600CC"/>
                </a:solidFill>
              </a:rPr>
              <a:t>writing special code </a:t>
            </a:r>
            <a:r>
              <a:rPr lang="en-US" dirty="0"/>
              <a:t>for every different type!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9" y="1453816"/>
            <a:ext cx="6733172" cy="4206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61347" y="1568918"/>
            <a:ext cx="62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UNDERSTANDS THE NATURE OF THE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4155" y="5109410"/>
            <a:ext cx="62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STILL DOESN’T GET POLYMORPHISM.</a:t>
            </a:r>
          </a:p>
        </p:txBody>
      </p:sp>
    </p:spTree>
    <p:extLst>
      <p:ext uri="{BB962C8B-B14F-4D97-AF65-F5344CB8AC3E}">
        <p14:creationId xmlns:p14="http://schemas.microsoft.com/office/powerpoint/2010/main" val="178478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47" name="Text Box 51"/>
          <p:cNvSpPr txBox="1">
            <a:spLocks noChangeArrowheads="1"/>
          </p:cNvSpPr>
          <p:nvPr/>
        </p:nvSpPr>
        <p:spPr bwMode="auto">
          <a:xfrm>
            <a:off x="4138730" y="5088474"/>
            <a:ext cx="491383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WARNING</a:t>
            </a:r>
            <a:r>
              <a:rPr lang="en-US" sz="2000" dirty="0"/>
              <a:t>: When you omit the </a:t>
            </a:r>
            <a:r>
              <a:rPr lang="en-US" sz="2000" dirty="0">
                <a:solidFill>
                  <a:srgbClr val="FF0000"/>
                </a:solidFill>
              </a:rPr>
              <a:t>virtual</a:t>
            </a:r>
            <a:r>
              <a:rPr lang="en-US" sz="2000" dirty="0"/>
              <a:t> keyword, C++ can’t figure out the right version of the function to call…</a:t>
            </a:r>
          </a:p>
        </p:txBody>
      </p:sp>
      <p:sp>
        <p:nvSpPr>
          <p:cNvPr id="62" name="Text Box 51">
            <a:extLst>
              <a:ext uri="{FF2B5EF4-FFF2-40B4-BE49-F238E27FC236}">
                <a16:creationId xmlns:a16="http://schemas.microsoft.com/office/drawing/2014/main" id="{458B6D62-0D10-49B4-BA28-92B966A00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22" y="6122175"/>
            <a:ext cx="49138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So it just calls the version of the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function defined in the </a:t>
            </a:r>
            <a:r>
              <a:rPr lang="en-US" sz="2000" dirty="0">
                <a:solidFill>
                  <a:srgbClr val="FF0000"/>
                </a:solidFill>
              </a:rPr>
              <a:t>base class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B3A-9641-405E-8D9E-5AE085810BC8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413698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3699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0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609599" y="990600"/>
            <a:ext cx="2895601" cy="2438400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3703" name="Rectangle 7"/>
          <p:cNvSpPr>
            <a:spLocks noChangeArrowheads="1"/>
          </p:cNvSpPr>
          <p:nvPr/>
        </p:nvSpPr>
        <p:spPr bwMode="auto">
          <a:xfrm>
            <a:off x="609600" y="990600"/>
            <a:ext cx="26670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rgbClr val="7030A0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3704" name="Group 8"/>
          <p:cNvGrpSpPr>
            <a:grpSpLocks/>
          </p:cNvGrpSpPr>
          <p:nvPr/>
        </p:nvGrpSpPr>
        <p:grpSpPr bwMode="auto">
          <a:xfrm>
            <a:off x="3657600" y="990600"/>
            <a:ext cx="4572000" cy="2449513"/>
            <a:chOff x="2784" y="576"/>
            <a:chExt cx="2880" cy="1543"/>
          </a:xfrm>
        </p:grpSpPr>
        <p:sp>
          <p:nvSpPr>
            <p:cNvPr id="413705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6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3707" name="Group 11"/>
          <p:cNvGrpSpPr>
            <a:grpSpLocks/>
          </p:cNvGrpSpPr>
          <p:nvPr/>
        </p:nvGrpSpPr>
        <p:grpSpPr bwMode="auto">
          <a:xfrm>
            <a:off x="4271963" y="2605089"/>
            <a:ext cx="4572000" cy="2446338"/>
            <a:chOff x="2832" y="2400"/>
            <a:chExt cx="2880" cy="1541"/>
          </a:xfrm>
        </p:grpSpPr>
        <p:sp>
          <p:nvSpPr>
            <p:cNvPr id="413708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709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3710" name="Group 14"/>
          <p:cNvGrpSpPr>
            <a:grpSpLocks/>
          </p:cNvGrpSpPr>
          <p:nvPr/>
        </p:nvGrpSpPr>
        <p:grpSpPr bwMode="auto">
          <a:xfrm>
            <a:off x="2803662" y="5543550"/>
            <a:ext cx="1546225" cy="628650"/>
            <a:chOff x="2146" y="3492"/>
            <a:chExt cx="974" cy="396"/>
          </a:xfrm>
        </p:grpSpPr>
        <p:grpSp>
          <p:nvGrpSpPr>
            <p:cNvPr id="413711" name="Group 15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13712" name="Text Box 16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13713" name="Group 17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3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1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13716" name="Rectangle 20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3717" name="Text Box 21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13718" name="Group 22"/>
          <p:cNvGrpSpPr>
            <a:grpSpLocks/>
          </p:cNvGrpSpPr>
          <p:nvPr/>
        </p:nvGrpSpPr>
        <p:grpSpPr bwMode="auto">
          <a:xfrm>
            <a:off x="2803662" y="6145213"/>
            <a:ext cx="1546225" cy="636587"/>
            <a:chOff x="2146" y="3871"/>
            <a:chExt cx="974" cy="401"/>
          </a:xfrm>
        </p:grpSpPr>
        <p:grpSp>
          <p:nvGrpSpPr>
            <p:cNvPr id="413719" name="Group 23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3720" name="Text Box 24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3721" name="Group 25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37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2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3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3725" name="Text Box 29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3726" name="Line 30"/>
          <p:cNvSpPr>
            <a:spLocks noChangeShapeType="1"/>
          </p:cNvSpPr>
          <p:nvPr/>
        </p:nvSpPr>
        <p:spPr bwMode="auto">
          <a:xfrm>
            <a:off x="276225" y="5695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27" name="Text Box 31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sp>
        <p:nvSpPr>
          <p:cNvPr id="413728" name="Line 32"/>
          <p:cNvSpPr>
            <a:spLocks noChangeShapeType="1"/>
          </p:cNvSpPr>
          <p:nvPr/>
        </p:nvSpPr>
        <p:spPr bwMode="auto">
          <a:xfrm>
            <a:off x="276225" y="595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29" name="Line 33"/>
          <p:cNvSpPr>
            <a:spLocks noChangeShapeType="1"/>
          </p:cNvSpPr>
          <p:nvPr/>
        </p:nvSpPr>
        <p:spPr bwMode="auto">
          <a:xfrm>
            <a:off x="242888" y="6386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0" name="Line 34"/>
          <p:cNvSpPr>
            <a:spLocks noChangeShapeType="1"/>
          </p:cNvSpPr>
          <p:nvPr/>
        </p:nvSpPr>
        <p:spPr bwMode="auto">
          <a:xfrm>
            <a:off x="26988" y="3624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3731" name="AutoShape 35"/>
          <p:cNvCxnSpPr>
            <a:cxnSpLocks noChangeShapeType="1"/>
            <a:endCxn id="413714" idx="0"/>
          </p:cNvCxnSpPr>
          <p:nvPr/>
        </p:nvCxnSpPr>
        <p:spPr bwMode="auto">
          <a:xfrm rot="16200000" flipH="1">
            <a:off x="2628246" y="4595021"/>
            <a:ext cx="1962148" cy="223836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732" name="Line 36"/>
          <p:cNvSpPr>
            <a:spLocks noChangeShapeType="1"/>
          </p:cNvSpPr>
          <p:nvPr/>
        </p:nvSpPr>
        <p:spPr bwMode="auto">
          <a:xfrm>
            <a:off x="222250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3" name="Line 37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4" name="Line 38"/>
          <p:cNvSpPr>
            <a:spLocks noChangeShapeType="1"/>
          </p:cNvSpPr>
          <p:nvPr/>
        </p:nvSpPr>
        <p:spPr bwMode="auto">
          <a:xfrm>
            <a:off x="471488" y="193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5" name="Line 39"/>
          <p:cNvSpPr>
            <a:spLocks noChangeShapeType="1"/>
          </p:cNvSpPr>
          <p:nvPr/>
        </p:nvSpPr>
        <p:spPr bwMode="auto">
          <a:xfrm>
            <a:off x="852488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6" name="Line 40"/>
          <p:cNvSpPr>
            <a:spLocks noChangeShapeType="1"/>
          </p:cNvSpPr>
          <p:nvPr/>
        </p:nvSpPr>
        <p:spPr bwMode="auto">
          <a:xfrm>
            <a:off x="28575" y="4710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7" name="Line 41"/>
          <p:cNvSpPr>
            <a:spLocks noChangeShapeType="1"/>
          </p:cNvSpPr>
          <p:nvPr/>
        </p:nvSpPr>
        <p:spPr bwMode="auto">
          <a:xfrm>
            <a:off x="257175" y="66627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8" name="Line 42"/>
          <p:cNvSpPr>
            <a:spLocks noChangeShapeType="1"/>
          </p:cNvSpPr>
          <p:nvPr/>
        </p:nvSpPr>
        <p:spPr bwMode="auto">
          <a:xfrm>
            <a:off x="39688" y="3621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3739" name="AutoShape 43"/>
          <p:cNvCxnSpPr>
            <a:cxnSpLocks noChangeShapeType="1"/>
            <a:endCxn id="413723" idx="1"/>
          </p:cNvCxnSpPr>
          <p:nvPr/>
        </p:nvCxnSpPr>
        <p:spPr bwMode="auto">
          <a:xfrm rot="5400000">
            <a:off x="1851329" y="4902037"/>
            <a:ext cx="2804317" cy="451973"/>
          </a:xfrm>
          <a:prstGeom prst="curvedConnector4">
            <a:avLst>
              <a:gd name="adj1" fmla="val 46731"/>
              <a:gd name="adj2" fmla="val 150578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740" name="Line 44"/>
          <p:cNvSpPr>
            <a:spLocks noChangeShapeType="1"/>
          </p:cNvSpPr>
          <p:nvPr/>
        </p:nvSpPr>
        <p:spPr bwMode="auto">
          <a:xfrm>
            <a:off x="242888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1" name="Line 45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2" name="Line 46"/>
          <p:cNvSpPr>
            <a:spLocks noChangeShapeType="1"/>
          </p:cNvSpPr>
          <p:nvPr/>
        </p:nvSpPr>
        <p:spPr bwMode="auto">
          <a:xfrm>
            <a:off x="481013" y="193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3" name="Line 47"/>
          <p:cNvSpPr>
            <a:spLocks noChangeShapeType="1"/>
          </p:cNvSpPr>
          <p:nvPr/>
        </p:nvSpPr>
        <p:spPr bwMode="auto">
          <a:xfrm>
            <a:off x="828675" y="2190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4" name="Line 48"/>
          <p:cNvSpPr>
            <a:spLocks noChangeShapeType="1"/>
          </p:cNvSpPr>
          <p:nvPr/>
        </p:nvSpPr>
        <p:spPr bwMode="auto">
          <a:xfrm>
            <a:off x="42863" y="4710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3750" name="Group 54"/>
          <p:cNvGrpSpPr>
            <a:grpSpLocks/>
          </p:cNvGrpSpPr>
          <p:nvPr/>
        </p:nvGrpSpPr>
        <p:grpSpPr bwMode="auto">
          <a:xfrm>
            <a:off x="3810000" y="2034065"/>
            <a:ext cx="3775075" cy="350838"/>
            <a:chOff x="6192" y="3086"/>
            <a:chExt cx="2378" cy="221"/>
          </a:xfrm>
        </p:grpSpPr>
        <p:sp>
          <p:nvSpPr>
            <p:cNvPr id="413749" name="Rectangle 53"/>
            <p:cNvSpPr>
              <a:spLocks noChangeArrowheads="1"/>
            </p:cNvSpPr>
            <p:nvPr/>
          </p:nvSpPr>
          <p:spPr bwMode="auto">
            <a:xfrm>
              <a:off x="6232" y="3112"/>
              <a:ext cx="2338" cy="14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748" name="Rectangle 52"/>
            <p:cNvSpPr>
              <a:spLocks noChangeArrowheads="1"/>
            </p:cNvSpPr>
            <p:nvPr/>
          </p:nvSpPr>
          <p:spPr bwMode="auto">
            <a:xfrm>
              <a:off x="6192" y="3086"/>
              <a:ext cx="216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</a:rPr>
                <a:t>()</a:t>
              </a:r>
              <a:r>
                <a:rPr lang="en-US" sz="1700" dirty="0">
                  <a:solidFill>
                    <a:srgbClr val="0070C0"/>
                  </a:solidFill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13751" name="Group 55"/>
          <p:cNvGrpSpPr>
            <a:grpSpLocks/>
          </p:cNvGrpSpPr>
          <p:nvPr/>
        </p:nvGrpSpPr>
        <p:grpSpPr bwMode="auto">
          <a:xfrm>
            <a:off x="4395788" y="3644900"/>
            <a:ext cx="3775075" cy="350838"/>
            <a:chOff x="6192" y="3086"/>
            <a:chExt cx="2378" cy="22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13752" name="Rectangle 56"/>
            <p:cNvSpPr>
              <a:spLocks noChangeArrowheads="1"/>
            </p:cNvSpPr>
            <p:nvPr/>
          </p:nvSpPr>
          <p:spPr bwMode="auto">
            <a:xfrm>
              <a:off x="6232" y="3112"/>
              <a:ext cx="2338" cy="1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753" name="Rectangle 57"/>
            <p:cNvSpPr>
              <a:spLocks noChangeArrowheads="1"/>
            </p:cNvSpPr>
            <p:nvPr/>
          </p:nvSpPr>
          <p:spPr bwMode="auto">
            <a:xfrm>
              <a:off x="6192" y="3086"/>
              <a:ext cx="2166" cy="22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()</a:t>
              </a:r>
              <a:r>
                <a:rPr lang="en-US" sz="1700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59" name="Group 54"/>
          <p:cNvGrpSpPr>
            <a:grpSpLocks/>
          </p:cNvGrpSpPr>
          <p:nvPr/>
        </p:nvGrpSpPr>
        <p:grpSpPr bwMode="auto">
          <a:xfrm>
            <a:off x="622763" y="1768889"/>
            <a:ext cx="2850662" cy="311150"/>
            <a:chOff x="6232" y="3086"/>
            <a:chExt cx="2539" cy="196"/>
          </a:xfrm>
          <a:solidFill>
            <a:srgbClr val="FFEFFF"/>
          </a:solidFill>
        </p:grpSpPr>
        <p:sp>
          <p:nvSpPr>
            <p:cNvPr id="60" name="Rectangle 53"/>
            <p:cNvSpPr>
              <a:spLocks noChangeArrowheads="1"/>
            </p:cNvSpPr>
            <p:nvPr/>
          </p:nvSpPr>
          <p:spPr bwMode="auto">
            <a:xfrm>
              <a:off x="6232" y="3088"/>
              <a:ext cx="2338" cy="19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400"/>
            </a:p>
          </p:txBody>
        </p:sp>
        <p:sp>
          <p:nvSpPr>
            <p:cNvPr id="61" name="Rectangle 52"/>
            <p:cNvSpPr>
              <a:spLocks noChangeArrowheads="1"/>
            </p:cNvSpPr>
            <p:nvPr/>
          </p:nvSpPr>
          <p:spPr bwMode="auto">
            <a:xfrm>
              <a:off x="6255" y="3086"/>
              <a:ext cx="2516" cy="19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sz="14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</a:rPr>
                <a:t>double </a:t>
              </a:r>
              <a:r>
                <a:rPr lang="en-US" sz="1400" b="1" dirty="0" err="1">
                  <a:solidFill>
                    <a:srgbClr val="7030A0"/>
                  </a:solidFill>
                  <a:latin typeface="Courier New" pitchFamily="49" charset="0"/>
                </a:rPr>
                <a:t>getArea</a:t>
              </a: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400" dirty="0">
                  <a:solidFill>
                    <a:srgbClr val="7030A0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13745" name="AutoShape 49"/>
          <p:cNvSpPr>
            <a:spLocks noChangeArrowheads="1"/>
          </p:cNvSpPr>
          <p:nvPr/>
        </p:nvSpPr>
        <p:spPr bwMode="auto">
          <a:xfrm>
            <a:off x="4394993" y="1847850"/>
            <a:ext cx="4596607" cy="2482325"/>
          </a:xfrm>
          <a:prstGeom prst="wedgeRoundRectCallout">
            <a:avLst>
              <a:gd name="adj1" fmla="val -89285"/>
              <a:gd name="adj2" fmla="val 49564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C++: “I’m confused! Which version of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should I call?”</a:t>
            </a:r>
          </a:p>
          <a:p>
            <a:endParaRPr lang="en-US" sz="2000" dirty="0"/>
          </a:p>
          <a:p>
            <a:r>
              <a:rPr lang="en-US" sz="2000" dirty="0"/>
              <a:t>“Well, since </a:t>
            </a:r>
            <a:r>
              <a:rPr lang="en-US" sz="2000" dirty="0">
                <a:solidFill>
                  <a:srgbClr val="7030A0"/>
                </a:solidFill>
              </a:rPr>
              <a:t>x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/>
              <a:t> variable, and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virtual in the base class, I’ll just call </a:t>
            </a:r>
            <a:r>
              <a:rPr lang="en-US" sz="2000" dirty="0">
                <a:solidFill>
                  <a:srgbClr val="7030A0"/>
                </a:solidFill>
              </a:rPr>
              <a:t>Shape’s </a:t>
            </a:r>
            <a:r>
              <a:rPr lang="en-US" sz="2000" dirty="0" err="1">
                <a:solidFill>
                  <a:srgbClr val="7030A0"/>
                </a:solidFill>
              </a:rPr>
              <a:t>getArea</a:t>
            </a:r>
            <a:r>
              <a:rPr lang="en-US" sz="2000" dirty="0">
                <a:solidFill>
                  <a:srgbClr val="7030A0"/>
                </a:solidFill>
              </a:rPr>
              <a:t>() </a:t>
            </a:r>
            <a:r>
              <a:rPr lang="en-US" sz="2000" dirty="0"/>
              <a:t>function.”</a:t>
            </a:r>
          </a:p>
        </p:txBody>
      </p:sp>
      <p:sp>
        <p:nvSpPr>
          <p:cNvPr id="68" name="AutoShape 49">
            <a:extLst>
              <a:ext uri="{FF2B5EF4-FFF2-40B4-BE49-F238E27FC236}">
                <a16:creationId xmlns:a16="http://schemas.microsoft.com/office/drawing/2014/main" id="{F8E38628-2F7F-476A-B24C-2654B5DD2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8" y="1853830"/>
            <a:ext cx="4596607" cy="2482325"/>
          </a:xfrm>
          <a:prstGeom prst="wedgeRoundRectCallout">
            <a:avLst>
              <a:gd name="adj1" fmla="val -89285"/>
              <a:gd name="adj2" fmla="val 49564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C++: “</a:t>
            </a:r>
            <a:r>
              <a:rPr lang="en-US" sz="2000" dirty="0" err="1"/>
              <a:t>Grrrrr</a:t>
            </a:r>
            <a:r>
              <a:rPr lang="en-US" sz="2000" dirty="0"/>
              <a:t>! Here we go again! Which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should I call?”</a:t>
            </a:r>
          </a:p>
          <a:p>
            <a:endParaRPr lang="en-US" sz="2000" dirty="0"/>
          </a:p>
          <a:p>
            <a:r>
              <a:rPr lang="en-US" sz="2000" dirty="0"/>
              <a:t>“Well, since </a:t>
            </a:r>
            <a:r>
              <a:rPr lang="en-US" sz="2000" dirty="0">
                <a:solidFill>
                  <a:srgbClr val="7030A0"/>
                </a:solidFill>
              </a:rPr>
              <a:t>x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/>
              <a:t> variable, and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virtual in the base class, I’ll just call </a:t>
            </a:r>
            <a:r>
              <a:rPr lang="en-US" sz="2000" dirty="0">
                <a:solidFill>
                  <a:srgbClr val="7030A0"/>
                </a:solidFill>
              </a:rPr>
              <a:t>Shape’s </a:t>
            </a:r>
            <a:r>
              <a:rPr lang="en-US" sz="2000" dirty="0" err="1">
                <a:solidFill>
                  <a:srgbClr val="7030A0"/>
                </a:solidFill>
              </a:rPr>
              <a:t>getArea</a:t>
            </a:r>
            <a:r>
              <a:rPr lang="en-US" sz="2000" dirty="0">
                <a:solidFill>
                  <a:srgbClr val="7030A0"/>
                </a:solidFill>
              </a:rPr>
              <a:t>() </a:t>
            </a:r>
            <a:r>
              <a:rPr lang="en-US" sz="2000" dirty="0"/>
              <a:t>function.”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A6E96DB3-9AE0-4967-B914-4A13E0A83BEA}"/>
              </a:ext>
            </a:extLst>
          </p:cNvPr>
          <p:cNvSpPr/>
          <p:nvPr/>
        </p:nvSpPr>
        <p:spPr bwMode="auto">
          <a:xfrm rot="19124794">
            <a:off x="2389937" y="264738"/>
            <a:ext cx="2313746" cy="1419199"/>
          </a:xfrm>
          <a:prstGeom prst="leftArrow">
            <a:avLst>
              <a:gd name="adj1" fmla="val 56927"/>
              <a:gd name="adj2" fmla="val 5000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VIRTUAL!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413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/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/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0"/>
                                        <p:tgtEl>
                                          <p:spTgt spid="413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/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/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137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4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47" grpId="0"/>
      <p:bldP spid="62" grpId="0"/>
      <p:bldP spid="413726" grpId="0" animBg="1"/>
      <p:bldP spid="413726" grpId="1" animBg="1"/>
      <p:bldP spid="413728" grpId="0" animBg="1"/>
      <p:bldP spid="413728" grpId="1" animBg="1"/>
      <p:bldP spid="413729" grpId="0" animBg="1"/>
      <p:bldP spid="413729" grpId="1" animBg="1"/>
      <p:bldP spid="413730" grpId="0" animBg="1"/>
      <p:bldP spid="413730" grpId="1" animBg="1"/>
      <p:bldP spid="413732" grpId="0" animBg="1"/>
      <p:bldP spid="413732" grpId="1" animBg="1"/>
      <p:bldP spid="413733" grpId="0" animBg="1"/>
      <p:bldP spid="413733" grpId="1" animBg="1"/>
      <p:bldP spid="413734" grpId="0" animBg="1"/>
      <p:bldP spid="413734" grpId="1" animBg="1"/>
      <p:bldP spid="413735" grpId="0" animBg="1"/>
      <p:bldP spid="413735" grpId="1" animBg="1"/>
      <p:bldP spid="413736" grpId="0" animBg="1"/>
      <p:bldP spid="413736" grpId="1" animBg="1"/>
      <p:bldP spid="413737" grpId="0" animBg="1"/>
      <p:bldP spid="413737" grpId="1" animBg="1"/>
      <p:bldP spid="413738" grpId="0" animBg="1"/>
      <p:bldP spid="413738" grpId="1" animBg="1"/>
      <p:bldP spid="413740" grpId="0" animBg="1"/>
      <p:bldP spid="413740" grpId="1" animBg="1"/>
      <p:bldP spid="413741" grpId="0" animBg="1"/>
      <p:bldP spid="413741" grpId="1" animBg="1"/>
      <p:bldP spid="413742" grpId="0" animBg="1"/>
      <p:bldP spid="413742" grpId="1" animBg="1"/>
      <p:bldP spid="413743" grpId="0" animBg="1"/>
      <p:bldP spid="413743" grpId="1" animBg="1"/>
      <p:bldP spid="413744" grpId="0" animBg="1"/>
      <p:bldP spid="413744" grpId="1" animBg="1"/>
      <p:bldP spid="413745" grpId="0" uiExpand="1" build="p" animBg="1"/>
      <p:bldP spid="413745" grpId="1" build="allAtOnce" animBg="1"/>
      <p:bldP spid="68" grpId="0" uiExpand="1" build="p" animBg="1"/>
      <p:bldP spid="68" grpId="1" build="allAtOnce" animBg="1"/>
      <p:bldP spid="2" grpId="0" animBg="1"/>
      <p:bldP spid="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3143-29E3-4C07-B286-5C3C5B0EB1E6}" type="slidenum">
              <a:rPr lang="en-US"/>
              <a:pPr/>
              <a:t>21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When should you use the </a:t>
            </a:r>
            <a:r>
              <a:rPr lang="en-US" dirty="0">
                <a:solidFill>
                  <a:srgbClr val="FF0000"/>
                </a:solidFill>
              </a:rPr>
              <a:t>virtual</a:t>
            </a:r>
            <a:r>
              <a:rPr lang="en-US" dirty="0"/>
              <a:t> keyword?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517525" y="2209800"/>
            <a:ext cx="83978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Use the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keyword in your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base</a:t>
            </a:r>
            <a:r>
              <a:rPr lang="en-US" dirty="0">
                <a:latin typeface="Comic Sans MS" pitchFamily="66" charset="0"/>
              </a:rPr>
              <a:t> class </a:t>
            </a:r>
            <a:r>
              <a:rPr lang="en-US" i="1" dirty="0">
                <a:latin typeface="Comic Sans MS" pitchFamily="66" charset="0"/>
              </a:rPr>
              <a:t>any time </a:t>
            </a:r>
            <a:r>
              <a:rPr lang="en-US" dirty="0">
                <a:latin typeface="Comic Sans MS" pitchFamily="66" charset="0"/>
              </a:rPr>
              <a:t>you expect to redefine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function</a:t>
            </a:r>
            <a:r>
              <a:rPr lang="en-US" dirty="0">
                <a:latin typeface="Comic Sans MS" pitchFamily="66" charset="0"/>
              </a:rPr>
              <a:t> in 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derived</a:t>
            </a:r>
            <a:r>
              <a:rPr lang="en-US" dirty="0">
                <a:latin typeface="Comic Sans MS" pitchFamily="66" charset="0"/>
              </a:rPr>
              <a:t> class.</a:t>
            </a:r>
          </a:p>
          <a:p>
            <a:pPr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Use the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keyword in your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derived</a:t>
            </a:r>
            <a:r>
              <a:rPr lang="en-US" dirty="0">
                <a:latin typeface="Comic Sans MS" pitchFamily="66" charset="0"/>
              </a:rPr>
              <a:t> classes </a:t>
            </a:r>
            <a:r>
              <a:rPr lang="en-US" i="1" dirty="0">
                <a:latin typeface="Comic Sans MS" pitchFamily="66" charset="0"/>
              </a:rPr>
              <a:t>any time </a:t>
            </a:r>
            <a:r>
              <a:rPr lang="en-US" dirty="0">
                <a:latin typeface="Comic Sans MS" pitchFamily="66" charset="0"/>
              </a:rPr>
              <a:t>you redefine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function</a:t>
            </a:r>
            <a:r>
              <a:rPr lang="en-US" dirty="0">
                <a:latin typeface="Comic Sans MS" pitchFamily="66" charset="0"/>
              </a:rPr>
              <a:t> (for clarity; not </a:t>
            </a:r>
            <a:r>
              <a:rPr lang="en-US" dirty="0" err="1">
                <a:latin typeface="Comic Sans MS" pitchFamily="66" charset="0"/>
              </a:rPr>
              <a:t>req’d</a:t>
            </a:r>
            <a:r>
              <a:rPr lang="en-US" dirty="0">
                <a:latin typeface="Comic Sans MS" pitchFamily="66" charset="0"/>
              </a:rPr>
              <a:t>).</a:t>
            </a:r>
          </a:p>
          <a:p>
            <a:pPr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Always use the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keyword for the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destructor</a:t>
            </a:r>
            <a:r>
              <a:rPr lang="en-US" dirty="0">
                <a:latin typeface="Comic Sans MS" pitchFamily="66" charset="0"/>
              </a:rPr>
              <a:t> in your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base</a:t>
            </a:r>
            <a:r>
              <a:rPr lang="en-US" dirty="0">
                <a:latin typeface="Comic Sans MS" pitchFamily="66" charset="0"/>
              </a:rPr>
              <a:t> class (&amp; in your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derived</a:t>
            </a:r>
            <a:r>
              <a:rPr lang="en-US" dirty="0">
                <a:latin typeface="Comic Sans MS" pitchFamily="66" charset="0"/>
              </a:rPr>
              <a:t> classes for clarity).</a:t>
            </a:r>
          </a:p>
          <a:p>
            <a:pPr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You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can’t</a:t>
            </a:r>
            <a:r>
              <a:rPr lang="en-US" dirty="0">
                <a:latin typeface="Comic Sans MS" pitchFamily="66" charset="0"/>
              </a:rPr>
              <a:t> have a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constructor</a:t>
            </a:r>
            <a:r>
              <a:rPr lang="en-US" dirty="0">
                <a:latin typeface="Comic Sans MS" pitchFamily="66" charset="0"/>
              </a:rPr>
              <a:t>, so don’t try!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6E7-D58B-4942-9504-118E02061CCB}" type="slidenum">
              <a:rPr lang="en-US"/>
              <a:pPr/>
              <a:t>22</a:t>
            </a:fld>
            <a:endParaRPr lang="en-US"/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609600" y="990600"/>
            <a:ext cx="371792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5749" name="Group 5"/>
          <p:cNvGrpSpPr>
            <a:grpSpLocks/>
          </p:cNvGrpSpPr>
          <p:nvPr/>
        </p:nvGrpSpPr>
        <p:grpSpPr bwMode="auto">
          <a:xfrm>
            <a:off x="4419600" y="990600"/>
            <a:ext cx="4572000" cy="2449513"/>
            <a:chOff x="2784" y="576"/>
            <a:chExt cx="2880" cy="1543"/>
          </a:xfrm>
        </p:grpSpPr>
        <p:sp>
          <p:nvSpPr>
            <p:cNvPr id="415750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1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5753" name="Rectangle 9"/>
          <p:cNvSpPr>
            <a:spLocks noChangeArrowheads="1"/>
          </p:cNvSpPr>
          <p:nvPr/>
        </p:nvSpPr>
        <p:spPr bwMode="auto">
          <a:xfrm>
            <a:off x="550172" y="3901853"/>
            <a:ext cx="3300744" cy="2259364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3992563" y="3962400"/>
            <a:ext cx="515143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Polymorphism works with pointers too!  Let’s see!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Clearly, we can use a </a:t>
            </a:r>
            <a:r>
              <a:rPr lang="en-US" sz="2200" dirty="0">
                <a:solidFill>
                  <a:srgbClr val="0070C0"/>
                </a:solidFill>
              </a:rPr>
              <a:t>Square pointer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to access a </a:t>
            </a:r>
            <a:r>
              <a:rPr lang="en-US" sz="2200" dirty="0">
                <a:solidFill>
                  <a:srgbClr val="0070C0"/>
                </a:solidFill>
              </a:rPr>
              <a:t>Square variable...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699426AF-6433-417D-8604-21C8109F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3025"/>
            <a:ext cx="33242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Square s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pPr algn="l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Square *p;</a:t>
            </a: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&amp;s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p-&gt;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getArea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3" grpId="0" animBg="1"/>
      <p:bldP spid="415755" grpId="0" build="p"/>
      <p:bldP spid="1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460-3E5F-491C-BD22-5C7B4CB90494}" type="slidenum">
              <a:rPr lang="en-US"/>
              <a:pPr/>
              <a:t>23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550174" y="3901853"/>
            <a:ext cx="3301101" cy="2259364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4175761" y="3856038"/>
            <a:ext cx="48082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Question: </a:t>
            </a:r>
            <a:r>
              <a:rPr lang="en-US" dirty="0">
                <a:solidFill>
                  <a:schemeClr val="tx1"/>
                </a:solidFill>
              </a:rPr>
              <a:t>Can we point a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>
                <a:solidFill>
                  <a:schemeClr val="tx1"/>
                </a:solidFill>
              </a:rPr>
              <a:t> pointer at a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>
                <a:solidFill>
                  <a:schemeClr val="tx1"/>
                </a:solidFill>
              </a:rPr>
              <a:t> variable?</a:t>
            </a:r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4183381" y="5257800"/>
            <a:ext cx="48082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Answer: </a:t>
            </a:r>
            <a:r>
              <a:rPr lang="en-US" dirty="0">
                <a:solidFill>
                  <a:schemeClr val="tx1"/>
                </a:solidFill>
              </a:rPr>
              <a:t>Yes, since a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is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type of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>
                <a:solidFill>
                  <a:schemeClr val="tx1"/>
                </a:solidFill>
              </a:rPr>
              <a:t>, we may point to a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>
                <a:solidFill>
                  <a:schemeClr val="tx1"/>
                </a:solidFill>
              </a:rPr>
              <a:t> using a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>
                <a:solidFill>
                  <a:schemeClr val="tx1"/>
                </a:solidFill>
              </a:rPr>
              <a:t> pointer.</a:t>
            </a:r>
          </a:p>
        </p:txBody>
      </p:sp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4278313" y="4978400"/>
            <a:ext cx="4708525" cy="1600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4183381" y="5114073"/>
            <a:ext cx="4664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general, you may point a </a:t>
            </a:r>
            <a:r>
              <a:rPr lang="en-US" dirty="0">
                <a:solidFill>
                  <a:srgbClr val="7030A0"/>
                </a:solidFill>
              </a:rPr>
              <a:t>superclass</a:t>
            </a:r>
            <a:r>
              <a:rPr lang="en-US" dirty="0">
                <a:solidFill>
                  <a:schemeClr val="tx1"/>
                </a:solidFill>
              </a:rPr>
              <a:t> pointer at a </a:t>
            </a:r>
            <a:r>
              <a:rPr lang="en-US" dirty="0" err="1">
                <a:solidFill>
                  <a:srgbClr val="0070C0"/>
                </a:solidFill>
              </a:rPr>
              <a:t>subclassed</a:t>
            </a:r>
            <a:r>
              <a:rPr lang="en-US" dirty="0">
                <a:solidFill>
                  <a:schemeClr val="tx1"/>
                </a:solidFill>
              </a:rPr>
              <a:t> variable. </a:t>
            </a:r>
          </a:p>
        </p:txBody>
      </p:sp>
      <p:sp>
        <p:nvSpPr>
          <p:cNvPr id="416779" name="Rectangle 11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74623762-97F8-43C0-8827-51DC1635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3025"/>
            <a:ext cx="335540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Square s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pPr algn="l"/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 Shape *p;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p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&amp;s;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// OK????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p-&gt;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getArea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2BF121F8-90D0-4AA0-A3F5-D669ECC94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371792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3" name="Group 5">
            <a:extLst>
              <a:ext uri="{FF2B5EF4-FFF2-40B4-BE49-F238E27FC236}">
                <a16:creationId xmlns:a16="http://schemas.microsoft.com/office/drawing/2014/main" id="{74A1B074-2B87-497B-88A5-821406775934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990600"/>
            <a:ext cx="4572000" cy="2449513"/>
            <a:chOff x="2784" y="576"/>
            <a:chExt cx="2880" cy="1543"/>
          </a:xfrm>
        </p:grpSpPr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95EAE2B7-C355-420D-8D5F-2F7A8EEF6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9E276E35-6FE0-40A0-89EA-6E16CE51C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11352-0568-49D1-8795-452988D48C3D}"/>
              </a:ext>
            </a:extLst>
          </p:cNvPr>
          <p:cNvGrpSpPr/>
          <p:nvPr/>
        </p:nvGrpSpPr>
        <p:grpSpPr>
          <a:xfrm>
            <a:off x="685800" y="99546"/>
            <a:ext cx="2270760" cy="944880"/>
            <a:chOff x="685800" y="99546"/>
            <a:chExt cx="2270760" cy="944880"/>
          </a:xfrm>
        </p:grpSpPr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06E7F77-8B67-4A69-A08B-F4D5BB4EA22A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3A2FE4-DCA0-4975-84EE-0F526439733D}"/>
                </a:ext>
              </a:extLst>
            </p:cNvPr>
            <p:cNvSpPr txBox="1"/>
            <p:nvPr/>
          </p:nvSpPr>
          <p:spPr>
            <a:xfrm>
              <a:off x="1080432" y="455933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Superclass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5B1C08-B169-452F-ADC1-7ED8E3BA1B7E}"/>
              </a:ext>
            </a:extLst>
          </p:cNvPr>
          <p:cNvGrpSpPr/>
          <p:nvPr/>
        </p:nvGrpSpPr>
        <p:grpSpPr>
          <a:xfrm>
            <a:off x="4572000" y="91122"/>
            <a:ext cx="2270760" cy="944880"/>
            <a:chOff x="685800" y="99546"/>
            <a:chExt cx="2270760" cy="944880"/>
          </a:xfrm>
        </p:grpSpPr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13D159DB-E19B-4DA7-826D-26BD1E0B3D10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360214-E93D-4EE3-A51A-F65BD0DA8198}"/>
                </a:ext>
              </a:extLst>
            </p:cNvPr>
            <p:cNvSpPr txBox="1"/>
            <p:nvPr/>
          </p:nvSpPr>
          <p:spPr>
            <a:xfrm>
              <a:off x="1205467" y="455933"/>
              <a:ext cx="1231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Subclass</a:t>
              </a:r>
            </a:p>
          </p:txBody>
        </p:sp>
      </p:grpSp>
      <p:sp>
        <p:nvSpPr>
          <p:cNvPr id="6" name="Arrow: Left 5">
            <a:extLst>
              <a:ext uri="{FF2B5EF4-FFF2-40B4-BE49-F238E27FC236}">
                <a16:creationId xmlns:a16="http://schemas.microsoft.com/office/drawing/2014/main" id="{B11F2435-8172-40C9-B868-7836C34F96E2}"/>
              </a:ext>
            </a:extLst>
          </p:cNvPr>
          <p:cNvSpPr/>
          <p:nvPr/>
        </p:nvSpPr>
        <p:spPr bwMode="auto">
          <a:xfrm>
            <a:off x="2305569" y="4271536"/>
            <a:ext cx="1738430" cy="1294596"/>
          </a:xfrm>
          <a:prstGeom prst="leftArrow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Superclass      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   pointer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9D1FAF-3E30-4153-8B8F-CE6A7097E1A5}"/>
              </a:ext>
            </a:extLst>
          </p:cNvPr>
          <p:cNvGrpSpPr/>
          <p:nvPr/>
        </p:nvGrpSpPr>
        <p:grpSpPr>
          <a:xfrm>
            <a:off x="786394" y="3550920"/>
            <a:ext cx="2270760" cy="944880"/>
            <a:chOff x="685800" y="99546"/>
            <a:chExt cx="2270760" cy="944880"/>
          </a:xfrm>
        </p:grpSpPr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50386EDA-966E-40D7-893D-49AA6491AFE8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98FC26-36BC-45C4-A429-33661544A912}"/>
                </a:ext>
              </a:extLst>
            </p:cNvPr>
            <p:cNvSpPr txBox="1"/>
            <p:nvPr/>
          </p:nvSpPr>
          <p:spPr>
            <a:xfrm>
              <a:off x="1249314" y="214917"/>
              <a:ext cx="11256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Subclass</a:t>
              </a:r>
            </a:p>
            <a:p>
              <a:r>
                <a:rPr lang="en-US" sz="1800" dirty="0">
                  <a:solidFill>
                    <a:schemeClr val="bg1"/>
                  </a:solidFill>
                </a:rPr>
                <a:t>variable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-0.25122 0.2340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1169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04913 0.2067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4" grpId="0"/>
      <p:bldP spid="416775" grpId="0"/>
      <p:bldP spid="416776" grpId="0" animBg="1"/>
      <p:bldP spid="416777" grpId="0"/>
      <p:bldP spid="17" grpId="0" uiExpand="1" build="p"/>
      <p:bldP spid="6" grpId="0" animBg="1"/>
      <p:bldP spid="6" grpId="2" animBg="1"/>
      <p:bldP spid="6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7AB-DAA2-4F5A-84DB-94EA1E0592C6}" type="slidenum">
              <a:rPr lang="en-US"/>
              <a:pPr/>
              <a:t>24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87040"/>
            <a:ext cx="7772400" cy="1143000"/>
          </a:xfrm>
        </p:spPr>
        <p:txBody>
          <a:bodyPr/>
          <a:lstStyle/>
          <a:p>
            <a:r>
              <a:rPr lang="en-US" dirty="0"/>
              <a:t>Polymorphism and Pointers!</a:t>
            </a: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228600" y="738758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In this example, we’ll use a </a:t>
            </a:r>
            <a:r>
              <a:rPr lang="en-US" dirty="0">
                <a:solidFill>
                  <a:srgbClr val="7030A0"/>
                </a:solidFill>
              </a:rPr>
              <a:t>Shape pointer </a:t>
            </a:r>
            <a:r>
              <a:rPr lang="en-US" dirty="0"/>
              <a:t>to point to either 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dirty="0"/>
              <a:t> or a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/>
              <a:t>, then get its area!</a:t>
            </a:r>
          </a:p>
        </p:txBody>
      </p:sp>
      <p:grpSp>
        <p:nvGrpSpPr>
          <p:cNvPr id="418820" name="Group 4"/>
          <p:cNvGrpSpPr>
            <a:grpSpLocks/>
          </p:cNvGrpSpPr>
          <p:nvPr/>
        </p:nvGrpSpPr>
        <p:grpSpPr bwMode="auto">
          <a:xfrm>
            <a:off x="-228600" y="1692845"/>
            <a:ext cx="6500813" cy="4486275"/>
            <a:chOff x="-159" y="1388"/>
            <a:chExt cx="4095" cy="2826"/>
          </a:xfrm>
        </p:grpSpPr>
        <p:sp>
          <p:nvSpPr>
            <p:cNvPr id="418821" name="Rectangle 5"/>
            <p:cNvSpPr>
              <a:spLocks noChangeArrowheads="1"/>
            </p:cNvSpPr>
            <p:nvPr/>
          </p:nvSpPr>
          <p:spPr bwMode="auto">
            <a:xfrm>
              <a:off x="144" y="1418"/>
              <a:ext cx="3696" cy="27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2" name="Rectangle 6"/>
            <p:cNvSpPr>
              <a:spLocks noChangeArrowheads="1"/>
            </p:cNvSpPr>
            <p:nvPr/>
          </p:nvSpPr>
          <p:spPr bwMode="auto">
            <a:xfrm>
              <a:off x="-159" y="1388"/>
              <a:ext cx="4095" cy="2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 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 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 *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5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char choice;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“(s)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quare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or a (c)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ircle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:”;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&gt;&gt; choice;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if (choice == ‘s’)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 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&amp;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	//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upcast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else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&amp;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	//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upcast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“The area of your shape is: “;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shapeptr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-&gt;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419100" y="23897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8827" name="Group 11"/>
          <p:cNvGrpSpPr>
            <a:grpSpLocks/>
          </p:cNvGrpSpPr>
          <p:nvPr/>
        </p:nvGrpSpPr>
        <p:grpSpPr bwMode="auto">
          <a:xfrm>
            <a:off x="6756400" y="5340920"/>
            <a:ext cx="2159000" cy="863600"/>
            <a:chOff x="4304" y="3069"/>
            <a:chExt cx="1360" cy="544"/>
          </a:xfrm>
        </p:grpSpPr>
        <p:sp>
          <p:nvSpPr>
            <p:cNvPr id="418828" name="Rectangle 12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9" name="Text Box 13"/>
            <p:cNvSpPr txBox="1">
              <a:spLocks noChangeArrowheads="1"/>
            </p:cNvSpPr>
            <p:nvPr/>
          </p:nvSpPr>
          <p:spPr bwMode="auto">
            <a:xfrm>
              <a:off x="4304" y="3069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c</a:t>
              </a:r>
            </a:p>
          </p:txBody>
        </p:sp>
        <p:sp>
          <p:nvSpPr>
            <p:cNvPr id="418830" name="Rectangle 14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1" name="Text Box 15"/>
            <p:cNvSpPr txBox="1">
              <a:spLocks noChangeArrowheads="1"/>
            </p:cNvSpPr>
            <p:nvPr/>
          </p:nvSpPr>
          <p:spPr bwMode="auto">
            <a:xfrm>
              <a:off x="4728" y="3168"/>
              <a:ext cx="8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Circle data:</a:t>
              </a:r>
            </a:p>
          </p:txBody>
        </p:sp>
        <p:sp>
          <p:nvSpPr>
            <p:cNvPr id="418832" name="Text Box 16"/>
            <p:cNvSpPr txBox="1">
              <a:spLocks noChangeArrowheads="1"/>
            </p:cNvSpPr>
            <p:nvPr/>
          </p:nvSpPr>
          <p:spPr bwMode="auto">
            <a:xfrm>
              <a:off x="4728" y="3326"/>
              <a:ext cx="5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990000"/>
                  </a:solidFill>
                </a:rPr>
                <a:t>m_rad:</a:t>
              </a:r>
            </a:p>
          </p:txBody>
        </p:sp>
        <p:sp>
          <p:nvSpPr>
            <p:cNvPr id="418833" name="Text Box 17"/>
            <p:cNvSpPr txBox="1">
              <a:spLocks noChangeArrowheads="1"/>
            </p:cNvSpPr>
            <p:nvPr/>
          </p:nvSpPr>
          <p:spPr bwMode="auto">
            <a:xfrm>
              <a:off x="5228" y="3326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006666"/>
                  </a:solidFill>
                </a:rPr>
                <a:t>10</a:t>
              </a:r>
            </a:p>
          </p:txBody>
        </p:sp>
      </p:grpSp>
      <p:grpSp>
        <p:nvGrpSpPr>
          <p:cNvPr id="418834" name="Group 18"/>
          <p:cNvGrpSpPr>
            <a:grpSpLocks/>
          </p:cNvGrpSpPr>
          <p:nvPr/>
        </p:nvGrpSpPr>
        <p:grpSpPr bwMode="auto">
          <a:xfrm>
            <a:off x="6756400" y="4350320"/>
            <a:ext cx="2159000" cy="863600"/>
            <a:chOff x="4304" y="3069"/>
            <a:chExt cx="1360" cy="544"/>
          </a:xfrm>
        </p:grpSpPr>
        <p:sp>
          <p:nvSpPr>
            <p:cNvPr id="418835" name="Rectangle 19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6" name="Text Box 20"/>
            <p:cNvSpPr txBox="1">
              <a:spLocks noChangeArrowheads="1"/>
            </p:cNvSpPr>
            <p:nvPr/>
          </p:nvSpPr>
          <p:spPr bwMode="auto">
            <a:xfrm>
              <a:off x="4304" y="3069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    </a:t>
              </a:r>
              <a:r>
                <a:rPr lang="en-US"/>
                <a:t>s</a:t>
              </a:r>
            </a:p>
          </p:txBody>
        </p:sp>
        <p:sp>
          <p:nvSpPr>
            <p:cNvPr id="418837" name="Rectangle 21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8" name="Text Box 22"/>
            <p:cNvSpPr txBox="1">
              <a:spLocks noChangeArrowheads="1"/>
            </p:cNvSpPr>
            <p:nvPr/>
          </p:nvSpPr>
          <p:spPr bwMode="auto">
            <a:xfrm>
              <a:off x="4728" y="3176"/>
              <a:ext cx="92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Square data:</a:t>
              </a:r>
            </a:p>
          </p:txBody>
        </p:sp>
        <p:sp>
          <p:nvSpPr>
            <p:cNvPr id="418839" name="Text Box 23"/>
            <p:cNvSpPr txBox="1">
              <a:spLocks noChangeArrowheads="1"/>
            </p:cNvSpPr>
            <p:nvPr/>
          </p:nvSpPr>
          <p:spPr bwMode="auto">
            <a:xfrm>
              <a:off x="4728" y="3334"/>
              <a:ext cx="60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rgbClr val="990000"/>
                  </a:solidFill>
                </a:rPr>
                <a:t>m_side:</a:t>
              </a:r>
            </a:p>
          </p:txBody>
        </p:sp>
        <p:sp>
          <p:nvSpPr>
            <p:cNvPr id="418840" name="Text Box 24"/>
            <p:cNvSpPr txBox="1">
              <a:spLocks noChangeArrowheads="1"/>
            </p:cNvSpPr>
            <p:nvPr/>
          </p:nvSpPr>
          <p:spPr bwMode="auto">
            <a:xfrm>
              <a:off x="5228" y="3334"/>
              <a:ext cx="19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rgbClr val="006666"/>
                  </a:solidFill>
                </a:rPr>
                <a:t>5</a:t>
              </a:r>
            </a:p>
          </p:txBody>
        </p:sp>
      </p:grpSp>
      <p:grpSp>
        <p:nvGrpSpPr>
          <p:cNvPr id="418841" name="Group 25"/>
          <p:cNvGrpSpPr>
            <a:grpSpLocks/>
          </p:cNvGrpSpPr>
          <p:nvPr/>
        </p:nvGrpSpPr>
        <p:grpSpPr bwMode="auto">
          <a:xfrm>
            <a:off x="6248400" y="3329558"/>
            <a:ext cx="2571750" cy="457200"/>
            <a:chOff x="3936" y="2237"/>
            <a:chExt cx="1620" cy="288"/>
          </a:xfrm>
        </p:grpSpPr>
        <p:sp>
          <p:nvSpPr>
            <p:cNvPr id="418842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3" name="Text Box 27"/>
            <p:cNvSpPr txBox="1">
              <a:spLocks noChangeArrowheads="1"/>
            </p:cNvSpPr>
            <p:nvPr/>
          </p:nvSpPr>
          <p:spPr bwMode="auto">
            <a:xfrm>
              <a:off x="3936" y="2237"/>
              <a:ext cx="9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/>
                <a:t>shapeptr</a:t>
              </a:r>
              <a:endParaRPr lang="en-US" dirty="0"/>
            </a:p>
          </p:txBody>
        </p:sp>
      </p:grpSp>
      <p:sp>
        <p:nvSpPr>
          <p:cNvPr id="418851" name="Freeform 35"/>
          <p:cNvSpPr>
            <a:spLocks/>
          </p:cNvSpPr>
          <p:nvPr/>
        </p:nvSpPr>
        <p:spPr bwMode="auto">
          <a:xfrm>
            <a:off x="7010400" y="3588320"/>
            <a:ext cx="1879600" cy="914400"/>
          </a:xfrm>
          <a:custGeom>
            <a:avLst/>
            <a:gdLst>
              <a:gd name="T0" fmla="*/ 832 w 1248"/>
              <a:gd name="T1" fmla="*/ 0 h 576"/>
              <a:gd name="T2" fmla="*/ 1216 w 1248"/>
              <a:gd name="T3" fmla="*/ 192 h 576"/>
              <a:gd name="T4" fmla="*/ 640 w 1248"/>
              <a:gd name="T5" fmla="*/ 336 h 576"/>
              <a:gd name="T6" fmla="*/ 64 w 1248"/>
              <a:gd name="T7" fmla="*/ 384 h 576"/>
              <a:gd name="T8" fmla="*/ 256 w 1248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576">
                <a:moveTo>
                  <a:pt x="832" y="0"/>
                </a:moveTo>
                <a:cubicBezTo>
                  <a:pt x="1040" y="68"/>
                  <a:pt x="1248" y="136"/>
                  <a:pt x="1216" y="192"/>
                </a:cubicBezTo>
                <a:cubicBezTo>
                  <a:pt x="1184" y="248"/>
                  <a:pt x="832" y="304"/>
                  <a:pt x="640" y="336"/>
                </a:cubicBezTo>
                <a:cubicBezTo>
                  <a:pt x="448" y="368"/>
                  <a:pt x="128" y="344"/>
                  <a:pt x="64" y="384"/>
                </a:cubicBezTo>
                <a:cubicBezTo>
                  <a:pt x="0" y="424"/>
                  <a:pt x="128" y="500"/>
                  <a:pt x="256" y="57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16"/>
          <p:cNvSpPr>
            <a:spLocks noChangeArrowheads="1"/>
          </p:cNvSpPr>
          <p:nvPr/>
        </p:nvSpPr>
        <p:spPr bwMode="auto">
          <a:xfrm>
            <a:off x="442682" y="3818789"/>
            <a:ext cx="3592749" cy="1360488"/>
          </a:xfrm>
          <a:prstGeom prst="wedgeRoundRectCallout">
            <a:avLst>
              <a:gd name="adj1" fmla="val 47999"/>
              <a:gd name="adj2" fmla="val 84228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Hmm. </a:t>
            </a:r>
            <a:r>
              <a:rPr lang="en-US" sz="2000" dirty="0" err="1">
                <a:solidFill>
                  <a:srgbClr val="7030A0"/>
                </a:solidFill>
              </a:rPr>
              <a:t>getArea</a:t>
            </a:r>
            <a:r>
              <a:rPr lang="en-US" sz="2000" dirty="0"/>
              <a:t> is a virtual function.  What type of variable does </a:t>
            </a:r>
            <a:r>
              <a:rPr lang="en-US" sz="2000" dirty="0" err="1">
                <a:solidFill>
                  <a:srgbClr val="7030A0"/>
                </a:solidFill>
              </a:rPr>
              <a:t>shapeptr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point to?</a:t>
            </a: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428828" y="26707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>
            <a:off x="413426" y="29674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419100" y="32463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452337" y="37867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>
            <a:off x="449089" y="40558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>
            <a:off x="448284" y="43347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5"/>
          <p:cNvGrpSpPr>
            <a:grpSpLocks/>
          </p:cNvGrpSpPr>
          <p:nvPr/>
        </p:nvGrpSpPr>
        <p:grpSpPr bwMode="auto">
          <a:xfrm>
            <a:off x="6486525" y="2867595"/>
            <a:ext cx="2333625" cy="461963"/>
            <a:chOff x="4086" y="2237"/>
            <a:chExt cx="1470" cy="291"/>
          </a:xfrm>
        </p:grpSpPr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4086" y="2237"/>
              <a:ext cx="6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choice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8044586" y="2892553"/>
            <a:ext cx="445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9999"/>
                </a:solidFill>
              </a:rPr>
              <a:t>‘s’</a:t>
            </a:r>
          </a:p>
        </p:txBody>
      </p:sp>
      <p:sp>
        <p:nvSpPr>
          <p:cNvPr id="3" name="Rectangle 2"/>
          <p:cNvSpPr/>
          <p:nvPr/>
        </p:nvSpPr>
        <p:spPr>
          <a:xfrm>
            <a:off x="280123" y="6095990"/>
            <a:ext cx="3084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(s)</a:t>
            </a:r>
            <a:r>
              <a:rPr lang="en-US" sz="2000" dirty="0" err="1">
                <a:solidFill>
                  <a:srgbClr val="7030A0"/>
                </a:solidFill>
                <a:latin typeface="+mj-lt"/>
                <a:ea typeface="MS Mincho" pitchFamily="49" charset="-128"/>
              </a:rPr>
              <a:t>quare</a:t>
            </a:r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 or a (c)</a:t>
            </a:r>
            <a:r>
              <a:rPr lang="en-US" sz="2000" dirty="0" err="1">
                <a:solidFill>
                  <a:srgbClr val="7030A0"/>
                </a:solidFill>
                <a:latin typeface="+mj-lt"/>
                <a:ea typeface="MS Mincho" pitchFamily="49" charset="-128"/>
              </a:rPr>
              <a:t>ircle</a:t>
            </a:r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:</a:t>
            </a: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06839" y="6051766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9999"/>
                </a:solidFill>
              </a:rPr>
              <a:t>s</a:t>
            </a: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>
            <a:off x="733628" y="46184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>
            <a:off x="419100" y="54510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7251" y="6448442"/>
            <a:ext cx="4290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The area of your shape is:</a:t>
            </a: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>
            <a:off x="434429" y="57412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8854" name="Group 38"/>
          <p:cNvGrpSpPr>
            <a:grpSpLocks/>
          </p:cNvGrpSpPr>
          <p:nvPr/>
        </p:nvGrpSpPr>
        <p:grpSpPr bwMode="auto">
          <a:xfrm>
            <a:off x="4349750" y="1596008"/>
            <a:ext cx="4572000" cy="2449513"/>
            <a:chOff x="2784" y="576"/>
            <a:chExt cx="2880" cy="1543"/>
          </a:xfrm>
        </p:grpSpPr>
        <p:sp>
          <p:nvSpPr>
            <p:cNvPr id="418855" name="Rectangle 3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56" name="Rectangle 40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8857" name="Line 41"/>
          <p:cNvSpPr>
            <a:spLocks noChangeShapeType="1"/>
          </p:cNvSpPr>
          <p:nvPr/>
        </p:nvSpPr>
        <p:spPr bwMode="auto">
          <a:xfrm>
            <a:off x="4265613" y="28009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58" name="Line 42"/>
          <p:cNvSpPr>
            <a:spLocks noChangeShapeType="1"/>
          </p:cNvSpPr>
          <p:nvPr/>
        </p:nvSpPr>
        <p:spPr bwMode="auto">
          <a:xfrm>
            <a:off x="6251575" y="2632645"/>
            <a:ext cx="328613" cy="320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59" name="Text Box 43"/>
          <p:cNvSpPr txBox="1">
            <a:spLocks noChangeArrowheads="1"/>
          </p:cNvSpPr>
          <p:nvPr/>
        </p:nvSpPr>
        <p:spPr bwMode="auto">
          <a:xfrm>
            <a:off x="6575425" y="3150170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5*5</a:t>
            </a:r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 bwMode="auto">
          <a:xfrm>
            <a:off x="4132118" y="1100505"/>
            <a:ext cx="3835400" cy="1184680"/>
          </a:xfrm>
          <a:prstGeom prst="wedgeRoundRectCallout">
            <a:avLst>
              <a:gd name="adj1" fmla="val 46551"/>
              <a:gd name="adj2" fmla="val 147315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Aha! The </a:t>
            </a:r>
            <a:r>
              <a:rPr lang="en-US" sz="2000" dirty="0" err="1">
                <a:solidFill>
                  <a:srgbClr val="7030A0"/>
                </a:solidFill>
              </a:rPr>
              <a:t>shapeptr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variable points to a </a:t>
            </a:r>
            <a:r>
              <a:rPr lang="en-US" sz="2000" dirty="0">
                <a:solidFill>
                  <a:srgbClr val="0070C0"/>
                </a:solidFill>
              </a:rPr>
              <a:t>Square</a:t>
            </a:r>
            <a:r>
              <a:rPr lang="en-US" sz="2000" dirty="0"/>
              <a:t>.  I’ll call </a:t>
            </a:r>
            <a:r>
              <a:rPr lang="en-US" sz="2000" dirty="0">
                <a:solidFill>
                  <a:srgbClr val="0070C0"/>
                </a:solidFill>
              </a:rPr>
              <a:t>Square’s </a:t>
            </a:r>
            <a:r>
              <a:rPr lang="en-US" sz="2000" dirty="0" err="1">
                <a:solidFill>
                  <a:srgbClr val="0070C0"/>
                </a:solidFill>
              </a:rPr>
              <a:t>getArea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function.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DA22B2CF-6B09-42E0-81A5-576FAF0C3730}"/>
              </a:ext>
            </a:extLst>
          </p:cNvPr>
          <p:cNvSpPr/>
          <p:nvPr/>
        </p:nvSpPr>
        <p:spPr bwMode="auto">
          <a:xfrm rot="831678">
            <a:off x="3036601" y="2640874"/>
            <a:ext cx="1738430" cy="1294596"/>
          </a:xfrm>
          <a:prstGeom prst="leftArrow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Superclass     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   Pointer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461392-7D25-49C0-8042-A309A6703C65}"/>
              </a:ext>
            </a:extLst>
          </p:cNvPr>
          <p:cNvGrpSpPr/>
          <p:nvPr/>
        </p:nvGrpSpPr>
        <p:grpSpPr>
          <a:xfrm rot="3628250">
            <a:off x="2219848" y="1429421"/>
            <a:ext cx="1591046" cy="1357825"/>
            <a:chOff x="685800" y="-313399"/>
            <a:chExt cx="1591046" cy="1357825"/>
          </a:xfrm>
        </p:grpSpPr>
        <p:sp>
          <p:nvSpPr>
            <p:cNvPr id="63" name="Arrow: Left 62">
              <a:extLst>
                <a:ext uri="{FF2B5EF4-FFF2-40B4-BE49-F238E27FC236}">
                  <a16:creationId xmlns:a16="http://schemas.microsoft.com/office/drawing/2014/main" id="{1D3EAE15-C8FA-42CE-872A-26ED1971223F}"/>
                </a:ext>
              </a:extLst>
            </p:cNvPr>
            <p:cNvSpPr/>
            <p:nvPr/>
          </p:nvSpPr>
          <p:spPr bwMode="auto">
            <a:xfrm rot="16200000">
              <a:off x="808508" y="-423912"/>
              <a:ext cx="1345630" cy="1591046"/>
            </a:xfrm>
            <a:prstGeom prst="leftArrow">
              <a:avLst>
                <a:gd name="adj1" fmla="val 41275"/>
                <a:gd name="adj2" fmla="val 50000"/>
              </a:avLst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7F3A175-9301-457D-BBFD-23738D3E3C57}"/>
                </a:ext>
              </a:extLst>
            </p:cNvPr>
            <p:cNvSpPr txBox="1"/>
            <p:nvPr/>
          </p:nvSpPr>
          <p:spPr>
            <a:xfrm rot="16200000">
              <a:off x="927713" y="-63330"/>
              <a:ext cx="1146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Subclass</a:t>
              </a:r>
            </a:p>
            <a:p>
              <a:r>
                <a:rPr lang="en-US" sz="1800" dirty="0">
                  <a:solidFill>
                    <a:schemeClr val="bg1"/>
                  </a:solidFill>
                </a:rPr>
                <a:t>variables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156 0.14329 " pathEditMode="relative" ptsTypes="AA">
                                      <p:cBhvr>
                                        <p:cTn id="15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3" grpId="0" animBg="1"/>
      <p:bldP spid="418823" grpId="1" animBg="1"/>
      <p:bldP spid="418851" grpId="0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2" grpId="0"/>
      <p:bldP spid="3" grpId="0"/>
      <p:bldP spid="58" grpId="0"/>
      <p:bldP spid="59" grpId="0" animBg="1"/>
      <p:bldP spid="59" grpId="1" animBg="1"/>
      <p:bldP spid="60" grpId="0" animBg="1"/>
      <p:bldP spid="60" grpId="1" animBg="1"/>
      <p:bldP spid="61" grpId="0"/>
      <p:bldP spid="62" grpId="0" animBg="1"/>
      <p:bldP spid="62" grpId="1" animBg="1"/>
      <p:bldP spid="418857" grpId="0" animBg="1"/>
      <p:bldP spid="418857" grpId="1" animBg="1"/>
      <p:bldP spid="418858" grpId="0" animBg="1"/>
      <p:bldP spid="418858" grpId="1" animBg="1"/>
      <p:bldP spid="418859" grpId="0" autoUpdateAnimBg="0"/>
      <p:bldP spid="46" grpId="0" animBg="1"/>
      <p:bldP spid="46" grpId="1" animBg="1"/>
      <p:bldP spid="46" grpId="2" animBg="1"/>
      <p:bldP spid="56" grpId="0" animBg="1"/>
      <p:bldP spid="5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A592-EA7D-4EFE-BB1D-C3EFD410932F}" type="slidenum">
              <a:rPr lang="en-US"/>
              <a:pPr/>
              <a:t>25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Pointers</a:t>
            </a:r>
          </a:p>
        </p:txBody>
      </p:sp>
      <p:grpSp>
        <p:nvGrpSpPr>
          <p:cNvPr id="419843" name="Group 3"/>
          <p:cNvGrpSpPr>
            <a:grpSpLocks/>
          </p:cNvGrpSpPr>
          <p:nvPr/>
        </p:nvGrpSpPr>
        <p:grpSpPr bwMode="auto">
          <a:xfrm>
            <a:off x="0" y="1219200"/>
            <a:ext cx="4495800" cy="5043488"/>
            <a:chOff x="-48" y="720"/>
            <a:chExt cx="2832" cy="3125"/>
          </a:xfrm>
        </p:grpSpPr>
        <p:sp>
          <p:nvSpPr>
            <p:cNvPr id="419844" name="Rectangle 4"/>
            <p:cNvSpPr>
              <a:spLocks noChangeArrowheads="1"/>
            </p:cNvSpPr>
            <p:nvPr/>
          </p:nvSpPr>
          <p:spPr bwMode="auto">
            <a:xfrm>
              <a:off x="192" y="720"/>
              <a:ext cx="2448" cy="288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45" name="Rectangle 5"/>
            <p:cNvSpPr>
              <a:spLocks noChangeArrowheads="1"/>
            </p:cNvSpPr>
            <p:nvPr/>
          </p:nvSpPr>
          <p:spPr bwMode="auto">
            <a:xfrm>
              <a:off x="-48" y="726"/>
              <a:ext cx="2832" cy="3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Circle		c(1);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		s(2);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Triangle	t(4,5,6);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	Shape        	*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[100];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[0] = &amp;c;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[1] = &amp;s;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[2] = &amp;t;</a:t>
              </a:r>
            </a:p>
            <a:p>
              <a:pPr indent="457200" algn="l" eaLnBrk="0" hangingPunct="0"/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// redraw all shapes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=0;i&lt;3;i++)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{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]-&gt;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plotShape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4357688" y="1341438"/>
            <a:ext cx="4608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Here’s another example where polymorphism is useful.</a:t>
            </a:r>
          </a:p>
        </p:txBody>
      </p:sp>
      <p:sp>
        <p:nvSpPr>
          <p:cNvPr id="419847" name="Text Box 7"/>
          <p:cNvSpPr txBox="1">
            <a:spLocks noChangeArrowheads="1"/>
          </p:cNvSpPr>
          <p:nvPr/>
        </p:nvSpPr>
        <p:spPr bwMode="auto">
          <a:xfrm>
            <a:off x="4675905" y="2362200"/>
            <a:ext cx="4114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What if we were building a </a:t>
            </a:r>
            <a:r>
              <a:rPr lang="en-US" dirty="0">
                <a:solidFill>
                  <a:srgbClr val="6600CC"/>
                </a:solidFill>
              </a:rPr>
              <a:t>graphics design program</a:t>
            </a:r>
            <a:r>
              <a:rPr lang="en-US" dirty="0"/>
              <a:t> and wanted to easily draw each shape on the screen?</a:t>
            </a:r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4357688" y="4114800"/>
            <a:ext cx="46767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 dirty="0"/>
              <a:t>We could add a virtual </a:t>
            </a:r>
            <a:r>
              <a:rPr lang="en-US" sz="2300" dirty="0" err="1">
                <a:solidFill>
                  <a:srgbClr val="990000"/>
                </a:solidFill>
              </a:rPr>
              <a:t>plotShape</a:t>
            </a:r>
            <a:r>
              <a:rPr lang="en-US" sz="2300" dirty="0">
                <a:solidFill>
                  <a:srgbClr val="990000"/>
                </a:solidFill>
              </a:rPr>
              <a:t>()</a:t>
            </a:r>
            <a:r>
              <a:rPr lang="en-US" sz="2300" dirty="0"/>
              <a:t> method to our </a:t>
            </a:r>
            <a:r>
              <a:rPr lang="en-US" sz="2300" dirty="0">
                <a:solidFill>
                  <a:srgbClr val="6600CC"/>
                </a:solidFill>
              </a:rPr>
              <a:t>Shape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6600CC"/>
                </a:solidFill>
              </a:rPr>
              <a:t>Circle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6600CC"/>
                </a:solidFill>
              </a:rPr>
              <a:t>Square</a:t>
            </a:r>
            <a:r>
              <a:rPr lang="en-US" sz="2300" dirty="0"/>
              <a:t> </a:t>
            </a:r>
            <a:br>
              <a:rPr lang="en-US" sz="2300" dirty="0"/>
            </a:br>
            <a:r>
              <a:rPr lang="en-US" sz="2300" dirty="0"/>
              <a:t>and </a:t>
            </a:r>
            <a:r>
              <a:rPr lang="en-US" sz="2300" dirty="0">
                <a:solidFill>
                  <a:srgbClr val="6600CC"/>
                </a:solidFill>
              </a:rPr>
              <a:t>Triangle </a:t>
            </a:r>
            <a:r>
              <a:rPr lang="en-US" sz="2300" dirty="0">
                <a:solidFill>
                  <a:schemeClr val="tx1"/>
                </a:solidFill>
              </a:rPr>
              <a:t>classes</a:t>
            </a:r>
            <a:r>
              <a:rPr lang="en-US" sz="2300" dirty="0"/>
              <a:t>.</a:t>
            </a:r>
          </a:p>
        </p:txBody>
      </p:sp>
      <p:grpSp>
        <p:nvGrpSpPr>
          <p:cNvPr id="419849" name="Group 9"/>
          <p:cNvGrpSpPr>
            <a:grpSpLocks/>
          </p:cNvGrpSpPr>
          <p:nvPr/>
        </p:nvGrpSpPr>
        <p:grpSpPr bwMode="auto">
          <a:xfrm>
            <a:off x="114300" y="5181602"/>
            <a:ext cx="8801100" cy="1608138"/>
            <a:chOff x="72" y="3264"/>
            <a:chExt cx="5544" cy="1013"/>
          </a:xfrm>
        </p:grpSpPr>
        <p:sp>
          <p:nvSpPr>
            <p:cNvPr id="419850" name="Text Box 10"/>
            <p:cNvSpPr txBox="1">
              <a:spLocks noChangeArrowheads="1"/>
            </p:cNvSpPr>
            <p:nvPr/>
          </p:nvSpPr>
          <p:spPr bwMode="auto">
            <a:xfrm>
              <a:off x="240" y="3754"/>
              <a:ext cx="53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Now our program simply asks each object to draw itself and it does!</a:t>
              </a:r>
            </a:p>
          </p:txBody>
        </p:sp>
        <p:sp>
          <p:nvSpPr>
            <p:cNvPr id="419851" name="Freeform 11"/>
            <p:cNvSpPr>
              <a:spLocks/>
            </p:cNvSpPr>
            <p:nvPr/>
          </p:nvSpPr>
          <p:spPr bwMode="auto">
            <a:xfrm>
              <a:off x="72" y="3264"/>
              <a:ext cx="744" cy="624"/>
            </a:xfrm>
            <a:custGeom>
              <a:avLst/>
              <a:gdLst>
                <a:gd name="T0" fmla="*/ 312 w 744"/>
                <a:gd name="T1" fmla="*/ 624 h 624"/>
                <a:gd name="T2" fmla="*/ 24 w 744"/>
                <a:gd name="T3" fmla="*/ 384 h 624"/>
                <a:gd name="T4" fmla="*/ 168 w 744"/>
                <a:gd name="T5" fmla="*/ 144 h 624"/>
                <a:gd name="T6" fmla="*/ 744 w 744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624">
                  <a:moveTo>
                    <a:pt x="312" y="624"/>
                  </a:moveTo>
                  <a:cubicBezTo>
                    <a:pt x="180" y="544"/>
                    <a:pt x="48" y="464"/>
                    <a:pt x="24" y="384"/>
                  </a:cubicBezTo>
                  <a:cubicBezTo>
                    <a:pt x="0" y="304"/>
                    <a:pt x="48" y="208"/>
                    <a:pt x="168" y="144"/>
                  </a:cubicBezTo>
                  <a:cubicBezTo>
                    <a:pt x="288" y="80"/>
                    <a:pt x="672" y="24"/>
                    <a:pt x="744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4495800" y="1066800"/>
            <a:ext cx="4484688" cy="481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19869" name="Group 29"/>
          <p:cNvGrpSpPr>
            <a:grpSpLocks/>
          </p:cNvGrpSpPr>
          <p:nvPr/>
        </p:nvGrpSpPr>
        <p:grpSpPr bwMode="auto">
          <a:xfrm>
            <a:off x="5105400" y="1127125"/>
            <a:ext cx="4751388" cy="1993900"/>
            <a:chOff x="3216" y="710"/>
            <a:chExt cx="2993" cy="1256"/>
          </a:xfrm>
        </p:grpSpPr>
        <p:grpSp>
          <p:nvGrpSpPr>
            <p:cNvPr id="419858" name="Group 18"/>
            <p:cNvGrpSpPr>
              <a:grpSpLocks/>
            </p:cNvGrpSpPr>
            <p:nvPr/>
          </p:nvGrpSpPr>
          <p:grpSpPr bwMode="auto">
            <a:xfrm>
              <a:off x="3216" y="960"/>
              <a:ext cx="816" cy="1006"/>
              <a:chOff x="3216" y="960"/>
              <a:chExt cx="816" cy="1006"/>
            </a:xfrm>
          </p:grpSpPr>
          <p:sp>
            <p:nvSpPr>
              <p:cNvPr id="419853" name="Rectangle 13"/>
              <p:cNvSpPr>
                <a:spLocks noChangeArrowheads="1"/>
              </p:cNvSpPr>
              <p:nvPr/>
            </p:nvSpPr>
            <p:spPr bwMode="auto">
              <a:xfrm>
                <a:off x="3216" y="960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4" name="Rectangle 14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5" name="Rectangle 15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6" name="Rectangle 16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7" name="Text Box 17"/>
              <p:cNvSpPr txBox="1">
                <a:spLocks noChangeArrowheads="1"/>
              </p:cNvSpPr>
              <p:nvPr/>
            </p:nvSpPr>
            <p:spPr bwMode="auto">
              <a:xfrm>
                <a:off x="3474" y="1601"/>
                <a:ext cx="28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…</a:t>
                </a:r>
              </a:p>
            </p:txBody>
          </p:sp>
        </p:grpSp>
        <p:sp>
          <p:nvSpPr>
            <p:cNvPr id="419860" name="Rectangle 20"/>
            <p:cNvSpPr>
              <a:spLocks noChangeArrowheads="1"/>
            </p:cNvSpPr>
            <p:nvPr/>
          </p:nvSpPr>
          <p:spPr bwMode="auto">
            <a:xfrm>
              <a:off x="4416" y="768"/>
              <a:ext cx="720" cy="384"/>
            </a:xfrm>
            <a:prstGeom prst="rect">
              <a:avLst/>
            </a:prstGeom>
            <a:solidFill>
              <a:srgbClr val="FFCC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9" name="Line 19"/>
            <p:cNvSpPr>
              <a:spLocks noChangeShapeType="1"/>
            </p:cNvSpPr>
            <p:nvPr/>
          </p:nvSpPr>
          <p:spPr bwMode="auto">
            <a:xfrm flipV="1">
              <a:off x="3888" y="833"/>
              <a:ext cx="584" cy="223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1" name="Text Box 21"/>
            <p:cNvSpPr txBox="1">
              <a:spLocks noChangeArrowheads="1"/>
            </p:cNvSpPr>
            <p:nvPr/>
          </p:nvSpPr>
          <p:spPr bwMode="auto">
            <a:xfrm>
              <a:off x="4529" y="710"/>
              <a:ext cx="14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Circle                   </a:t>
              </a:r>
            </a:p>
          </p:txBody>
        </p:sp>
        <p:sp>
          <p:nvSpPr>
            <p:cNvPr id="419863" name="Rectangle 23"/>
            <p:cNvSpPr>
              <a:spLocks noChangeArrowheads="1"/>
            </p:cNvSpPr>
            <p:nvPr/>
          </p:nvSpPr>
          <p:spPr bwMode="auto">
            <a:xfrm>
              <a:off x="4464" y="1104"/>
              <a:ext cx="720" cy="384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2" name="Line 22"/>
            <p:cNvSpPr>
              <a:spLocks noChangeShapeType="1"/>
            </p:cNvSpPr>
            <p:nvPr/>
          </p:nvSpPr>
          <p:spPr bwMode="auto">
            <a:xfrm flipV="1">
              <a:off x="3928" y="1228"/>
              <a:ext cx="635" cy="51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4" name="Text Box 24"/>
            <p:cNvSpPr txBox="1">
              <a:spLocks noChangeArrowheads="1"/>
            </p:cNvSpPr>
            <p:nvPr/>
          </p:nvSpPr>
          <p:spPr bwMode="auto">
            <a:xfrm>
              <a:off x="4496" y="1056"/>
              <a:ext cx="1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Square                    </a:t>
              </a:r>
            </a:p>
          </p:txBody>
        </p:sp>
        <p:sp>
          <p:nvSpPr>
            <p:cNvPr id="419866" name="Rectangle 26"/>
            <p:cNvSpPr>
              <a:spLocks noChangeArrowheads="1"/>
            </p:cNvSpPr>
            <p:nvPr/>
          </p:nvSpPr>
          <p:spPr bwMode="auto">
            <a:xfrm>
              <a:off x="4533" y="1419"/>
              <a:ext cx="720" cy="384"/>
            </a:xfrm>
            <a:prstGeom prst="rect">
              <a:avLst/>
            </a:prstGeom>
            <a:solidFill>
              <a:srgbClr val="99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7" name="Line 27"/>
            <p:cNvSpPr>
              <a:spLocks noChangeShapeType="1"/>
            </p:cNvSpPr>
            <p:nvPr/>
          </p:nvSpPr>
          <p:spPr bwMode="auto">
            <a:xfrm>
              <a:off x="3984" y="1440"/>
              <a:ext cx="592" cy="52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8" name="Text Box 28"/>
            <p:cNvSpPr txBox="1">
              <a:spLocks noChangeArrowheads="1"/>
            </p:cNvSpPr>
            <p:nvPr/>
          </p:nvSpPr>
          <p:spPr bwMode="auto">
            <a:xfrm>
              <a:off x="4567" y="1430"/>
              <a:ext cx="16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Triangle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7" grpId="0" autoUpdateAnimBg="0"/>
      <p:bldP spid="419848" grpId="0" autoUpdateAnimBg="0"/>
      <p:bldP spid="4198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82-5404-4F38-81D4-BFC4C03D063F}" type="slidenum">
              <a:rPr lang="en-US"/>
              <a:pPr/>
              <a:t>26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50174" y="3901853"/>
            <a:ext cx="3301101" cy="2399494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3851275" y="5193351"/>
            <a:ext cx="51022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Answer: </a:t>
            </a:r>
            <a:r>
              <a:rPr lang="en-US" sz="2200" dirty="0">
                <a:solidFill>
                  <a:srgbClr val="FF0000"/>
                </a:solidFill>
              </a:rPr>
              <a:t>NO! </a:t>
            </a:r>
            <a:r>
              <a:rPr lang="en-US" sz="2200" dirty="0">
                <a:solidFill>
                  <a:schemeClr val="tx1"/>
                </a:solidFill>
              </a:rPr>
              <a:t>That would treat Carey as if he’s a </a:t>
            </a:r>
            <a:r>
              <a:rPr lang="en-US" sz="2200" dirty="0">
                <a:solidFill>
                  <a:srgbClr val="0070C0"/>
                </a:solidFill>
              </a:rPr>
              <a:t>Politician</a:t>
            </a:r>
            <a:r>
              <a:rPr lang="en-US" sz="2200" dirty="0">
                <a:solidFill>
                  <a:schemeClr val="tx1"/>
                </a:solidFill>
              </a:rPr>
              <a:t> (but he’s not – he’s just a regular </a:t>
            </a:r>
            <a:r>
              <a:rPr lang="en-US" sz="2200" dirty="0">
                <a:solidFill>
                  <a:srgbClr val="7030A0"/>
                </a:solidFill>
              </a:rPr>
              <a:t>Person</a:t>
            </a:r>
            <a:r>
              <a:rPr lang="en-US" sz="2200" dirty="0">
                <a:solidFill>
                  <a:schemeClr val="tx1"/>
                </a:solidFill>
              </a:rPr>
              <a:t>)!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It’s not allowed.</a:t>
            </a:r>
          </a:p>
        </p:txBody>
      </p:sp>
      <p:sp>
        <p:nvSpPr>
          <p:cNvPr id="429067" name="Rectangle 11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8" name="Rectangle 12"/>
          <p:cNvSpPr>
            <a:spLocks noChangeArrowheads="1"/>
          </p:cNvSpPr>
          <p:nvPr/>
        </p:nvSpPr>
        <p:spPr bwMode="auto">
          <a:xfrm>
            <a:off x="609600" y="990600"/>
            <a:ext cx="371792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string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" name="Group 5">
            <a:extLst>
              <a:ext uri="{FF2B5EF4-FFF2-40B4-BE49-F238E27FC236}">
                <a16:creationId xmlns:a16="http://schemas.microsoft.com/office/drawing/2014/main" id="{9CB4F430-B215-4A8E-8950-4F859D8B8A3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990600"/>
            <a:ext cx="4572000" cy="2955927"/>
            <a:chOff x="2784" y="576"/>
            <a:chExt cx="2880" cy="1862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8BA0877-AB4B-494E-8ECC-26D4B7A2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6"/>
              <a:ext cx="2784" cy="186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87C243FA-8260-4DF8-A9B7-201AE8FD2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8"/>
              <a:ext cx="2880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Politician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tellALie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m_myLie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 eaLnBrk="0" hangingPunct="0"/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wasteMoney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dollars)</a:t>
              </a:r>
              <a:b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m_speciaInterest</a:t>
              </a:r>
              <a:r>
                <a:rPr lang="en-US" sz="105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+= dollars;</a:t>
              </a:r>
              <a:r>
                <a:rPr lang="en-US" sz="11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...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 Box 5">
            <a:extLst>
              <a:ext uri="{FF2B5EF4-FFF2-40B4-BE49-F238E27FC236}">
                <a16:creationId xmlns:a16="http://schemas.microsoft.com/office/drawing/2014/main" id="{1C7AB076-02CA-4C85-9617-CCA3820D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3025"/>
            <a:ext cx="335540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Politician *p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Person carey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&amp;carey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OK????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05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p-&gt;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tellALie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0B3CB7-CCF8-4261-A7E9-49053E4CE62C}"/>
              </a:ext>
            </a:extLst>
          </p:cNvPr>
          <p:cNvGrpSpPr/>
          <p:nvPr/>
        </p:nvGrpSpPr>
        <p:grpSpPr>
          <a:xfrm>
            <a:off x="685800" y="99546"/>
            <a:ext cx="2270760" cy="944880"/>
            <a:chOff x="685800" y="99546"/>
            <a:chExt cx="2270760" cy="944880"/>
          </a:xfrm>
        </p:grpSpPr>
        <p:sp>
          <p:nvSpPr>
            <p:cNvPr id="22" name="Arrow: Left 21">
              <a:extLst>
                <a:ext uri="{FF2B5EF4-FFF2-40B4-BE49-F238E27FC236}">
                  <a16:creationId xmlns:a16="http://schemas.microsoft.com/office/drawing/2014/main" id="{F83E5827-D15D-4B7C-ADE2-CBCE0A77BAD9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B96B39-D1D6-41AC-95CF-0ECC165206D6}"/>
                </a:ext>
              </a:extLst>
            </p:cNvPr>
            <p:cNvSpPr txBox="1"/>
            <p:nvPr/>
          </p:nvSpPr>
          <p:spPr>
            <a:xfrm>
              <a:off x="1080432" y="455933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Superclass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352211-36C8-45E3-883D-7E52FBEBEE6B}"/>
              </a:ext>
            </a:extLst>
          </p:cNvPr>
          <p:cNvGrpSpPr/>
          <p:nvPr/>
        </p:nvGrpSpPr>
        <p:grpSpPr>
          <a:xfrm>
            <a:off x="4572000" y="91122"/>
            <a:ext cx="2270760" cy="944880"/>
            <a:chOff x="685800" y="99546"/>
            <a:chExt cx="2270760" cy="944880"/>
          </a:xfrm>
        </p:grpSpPr>
        <p:sp>
          <p:nvSpPr>
            <p:cNvPr id="25" name="Arrow: Left 24">
              <a:extLst>
                <a:ext uri="{FF2B5EF4-FFF2-40B4-BE49-F238E27FC236}">
                  <a16:creationId xmlns:a16="http://schemas.microsoft.com/office/drawing/2014/main" id="{321365DD-6E7C-4414-A739-BD8BD79133C4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6BC1A7-0F7A-43DC-A90C-485BD5C2FC60}"/>
                </a:ext>
              </a:extLst>
            </p:cNvPr>
            <p:cNvSpPr txBox="1"/>
            <p:nvPr/>
          </p:nvSpPr>
          <p:spPr>
            <a:xfrm>
              <a:off x="1205467" y="455933"/>
              <a:ext cx="1231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Subclass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8CB578-2580-4C9F-B091-A6E153E93933}"/>
              </a:ext>
            </a:extLst>
          </p:cNvPr>
          <p:cNvGrpSpPr/>
          <p:nvPr/>
        </p:nvGrpSpPr>
        <p:grpSpPr>
          <a:xfrm>
            <a:off x="1458125" y="3586721"/>
            <a:ext cx="2270760" cy="944880"/>
            <a:chOff x="685800" y="99546"/>
            <a:chExt cx="2270760" cy="944880"/>
          </a:xfrm>
        </p:grpSpPr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D4A3C148-9496-4C0F-94B3-8390F8861794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8F7945-6056-49C2-B05C-27B2E7B9D489}"/>
                </a:ext>
              </a:extLst>
            </p:cNvPr>
            <p:cNvSpPr txBox="1"/>
            <p:nvPr/>
          </p:nvSpPr>
          <p:spPr>
            <a:xfrm>
              <a:off x="1249314" y="214917"/>
              <a:ext cx="11256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Subclass</a:t>
              </a:r>
            </a:p>
            <a:p>
              <a:r>
                <a:rPr lang="en-US" sz="1800" dirty="0">
                  <a:solidFill>
                    <a:schemeClr val="bg1"/>
                  </a:solidFill>
                </a:rPr>
                <a:t>pointer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87BE44-78FE-4953-B2A4-131F71E35398}"/>
              </a:ext>
            </a:extLst>
          </p:cNvPr>
          <p:cNvCxnSpPr/>
          <p:nvPr/>
        </p:nvCxnSpPr>
        <p:spPr bwMode="auto">
          <a:xfrm flipH="1">
            <a:off x="1191091" y="5318221"/>
            <a:ext cx="99060" cy="2397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AD030FF-9258-45C0-B3CE-BE98E9C4D937}"/>
              </a:ext>
            </a:extLst>
          </p:cNvPr>
          <p:cNvSpPr/>
          <p:nvPr/>
        </p:nvSpPr>
        <p:spPr>
          <a:xfrm>
            <a:off x="3877255" y="5195931"/>
            <a:ext cx="5131184" cy="15651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Or, more generally, you may </a:t>
            </a:r>
            <a:r>
              <a:rPr lang="en-US" dirty="0">
                <a:solidFill>
                  <a:srgbClr val="FF0000"/>
                </a:solidFill>
              </a:rPr>
              <a:t>NEVER</a:t>
            </a:r>
            <a:r>
              <a:rPr lang="en-US" dirty="0">
                <a:solidFill>
                  <a:schemeClr val="tx1"/>
                </a:solidFill>
              </a:rPr>
              <a:t> point a </a:t>
            </a:r>
            <a:r>
              <a:rPr lang="en-US" dirty="0">
                <a:solidFill>
                  <a:srgbClr val="0070C0"/>
                </a:solidFill>
              </a:rPr>
              <a:t>subclass pointer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at a </a:t>
            </a:r>
            <a:r>
              <a:rPr lang="en-US" dirty="0">
                <a:solidFill>
                  <a:srgbClr val="7030A0"/>
                </a:solidFill>
              </a:rPr>
              <a:t>superclass variable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3927210" y="4163916"/>
            <a:ext cx="51235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Question: </a:t>
            </a:r>
            <a:r>
              <a:rPr lang="en-US" dirty="0">
                <a:solidFill>
                  <a:schemeClr val="tx1"/>
                </a:solidFill>
              </a:rPr>
              <a:t>Can we point a </a:t>
            </a:r>
            <a:r>
              <a:rPr lang="en-US" dirty="0">
                <a:solidFill>
                  <a:srgbClr val="0070C0"/>
                </a:solidFill>
              </a:rPr>
              <a:t>Politician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pointer</a:t>
            </a:r>
            <a:r>
              <a:rPr lang="en-US" dirty="0">
                <a:solidFill>
                  <a:schemeClr val="tx1"/>
                </a:solidFill>
              </a:rPr>
              <a:t> at a </a:t>
            </a:r>
            <a:r>
              <a:rPr lang="en-US" dirty="0">
                <a:solidFill>
                  <a:srgbClr val="7030A0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A3A3E444-8B91-4F7E-8091-7909C4888DD0}"/>
              </a:ext>
            </a:extLst>
          </p:cNvPr>
          <p:cNvSpPr/>
          <p:nvPr/>
        </p:nvSpPr>
        <p:spPr bwMode="auto">
          <a:xfrm>
            <a:off x="2650365" y="4271536"/>
            <a:ext cx="1738430" cy="1294596"/>
          </a:xfrm>
          <a:prstGeom prst="leftArrow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Superclass      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   variable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916C64-43E0-4B5E-935E-B88E98ED2B64}"/>
              </a:ext>
            </a:extLst>
          </p:cNvPr>
          <p:cNvGrpSpPr/>
          <p:nvPr/>
        </p:nvGrpSpPr>
        <p:grpSpPr>
          <a:xfrm rot="10800000">
            <a:off x="848391" y="5935815"/>
            <a:ext cx="2270760" cy="944880"/>
            <a:chOff x="685800" y="99546"/>
            <a:chExt cx="2270760" cy="944880"/>
          </a:xfrm>
        </p:grpSpPr>
        <p:sp>
          <p:nvSpPr>
            <p:cNvPr id="39" name="Arrow: Left 38">
              <a:extLst>
                <a:ext uri="{FF2B5EF4-FFF2-40B4-BE49-F238E27FC236}">
                  <a16:creationId xmlns:a16="http://schemas.microsoft.com/office/drawing/2014/main" id="{F8F0F058-C3BA-47D3-BF42-59DB18325B01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1494D0-56AD-4851-941A-4ACDB099FA4A}"/>
                </a:ext>
              </a:extLst>
            </p:cNvPr>
            <p:cNvSpPr txBox="1"/>
            <p:nvPr/>
          </p:nvSpPr>
          <p:spPr>
            <a:xfrm rot="10800000">
              <a:off x="1078026" y="209712"/>
              <a:ext cx="1486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Tries to call</a:t>
              </a:r>
              <a:br>
                <a:rPr lang="en-US" sz="1800" dirty="0">
                  <a:solidFill>
                    <a:schemeClr val="bg1"/>
                  </a:solidFill>
                </a:rPr>
              </a:br>
              <a:r>
                <a:rPr lang="en-US" sz="1800" dirty="0" err="1">
                  <a:solidFill>
                    <a:schemeClr val="bg1"/>
                  </a:solidFill>
                </a:rPr>
                <a:t>tellALie</a:t>
              </a:r>
              <a:r>
                <a:rPr lang="en-US" sz="1800" dirty="0">
                  <a:solidFill>
                    <a:schemeClr val="bg1"/>
                  </a:solidFill>
                </a:rPr>
                <a:t>()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DB79BE2-1B91-4E63-AF9F-95DF85AB21F3}"/>
              </a:ext>
            </a:extLst>
          </p:cNvPr>
          <p:cNvGrpSpPr/>
          <p:nvPr/>
        </p:nvGrpSpPr>
        <p:grpSpPr>
          <a:xfrm rot="10800000">
            <a:off x="1417320" y="2567467"/>
            <a:ext cx="2849880" cy="1386938"/>
            <a:chOff x="685800" y="99546"/>
            <a:chExt cx="2270760" cy="944880"/>
          </a:xfrm>
        </p:grpSpPr>
        <p:sp>
          <p:nvSpPr>
            <p:cNvPr id="42" name="Arrow: Left 41">
              <a:extLst>
                <a:ext uri="{FF2B5EF4-FFF2-40B4-BE49-F238E27FC236}">
                  <a16:creationId xmlns:a16="http://schemas.microsoft.com/office/drawing/2014/main" id="{7EFE9EAC-F51A-4D0D-A900-F9487FD8A5B0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48A1EC-78C8-48C4-9825-D8EECBE20831}"/>
                </a:ext>
              </a:extLst>
            </p:cNvPr>
            <p:cNvSpPr txBox="1"/>
            <p:nvPr/>
          </p:nvSpPr>
          <p:spPr>
            <a:xfrm rot="10800000">
              <a:off x="1114725" y="227006"/>
              <a:ext cx="1412904" cy="629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But Person has</a:t>
              </a:r>
              <a:br>
                <a:rPr lang="en-US" sz="1800" dirty="0">
                  <a:solidFill>
                    <a:schemeClr val="bg1"/>
                  </a:solidFill>
                </a:rPr>
              </a:br>
              <a:r>
                <a:rPr lang="en-US" sz="1800" dirty="0">
                  <a:solidFill>
                    <a:schemeClr val="bg1"/>
                  </a:solidFill>
                </a:rPr>
                <a:t>no </a:t>
              </a:r>
              <a:r>
                <a:rPr lang="en-US" sz="1800" dirty="0" err="1">
                  <a:solidFill>
                    <a:schemeClr val="bg1"/>
                  </a:solidFill>
                </a:rPr>
                <a:t>tellALie</a:t>
              </a:r>
              <a:r>
                <a:rPr lang="en-US" sz="18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1800" dirty="0">
                  <a:solidFill>
                    <a:schemeClr val="bg1"/>
                  </a:solidFill>
                </a:rPr>
                <a:t>function!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6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-0.04323 0.0192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9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8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24566 0.2046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023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5" grpId="0" uiExpand="1" build="p"/>
      <p:bldP spid="34" grpId="0" uiExpand="1" build="p"/>
      <p:bldP spid="4" grpId="0" animBg="1"/>
      <p:bldP spid="429062" grpId="0"/>
      <p:bldP spid="27" grpId="0" animBg="1"/>
      <p:bldP spid="27" grpId="1" animBg="1"/>
      <p:bldP spid="27" grpId="2" animBg="1"/>
      <p:bldP spid="27" grpId="3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7377-6C06-4C9C-9319-1B5A023ED2A3}" type="slidenum">
              <a:rPr lang="en-US"/>
              <a:pPr/>
              <a:t>27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220663" y="190500"/>
            <a:ext cx="3284537" cy="2857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xfrm>
            <a:off x="2678113" y="-76200"/>
            <a:ext cx="8294687" cy="1143000"/>
          </a:xfrm>
        </p:spPr>
        <p:txBody>
          <a:bodyPr/>
          <a:lstStyle/>
          <a:p>
            <a:r>
              <a:rPr lang="en-US" sz="4200"/>
              <a:t>Virtual HELL!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5621338" y="1036638"/>
            <a:ext cx="298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What does it print?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332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tickleMe() 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  laugh(); 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“ha ha!”;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5489575" y="1858963"/>
            <a:ext cx="3546475" cy="25669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Geek *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= new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HighPitchGeek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 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-&gt;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tickleMe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(); // ?</a:t>
            </a:r>
          </a:p>
          <a:p>
            <a:pPr algn="l"/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428040" name="Text Box 8"/>
          <p:cNvSpPr txBox="1">
            <a:spLocks noChangeArrowheads="1"/>
          </p:cNvSpPr>
          <p:nvPr/>
        </p:nvSpPr>
        <p:spPr bwMode="auto">
          <a:xfrm>
            <a:off x="5232400" y="4618038"/>
            <a:ext cx="3683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C++ </a:t>
            </a:r>
            <a:r>
              <a:rPr lang="en-US" dirty="0">
                <a:solidFill>
                  <a:srgbClr val="990099"/>
                </a:solidFill>
              </a:rPr>
              <a:t>always</a:t>
            </a:r>
            <a:r>
              <a:rPr lang="en-US" dirty="0"/>
              <a:t> calls the </a:t>
            </a:r>
            <a:r>
              <a:rPr lang="en-US" dirty="0">
                <a:solidFill>
                  <a:srgbClr val="006666"/>
                </a:solidFill>
              </a:rPr>
              <a:t>most-derived version</a:t>
            </a:r>
            <a:r>
              <a:rPr lang="en-US" dirty="0"/>
              <a:t> of a function associated with a variable, as long as it’s marked </a:t>
            </a:r>
            <a:r>
              <a:rPr lang="en-US" dirty="0">
                <a:solidFill>
                  <a:srgbClr val="FF0000"/>
                </a:solidFill>
              </a:rPr>
              <a:t>virtual</a:t>
            </a:r>
            <a:r>
              <a:rPr lang="en-US" dirty="0"/>
              <a:t>!</a:t>
            </a:r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5308600" y="4703763"/>
            <a:ext cx="3606800" cy="1936750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220663" y="3162300"/>
            <a:ext cx="4552950" cy="1752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228600" y="3124200"/>
            <a:ext cx="4552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HighPitchGeek: public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  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“tee hee hee”;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228600" y="4991100"/>
            <a:ext cx="4552950" cy="1752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Text Box 17"/>
          <p:cNvSpPr txBox="1">
            <a:spLocks noChangeArrowheads="1"/>
          </p:cNvSpPr>
          <p:nvPr/>
        </p:nvSpPr>
        <p:spPr bwMode="auto">
          <a:xfrm>
            <a:off x="236538" y="4953000"/>
            <a:ext cx="44164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BaritoneGeek: public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  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“ho ho ho”;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5503430" y="258372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6867524" y="5891786"/>
            <a:ext cx="2047875" cy="782638"/>
            <a:chOff x="4704" y="3120"/>
            <a:chExt cx="960" cy="493"/>
          </a:xfrm>
        </p:grpSpPr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728" y="3176"/>
              <a:ext cx="1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700" dirty="0"/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728" y="3182"/>
              <a:ext cx="9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rgbClr val="990000"/>
                  </a:solidFill>
                </a:rPr>
                <a:t>HighPitchedGeek</a:t>
              </a:r>
              <a:endParaRPr lang="en-US" sz="1600" dirty="0">
                <a:solidFill>
                  <a:srgbClr val="990000"/>
                </a:solidFill>
              </a:endParaRPr>
            </a:p>
            <a:p>
              <a:r>
                <a:rPr lang="en-US" sz="1600" dirty="0">
                  <a:solidFill>
                    <a:srgbClr val="990000"/>
                  </a:solidFill>
                </a:rPr>
                <a:t>variable</a:t>
              </a:r>
            </a:p>
          </p:txBody>
        </p:sp>
      </p:grp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6481764" y="4790062"/>
            <a:ext cx="1814513" cy="461963"/>
            <a:chOff x="4413" y="2237"/>
            <a:chExt cx="1143" cy="291"/>
          </a:xfrm>
        </p:grpSpPr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4413" y="2237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/>
                <a:t>ptr</a:t>
              </a:r>
              <a:endParaRPr lang="en-US" dirty="0"/>
            </a:p>
          </p:txBody>
        </p:sp>
      </p:grpSp>
      <p:sp>
        <p:nvSpPr>
          <p:cNvPr id="25" name="Freeform 35"/>
          <p:cNvSpPr>
            <a:spLocks/>
          </p:cNvSpPr>
          <p:nvPr/>
        </p:nvSpPr>
        <p:spPr bwMode="auto">
          <a:xfrm>
            <a:off x="6486525" y="5048820"/>
            <a:ext cx="1879600" cy="914400"/>
          </a:xfrm>
          <a:custGeom>
            <a:avLst/>
            <a:gdLst>
              <a:gd name="T0" fmla="*/ 832 w 1248"/>
              <a:gd name="T1" fmla="*/ 0 h 576"/>
              <a:gd name="T2" fmla="*/ 1216 w 1248"/>
              <a:gd name="T3" fmla="*/ 192 h 576"/>
              <a:gd name="T4" fmla="*/ 640 w 1248"/>
              <a:gd name="T5" fmla="*/ 336 h 576"/>
              <a:gd name="T6" fmla="*/ 64 w 1248"/>
              <a:gd name="T7" fmla="*/ 384 h 576"/>
              <a:gd name="T8" fmla="*/ 256 w 1248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576">
                <a:moveTo>
                  <a:pt x="832" y="0"/>
                </a:moveTo>
                <a:cubicBezTo>
                  <a:pt x="1040" y="68"/>
                  <a:pt x="1248" y="136"/>
                  <a:pt x="1216" y="192"/>
                </a:cubicBezTo>
                <a:cubicBezTo>
                  <a:pt x="1184" y="248"/>
                  <a:pt x="832" y="304"/>
                  <a:pt x="640" y="336"/>
                </a:cubicBezTo>
                <a:cubicBezTo>
                  <a:pt x="448" y="368"/>
                  <a:pt x="128" y="344"/>
                  <a:pt x="64" y="384"/>
                </a:cubicBezTo>
                <a:cubicBezTo>
                  <a:pt x="0" y="424"/>
                  <a:pt x="128" y="500"/>
                  <a:pt x="256" y="57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5621338" y="34288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242455" y="114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533400" y="16902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5045868" y="1084060"/>
            <a:ext cx="3835400" cy="774903"/>
          </a:xfrm>
          <a:prstGeom prst="wedgeRoundRectCallout">
            <a:avLst>
              <a:gd name="adj1" fmla="val -147429"/>
              <a:gd name="adj2" fmla="val 8545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“And laugh() is a virtual method…”</a:t>
            </a:r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>
            <a:off x="4064594" y="78826"/>
            <a:ext cx="3835400" cy="957812"/>
          </a:xfrm>
          <a:prstGeom prst="wedgeRoundRectCallout">
            <a:avLst>
              <a:gd name="adj1" fmla="val -112029"/>
              <a:gd name="adj2" fmla="val 10552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“Hmmm.. I’m really a </a:t>
            </a:r>
            <a:r>
              <a:rPr lang="en-US" sz="2000" dirty="0" err="1"/>
              <a:t>HighPitchedGeek</a:t>
            </a:r>
            <a:r>
              <a:rPr lang="en-US" sz="2000" dirty="0"/>
              <a:t>…”</a:t>
            </a: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5223758" y="3740728"/>
            <a:ext cx="3835400" cy="1028326"/>
          </a:xfrm>
          <a:prstGeom prst="wedgeRoundRectCallout">
            <a:avLst>
              <a:gd name="adj1" fmla="val -99025"/>
              <a:gd name="adj2" fmla="val -1324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“So I’ll call the proper, </a:t>
            </a:r>
            <a:r>
              <a:rPr lang="en-US" sz="2000" dirty="0" err="1"/>
              <a:t>HighPitchGeek</a:t>
            </a:r>
            <a:r>
              <a:rPr lang="en-US" sz="2000" dirty="0"/>
              <a:t> version of laugh()!”</a:t>
            </a: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24245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533400" y="44120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782780" y="1429946"/>
            <a:ext cx="4584700" cy="1519339"/>
          </a:xfrm>
          <a:prstGeom prst="wedgeRoundRectCallout">
            <a:avLst>
              <a:gd name="adj1" fmla="val 62777"/>
              <a:gd name="adj2" fmla="val 805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/>
              <a:t>This line is using </a:t>
            </a:r>
            <a:r>
              <a:rPr lang="en-US" sz="2000" dirty="0">
                <a:solidFill>
                  <a:srgbClr val="FF0000"/>
                </a:solidFill>
              </a:rPr>
              <a:t>polymorphism</a:t>
            </a:r>
            <a:r>
              <a:rPr lang="en-US" sz="2000" dirty="0"/>
              <a:t>! </a:t>
            </a:r>
          </a:p>
          <a:p>
            <a:br>
              <a:rPr lang="en-US" sz="900" dirty="0"/>
            </a:br>
            <a:r>
              <a:rPr lang="en-US" sz="2000" dirty="0"/>
              <a:t> We’re using a </a:t>
            </a:r>
            <a:r>
              <a:rPr lang="en-US" sz="2000" dirty="0">
                <a:solidFill>
                  <a:srgbClr val="FF0000"/>
                </a:solidFill>
              </a:rPr>
              <a:t>base (Geek) pointer </a:t>
            </a:r>
            <a:r>
              <a:rPr lang="en-US" sz="2000" dirty="0"/>
              <a:t>to access a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Derived (</a:t>
            </a:r>
            <a:r>
              <a:rPr lang="en-US" sz="2000" dirty="0" err="1">
                <a:solidFill>
                  <a:srgbClr val="FF0000"/>
                </a:solidFill>
              </a:rPr>
              <a:t>HighPitchedGeek</a:t>
            </a:r>
            <a:r>
              <a:rPr lang="en-US" sz="2000" dirty="0">
                <a:solidFill>
                  <a:srgbClr val="FF0000"/>
                </a:solidFill>
              </a:rPr>
              <a:t>) object</a:t>
            </a:r>
            <a:r>
              <a:rPr lang="en-US" sz="20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0" grpId="0"/>
      <p:bldP spid="428041" grpId="0" animBg="1"/>
      <p:bldP spid="14" grpId="0" animBg="1"/>
      <p:bldP spid="14" grpId="1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87E5-72DD-4068-8CB2-03C2AB309D4A}" type="slidenum">
              <a:rPr lang="en-US"/>
              <a:pPr/>
              <a:t>28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762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sp>
        <p:nvSpPr>
          <p:cNvPr id="364616" name="Text Box 72"/>
          <p:cNvSpPr txBox="1">
            <a:spLocks noChangeArrowheads="1"/>
          </p:cNvSpPr>
          <p:nvPr/>
        </p:nvSpPr>
        <p:spPr bwMode="auto">
          <a:xfrm>
            <a:off x="593725" y="1158875"/>
            <a:ext cx="7712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should </a:t>
            </a:r>
            <a:r>
              <a:rPr lang="en-US" dirty="0">
                <a:solidFill>
                  <a:srgbClr val="006666"/>
                </a:solidFill>
              </a:rPr>
              <a:t>always</a:t>
            </a:r>
            <a:r>
              <a:rPr lang="en-US" dirty="0">
                <a:solidFill>
                  <a:schemeClr val="accent2"/>
                </a:solidFill>
              </a:rPr>
              <a:t> make sure that you use </a:t>
            </a:r>
            <a:r>
              <a:rPr lang="en-US" dirty="0">
                <a:solidFill>
                  <a:srgbClr val="990099"/>
                </a:solidFill>
              </a:rPr>
              <a:t>virtual destructors</a:t>
            </a:r>
            <a:r>
              <a:rPr lang="en-US" dirty="0">
                <a:solidFill>
                  <a:schemeClr val="accent2"/>
                </a:solidFill>
              </a:rPr>
              <a:t> when you use inheritance/polymorphism.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364617" name="Text Box 73"/>
          <p:cNvSpPr txBox="1">
            <a:spLocks noChangeArrowheads="1"/>
          </p:cNvSpPr>
          <p:nvPr/>
        </p:nvSpPr>
        <p:spPr bwMode="auto">
          <a:xfrm>
            <a:off x="533400" y="2530475"/>
            <a:ext cx="80533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Next, we’ll look at an example that shows a program with and without virtual destructors.</a:t>
            </a:r>
          </a:p>
        </p:txBody>
      </p:sp>
      <p:sp>
        <p:nvSpPr>
          <p:cNvPr id="364619" name="Text Box 75"/>
          <p:cNvSpPr txBox="1">
            <a:spLocks noChangeArrowheads="1"/>
          </p:cNvSpPr>
          <p:nvPr/>
        </p:nvSpPr>
        <p:spPr bwMode="auto">
          <a:xfrm>
            <a:off x="685800" y="4359275"/>
            <a:ext cx="805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Consider the following class hierarchy…</a:t>
            </a:r>
            <a:endParaRPr lang="en-US">
              <a:solidFill>
                <a:srgbClr val="006666"/>
              </a:solidFill>
            </a:endParaRPr>
          </a:p>
        </p:txBody>
      </p:sp>
      <p:pic>
        <p:nvPicPr>
          <p:cNvPr id="364621" name="Picture 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86150"/>
            <a:ext cx="62865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16" grpId="0"/>
      <p:bldP spid="364617" grpId="0"/>
      <p:bldP spid="3646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C0-23C5-48A1-9DEF-FE96D9ED1218}" type="slidenum">
              <a:rPr lang="en-US"/>
              <a:pPr/>
              <a:t>29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95250" y="769938"/>
            <a:ext cx="3929063" cy="407288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5" name="Rectangle 7"/>
          <p:cNvSpPr>
            <a:spLocks noChangeArrowheads="1"/>
          </p:cNvSpPr>
          <p:nvPr/>
        </p:nvSpPr>
        <p:spPr bwMode="auto">
          <a:xfrm>
            <a:off x="4114800" y="762000"/>
            <a:ext cx="4568455" cy="44783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7" name="Text Box 9"/>
          <p:cNvSpPr txBox="1">
            <a:spLocks noChangeArrowheads="1"/>
          </p:cNvSpPr>
          <p:nvPr/>
        </p:nvSpPr>
        <p:spPr bwMode="auto">
          <a:xfrm>
            <a:off x="142875" y="5189873"/>
            <a:ext cx="885825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Summary</a:t>
            </a:r>
            <a:r>
              <a:rPr lang="en-US" sz="2200" dirty="0"/>
              <a:t>: </a:t>
            </a:r>
          </a:p>
          <a:p>
            <a:endParaRPr lang="en-US" sz="600" dirty="0"/>
          </a:p>
          <a:p>
            <a:r>
              <a:rPr lang="en-US" sz="2200" dirty="0">
                <a:solidFill>
                  <a:srgbClr val="6600CC"/>
                </a:solidFill>
              </a:rPr>
              <a:t>All professors think they’re smart.  (Hmm… is 95 smart???)</a:t>
            </a:r>
          </a:p>
          <a:p>
            <a:endParaRPr lang="en-US" sz="700" dirty="0">
              <a:solidFill>
                <a:srgbClr val="6600CC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All math professors keep a set of flashcards with the first 6 square numbers in their head.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A8B10AB-E902-4567-9CA5-2D0B94FC3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769938"/>
            <a:ext cx="4191000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Prof()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m_myIQ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95;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~Prof()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700" b="1" dirty="0">
                <a:solidFill>
                  <a:srgbClr val="7030A0"/>
                </a:solidFill>
                <a:latin typeface="Times New Roman"/>
                <a:ea typeface="MS Mincho" pitchFamily="49" charset="-128"/>
              </a:rPr>
              <a:t>“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I died smart: </a:t>
            </a:r>
            <a:r>
              <a:rPr lang="en-US" sz="1700" b="1" dirty="0">
                <a:solidFill>
                  <a:srgbClr val="7030A0"/>
                </a:solidFill>
                <a:latin typeface="Times New Roman"/>
                <a:ea typeface="MS Mincho" pitchFamily="49" charset="-128"/>
              </a:rPr>
              <a:t>”</a:t>
            </a:r>
            <a:endParaRPr lang="en-US" sz="1700" b="1" dirty="0">
              <a:solidFill>
                <a:srgbClr val="7030A0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m_myIQ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m_myIQ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9A20E0F-12CA-4E2E-B81E-B5A6FD383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767831"/>
            <a:ext cx="472598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m_pTable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[6];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for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=0;i&lt;6;i++)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m_pTable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~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</a:t>
            </a:r>
          </a:p>
          <a:p>
            <a:pPr algn="l" eaLnBrk="0" hangingPunct="0"/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 { </a:t>
            </a:r>
          </a:p>
          <a:p>
            <a:pPr algn="l" eaLnBrk="0" hangingPunct="0"/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   delete []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m_pTable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; </a:t>
            </a:r>
          </a:p>
          <a:p>
            <a:pPr algn="l" eaLnBrk="0" hangingPunct="0"/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 }</a:t>
            </a:r>
            <a:endParaRPr lang="en-US" sz="1200" dirty="0">
              <a:solidFill>
                <a:srgbClr val="0070C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m_pTable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nimBg="1"/>
      <p:bldP spid="427015" grpId="0" animBg="1"/>
      <p:bldP spid="427017" grpId="0" build="p"/>
      <p:bldP spid="11" grpId="0" uiExpand="1" build="p"/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Polymorphism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Polymorphism is how you make Inheritance truly useful.</a:t>
            </a:r>
            <a:endParaRPr lang="en-US" dirty="0">
              <a:solidFill>
                <a:srgbClr val="CC9B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90" y="2744573"/>
            <a:ext cx="5542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It’s used to implement:</a:t>
            </a:r>
          </a:p>
          <a:p>
            <a:pPr algn="ctr"/>
            <a:r>
              <a:rPr lang="en-US" sz="2800" dirty="0">
                <a:solidFill>
                  <a:srgbClr val="CC9B00"/>
                </a:solidFill>
              </a:rPr>
              <a:t>Video game NPCs</a:t>
            </a:r>
          </a:p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Circuit simulation programs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Graphic design programs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890" y="4741964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 they love to ask you about it during internship interviews.</a:t>
            </a:r>
            <a:endParaRPr lang="en-US" dirty="0">
              <a:solidFill>
                <a:srgbClr val="CC9B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731" t="5473" r="14527" b="36843"/>
          <a:stretch/>
        </p:blipFill>
        <p:spPr>
          <a:xfrm>
            <a:off x="7565458" y="1269966"/>
            <a:ext cx="1274615" cy="13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00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0A35-1DA8-4E4C-9E81-42BEA5744108}" type="slidenum">
              <a:rPr lang="en-US"/>
              <a:pPr/>
              <a:t>30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Virtual Destructors</a:t>
            </a:r>
          </a:p>
        </p:txBody>
      </p:sp>
      <p:grpSp>
        <p:nvGrpSpPr>
          <p:cNvPr id="423941" name="Group 5"/>
          <p:cNvGrpSpPr>
            <a:grpSpLocks/>
          </p:cNvGrpSpPr>
          <p:nvPr/>
        </p:nvGrpSpPr>
        <p:grpSpPr bwMode="auto">
          <a:xfrm>
            <a:off x="381000" y="700087"/>
            <a:ext cx="4191000" cy="4170989"/>
            <a:chOff x="240" y="2640"/>
            <a:chExt cx="2304" cy="1573"/>
          </a:xfrm>
        </p:grpSpPr>
        <p:sp>
          <p:nvSpPr>
            <p:cNvPr id="423942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3" name="Rectangle 7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3944" name="Group 8"/>
          <p:cNvGrpSpPr>
            <a:grpSpLocks/>
          </p:cNvGrpSpPr>
          <p:nvPr/>
        </p:nvGrpSpPr>
        <p:grpSpPr bwMode="auto">
          <a:xfrm>
            <a:off x="4418013" y="711200"/>
            <a:ext cx="4725987" cy="4478338"/>
            <a:chOff x="2784" y="576"/>
            <a:chExt cx="2880" cy="1536"/>
          </a:xfrm>
        </p:grpSpPr>
        <p:sp>
          <p:nvSpPr>
            <p:cNvPr id="423945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6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515938" y="4572000"/>
            <a:ext cx="3635375" cy="2176463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 *p;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4" name="Line 18"/>
          <p:cNvSpPr>
            <a:spLocks noChangeShapeType="1"/>
          </p:cNvSpPr>
          <p:nvPr/>
        </p:nvSpPr>
        <p:spPr bwMode="auto">
          <a:xfrm>
            <a:off x="647700" y="5305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55" name="Group 19"/>
          <p:cNvGrpSpPr>
            <a:grpSpLocks/>
          </p:cNvGrpSpPr>
          <p:nvPr/>
        </p:nvGrpSpPr>
        <p:grpSpPr bwMode="auto">
          <a:xfrm>
            <a:off x="4181475" y="5334000"/>
            <a:ext cx="1228725" cy="457200"/>
            <a:chOff x="2526" y="3323"/>
            <a:chExt cx="774" cy="288"/>
          </a:xfrm>
        </p:grpSpPr>
        <p:sp>
          <p:nvSpPr>
            <p:cNvPr id="423956" name="Rectangle 20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3957" name="Text Box 21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3958" name="Line 22"/>
          <p:cNvSpPr>
            <a:spLocks noChangeShapeType="1"/>
          </p:cNvSpPr>
          <p:nvPr/>
        </p:nvSpPr>
        <p:spPr bwMode="auto">
          <a:xfrm>
            <a:off x="671513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AutoShape 23"/>
          <p:cNvSpPr>
            <a:spLocks noChangeArrowheads="1"/>
          </p:cNvSpPr>
          <p:nvPr/>
        </p:nvSpPr>
        <p:spPr bwMode="auto">
          <a:xfrm>
            <a:off x="1524000" y="3505200"/>
            <a:ext cx="4068763" cy="1590675"/>
          </a:xfrm>
          <a:prstGeom prst="wedgeRoundRectCallout">
            <a:avLst>
              <a:gd name="adj1" fmla="val -44148"/>
              <a:gd name="adj2" fmla="val 835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System, I need you to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me.</a:t>
            </a:r>
          </a:p>
        </p:txBody>
      </p:sp>
      <p:sp>
        <p:nvSpPr>
          <p:cNvPr id="423960" name="AutoShape 24"/>
          <p:cNvSpPr>
            <a:spLocks noChangeArrowheads="1"/>
          </p:cNvSpPr>
          <p:nvPr/>
        </p:nvSpPr>
        <p:spPr bwMode="auto">
          <a:xfrm flipH="1">
            <a:off x="5091113" y="4106863"/>
            <a:ext cx="3657600" cy="1905000"/>
          </a:xfrm>
          <a:prstGeom prst="wedgeRoundRectCallout">
            <a:avLst>
              <a:gd name="adj1" fmla="val -58856"/>
              <a:gd name="adj2" fmla="val 9091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No worries!  I’ll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you at location </a:t>
            </a:r>
            <a:r>
              <a:rPr lang="en-US">
                <a:solidFill>
                  <a:srgbClr val="990000"/>
                </a:solidFill>
              </a:rPr>
              <a:t>1000</a:t>
            </a:r>
            <a:r>
              <a:rPr lang="en-US"/>
              <a:t>.</a:t>
            </a:r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6045200" y="5764213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3962" name="Text Box 26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23971" name="Text Box 35"/>
          <p:cNvSpPr txBox="1">
            <a:spLocks noChangeArrowheads="1"/>
          </p:cNvSpPr>
          <p:nvPr/>
        </p:nvSpPr>
        <p:spPr bwMode="auto">
          <a:xfrm>
            <a:off x="4394200" y="537686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cxnSp>
        <p:nvCxnSpPr>
          <p:cNvPr id="423972" name="AutoShape 36"/>
          <p:cNvCxnSpPr>
            <a:cxnSpLocks noChangeShapeType="1"/>
          </p:cNvCxnSpPr>
          <p:nvPr/>
        </p:nvCxnSpPr>
        <p:spPr bwMode="auto">
          <a:xfrm>
            <a:off x="5227638" y="5561013"/>
            <a:ext cx="800100" cy="3159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3973" name="AutoShape 37"/>
          <p:cNvSpPr>
            <a:spLocks noChangeArrowheads="1"/>
          </p:cNvSpPr>
          <p:nvPr/>
        </p:nvSpPr>
        <p:spPr bwMode="auto">
          <a:xfrm>
            <a:off x="1493838" y="2659063"/>
            <a:ext cx="4068762" cy="2522537"/>
          </a:xfrm>
          <a:prstGeom prst="wedgeRoundRectCallout">
            <a:avLst>
              <a:gd name="adj1" fmla="val -44148"/>
              <a:gd name="adj2" fmla="val 7114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Ok, we’re allocating a </a:t>
            </a:r>
            <a:r>
              <a:rPr lang="en-US" dirty="0" err="1">
                <a:solidFill>
                  <a:srgbClr val="0070C0"/>
                </a:solidFill>
              </a:rPr>
              <a:t>MathProf</a:t>
            </a:r>
            <a:r>
              <a:rPr lang="en-US" dirty="0"/>
              <a:t> variable, I’ll call the constructors…</a:t>
            </a:r>
          </a:p>
          <a:p>
            <a:endParaRPr lang="en-US" sz="1200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Prof’s </a:t>
            </a:r>
            <a:r>
              <a:rPr lang="en-US" dirty="0" err="1">
                <a:solidFill>
                  <a:srgbClr val="6600CC"/>
                </a:solidFill>
              </a:rPr>
              <a:t>c’tor</a:t>
            </a:r>
            <a:r>
              <a:rPr lang="en-US" dirty="0"/>
              <a:t> first, then </a:t>
            </a:r>
            <a:r>
              <a:rPr lang="en-US" dirty="0" err="1">
                <a:solidFill>
                  <a:srgbClr val="0070C0"/>
                </a:solidFill>
              </a:rPr>
              <a:t>MathProf’s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c’tor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second.</a:t>
            </a:r>
          </a:p>
        </p:txBody>
      </p:sp>
      <p:sp>
        <p:nvSpPr>
          <p:cNvPr id="423974" name="Line 38"/>
          <p:cNvSpPr>
            <a:spLocks noChangeShapeType="1"/>
          </p:cNvSpPr>
          <p:nvPr/>
        </p:nvSpPr>
        <p:spPr bwMode="auto">
          <a:xfrm>
            <a:off x="441325" y="1663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75" name="Group 39"/>
          <p:cNvGrpSpPr>
            <a:grpSpLocks/>
          </p:cNvGrpSpPr>
          <p:nvPr/>
        </p:nvGrpSpPr>
        <p:grpSpPr bwMode="auto">
          <a:xfrm>
            <a:off x="6081713" y="6251575"/>
            <a:ext cx="1450975" cy="609600"/>
            <a:chOff x="3840" y="3911"/>
            <a:chExt cx="914" cy="384"/>
          </a:xfrm>
        </p:grpSpPr>
        <p:sp>
          <p:nvSpPr>
            <p:cNvPr id="423976" name="Rectangle 40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77" name="Text Box 41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3978" name="Line 42"/>
          <p:cNvSpPr>
            <a:spLocks noChangeShapeType="1"/>
          </p:cNvSpPr>
          <p:nvPr/>
        </p:nvSpPr>
        <p:spPr bwMode="auto">
          <a:xfrm>
            <a:off x="638175" y="215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Text Box 43"/>
          <p:cNvSpPr txBox="1">
            <a:spLocks noChangeArrowheads="1"/>
          </p:cNvSpPr>
          <p:nvPr/>
        </p:nvSpPr>
        <p:spPr bwMode="auto">
          <a:xfrm>
            <a:off x="7069138" y="64468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423980" name="Line 44"/>
          <p:cNvSpPr>
            <a:spLocks noChangeShapeType="1"/>
          </p:cNvSpPr>
          <p:nvPr/>
        </p:nvSpPr>
        <p:spPr bwMode="auto">
          <a:xfrm>
            <a:off x="442913" y="2424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Line 45"/>
          <p:cNvSpPr>
            <a:spLocks noChangeShapeType="1"/>
          </p:cNvSpPr>
          <p:nvPr/>
        </p:nvSpPr>
        <p:spPr bwMode="auto">
          <a:xfrm>
            <a:off x="4352925" y="1677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82" name="Group 46"/>
          <p:cNvGrpSpPr>
            <a:grpSpLocks/>
          </p:cNvGrpSpPr>
          <p:nvPr/>
        </p:nvGrpSpPr>
        <p:grpSpPr bwMode="auto">
          <a:xfrm>
            <a:off x="5943600" y="5738813"/>
            <a:ext cx="1733550" cy="609600"/>
            <a:chOff x="3753" y="3911"/>
            <a:chExt cx="1092" cy="384"/>
          </a:xfrm>
        </p:grpSpPr>
        <p:sp>
          <p:nvSpPr>
            <p:cNvPr id="423983" name="Rectangle 47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84" name="Text Box 48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sp>
        <p:nvSpPr>
          <p:cNvPr id="423985" name="Line 49"/>
          <p:cNvSpPr>
            <a:spLocks noChangeShapeType="1"/>
          </p:cNvSpPr>
          <p:nvPr/>
        </p:nvSpPr>
        <p:spPr bwMode="auto">
          <a:xfrm>
            <a:off x="4557713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AutoShape 50"/>
          <p:cNvSpPr>
            <a:spLocks noChangeArrowheads="1"/>
          </p:cNvSpPr>
          <p:nvPr/>
        </p:nvSpPr>
        <p:spPr bwMode="auto">
          <a:xfrm>
            <a:off x="5303838" y="-14288"/>
            <a:ext cx="3840162" cy="1604963"/>
          </a:xfrm>
          <a:prstGeom prst="wedgeRoundRectCallout">
            <a:avLst>
              <a:gd name="adj1" fmla="val -20037"/>
              <a:gd name="adj2" fmla="val 8513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Sytem, I need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memory.</a:t>
            </a:r>
          </a:p>
        </p:txBody>
      </p:sp>
      <p:sp>
        <p:nvSpPr>
          <p:cNvPr id="423987" name="AutoShape 51"/>
          <p:cNvSpPr>
            <a:spLocks noChangeArrowheads="1"/>
          </p:cNvSpPr>
          <p:nvPr/>
        </p:nvSpPr>
        <p:spPr bwMode="auto">
          <a:xfrm flipH="1">
            <a:off x="5170488" y="4098925"/>
            <a:ext cx="3657600" cy="1905000"/>
          </a:xfrm>
          <a:prstGeom prst="wedgeRoundRectCallout">
            <a:avLst>
              <a:gd name="adj1" fmla="val -56597"/>
              <a:gd name="adj2" fmla="val 9316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Ok!  I’ll reserve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 for you at location</a:t>
            </a:r>
            <a:r>
              <a:rPr lang="en-US">
                <a:solidFill>
                  <a:srgbClr val="6600CC"/>
                </a:solidFill>
              </a:rPr>
              <a:t> 800</a:t>
            </a:r>
            <a:r>
              <a:rPr lang="en-US"/>
              <a:t>.</a:t>
            </a:r>
          </a:p>
        </p:txBody>
      </p:sp>
      <p:grpSp>
        <p:nvGrpSpPr>
          <p:cNvPr id="423989" name="Group 53"/>
          <p:cNvGrpSpPr>
            <a:grpSpLocks/>
          </p:cNvGrpSpPr>
          <p:nvPr/>
        </p:nvGrpSpPr>
        <p:grpSpPr bwMode="auto">
          <a:xfrm>
            <a:off x="8229600" y="5373688"/>
            <a:ext cx="609600" cy="1408112"/>
            <a:chOff x="5088" y="3456"/>
            <a:chExt cx="384" cy="887"/>
          </a:xfrm>
        </p:grpSpPr>
        <p:sp>
          <p:nvSpPr>
            <p:cNvPr id="423990" name="Rectangle 54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91" name="Rectangle 55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3992" name="Group 56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3993" name="Rectangle 57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4" name="Rectangle 58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5" name="Rectangle 59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6" name="Rectangle 60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3988" name="Text Box 52"/>
          <p:cNvSpPr txBox="1">
            <a:spLocks noChangeArrowheads="1"/>
          </p:cNvSpPr>
          <p:nvPr/>
        </p:nvSpPr>
        <p:spPr bwMode="auto">
          <a:xfrm>
            <a:off x="828833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3998" name="Text Box 62"/>
          <p:cNvSpPr txBox="1">
            <a:spLocks noChangeArrowheads="1"/>
          </p:cNvSpPr>
          <p:nvPr/>
        </p:nvSpPr>
        <p:spPr bwMode="auto">
          <a:xfrm>
            <a:off x="7035800" y="59817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423999" name="AutoShape 63"/>
          <p:cNvCxnSpPr>
            <a:cxnSpLocks noChangeShapeType="1"/>
          </p:cNvCxnSpPr>
          <p:nvPr/>
        </p:nvCxnSpPr>
        <p:spPr bwMode="auto">
          <a:xfrm flipV="1">
            <a:off x="7577138" y="5410200"/>
            <a:ext cx="674687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000" name="Line 64"/>
          <p:cNvSpPr>
            <a:spLocks noChangeShapeType="1"/>
          </p:cNvSpPr>
          <p:nvPr/>
        </p:nvSpPr>
        <p:spPr bwMode="auto">
          <a:xfrm>
            <a:off x="4572000" y="2590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Line 65"/>
          <p:cNvSpPr>
            <a:spLocks noChangeShapeType="1"/>
          </p:cNvSpPr>
          <p:nvPr/>
        </p:nvSpPr>
        <p:spPr bwMode="auto">
          <a:xfrm>
            <a:off x="4219575" y="3109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Line 66"/>
          <p:cNvSpPr>
            <a:spLocks noChangeShapeType="1"/>
          </p:cNvSpPr>
          <p:nvPr/>
        </p:nvSpPr>
        <p:spPr bwMode="auto">
          <a:xfrm>
            <a:off x="673100" y="6061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39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2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2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4" grpId="0" animBg="1"/>
      <p:bldP spid="423954" grpId="1" animBg="1"/>
      <p:bldP spid="423958" grpId="0" animBg="1"/>
      <p:bldP spid="423958" grpId="1" animBg="1"/>
      <p:bldP spid="423959" grpId="0" animBg="1"/>
      <p:bldP spid="423959" grpId="1" animBg="1"/>
      <p:bldP spid="423960" grpId="0" animBg="1"/>
      <p:bldP spid="423960" grpId="1" animBg="1"/>
      <p:bldP spid="423961" grpId="0" animBg="1"/>
      <p:bldP spid="423971" grpId="0"/>
      <p:bldP spid="423973" grpId="0" uiExpand="1" build="p" animBg="1"/>
      <p:bldP spid="423973" grpId="1" build="allAtOnce" animBg="1"/>
      <p:bldP spid="423974" grpId="0" animBg="1"/>
      <p:bldP spid="423974" grpId="1" animBg="1"/>
      <p:bldP spid="423978" grpId="0" animBg="1"/>
      <p:bldP spid="423978" grpId="1" animBg="1"/>
      <p:bldP spid="423979" grpId="0"/>
      <p:bldP spid="423980" grpId="0" animBg="1"/>
      <p:bldP spid="423980" grpId="1" animBg="1"/>
      <p:bldP spid="423981" grpId="0" animBg="1"/>
      <p:bldP spid="423981" grpId="1" animBg="1"/>
      <p:bldP spid="423985" grpId="0" animBg="1"/>
      <p:bldP spid="423985" grpId="1" animBg="1"/>
      <p:bldP spid="423986" grpId="0" animBg="1"/>
      <p:bldP spid="423986" grpId="1" animBg="1"/>
      <p:bldP spid="423987" grpId="0" animBg="1"/>
      <p:bldP spid="423987" grpId="1" animBg="1"/>
      <p:bldP spid="423988" grpId="0"/>
      <p:bldP spid="423998" grpId="0"/>
      <p:bldP spid="424000" grpId="0" animBg="1"/>
      <p:bldP spid="424000" grpId="1" animBg="1"/>
      <p:bldP spid="424001" grpId="0" animBg="1"/>
      <p:bldP spid="424001" grpId="1" animBg="1"/>
      <p:bldP spid="424002" grpId="0" animBg="1"/>
      <p:bldP spid="42400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749-D4E6-432D-B244-5A295B74AE22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425986" name="Group 2"/>
          <p:cNvGrpSpPr>
            <a:grpSpLocks/>
          </p:cNvGrpSpPr>
          <p:nvPr/>
        </p:nvGrpSpPr>
        <p:grpSpPr bwMode="auto">
          <a:xfrm>
            <a:off x="76200" y="750887"/>
            <a:ext cx="4191000" cy="4170989"/>
            <a:chOff x="240" y="2640"/>
            <a:chExt cx="2304" cy="1573"/>
          </a:xfrm>
        </p:grpSpPr>
        <p:sp>
          <p:nvSpPr>
            <p:cNvPr id="425987" name="Rectangle 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88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5989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5990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5991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2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 *p;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5994" name="Group 10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5995" name="Rectangle 11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5996" name="Text Box 12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5999" name="Text Box 15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6000" name="AutoShape 16"/>
          <p:cNvCxnSpPr>
            <a:cxnSpLocks noChangeShapeType="1"/>
            <a:stCxn id="425998" idx="3"/>
            <a:endCxn id="425999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6001" name="Group 17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6002" name="Rectangle 18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03" name="Text Box 19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6004" name="Text Box 20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6005" name="Group 21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6006" name="Rectangle 22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07" name="Text Box 23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6008" name="Group 24"/>
          <p:cNvGrpSpPr>
            <a:grpSpLocks/>
          </p:cNvGrpSpPr>
          <p:nvPr/>
        </p:nvGrpSpPr>
        <p:grpSpPr bwMode="auto">
          <a:xfrm>
            <a:off x="8324850" y="5373688"/>
            <a:ext cx="609600" cy="1408112"/>
            <a:chOff x="5088" y="3456"/>
            <a:chExt cx="384" cy="887"/>
          </a:xfrm>
        </p:grpSpPr>
        <p:sp>
          <p:nvSpPr>
            <p:cNvPr id="426009" name="Rectangle 25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10" name="Rectangle 26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6011" name="Group 27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6012" name="Rectangle 28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3" name="Rectangle 29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4" name="Rectangle 30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5" name="Rectangle 31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6016" name="Text Box 32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6017" name="Text Box 33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6018" name="AutoShape 34"/>
          <p:cNvCxnSpPr>
            <a:cxnSpLocks noChangeShapeType="1"/>
          </p:cNvCxnSpPr>
          <p:nvPr/>
        </p:nvCxnSpPr>
        <p:spPr bwMode="auto">
          <a:xfrm flipV="1">
            <a:off x="7632700" y="5410200"/>
            <a:ext cx="674688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6019" name="Text Box 35"/>
          <p:cNvSpPr txBox="1">
            <a:spLocks noChangeArrowheads="1"/>
          </p:cNvSpPr>
          <p:nvPr/>
        </p:nvSpPr>
        <p:spPr bwMode="auto">
          <a:xfrm>
            <a:off x="838358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6020" name="Line 36"/>
          <p:cNvSpPr>
            <a:spLocks noChangeShapeType="1"/>
          </p:cNvSpPr>
          <p:nvPr/>
        </p:nvSpPr>
        <p:spPr bwMode="auto">
          <a:xfrm>
            <a:off x="225425" y="635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AutoShape 37"/>
          <p:cNvSpPr>
            <a:spLocks noChangeArrowheads="1"/>
          </p:cNvSpPr>
          <p:nvPr/>
        </p:nvSpPr>
        <p:spPr bwMode="auto">
          <a:xfrm>
            <a:off x="2057400" y="2362200"/>
            <a:ext cx="6170613" cy="2876550"/>
          </a:xfrm>
          <a:prstGeom prst="wedgeRoundRectCallout">
            <a:avLst>
              <a:gd name="adj1" fmla="val -67569"/>
              <a:gd name="adj2" fmla="val 8587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Hmm.  Let’s see…</a:t>
            </a:r>
          </a:p>
          <a:p>
            <a:endParaRPr lang="en-US" dirty="0"/>
          </a:p>
          <a:p>
            <a:r>
              <a:rPr lang="en-US" dirty="0"/>
              <a:t>Even though </a:t>
            </a:r>
            <a:r>
              <a:rPr lang="en-US" dirty="0">
                <a:solidFill>
                  <a:srgbClr val="6600CC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6600CC"/>
                </a:solidFill>
              </a:rPr>
              <a:t>Prof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pointer</a:t>
            </a:r>
            <a:r>
              <a:rPr lang="en-US" dirty="0"/>
              <a:t>, it actually points to a </a:t>
            </a:r>
            <a:r>
              <a:rPr lang="en-US" dirty="0" err="1">
                <a:solidFill>
                  <a:srgbClr val="0070C0"/>
                </a:solidFill>
              </a:rPr>
              <a:t>MathProf</a:t>
            </a:r>
            <a:r>
              <a:rPr lang="en-US" dirty="0">
                <a:solidFill>
                  <a:srgbClr val="0070C0"/>
                </a:solidFill>
              </a:rPr>
              <a:t> variable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I should call </a:t>
            </a:r>
            <a:r>
              <a:rPr lang="en-US" dirty="0" err="1">
                <a:solidFill>
                  <a:srgbClr val="0070C0"/>
                </a:solidFill>
              </a:rPr>
              <a:t>MathProf’s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d’tor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then</a:t>
            </a:r>
            <a:r>
              <a:rPr lang="en-US" dirty="0">
                <a:solidFill>
                  <a:srgbClr val="6600CC"/>
                </a:solidFill>
              </a:rPr>
              <a:t> Prof’s </a:t>
            </a:r>
            <a:r>
              <a:rPr lang="en-US" dirty="0" err="1">
                <a:solidFill>
                  <a:srgbClr val="6600CC"/>
                </a:solidFill>
              </a:rPr>
              <a:t>d’tor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second</a:t>
            </a:r>
            <a:r>
              <a:rPr lang="en-US" dirty="0"/>
              <a:t>.   </a:t>
            </a:r>
          </a:p>
        </p:txBody>
      </p:sp>
      <p:sp>
        <p:nvSpPr>
          <p:cNvPr id="426032" name="Line 48"/>
          <p:cNvSpPr>
            <a:spLocks noChangeShapeType="1"/>
          </p:cNvSpPr>
          <p:nvPr/>
        </p:nvSpPr>
        <p:spPr bwMode="auto">
          <a:xfrm>
            <a:off x="4019550" y="34369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Line 49"/>
          <p:cNvSpPr>
            <a:spLocks noChangeShapeType="1"/>
          </p:cNvSpPr>
          <p:nvPr/>
        </p:nvSpPr>
        <p:spPr bwMode="auto">
          <a:xfrm>
            <a:off x="4214813" y="3933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AutoShape 50"/>
          <p:cNvSpPr>
            <a:spLocks noChangeArrowheads="1"/>
          </p:cNvSpPr>
          <p:nvPr/>
        </p:nvSpPr>
        <p:spPr bwMode="auto">
          <a:xfrm>
            <a:off x="4876800" y="1447800"/>
            <a:ext cx="3810000" cy="1981200"/>
          </a:xfrm>
          <a:prstGeom prst="wedgeRoundRectCallout">
            <a:avLst>
              <a:gd name="adj1" fmla="val -44375"/>
              <a:gd name="adj2" fmla="val 700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Hey OS, can you please free the 24 bytes at address 800.</a:t>
            </a:r>
          </a:p>
        </p:txBody>
      </p:sp>
      <p:sp>
        <p:nvSpPr>
          <p:cNvPr id="426035" name="AutoShape 51"/>
          <p:cNvSpPr>
            <a:spLocks noChangeArrowheads="1"/>
          </p:cNvSpPr>
          <p:nvPr/>
        </p:nvSpPr>
        <p:spPr bwMode="auto">
          <a:xfrm flipH="1">
            <a:off x="5157788" y="3311525"/>
            <a:ext cx="3657600" cy="1905000"/>
          </a:xfrm>
          <a:prstGeom prst="wedgeRoundRectCallout">
            <a:avLst>
              <a:gd name="adj1" fmla="val -59722"/>
              <a:gd name="adj2" fmla="val 13500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Ok!  I’ll free it for someone else to use.</a:t>
            </a:r>
          </a:p>
        </p:txBody>
      </p:sp>
      <p:sp>
        <p:nvSpPr>
          <p:cNvPr id="426036" name="Line 52"/>
          <p:cNvSpPr>
            <a:spLocks noChangeShapeType="1"/>
          </p:cNvSpPr>
          <p:nvPr/>
        </p:nvSpPr>
        <p:spPr bwMode="auto">
          <a:xfrm>
            <a:off x="4038600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Line 53"/>
          <p:cNvSpPr>
            <a:spLocks noChangeShapeType="1"/>
          </p:cNvSpPr>
          <p:nvPr/>
        </p:nvSpPr>
        <p:spPr bwMode="auto">
          <a:xfrm>
            <a:off x="125413" y="2882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Line 55"/>
          <p:cNvSpPr>
            <a:spLocks noChangeShapeType="1"/>
          </p:cNvSpPr>
          <p:nvPr/>
        </p:nvSpPr>
        <p:spPr bwMode="auto">
          <a:xfrm>
            <a:off x="320675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Line 56"/>
          <p:cNvSpPr>
            <a:spLocks noChangeShapeType="1"/>
          </p:cNvSpPr>
          <p:nvPr/>
        </p:nvSpPr>
        <p:spPr bwMode="auto">
          <a:xfrm>
            <a:off x="333375" y="3676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Line 57"/>
          <p:cNvSpPr>
            <a:spLocks noChangeShapeType="1"/>
          </p:cNvSpPr>
          <p:nvPr/>
        </p:nvSpPr>
        <p:spPr bwMode="auto">
          <a:xfrm>
            <a:off x="171450" y="3914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AutoShape 59"/>
          <p:cNvSpPr>
            <a:spLocks noChangeArrowheads="1"/>
          </p:cNvSpPr>
          <p:nvPr/>
        </p:nvSpPr>
        <p:spPr bwMode="auto">
          <a:xfrm>
            <a:off x="2362200" y="1114425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Ok. Now that I ran the destructors, I’ll tell the Operating system to free the memory for me:</a:t>
            </a:r>
          </a:p>
          <a:p>
            <a:endParaRPr lang="en-US" dirty="0"/>
          </a:p>
          <a:p>
            <a:r>
              <a:rPr lang="en-US" dirty="0">
                <a:solidFill>
                  <a:srgbClr val="6600CC"/>
                </a:solidFill>
              </a:rPr>
              <a:t>Hey OS, you can release the memory at address 1000.</a:t>
            </a:r>
          </a:p>
        </p:txBody>
      </p:sp>
      <p:sp>
        <p:nvSpPr>
          <p:cNvPr id="426044" name="AutoShape 60"/>
          <p:cNvSpPr>
            <a:spLocks noChangeArrowheads="1"/>
          </p:cNvSpPr>
          <p:nvPr/>
        </p:nvSpPr>
        <p:spPr bwMode="auto">
          <a:xfrm flipH="1">
            <a:off x="5167313" y="3352800"/>
            <a:ext cx="3657600" cy="1905000"/>
          </a:xfrm>
          <a:prstGeom prst="wedgeRoundRectCallout">
            <a:avLst>
              <a:gd name="adj1" fmla="val -59722"/>
              <a:gd name="adj2" fmla="val 13500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Ok!  I’ll free it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60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2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2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2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7" grpId="0" animBg="1"/>
      <p:bldP spid="426004" grpId="0"/>
      <p:bldP spid="426016" grpId="0"/>
      <p:bldP spid="426019" grpId="0"/>
      <p:bldP spid="426020" grpId="0" animBg="1"/>
      <p:bldP spid="426021" grpId="0" uiExpand="1" build="p" animBg="1"/>
      <p:bldP spid="426021" grpId="1" build="allAtOnce" animBg="1"/>
      <p:bldP spid="426032" grpId="0" animBg="1"/>
      <p:bldP spid="426032" grpId="1" animBg="1"/>
      <p:bldP spid="426033" grpId="0" animBg="1"/>
      <p:bldP spid="426033" grpId="1" animBg="1"/>
      <p:bldP spid="426034" grpId="0" animBg="1"/>
      <p:bldP spid="426034" grpId="1" animBg="1"/>
      <p:bldP spid="426035" grpId="0" animBg="1"/>
      <p:bldP spid="426035" grpId="1" animBg="1"/>
      <p:bldP spid="426036" grpId="0" animBg="1"/>
      <p:bldP spid="426036" grpId="1" animBg="1"/>
      <p:bldP spid="426037" grpId="0" animBg="1"/>
      <p:bldP spid="426037" grpId="1" animBg="1"/>
      <p:bldP spid="426039" grpId="0" animBg="1"/>
      <p:bldP spid="426039" grpId="1" animBg="1"/>
      <p:bldP spid="426040" grpId="0" animBg="1"/>
      <p:bldP spid="426040" grpId="1" animBg="1"/>
      <p:bldP spid="426041" grpId="0" animBg="1"/>
      <p:bldP spid="426041" grpId="1" animBg="1"/>
      <p:bldP spid="426043" grpId="0" animBg="1"/>
      <p:bldP spid="426043" grpId="1" animBg="1"/>
      <p:bldP spid="426044" grpId="0" animBg="1"/>
      <p:bldP spid="42604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A9A-15DB-4A57-A860-8064EF10EFAD}" type="slidenum">
              <a:rPr lang="en-US"/>
              <a:pPr/>
              <a:t>32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Virtual Destructors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293688" y="762000"/>
            <a:ext cx="86979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Now let’s see what happens if our destructors </a:t>
            </a:r>
            <a:r>
              <a:rPr lang="en-US" dirty="0">
                <a:solidFill>
                  <a:srgbClr val="006666"/>
                </a:solidFill>
              </a:rPr>
              <a:t>aren’t</a:t>
            </a:r>
            <a:r>
              <a:rPr lang="en-US" dirty="0"/>
              <a:t> virtual functions</a:t>
            </a:r>
            <a:r>
              <a:rPr lang="en-US" dirty="0">
                <a:solidFill>
                  <a:srgbClr val="FF3300"/>
                </a:solidFill>
              </a:rPr>
              <a:t>*</a:t>
            </a:r>
            <a:r>
              <a:rPr lang="en-US" dirty="0"/>
              <a:t>.</a:t>
            </a:r>
          </a:p>
        </p:txBody>
      </p:sp>
      <p:grpSp>
        <p:nvGrpSpPr>
          <p:cNvPr id="365581" name="Group 13"/>
          <p:cNvGrpSpPr>
            <a:grpSpLocks/>
          </p:cNvGrpSpPr>
          <p:nvPr/>
        </p:nvGrpSpPr>
        <p:grpSpPr bwMode="auto">
          <a:xfrm>
            <a:off x="381000" y="1676399"/>
            <a:ext cx="4191000" cy="4170990"/>
            <a:chOff x="240" y="2640"/>
            <a:chExt cx="2304" cy="1573"/>
          </a:xfrm>
        </p:grpSpPr>
        <p:sp>
          <p:nvSpPr>
            <p:cNvPr id="365582" name="Rectangle 14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65584" name="Group 16"/>
          <p:cNvGrpSpPr>
            <a:grpSpLocks/>
          </p:cNvGrpSpPr>
          <p:nvPr/>
        </p:nvGrpSpPr>
        <p:grpSpPr bwMode="auto">
          <a:xfrm>
            <a:off x="4419600" y="1687513"/>
            <a:ext cx="4725988" cy="4478337"/>
            <a:chOff x="2784" y="576"/>
            <a:chExt cx="2880" cy="1536"/>
          </a:xfrm>
        </p:grpSpPr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65589" name="Group 21"/>
          <p:cNvGrpSpPr>
            <a:grpSpLocks/>
          </p:cNvGrpSpPr>
          <p:nvPr/>
        </p:nvGrpSpPr>
        <p:grpSpPr bwMode="auto">
          <a:xfrm>
            <a:off x="650875" y="3611563"/>
            <a:ext cx="2654300" cy="396875"/>
            <a:chOff x="480" y="3660"/>
            <a:chExt cx="1672" cy="250"/>
          </a:xfrm>
        </p:grpSpPr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28" y="3696"/>
              <a:ext cx="1624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588" name="Text Box 20"/>
            <p:cNvSpPr txBox="1">
              <a:spLocks noChangeArrowheads="1"/>
            </p:cNvSpPr>
            <p:nvPr/>
          </p:nvSpPr>
          <p:spPr bwMode="auto">
            <a:xfrm>
              <a:off x="480" y="3660"/>
              <a:ext cx="1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virtual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7030A0"/>
                  </a:solidFill>
                </a:rPr>
                <a:t>~Prof()</a:t>
              </a:r>
            </a:p>
          </p:txBody>
        </p:sp>
      </p:grpSp>
      <p:grpSp>
        <p:nvGrpSpPr>
          <p:cNvPr id="365593" name="Group 25"/>
          <p:cNvGrpSpPr>
            <a:grpSpLocks/>
          </p:cNvGrpSpPr>
          <p:nvPr/>
        </p:nvGrpSpPr>
        <p:grpSpPr bwMode="auto">
          <a:xfrm>
            <a:off x="4548188" y="4186238"/>
            <a:ext cx="2671762" cy="396875"/>
            <a:chOff x="1239" y="3648"/>
            <a:chExt cx="1683" cy="250"/>
          </a:xfrm>
        </p:grpSpPr>
        <p:sp>
          <p:nvSpPr>
            <p:cNvPr id="365591" name="Rectangle 23"/>
            <p:cNvSpPr>
              <a:spLocks noChangeArrowheads="1"/>
            </p:cNvSpPr>
            <p:nvPr/>
          </p:nvSpPr>
          <p:spPr bwMode="auto">
            <a:xfrm>
              <a:off x="1298" y="3684"/>
              <a:ext cx="1624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592" name="Text Box 24"/>
            <p:cNvSpPr txBox="1">
              <a:spLocks noChangeArrowheads="1"/>
            </p:cNvSpPr>
            <p:nvPr/>
          </p:nvSpPr>
          <p:spPr bwMode="auto">
            <a:xfrm>
              <a:off x="1239" y="3648"/>
              <a:ext cx="1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virtual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70C0"/>
                  </a:solidFill>
                </a:rPr>
                <a:t>~</a:t>
              </a:r>
              <a:r>
                <a:rPr lang="en-US" sz="2000" dirty="0" err="1">
                  <a:solidFill>
                    <a:srgbClr val="0070C0"/>
                  </a:solidFill>
                </a:rPr>
                <a:t>MathProf</a:t>
              </a:r>
              <a:r>
                <a:rPr lang="en-US" sz="2000" dirty="0">
                  <a:solidFill>
                    <a:srgbClr val="0070C0"/>
                  </a:solidFill>
                </a:rPr>
                <a:t>()</a:t>
              </a:r>
            </a:p>
          </p:txBody>
        </p:sp>
      </p:grpSp>
      <p:sp>
        <p:nvSpPr>
          <p:cNvPr id="365594" name="Rectangle 26"/>
          <p:cNvSpPr>
            <a:spLocks noChangeArrowheads="1"/>
          </p:cNvSpPr>
          <p:nvPr/>
        </p:nvSpPr>
        <p:spPr bwMode="auto">
          <a:xfrm>
            <a:off x="152400" y="4730745"/>
            <a:ext cx="7086600" cy="1708160"/>
          </a:xfrm>
          <a:prstGeom prst="rect">
            <a:avLst/>
          </a:prstGeom>
          <a:solidFill>
            <a:srgbClr val="D5EA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3600" dirty="0">
                <a:solidFill>
                  <a:srgbClr val="FF3300"/>
                </a:solidFill>
              </a:rPr>
              <a:t>*</a:t>
            </a:r>
            <a:r>
              <a:rPr lang="en-US" sz="2000" dirty="0">
                <a:solidFill>
                  <a:schemeClr val="accent2"/>
                </a:solidFill>
              </a:rPr>
              <a:t> Technically, if you don’t make your destructor virtual your program will have undefined behavior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rgbClr val="FF3300"/>
                </a:solidFill>
              </a:rPr>
              <a:t>(e.g., it could do anything, including crash),</a:t>
            </a:r>
          </a:p>
          <a:p>
            <a:r>
              <a:rPr lang="en-US" sz="900" dirty="0">
                <a:solidFill>
                  <a:schemeClr val="accent2"/>
                </a:solidFill>
              </a:rPr>
              <a:t> </a:t>
            </a:r>
            <a:br>
              <a:rPr lang="en-US" sz="9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but what I’ll show you is the typical behavior.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3000"/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/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4" grpId="0" animBg="1"/>
      <p:bldP spid="36559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18EF-EA0B-44F9-B379-F75B1F3E803B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421910" name="Group 22"/>
          <p:cNvGrpSpPr>
            <a:grpSpLocks/>
          </p:cNvGrpSpPr>
          <p:nvPr/>
        </p:nvGrpSpPr>
        <p:grpSpPr bwMode="auto">
          <a:xfrm>
            <a:off x="76200" y="750887"/>
            <a:ext cx="4191000" cy="4170989"/>
            <a:chOff x="240" y="2640"/>
            <a:chExt cx="2304" cy="1573"/>
          </a:xfrm>
        </p:grpSpPr>
        <p:sp>
          <p:nvSpPr>
            <p:cNvPr id="421911" name="Rectangle 2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12" name="Rectangle 24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1894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96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~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 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1899" name="Line 11"/>
          <p:cNvSpPr>
            <a:spLocks noChangeShapeType="1"/>
          </p:cNvSpPr>
          <p:nvPr/>
        </p:nvSpPr>
        <p:spPr bwMode="auto">
          <a:xfrm>
            <a:off x="217488" y="5356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307138" y="5789613"/>
            <a:ext cx="187325" cy="46037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21904" name="Group 16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1902" name="Rectangle 1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1903" name="Text Box 15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1905" name="Line 17"/>
          <p:cNvSpPr>
            <a:spLocks noChangeShapeType="1"/>
          </p:cNvSpPr>
          <p:nvPr/>
        </p:nvSpPr>
        <p:spPr bwMode="auto">
          <a:xfrm>
            <a:off x="228600" y="57959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AutoShape 18"/>
          <p:cNvSpPr>
            <a:spLocks noChangeArrowheads="1"/>
          </p:cNvSpPr>
          <p:nvPr/>
        </p:nvSpPr>
        <p:spPr bwMode="auto">
          <a:xfrm>
            <a:off x="1066800" y="3667125"/>
            <a:ext cx="4068763" cy="1590675"/>
          </a:xfrm>
          <a:prstGeom prst="wedgeRoundRectCallout">
            <a:avLst>
              <a:gd name="adj1" fmla="val -44148"/>
              <a:gd name="adj2" fmla="val 835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System, I need you to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me.</a:t>
            </a:r>
          </a:p>
        </p:txBody>
      </p:sp>
      <p:sp>
        <p:nvSpPr>
          <p:cNvPr id="421913" name="AutoShape 25"/>
          <p:cNvSpPr>
            <a:spLocks noChangeArrowheads="1"/>
          </p:cNvSpPr>
          <p:nvPr/>
        </p:nvSpPr>
        <p:spPr bwMode="auto">
          <a:xfrm flipH="1">
            <a:off x="5091113" y="4106863"/>
            <a:ext cx="3657600" cy="1905000"/>
          </a:xfrm>
          <a:prstGeom prst="wedgeRoundRectCallout">
            <a:avLst>
              <a:gd name="adj1" fmla="val -58856"/>
              <a:gd name="adj2" fmla="val 9091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No worries!  I’ll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you at location </a:t>
            </a:r>
            <a:r>
              <a:rPr lang="en-US">
                <a:solidFill>
                  <a:srgbClr val="990000"/>
                </a:solidFill>
              </a:rPr>
              <a:t>1000</a:t>
            </a:r>
            <a:r>
              <a:rPr lang="en-US"/>
              <a:t>.</a:t>
            </a:r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16" name="Text Box 28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1918" name="Text Box 30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1919" name="AutoShape 31"/>
          <p:cNvCxnSpPr>
            <a:cxnSpLocks noChangeShapeType="1"/>
            <a:stCxn id="421916" idx="3"/>
            <a:endCxn id="421918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20" name="AutoShape 32"/>
          <p:cNvSpPr>
            <a:spLocks noChangeArrowheads="1"/>
          </p:cNvSpPr>
          <p:nvPr/>
        </p:nvSpPr>
        <p:spPr bwMode="auto">
          <a:xfrm>
            <a:off x="1081088" y="2720975"/>
            <a:ext cx="4068762" cy="2522538"/>
          </a:xfrm>
          <a:prstGeom prst="wedgeRoundRectCallout">
            <a:avLst>
              <a:gd name="adj1" fmla="val -44148"/>
              <a:gd name="adj2" fmla="val 7114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Ok, we’re allocating a </a:t>
            </a:r>
            <a:r>
              <a:rPr lang="en-US">
                <a:solidFill>
                  <a:srgbClr val="6600CC"/>
                </a:solidFill>
              </a:rPr>
              <a:t>MathProf</a:t>
            </a:r>
            <a:r>
              <a:rPr lang="en-US"/>
              <a:t> variable, I’ll call the constructors…</a:t>
            </a:r>
          </a:p>
          <a:p>
            <a:endParaRPr lang="en-US" sz="1200"/>
          </a:p>
          <a:p>
            <a:r>
              <a:rPr lang="en-US"/>
              <a:t> </a:t>
            </a:r>
            <a:r>
              <a:rPr lang="en-US">
                <a:solidFill>
                  <a:srgbClr val="6600CC"/>
                </a:solidFill>
              </a:rPr>
              <a:t>Prof</a:t>
            </a:r>
            <a:r>
              <a:rPr lang="en-US"/>
              <a:t> first, then </a:t>
            </a:r>
            <a:r>
              <a:rPr lang="en-US">
                <a:solidFill>
                  <a:srgbClr val="6600CC"/>
                </a:solidFill>
              </a:rPr>
              <a:t>MathProf’s</a:t>
            </a:r>
            <a:r>
              <a:rPr lang="en-US"/>
              <a:t> constructor second.</a:t>
            </a:r>
          </a:p>
        </p:txBody>
      </p:sp>
      <p:sp>
        <p:nvSpPr>
          <p:cNvPr id="421921" name="Line 33"/>
          <p:cNvSpPr>
            <a:spLocks noChangeShapeType="1"/>
          </p:cNvSpPr>
          <p:nvPr/>
        </p:nvSpPr>
        <p:spPr bwMode="auto">
          <a:xfrm>
            <a:off x="122238" y="1690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1924" name="Group 36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1922" name="Rectangle 34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23" name="Text Box 35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1925" name="Line 37"/>
          <p:cNvSpPr>
            <a:spLocks noChangeShapeType="1"/>
          </p:cNvSpPr>
          <p:nvPr/>
        </p:nvSpPr>
        <p:spPr bwMode="auto">
          <a:xfrm>
            <a:off x="303213" y="2219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Text Box 38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421927" name="Line 39"/>
          <p:cNvSpPr>
            <a:spLocks noChangeShapeType="1"/>
          </p:cNvSpPr>
          <p:nvPr/>
        </p:nvSpPr>
        <p:spPr bwMode="auto">
          <a:xfrm>
            <a:off x="166688" y="246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Line 40"/>
          <p:cNvSpPr>
            <a:spLocks noChangeShapeType="1"/>
          </p:cNvSpPr>
          <p:nvPr/>
        </p:nvSpPr>
        <p:spPr bwMode="auto">
          <a:xfrm>
            <a:off x="3976688" y="1719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1929" name="Group 41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1930" name="Rectangle 42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31" name="Text Box 43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sp>
        <p:nvSpPr>
          <p:cNvPr id="421932" name="Line 44"/>
          <p:cNvSpPr>
            <a:spLocks noChangeShapeType="1"/>
          </p:cNvSpPr>
          <p:nvPr/>
        </p:nvSpPr>
        <p:spPr bwMode="auto">
          <a:xfrm>
            <a:off x="4233863" y="223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AutoShape 45"/>
          <p:cNvSpPr>
            <a:spLocks noChangeArrowheads="1"/>
          </p:cNvSpPr>
          <p:nvPr/>
        </p:nvSpPr>
        <p:spPr bwMode="auto">
          <a:xfrm>
            <a:off x="4945063" y="66675"/>
            <a:ext cx="4068762" cy="1590675"/>
          </a:xfrm>
          <a:prstGeom prst="wedgeRoundRectCallout">
            <a:avLst>
              <a:gd name="adj1" fmla="val -20037"/>
              <a:gd name="adj2" fmla="val 8513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Sytem, I need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memory.</a:t>
            </a:r>
          </a:p>
        </p:txBody>
      </p:sp>
      <p:sp>
        <p:nvSpPr>
          <p:cNvPr id="421934" name="AutoShape 46"/>
          <p:cNvSpPr>
            <a:spLocks noChangeArrowheads="1"/>
          </p:cNvSpPr>
          <p:nvPr/>
        </p:nvSpPr>
        <p:spPr bwMode="auto">
          <a:xfrm flipH="1">
            <a:off x="5127625" y="4084638"/>
            <a:ext cx="3657600" cy="1905000"/>
          </a:xfrm>
          <a:prstGeom prst="wedgeRoundRectCallout">
            <a:avLst>
              <a:gd name="adj1" fmla="val -56597"/>
              <a:gd name="adj2" fmla="val 9316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Ok!  I’ll reserve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 for you at location</a:t>
            </a:r>
            <a:r>
              <a:rPr lang="en-US">
                <a:solidFill>
                  <a:srgbClr val="6600CC"/>
                </a:solidFill>
              </a:rPr>
              <a:t> 800</a:t>
            </a:r>
            <a:r>
              <a:rPr lang="en-US"/>
              <a:t>.</a:t>
            </a:r>
          </a:p>
        </p:txBody>
      </p:sp>
      <p:grpSp>
        <p:nvGrpSpPr>
          <p:cNvPr id="421942" name="Group 54"/>
          <p:cNvGrpSpPr>
            <a:grpSpLocks/>
          </p:cNvGrpSpPr>
          <p:nvPr/>
        </p:nvGrpSpPr>
        <p:grpSpPr bwMode="auto">
          <a:xfrm>
            <a:off x="8229600" y="5373688"/>
            <a:ext cx="609600" cy="1408112"/>
            <a:chOff x="5088" y="3456"/>
            <a:chExt cx="384" cy="887"/>
          </a:xfrm>
        </p:grpSpPr>
        <p:sp>
          <p:nvSpPr>
            <p:cNvPr id="421936" name="Rectangle 48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38" name="Rectangle 50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1941" name="Group 53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1935" name="Rectangle 47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37" name="Rectangle 49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39" name="Rectangle 51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40" name="Rectangle 52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1943" name="Text Box 55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1944" name="Text Box 56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1945" name="AutoShape 57"/>
          <p:cNvCxnSpPr>
            <a:cxnSpLocks noChangeShapeType="1"/>
          </p:cNvCxnSpPr>
          <p:nvPr/>
        </p:nvCxnSpPr>
        <p:spPr bwMode="auto">
          <a:xfrm flipV="1">
            <a:off x="7577138" y="5410200"/>
            <a:ext cx="674687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46" name="Line 58"/>
          <p:cNvSpPr>
            <a:spLocks noChangeShapeType="1"/>
          </p:cNvSpPr>
          <p:nvPr/>
        </p:nvSpPr>
        <p:spPr bwMode="auto">
          <a:xfrm>
            <a:off x="4267200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Text Box 59"/>
          <p:cNvSpPr txBox="1">
            <a:spLocks noChangeArrowheads="1"/>
          </p:cNvSpPr>
          <p:nvPr/>
        </p:nvSpPr>
        <p:spPr bwMode="auto">
          <a:xfrm>
            <a:off x="828833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1948" name="Line 60"/>
          <p:cNvSpPr>
            <a:spLocks noChangeShapeType="1"/>
          </p:cNvSpPr>
          <p:nvPr/>
        </p:nvSpPr>
        <p:spPr bwMode="auto">
          <a:xfrm>
            <a:off x="4071938" y="3157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Line 61"/>
          <p:cNvSpPr>
            <a:spLocks noChangeShapeType="1"/>
          </p:cNvSpPr>
          <p:nvPr/>
        </p:nvSpPr>
        <p:spPr bwMode="auto">
          <a:xfrm>
            <a:off x="211138" y="6135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2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2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2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2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2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8" grpId="0" animBg="1"/>
      <p:bldP spid="421899" grpId="0" animBg="1"/>
      <p:bldP spid="421899" grpId="1" animBg="1"/>
      <p:bldP spid="421905" grpId="0" animBg="1"/>
      <p:bldP spid="421905" grpId="1" animBg="1"/>
      <p:bldP spid="421906" grpId="0" animBg="1"/>
      <p:bldP spid="421906" grpId="1" animBg="1"/>
      <p:bldP spid="421913" grpId="0" animBg="1"/>
      <p:bldP spid="421913" grpId="1" animBg="1"/>
      <p:bldP spid="421914" grpId="0" animBg="1"/>
      <p:bldP spid="421916" grpId="0"/>
      <p:bldP spid="421920" grpId="0" animBg="1"/>
      <p:bldP spid="421920" grpId="1" animBg="1"/>
      <p:bldP spid="421921" grpId="0" animBg="1"/>
      <p:bldP spid="421921" grpId="1" animBg="1"/>
      <p:bldP spid="421925" grpId="0" animBg="1"/>
      <p:bldP spid="421925" grpId="1" animBg="1"/>
      <p:bldP spid="421926" grpId="0"/>
      <p:bldP spid="421927" grpId="0" animBg="1"/>
      <p:bldP spid="421927" grpId="1" animBg="1"/>
      <p:bldP spid="421928" grpId="0" animBg="1"/>
      <p:bldP spid="421928" grpId="1" animBg="1"/>
      <p:bldP spid="421932" grpId="0" animBg="1"/>
      <p:bldP spid="421932" grpId="1" animBg="1"/>
      <p:bldP spid="421933" grpId="0" animBg="1"/>
      <p:bldP spid="421933" grpId="1" animBg="1"/>
      <p:bldP spid="421934" grpId="0" animBg="1"/>
      <p:bldP spid="421934" grpId="1" animBg="1"/>
      <p:bldP spid="421943" grpId="0"/>
      <p:bldP spid="421946" grpId="0" animBg="1"/>
      <p:bldP spid="421946" grpId="1" animBg="1"/>
      <p:bldP spid="421947" grpId="0"/>
      <p:bldP spid="421948" grpId="0" animBg="1"/>
      <p:bldP spid="421948" grpId="1" animBg="1"/>
      <p:bldP spid="421949" grpId="0" animBg="1"/>
      <p:bldP spid="42194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1639-DAAC-4A89-BC07-84E2F12E43F5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422914" name="Group 2"/>
          <p:cNvGrpSpPr>
            <a:grpSpLocks/>
          </p:cNvGrpSpPr>
          <p:nvPr/>
        </p:nvGrpSpPr>
        <p:grpSpPr bwMode="auto">
          <a:xfrm>
            <a:off x="76200" y="750887"/>
            <a:ext cx="4191000" cy="4170989"/>
            <a:chOff x="240" y="2640"/>
            <a:chExt cx="2304" cy="1573"/>
          </a:xfrm>
        </p:grpSpPr>
        <p:sp>
          <p:nvSpPr>
            <p:cNvPr id="422915" name="Rectangle 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16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2917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2918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291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~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2922" name="Rectangle 10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 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2925" name="Group 13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2926" name="Rectangle 1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2927" name="Text Box 15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2931" name="Rectangle 19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32" name="Text Box 20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2933" name="Text Box 21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2934" name="AutoShape 22"/>
          <p:cNvCxnSpPr>
            <a:cxnSpLocks noChangeShapeType="1"/>
            <a:stCxn id="422932" idx="3"/>
            <a:endCxn id="422933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2937" name="Group 25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2938" name="Rectangle 26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39" name="Text Box 27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2941" name="Text Box 29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2944" name="Group 32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2945" name="Rectangle 33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46" name="Text Box 34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2950" name="Group 38"/>
          <p:cNvGrpSpPr>
            <a:grpSpLocks/>
          </p:cNvGrpSpPr>
          <p:nvPr/>
        </p:nvGrpSpPr>
        <p:grpSpPr bwMode="auto">
          <a:xfrm>
            <a:off x="8324850" y="5373688"/>
            <a:ext cx="609600" cy="1408112"/>
            <a:chOff x="5088" y="3456"/>
            <a:chExt cx="384" cy="887"/>
          </a:xfrm>
        </p:grpSpPr>
        <p:sp>
          <p:nvSpPr>
            <p:cNvPr id="422951" name="Rectangle 39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52" name="Rectangle 40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2953" name="Group 41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2954" name="Rectangle 42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5" name="Rectangle 43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6" name="Rectangle 44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7" name="Rectangle 45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2958" name="Text Box 46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2959" name="Text Box 47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2960" name="AutoShape 48"/>
          <p:cNvCxnSpPr>
            <a:cxnSpLocks noChangeShapeType="1"/>
          </p:cNvCxnSpPr>
          <p:nvPr/>
        </p:nvCxnSpPr>
        <p:spPr bwMode="auto">
          <a:xfrm flipV="1">
            <a:off x="7632700" y="5410200"/>
            <a:ext cx="674688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2962" name="Text Box 50"/>
          <p:cNvSpPr txBox="1">
            <a:spLocks noChangeArrowheads="1"/>
          </p:cNvSpPr>
          <p:nvPr/>
        </p:nvSpPr>
        <p:spPr bwMode="auto">
          <a:xfrm>
            <a:off x="838358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2966" name="Line 54"/>
          <p:cNvSpPr>
            <a:spLocks noChangeShapeType="1"/>
          </p:cNvSpPr>
          <p:nvPr/>
        </p:nvSpPr>
        <p:spPr bwMode="auto">
          <a:xfrm>
            <a:off x="225425" y="635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68" name="Line 56"/>
          <p:cNvSpPr>
            <a:spLocks noChangeShapeType="1"/>
          </p:cNvSpPr>
          <p:nvPr/>
        </p:nvSpPr>
        <p:spPr bwMode="auto">
          <a:xfrm>
            <a:off x="103188" y="2876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69" name="Line 57"/>
          <p:cNvSpPr>
            <a:spLocks noChangeShapeType="1"/>
          </p:cNvSpPr>
          <p:nvPr/>
        </p:nvSpPr>
        <p:spPr bwMode="auto">
          <a:xfrm>
            <a:off x="312738" y="3414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0" name="Line 58"/>
          <p:cNvSpPr>
            <a:spLocks noChangeShapeType="1"/>
          </p:cNvSpPr>
          <p:nvPr/>
        </p:nvSpPr>
        <p:spPr bwMode="auto">
          <a:xfrm>
            <a:off x="319088" y="3676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1" name="Line 59"/>
          <p:cNvSpPr>
            <a:spLocks noChangeShapeType="1"/>
          </p:cNvSpPr>
          <p:nvPr/>
        </p:nvSpPr>
        <p:spPr bwMode="auto">
          <a:xfrm>
            <a:off x="200025" y="3919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3" name="AutoShape 61"/>
          <p:cNvSpPr>
            <a:spLocks noChangeArrowheads="1"/>
          </p:cNvSpPr>
          <p:nvPr/>
        </p:nvSpPr>
        <p:spPr bwMode="auto">
          <a:xfrm>
            <a:off x="2514600" y="1023938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Ok. Now that I ran the destructor, I’ll tell the Operating system to free the memory for me:</a:t>
            </a:r>
          </a:p>
          <a:p>
            <a:endParaRPr lang="en-US" dirty="0"/>
          </a:p>
          <a:p>
            <a:r>
              <a:rPr lang="en-US" dirty="0">
                <a:solidFill>
                  <a:srgbClr val="6600CC"/>
                </a:solidFill>
              </a:rPr>
              <a:t>Hey OS, you can release the memory at address 1000.</a:t>
            </a:r>
          </a:p>
        </p:txBody>
      </p:sp>
      <p:sp>
        <p:nvSpPr>
          <p:cNvPr id="422975" name="Rectangle 63"/>
          <p:cNvSpPr>
            <a:spLocks noChangeArrowheads="1"/>
          </p:cNvSpPr>
          <p:nvPr/>
        </p:nvSpPr>
        <p:spPr bwMode="auto">
          <a:xfrm>
            <a:off x="6019800" y="5357813"/>
            <a:ext cx="2290763" cy="1479550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74" name="AutoShape 62"/>
          <p:cNvSpPr>
            <a:spLocks noChangeArrowheads="1"/>
          </p:cNvSpPr>
          <p:nvPr/>
        </p:nvSpPr>
        <p:spPr bwMode="auto">
          <a:xfrm flipH="1">
            <a:off x="5029200" y="3429000"/>
            <a:ext cx="3657600" cy="1905000"/>
          </a:xfrm>
          <a:prstGeom prst="wedgeRoundRectCallout">
            <a:avLst>
              <a:gd name="adj1" fmla="val -59292"/>
              <a:gd name="adj2" fmla="val 127583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>
                <a:solidFill>
                  <a:schemeClr val="tx1"/>
                </a:solidFill>
              </a:rPr>
              <a:t>Ok!  I’ll free it for someone else to use.</a:t>
            </a:r>
          </a:p>
        </p:txBody>
      </p:sp>
      <p:sp>
        <p:nvSpPr>
          <p:cNvPr id="422976" name="Text Box 64"/>
          <p:cNvSpPr txBox="1">
            <a:spLocks noChangeArrowheads="1"/>
          </p:cNvSpPr>
          <p:nvPr/>
        </p:nvSpPr>
        <p:spPr bwMode="auto">
          <a:xfrm>
            <a:off x="3700463" y="5791200"/>
            <a:ext cx="43576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 err="1"/>
              <a:t>Utoh</a:t>
            </a:r>
            <a:r>
              <a:rPr lang="en-US" sz="2200" dirty="0"/>
              <a:t>! </a:t>
            </a:r>
            <a:r>
              <a:rPr lang="en-US" sz="2200" dirty="0" err="1">
                <a:solidFill>
                  <a:srgbClr val="0070C0"/>
                </a:solidFill>
              </a:rPr>
              <a:t>MathProf’s</a:t>
            </a:r>
            <a:r>
              <a:rPr lang="en-US" sz="2200" dirty="0">
                <a:solidFill>
                  <a:srgbClr val="0070C0"/>
                </a:solidFill>
              </a:rPr>
              <a:t> destructor</a:t>
            </a:r>
            <a:r>
              <a:rPr lang="en-US" sz="2200" dirty="0"/>
              <a:t> was never called and the table was never freed!</a:t>
            </a:r>
          </a:p>
        </p:txBody>
      </p:sp>
      <p:sp>
        <p:nvSpPr>
          <p:cNvPr id="422977" name="Line 65"/>
          <p:cNvSpPr>
            <a:spLocks noChangeShapeType="1"/>
          </p:cNvSpPr>
          <p:nvPr/>
        </p:nvSpPr>
        <p:spPr bwMode="auto">
          <a:xfrm flipV="1">
            <a:off x="6710363" y="5410200"/>
            <a:ext cx="1595437" cy="9842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78" name="Text Box 66"/>
          <p:cNvSpPr txBox="1">
            <a:spLocks noChangeArrowheads="1"/>
          </p:cNvSpPr>
          <p:nvPr/>
        </p:nvSpPr>
        <p:spPr bwMode="auto">
          <a:xfrm>
            <a:off x="3657600" y="5791200"/>
            <a:ext cx="43576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This means we have a </a:t>
            </a:r>
            <a:br>
              <a:rPr lang="en-US" sz="2200" dirty="0"/>
            </a:br>
            <a:r>
              <a:rPr lang="en-US" sz="2200" dirty="0"/>
              <a:t>memory leak!</a:t>
            </a:r>
          </a:p>
        </p:txBody>
      </p:sp>
      <p:sp>
        <p:nvSpPr>
          <p:cNvPr id="422967" name="AutoShape 55"/>
          <p:cNvSpPr>
            <a:spLocks noChangeArrowheads="1"/>
          </p:cNvSpPr>
          <p:nvPr/>
        </p:nvSpPr>
        <p:spPr bwMode="auto">
          <a:xfrm>
            <a:off x="2438400" y="1066800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Hmm.  Let’s see…</a:t>
            </a:r>
          </a:p>
          <a:p>
            <a:endParaRPr lang="en-US" dirty="0"/>
          </a:p>
          <a:p>
            <a:r>
              <a:rPr lang="en-US" dirty="0"/>
              <a:t>The variable 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7030A0"/>
                </a:solidFill>
              </a:rPr>
              <a:t>Prof point</a:t>
            </a:r>
            <a:r>
              <a:rPr lang="en-US" dirty="0">
                <a:solidFill>
                  <a:srgbClr val="6600CC"/>
                </a:solidFill>
              </a:rPr>
              <a:t>er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Prof</a:t>
            </a:r>
            <a:r>
              <a:rPr lang="en-US" dirty="0"/>
              <a:t> doesn’t have a </a:t>
            </a:r>
            <a:r>
              <a:rPr lang="en-US" dirty="0">
                <a:solidFill>
                  <a:srgbClr val="FF0000"/>
                </a:solidFill>
              </a:rPr>
              <a:t>virtual</a:t>
            </a:r>
            <a:r>
              <a:rPr lang="en-US" dirty="0"/>
              <a:t> destructor.</a:t>
            </a:r>
          </a:p>
          <a:p>
            <a:endParaRPr lang="en-US" dirty="0"/>
          </a:p>
          <a:p>
            <a:r>
              <a:rPr lang="en-US" dirty="0"/>
              <a:t>So all I need to do is call </a:t>
            </a:r>
            <a:r>
              <a:rPr lang="en-US" dirty="0">
                <a:solidFill>
                  <a:srgbClr val="7030A0"/>
                </a:solidFill>
              </a:rPr>
              <a:t>Prof’s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destructor.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29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2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2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66" grpId="0" animBg="1"/>
      <p:bldP spid="422966" grpId="1" animBg="1"/>
      <p:bldP spid="422968" grpId="0" animBg="1"/>
      <p:bldP spid="422968" grpId="1" animBg="1"/>
      <p:bldP spid="422969" grpId="0" animBg="1"/>
      <p:bldP spid="422969" grpId="1" animBg="1"/>
      <p:bldP spid="422970" grpId="0" animBg="1"/>
      <p:bldP spid="422970" grpId="1" animBg="1"/>
      <p:bldP spid="422971" grpId="0" animBg="1"/>
      <p:bldP spid="422971" grpId="1" animBg="1"/>
      <p:bldP spid="422973" grpId="0" animBg="1"/>
      <p:bldP spid="422973" grpId="1" animBg="1"/>
      <p:bldP spid="422975" grpId="0" animBg="1"/>
      <p:bldP spid="422974" grpId="0" animBg="1"/>
      <p:bldP spid="422974" grpId="1" animBg="1"/>
      <p:bldP spid="422976" grpId="0"/>
      <p:bldP spid="422976" grpId="1"/>
      <p:bldP spid="422977" grpId="0" animBg="1"/>
      <p:bldP spid="422978" grpId="0"/>
      <p:bldP spid="422967" grpId="0" uiExpand="1" build="p" animBg="1"/>
      <p:bldP spid="422967" grpI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E62-E61F-47D6-B7DD-A1FD03752226}" type="slidenum">
              <a:rPr lang="en-US"/>
              <a:pPr/>
              <a:t>35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" y="-76200"/>
            <a:ext cx="8905875" cy="1143000"/>
          </a:xfrm>
        </p:spPr>
        <p:txBody>
          <a:bodyPr/>
          <a:lstStyle/>
          <a:p>
            <a:r>
              <a:rPr lang="en-US" sz="3600"/>
              <a:t>Virtual Destructors – What Happens?</a:t>
            </a:r>
          </a:p>
        </p:txBody>
      </p:sp>
      <p:grpSp>
        <p:nvGrpSpPr>
          <p:cNvPr id="508932" name="Group 4"/>
          <p:cNvGrpSpPr>
            <a:grpSpLocks/>
          </p:cNvGrpSpPr>
          <p:nvPr/>
        </p:nvGrpSpPr>
        <p:grpSpPr bwMode="auto">
          <a:xfrm>
            <a:off x="76200" y="1079500"/>
            <a:ext cx="4191000" cy="2654300"/>
            <a:chOff x="240" y="2640"/>
            <a:chExt cx="2304" cy="1536"/>
          </a:xfrm>
        </p:grpSpPr>
        <p:sp>
          <p:nvSpPr>
            <p:cNvPr id="508933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4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304" cy="1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~Person()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’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 old!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08935" name="Group 7"/>
          <p:cNvGrpSpPr>
            <a:grpSpLocks/>
          </p:cNvGrpSpPr>
          <p:nvPr/>
        </p:nvGrpSpPr>
        <p:grpSpPr bwMode="auto">
          <a:xfrm>
            <a:off x="584678" y="3976688"/>
            <a:ext cx="4191000" cy="2654300"/>
            <a:chOff x="240" y="2640"/>
            <a:chExt cx="2304" cy="1536"/>
          </a:xfrm>
        </p:grpSpPr>
        <p:sp>
          <p:nvSpPr>
            <p:cNvPr id="508936" name="Rectangle 8"/>
            <p:cNvSpPr>
              <a:spLocks noChangeArrowheads="1"/>
            </p:cNvSpPr>
            <p:nvPr/>
          </p:nvSpPr>
          <p:spPr bwMode="auto">
            <a:xfrm>
              <a:off x="240" y="2640"/>
              <a:ext cx="2195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7" name="Rectangle 9"/>
            <p:cNvSpPr>
              <a:spLocks noChangeArrowheads="1"/>
            </p:cNvSpPr>
            <p:nvPr/>
          </p:nvSpPr>
          <p:spPr bwMode="auto">
            <a:xfrm>
              <a:off x="240" y="2640"/>
              <a:ext cx="2304" cy="1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0070C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Argh! No tenure!</a:t>
              </a:r>
              <a:r>
                <a:rPr lang="en-US" sz="1700" b="1" dirty="0">
                  <a:solidFill>
                    <a:srgbClr val="0070C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08938" name="Text Box 10"/>
          <p:cNvSpPr txBox="1">
            <a:spLocks noChangeArrowheads="1"/>
          </p:cNvSpPr>
          <p:nvPr/>
        </p:nvSpPr>
        <p:spPr bwMode="auto">
          <a:xfrm>
            <a:off x="3968749" y="1057275"/>
            <a:ext cx="515799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200" dirty="0"/>
              <a:t>So what happens if we forget to make a </a:t>
            </a:r>
            <a:r>
              <a:rPr lang="en-US" sz="2200" dirty="0">
                <a:solidFill>
                  <a:srgbClr val="7030A0"/>
                </a:solidFill>
              </a:rPr>
              <a:t>base class’s destructor </a:t>
            </a:r>
            <a:r>
              <a:rPr lang="en-US" sz="2200" dirty="0"/>
              <a:t>virtual?</a:t>
            </a:r>
          </a:p>
        </p:txBody>
      </p:sp>
      <p:sp>
        <p:nvSpPr>
          <p:cNvPr id="508939" name="Text Box 11"/>
          <p:cNvSpPr txBox="1">
            <a:spLocks noChangeArrowheads="1"/>
          </p:cNvSpPr>
          <p:nvPr/>
        </p:nvSpPr>
        <p:spPr bwMode="auto">
          <a:xfrm>
            <a:off x="4094163" y="2057400"/>
            <a:ext cx="49196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And then define a </a:t>
            </a:r>
            <a:r>
              <a:rPr lang="en-US" sz="2200" dirty="0">
                <a:solidFill>
                  <a:srgbClr val="0070C0"/>
                </a:solidFill>
              </a:rPr>
              <a:t>derived variable </a:t>
            </a:r>
            <a:r>
              <a:rPr lang="en-US" sz="2200" dirty="0"/>
              <a:t>in our program?</a:t>
            </a:r>
          </a:p>
        </p:txBody>
      </p:sp>
      <p:sp>
        <p:nvSpPr>
          <p:cNvPr id="508942" name="Rectangle 14"/>
          <p:cNvSpPr>
            <a:spLocks noChangeArrowheads="1"/>
          </p:cNvSpPr>
          <p:nvPr/>
        </p:nvSpPr>
        <p:spPr bwMode="auto">
          <a:xfrm>
            <a:off x="4911725" y="3657600"/>
            <a:ext cx="3890963" cy="20177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Prof carey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...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 //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carey</a:t>
            </a:r>
            <a:r>
              <a:rPr lang="en-US" sz="1800" b="1" dirty="0" err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’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destructed</a:t>
            </a:r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8943" name="Text Box 15"/>
          <p:cNvSpPr txBox="1">
            <a:spLocks noChangeArrowheads="1"/>
          </p:cNvSpPr>
          <p:nvPr/>
        </p:nvSpPr>
        <p:spPr bwMode="auto">
          <a:xfrm>
            <a:off x="4219575" y="2973388"/>
            <a:ext cx="49196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Will both destructors be called?</a:t>
            </a:r>
          </a:p>
        </p:txBody>
      </p:sp>
      <p:sp>
        <p:nvSpPr>
          <p:cNvPr id="508944" name="Line 16"/>
          <p:cNvSpPr>
            <a:spLocks noChangeShapeType="1"/>
          </p:cNvSpPr>
          <p:nvPr/>
        </p:nvSpPr>
        <p:spPr bwMode="auto">
          <a:xfrm>
            <a:off x="5083175" y="4386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5" name="Line 17"/>
          <p:cNvSpPr>
            <a:spLocks noChangeShapeType="1"/>
          </p:cNvSpPr>
          <p:nvPr/>
        </p:nvSpPr>
        <p:spPr bwMode="auto">
          <a:xfrm>
            <a:off x="5275263" y="49482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6" name="Line 18"/>
          <p:cNvSpPr>
            <a:spLocks noChangeShapeType="1"/>
          </p:cNvSpPr>
          <p:nvPr/>
        </p:nvSpPr>
        <p:spPr bwMode="auto">
          <a:xfrm>
            <a:off x="4718050" y="5481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7" name="Line 19"/>
          <p:cNvSpPr>
            <a:spLocks noChangeShapeType="1"/>
          </p:cNvSpPr>
          <p:nvPr/>
        </p:nvSpPr>
        <p:spPr bwMode="auto">
          <a:xfrm>
            <a:off x="637066" y="5319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8" name="Line 20"/>
          <p:cNvSpPr>
            <a:spLocks noChangeShapeType="1"/>
          </p:cNvSpPr>
          <p:nvPr/>
        </p:nvSpPr>
        <p:spPr bwMode="auto">
          <a:xfrm>
            <a:off x="870428" y="5867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9" name="Text Box 21"/>
          <p:cNvSpPr txBox="1">
            <a:spLocks noChangeArrowheads="1"/>
          </p:cNvSpPr>
          <p:nvPr/>
        </p:nvSpPr>
        <p:spPr bwMode="auto">
          <a:xfrm>
            <a:off x="5108575" y="5732463"/>
            <a:ext cx="3500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 dirty="0">
                <a:solidFill>
                  <a:srgbClr val="0070C0"/>
                </a:solidFill>
              </a:rPr>
              <a:t>Argh! No tenure!</a:t>
            </a:r>
          </a:p>
        </p:txBody>
      </p:sp>
      <p:sp>
        <p:nvSpPr>
          <p:cNvPr id="508952" name="Line 24"/>
          <p:cNvSpPr>
            <a:spLocks noChangeShapeType="1"/>
          </p:cNvSpPr>
          <p:nvPr/>
        </p:nvSpPr>
        <p:spPr bwMode="auto">
          <a:xfrm>
            <a:off x="681516" y="6129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3" name="Line 25"/>
          <p:cNvSpPr>
            <a:spLocks noChangeShapeType="1"/>
          </p:cNvSpPr>
          <p:nvPr/>
        </p:nvSpPr>
        <p:spPr bwMode="auto">
          <a:xfrm>
            <a:off x="98425" y="2435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4" name="Line 26"/>
          <p:cNvSpPr>
            <a:spLocks noChangeShapeType="1"/>
          </p:cNvSpPr>
          <p:nvPr/>
        </p:nvSpPr>
        <p:spPr bwMode="auto">
          <a:xfrm>
            <a:off x="304800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5" name="Text Box 27"/>
          <p:cNvSpPr txBox="1">
            <a:spLocks noChangeArrowheads="1"/>
          </p:cNvSpPr>
          <p:nvPr/>
        </p:nvSpPr>
        <p:spPr bwMode="auto">
          <a:xfrm>
            <a:off x="5105400" y="6126163"/>
            <a:ext cx="3500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I’m old!</a:t>
            </a:r>
          </a:p>
        </p:txBody>
      </p:sp>
      <p:sp>
        <p:nvSpPr>
          <p:cNvPr id="508956" name="Line 28"/>
          <p:cNvSpPr>
            <a:spLocks noChangeShapeType="1"/>
          </p:cNvSpPr>
          <p:nvPr/>
        </p:nvSpPr>
        <p:spPr bwMode="auto">
          <a:xfrm>
            <a:off x="152400" y="3200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8" name="Text Box 30"/>
          <p:cNvSpPr txBox="1">
            <a:spLocks noChangeArrowheads="1"/>
          </p:cNvSpPr>
          <p:nvPr/>
        </p:nvSpPr>
        <p:spPr bwMode="auto">
          <a:xfrm>
            <a:off x="4964113" y="933450"/>
            <a:ext cx="3417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In fact, our code works just fine in this case.</a:t>
            </a:r>
          </a:p>
        </p:txBody>
      </p:sp>
      <p:sp>
        <p:nvSpPr>
          <p:cNvPr id="508959" name="Text Box 31"/>
          <p:cNvSpPr txBox="1">
            <a:spLocks noChangeArrowheads="1"/>
          </p:cNvSpPr>
          <p:nvPr/>
        </p:nvSpPr>
        <p:spPr bwMode="auto">
          <a:xfrm>
            <a:off x="4303713" y="1981200"/>
            <a:ext cx="471487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If you forget a virtual destructor, it only causes problems when you use polymorphism:</a:t>
            </a:r>
          </a:p>
        </p:txBody>
      </p:sp>
      <p:sp>
        <p:nvSpPr>
          <p:cNvPr id="508960" name="Rectangle 32"/>
          <p:cNvSpPr>
            <a:spLocks noChangeArrowheads="1"/>
          </p:cNvSpPr>
          <p:nvPr/>
        </p:nvSpPr>
        <p:spPr bwMode="auto">
          <a:xfrm>
            <a:off x="4913313" y="3646488"/>
            <a:ext cx="3890962" cy="2017712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Person 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...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// problem!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8961" name="AutoShape 33"/>
          <p:cNvSpPr>
            <a:spLocks noChangeArrowheads="1"/>
          </p:cNvSpPr>
          <p:nvPr/>
        </p:nvSpPr>
        <p:spPr bwMode="auto">
          <a:xfrm>
            <a:off x="379413" y="36513"/>
            <a:ext cx="4879975" cy="1925637"/>
          </a:xfrm>
          <a:prstGeom prst="wedgeRoundRectCallout">
            <a:avLst>
              <a:gd name="adj1" fmla="val 56801"/>
              <a:gd name="adj2" fmla="val 211255"/>
              <a:gd name="adj3" fmla="val 16667"/>
            </a:avLst>
          </a:prstGeom>
          <a:solidFill>
            <a:srgbClr val="D5EA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In this case, </a:t>
            </a:r>
            <a:r>
              <a:rPr lang="en-US" dirty="0">
                <a:solidFill>
                  <a:schemeClr val="tx1"/>
                </a:solidFill>
              </a:rPr>
              <a:t>C++ will only call </a:t>
            </a:r>
            <a:r>
              <a:rPr lang="en-US" dirty="0">
                <a:solidFill>
                  <a:srgbClr val="7030A0"/>
                </a:solidFill>
              </a:rPr>
              <a:t>Person’s destructor </a:t>
            </a:r>
            <a:r>
              <a:rPr lang="en-US" dirty="0"/>
              <a:t>since 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7030A0"/>
                </a:solidFill>
              </a:rPr>
              <a:t>Person pointer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Person’s destructor </a:t>
            </a:r>
            <a:r>
              <a:rPr lang="en-US" dirty="0">
                <a:solidFill>
                  <a:schemeClr val="tx1"/>
                </a:solidFill>
              </a:rPr>
              <a:t>isn’t</a:t>
            </a:r>
            <a:r>
              <a:rPr lang="en-US" dirty="0">
                <a:solidFill>
                  <a:srgbClr val="FF3300"/>
                </a:solidFill>
              </a:rPr>
              <a:t> virtual</a:t>
            </a:r>
            <a:r>
              <a:rPr lang="en-US" dirty="0"/>
              <a:t>!</a:t>
            </a:r>
          </a:p>
        </p:txBody>
      </p:sp>
      <p:sp>
        <p:nvSpPr>
          <p:cNvPr id="508963" name="Text Box 35"/>
          <p:cNvSpPr txBox="1">
            <a:spLocks noChangeArrowheads="1"/>
          </p:cNvSpPr>
          <p:nvPr/>
        </p:nvSpPr>
        <p:spPr bwMode="auto">
          <a:xfrm>
            <a:off x="4581525" y="5638800"/>
            <a:ext cx="4551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But to be safe, if you use inheritance </a:t>
            </a:r>
            <a:r>
              <a:rPr lang="en-US" sz="2200" dirty="0">
                <a:solidFill>
                  <a:srgbClr val="FF3300"/>
                </a:solidFill>
              </a:rPr>
              <a:t>ALWAYS use virtual destructors </a:t>
            </a:r>
            <a:r>
              <a:rPr lang="en-US" sz="2200" dirty="0">
                <a:solidFill>
                  <a:schemeClr val="tx1"/>
                </a:solidFill>
              </a:rPr>
              <a:t>– just in case</a:t>
            </a:r>
            <a:r>
              <a:rPr lang="en-US" sz="2200" dirty="0"/>
              <a:t>.</a:t>
            </a:r>
          </a:p>
        </p:txBody>
      </p:sp>
      <p:sp>
        <p:nvSpPr>
          <p:cNvPr id="508964" name="Line 36"/>
          <p:cNvSpPr>
            <a:spLocks noChangeShapeType="1"/>
          </p:cNvSpPr>
          <p:nvPr/>
        </p:nvSpPr>
        <p:spPr bwMode="auto">
          <a:xfrm flipH="1">
            <a:off x="1104900" y="1695450"/>
            <a:ext cx="1066800" cy="6540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508967" name="Group 39"/>
          <p:cNvGrpSpPr>
            <a:grpSpLocks/>
          </p:cNvGrpSpPr>
          <p:nvPr/>
        </p:nvGrpSpPr>
        <p:grpSpPr bwMode="auto">
          <a:xfrm>
            <a:off x="379413" y="2249488"/>
            <a:ext cx="2020887" cy="366712"/>
            <a:chOff x="-1927" y="1796"/>
            <a:chExt cx="1273" cy="231"/>
          </a:xfrm>
        </p:grpSpPr>
        <p:sp>
          <p:nvSpPr>
            <p:cNvPr id="508965" name="Rectangle 37"/>
            <p:cNvSpPr>
              <a:spLocks noChangeArrowheads="1"/>
            </p:cNvSpPr>
            <p:nvPr/>
          </p:nvSpPr>
          <p:spPr bwMode="auto">
            <a:xfrm>
              <a:off x="-1920" y="1824"/>
              <a:ext cx="1023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8966" name="Text Box 38"/>
            <p:cNvSpPr txBox="1">
              <a:spLocks noChangeArrowheads="1"/>
            </p:cNvSpPr>
            <p:nvPr/>
          </p:nvSpPr>
          <p:spPr bwMode="auto">
            <a:xfrm>
              <a:off x="-1927" y="1796"/>
              <a:ext cx="1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FF3300"/>
                  </a:solidFill>
                </a:rPr>
                <a:t>virtual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7030A0"/>
                  </a:solidFill>
                </a:rPr>
                <a:t>~Person( )</a:t>
              </a:r>
            </a:p>
          </p:txBody>
        </p:sp>
      </p:grpSp>
      <p:grpSp>
        <p:nvGrpSpPr>
          <p:cNvPr id="508968" name="Group 40"/>
          <p:cNvGrpSpPr>
            <a:grpSpLocks/>
          </p:cNvGrpSpPr>
          <p:nvPr/>
        </p:nvGrpSpPr>
        <p:grpSpPr bwMode="auto">
          <a:xfrm>
            <a:off x="925991" y="5133975"/>
            <a:ext cx="1781175" cy="366713"/>
            <a:chOff x="-1927" y="1796"/>
            <a:chExt cx="1122" cy="231"/>
          </a:xfrm>
        </p:grpSpPr>
        <p:sp>
          <p:nvSpPr>
            <p:cNvPr id="508969" name="Rectangle 41"/>
            <p:cNvSpPr>
              <a:spLocks noChangeArrowheads="1"/>
            </p:cNvSpPr>
            <p:nvPr/>
          </p:nvSpPr>
          <p:spPr bwMode="auto">
            <a:xfrm>
              <a:off x="-1920" y="1824"/>
              <a:ext cx="1023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8970" name="Text Box 42"/>
            <p:cNvSpPr txBox="1">
              <a:spLocks noChangeArrowheads="1"/>
            </p:cNvSpPr>
            <p:nvPr/>
          </p:nvSpPr>
          <p:spPr bwMode="auto">
            <a:xfrm>
              <a:off x="-1927" y="1796"/>
              <a:ext cx="11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FF3300"/>
                  </a:solidFill>
                </a:rPr>
                <a:t>virtual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0070C0"/>
                  </a:solidFill>
                </a:rPr>
                <a:t>~Prof( )</a:t>
              </a:r>
            </a:p>
          </p:txBody>
        </p:sp>
      </p:grpSp>
      <p:sp>
        <p:nvSpPr>
          <p:cNvPr id="37" name="Arrow: Left 36">
            <a:extLst>
              <a:ext uri="{FF2B5EF4-FFF2-40B4-BE49-F238E27FC236}">
                <a16:creationId xmlns:a16="http://schemas.microsoft.com/office/drawing/2014/main" id="{4C5327B7-8CE5-4964-A49C-079BE52181A5}"/>
              </a:ext>
            </a:extLst>
          </p:cNvPr>
          <p:cNvSpPr/>
          <p:nvPr/>
        </p:nvSpPr>
        <p:spPr bwMode="auto">
          <a:xfrm rot="19798078">
            <a:off x="2087335" y="397564"/>
            <a:ext cx="3448500" cy="2024007"/>
          </a:xfrm>
          <a:prstGeom prst="leftArrow">
            <a:avLst>
              <a:gd name="adj1" fmla="val 56927"/>
              <a:gd name="adj2" fmla="val 5000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ALWAYS MAKE IT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</a:rPr>
              <a:t>VIRTUAL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in the base 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!</a:t>
            </a:r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A033F952-B63A-40AD-81FA-46CAF0C04283}"/>
              </a:ext>
            </a:extLst>
          </p:cNvPr>
          <p:cNvSpPr/>
          <p:nvPr/>
        </p:nvSpPr>
        <p:spPr bwMode="auto">
          <a:xfrm rot="19798078">
            <a:off x="2388906" y="3088252"/>
            <a:ext cx="3385112" cy="2410723"/>
          </a:xfrm>
          <a:prstGeom prst="leftArrow">
            <a:avLst>
              <a:gd name="adj1" fmla="val 50482"/>
              <a:gd name="adj2" fmla="val 5000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It’s optional in  derived classes… but good style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0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8" grpId="0"/>
      <p:bldP spid="508938" grpId="1"/>
      <p:bldP spid="508939" grpId="0"/>
      <p:bldP spid="508939" grpId="1"/>
      <p:bldP spid="508942" grpId="0" animBg="1"/>
      <p:bldP spid="508942" grpId="1" animBg="1"/>
      <p:bldP spid="508943" grpId="0"/>
      <p:bldP spid="508943" grpId="1"/>
      <p:bldP spid="508944" grpId="0" animBg="1"/>
      <p:bldP spid="508944" grpId="1" animBg="1"/>
      <p:bldP spid="508945" grpId="0" animBg="1"/>
      <p:bldP spid="508945" grpId="1" animBg="1"/>
      <p:bldP spid="508946" grpId="0" animBg="1"/>
      <p:bldP spid="508946" grpId="1" animBg="1"/>
      <p:bldP spid="508947" grpId="0" animBg="1"/>
      <p:bldP spid="508947" grpId="1" animBg="1"/>
      <p:bldP spid="508948" grpId="0" animBg="1"/>
      <p:bldP spid="508948" grpId="1" animBg="1"/>
      <p:bldP spid="508949" grpId="0"/>
      <p:bldP spid="508949" grpId="1"/>
      <p:bldP spid="508952" grpId="0" animBg="1"/>
      <p:bldP spid="508952" grpId="1" animBg="1"/>
      <p:bldP spid="508953" grpId="0" animBg="1"/>
      <p:bldP spid="508953" grpId="1" animBg="1"/>
      <p:bldP spid="508954" grpId="0" animBg="1"/>
      <p:bldP spid="508954" grpId="1" animBg="1"/>
      <p:bldP spid="508955" grpId="0"/>
      <p:bldP spid="508955" grpId="1"/>
      <p:bldP spid="508956" grpId="0" animBg="1"/>
      <p:bldP spid="508956" grpId="1" animBg="1"/>
      <p:bldP spid="508958" grpId="0"/>
      <p:bldP spid="508959" grpId="0"/>
      <p:bldP spid="508960" grpId="0" animBg="1"/>
      <p:bldP spid="508961" grpId="0" animBg="1"/>
      <p:bldP spid="508961" grpId="1" animBg="1"/>
      <p:bldP spid="508963" grpId="0"/>
      <p:bldP spid="508964" grpId="0" animBg="1"/>
      <p:bldP spid="508964" grpId="1" animBg="1"/>
      <p:bldP spid="37" grpId="0" animBg="1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1064-14C6-4966-8342-5A59A10204DC}" type="slidenum">
              <a:rPr lang="en-US"/>
              <a:pPr/>
              <a:t>36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6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getX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()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pPr algn="l" eaLnBrk="0" hangingPunct="0"/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14053" name="Group 5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4054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5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4056" name="Group 8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4057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8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238125" y="636588"/>
            <a:ext cx="3906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When you define a </a:t>
            </a:r>
            <a:br>
              <a:rPr lang="en-US" sz="2000"/>
            </a:br>
            <a:r>
              <a:rPr lang="en-US" sz="2000"/>
              <a:t>variable of a class…</a:t>
            </a:r>
          </a:p>
        </p:txBody>
      </p:sp>
      <p:sp>
        <p:nvSpPr>
          <p:cNvPr id="514060" name="Rectangle 12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4061" name="Rectangle 13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sp>
        <p:nvSpPr>
          <p:cNvPr id="514062" name="Text Box 14"/>
          <p:cNvSpPr txBox="1">
            <a:spLocks noChangeArrowheads="1"/>
          </p:cNvSpPr>
          <p:nvPr/>
        </p:nvSpPr>
        <p:spPr bwMode="auto">
          <a:xfrm>
            <a:off x="450850" y="1423988"/>
            <a:ext cx="3333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C++ adds an (invisible) </a:t>
            </a:r>
            <a:r>
              <a:rPr lang="en-US" sz="2000">
                <a:solidFill>
                  <a:srgbClr val="6600CC"/>
                </a:solidFill>
              </a:rPr>
              <a:t>table</a:t>
            </a:r>
            <a:r>
              <a:rPr lang="en-US" sz="2000"/>
              <a:t> to your object that points to the proper set of functions to use.</a:t>
            </a:r>
          </a:p>
        </p:txBody>
      </p:sp>
      <p:grpSp>
        <p:nvGrpSpPr>
          <p:cNvPr id="514075" name="Group 27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4063" name="Rectangle 15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064" name="Text Box 16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4071" name="Group 23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4065" name="Text Box 1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4066" name="Rectangle 1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72" name="Group 24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4073" name="Text Box 25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4074" name="Rectangle 2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4092" name="Group 44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4091" name="Rectangle 43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4082" name="Group 34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4083" name="Text Box 35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4084" name="Rectangle 3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85" name="Group 37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4086" name="Text Box 38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4087" name="Rectangle 3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88" name="Group 40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4089" name="Text Box 41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4090" name="Rectangle 4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4093" name="Text Box 45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4" name="Text Box 46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5" name="Text Box 47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6" name="Text Box 48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8" name="Text Box 50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4099" name="AutoShape 51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00" name="AutoShape 52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01" name="AutoShape 53"/>
          <p:cNvCxnSpPr>
            <a:cxnSpLocks noChangeShapeType="1"/>
          </p:cNvCxnSpPr>
          <p:nvPr/>
        </p:nvCxnSpPr>
        <p:spPr bwMode="auto">
          <a:xfrm flipV="1">
            <a:off x="3449638" y="19034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4102" name="AutoShape 54"/>
          <p:cNvSpPr>
            <a:spLocks noChangeArrowheads="1"/>
          </p:cNvSpPr>
          <p:nvPr/>
        </p:nvSpPr>
        <p:spPr bwMode="auto">
          <a:xfrm>
            <a:off x="5280025" y="2863850"/>
            <a:ext cx="3605213" cy="3657600"/>
          </a:xfrm>
          <a:prstGeom prst="wedgeRoundRectCallout">
            <a:avLst>
              <a:gd name="adj1" fmla="val -93727"/>
              <a:gd name="adj2" fmla="val -33593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This table is called a “</a:t>
            </a:r>
            <a:r>
              <a:rPr lang="en-US" sz="2000" dirty="0" err="1">
                <a:solidFill>
                  <a:srgbClr val="6600CC"/>
                </a:solidFill>
              </a:rPr>
              <a:t>vtable</a:t>
            </a:r>
            <a:r>
              <a:rPr lang="en-US" sz="2000" dirty="0"/>
              <a:t>.”  </a:t>
            </a:r>
          </a:p>
          <a:p>
            <a:endParaRPr lang="en-US" sz="1000" dirty="0"/>
          </a:p>
          <a:p>
            <a:r>
              <a:rPr lang="en-US" sz="2000" dirty="0"/>
              <a:t>It contains an entry for </a:t>
            </a:r>
            <a:r>
              <a:rPr lang="en-US" sz="2000" i="1" dirty="0"/>
              <a:t>every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virtual</a:t>
            </a:r>
            <a:r>
              <a:rPr lang="en-US" sz="2000" dirty="0"/>
              <a:t> function in our class.</a:t>
            </a:r>
          </a:p>
          <a:p>
            <a:endParaRPr lang="en-US" sz="1000" dirty="0"/>
          </a:p>
          <a:p>
            <a:r>
              <a:rPr lang="en-US" sz="2000" dirty="0"/>
              <a:t>In the case of a </a:t>
            </a:r>
            <a:r>
              <a:rPr lang="en-US" sz="2000" dirty="0">
                <a:solidFill>
                  <a:srgbClr val="6600CC"/>
                </a:solidFill>
              </a:rPr>
              <a:t>Shape variable</a:t>
            </a:r>
            <a:r>
              <a:rPr lang="en-US" sz="2000" dirty="0"/>
              <a:t>, all three pointers in our </a:t>
            </a:r>
            <a:r>
              <a:rPr lang="en-US" sz="2000" dirty="0" err="1">
                <a:solidFill>
                  <a:srgbClr val="6600CC"/>
                </a:solidFill>
              </a:rPr>
              <a:t>vtable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/>
              <a:t>point to our Shape class’s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1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9" grpId="0"/>
      <p:bldP spid="514059" grpId="1"/>
      <p:bldP spid="514060" grpId="0" animBg="1"/>
      <p:bldP spid="514061" grpId="0"/>
      <p:bldP spid="514062" grpId="0" build="allAtOnce"/>
      <p:bldP spid="514102" grpId="0" uiExpand="1" build="p" animBg="1"/>
      <p:bldP spid="514102" grpId="1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0D84-462C-480B-B835-9D01BEA53194}" type="slidenum">
              <a:rPr lang="en-US"/>
              <a:pPr/>
              <a:t>37</a:t>
            </a:fld>
            <a:endParaRPr lang="en-US"/>
          </a:p>
        </p:txBody>
      </p:sp>
      <p:sp>
        <p:nvSpPr>
          <p:cNvPr id="516167" name="Rectangle 71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grpSp>
        <p:nvGrpSpPr>
          <p:cNvPr id="516100" name="Group 4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6101" name="Rectangle 5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2" name="Rectangle 6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6103" name="Group 7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6104" name="Rectangle 8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5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6106" name="Text Box 10"/>
          <p:cNvSpPr txBox="1">
            <a:spLocks noChangeArrowheads="1"/>
          </p:cNvSpPr>
          <p:nvPr/>
        </p:nvSpPr>
        <p:spPr bwMode="auto">
          <a:xfrm>
            <a:off x="-100013" y="2865438"/>
            <a:ext cx="1598613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Ok, how about if we define a </a:t>
            </a:r>
            <a:r>
              <a:rPr lang="en-US" sz="1800">
                <a:solidFill>
                  <a:srgbClr val="6600CC"/>
                </a:solidFill>
              </a:rPr>
              <a:t>Square</a:t>
            </a:r>
            <a:r>
              <a:rPr lang="en-US" sz="1800"/>
              <a:t> variable?</a:t>
            </a:r>
          </a:p>
        </p:txBody>
      </p:sp>
      <p:sp>
        <p:nvSpPr>
          <p:cNvPr id="516107" name="Rectangle 11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6108" name="Rectangle 12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grpSp>
        <p:nvGrpSpPr>
          <p:cNvPr id="516110" name="Group 14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6111" name="Rectangle 15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112" name="Text Box 16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6113" name="Group 17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6114" name="Text Box 18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6115" name="Rectangle 1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16" name="Group 20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6117" name="Text Box 21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6118" name="Rectangle 2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6119" name="Group 23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6120" name="Rectangle 24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6121" name="Group 25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6122" name="Text Box 26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6123" name="Rectangle 27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24" name="Group 28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6125" name="Text Box 29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6126" name="Rectangle 30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27" name="Group 31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6128" name="Text Box 32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6129" name="Rectangle 33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6130" name="Text Box 34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1" name="Text Box 35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2" name="Text Box 36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3" name="Text Box 37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4" name="Text Box 38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35" name="AutoShape 39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36" name="AutoShape 40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37" name="AutoShape 41"/>
          <p:cNvCxnSpPr>
            <a:cxnSpLocks noChangeShapeType="1"/>
          </p:cNvCxnSpPr>
          <p:nvPr/>
        </p:nvCxnSpPr>
        <p:spPr bwMode="auto">
          <a:xfrm flipV="1">
            <a:off x="3449638" y="1931988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38" name="AutoShape 42"/>
          <p:cNvSpPr>
            <a:spLocks noChangeArrowheads="1"/>
          </p:cNvSpPr>
          <p:nvPr/>
        </p:nvSpPr>
        <p:spPr bwMode="auto">
          <a:xfrm>
            <a:off x="6208713" y="4567238"/>
            <a:ext cx="2935287" cy="2100262"/>
          </a:xfrm>
          <a:prstGeom prst="wedgeRoundRectCallout">
            <a:avLst>
              <a:gd name="adj1" fmla="val -45782"/>
              <a:gd name="adj2" fmla="val -90894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Well, our Square has its own getArea() function…</a:t>
            </a:r>
            <a:br>
              <a:rPr lang="en-US" sz="2000"/>
            </a:br>
            <a:endParaRPr lang="en-US" sz="1000"/>
          </a:p>
          <a:p>
            <a:r>
              <a:rPr lang="en-US" sz="2000"/>
              <a:t>So its vtable entry points to that version…</a:t>
            </a:r>
          </a:p>
        </p:txBody>
      </p:sp>
      <p:sp>
        <p:nvSpPr>
          <p:cNvPr id="516140" name="Rectangle 44"/>
          <p:cNvSpPr>
            <a:spLocks noChangeArrowheads="1"/>
          </p:cNvSpPr>
          <p:nvPr/>
        </p:nvSpPr>
        <p:spPr bwMode="auto">
          <a:xfrm>
            <a:off x="303213" y="51800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Square q;</a:t>
            </a:r>
          </a:p>
        </p:txBody>
      </p:sp>
      <p:grpSp>
        <p:nvGrpSpPr>
          <p:cNvPr id="516165" name="Group 69"/>
          <p:cNvGrpSpPr>
            <a:grpSpLocks/>
          </p:cNvGrpSpPr>
          <p:nvPr/>
        </p:nvGrpSpPr>
        <p:grpSpPr bwMode="auto">
          <a:xfrm>
            <a:off x="1001713" y="720725"/>
            <a:ext cx="2303462" cy="1981200"/>
            <a:chOff x="6898" y="-242"/>
            <a:chExt cx="1451" cy="1248"/>
          </a:xfrm>
        </p:grpSpPr>
        <p:sp>
          <p:nvSpPr>
            <p:cNvPr id="516142" name="Rectangle 46"/>
            <p:cNvSpPr>
              <a:spLocks noChangeArrowheads="1"/>
            </p:cNvSpPr>
            <p:nvPr/>
          </p:nvSpPr>
          <p:spPr bwMode="auto">
            <a:xfrm>
              <a:off x="7060" y="-163"/>
              <a:ext cx="1289" cy="1169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143" name="Text Box 47"/>
            <p:cNvSpPr txBox="1">
              <a:spLocks noChangeArrowheads="1"/>
            </p:cNvSpPr>
            <p:nvPr/>
          </p:nvSpPr>
          <p:spPr bwMode="auto">
            <a:xfrm>
              <a:off x="6898" y="-24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16144" name="Group 48"/>
            <p:cNvGrpSpPr>
              <a:grpSpLocks/>
            </p:cNvGrpSpPr>
            <p:nvPr/>
          </p:nvGrpSpPr>
          <p:grpSpPr bwMode="auto">
            <a:xfrm>
              <a:off x="7710" y="496"/>
              <a:ext cx="606" cy="232"/>
              <a:chOff x="-787" y="2602"/>
              <a:chExt cx="606" cy="210"/>
            </a:xfrm>
          </p:grpSpPr>
          <p:sp>
            <p:nvSpPr>
              <p:cNvPr id="516145" name="Text Box 49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6146" name="Rectangle 50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47" name="Group 51"/>
            <p:cNvGrpSpPr>
              <a:grpSpLocks/>
            </p:cNvGrpSpPr>
            <p:nvPr/>
          </p:nvGrpSpPr>
          <p:grpSpPr bwMode="auto">
            <a:xfrm>
              <a:off x="7055" y="497"/>
              <a:ext cx="606" cy="232"/>
              <a:chOff x="-787" y="2602"/>
              <a:chExt cx="606" cy="210"/>
            </a:xfrm>
          </p:grpSpPr>
          <p:sp>
            <p:nvSpPr>
              <p:cNvPr id="516148" name="Text Box 52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6149" name="Rectangle 53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61" name="Group 65"/>
            <p:cNvGrpSpPr>
              <a:grpSpLocks/>
            </p:cNvGrpSpPr>
            <p:nvPr/>
          </p:nvGrpSpPr>
          <p:grpSpPr bwMode="auto">
            <a:xfrm>
              <a:off x="7184" y="746"/>
              <a:ext cx="831" cy="233"/>
              <a:chOff x="-1012" y="2602"/>
              <a:chExt cx="831" cy="211"/>
            </a:xfrm>
          </p:grpSpPr>
          <p:sp>
            <p:nvSpPr>
              <p:cNvPr id="516162" name="Text Box 66"/>
              <p:cNvSpPr txBox="1">
                <a:spLocks noChangeArrowheads="1"/>
              </p:cNvSpPr>
              <p:nvPr/>
            </p:nvSpPr>
            <p:spPr bwMode="auto">
              <a:xfrm>
                <a:off x="-1012" y="2602"/>
                <a:ext cx="77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 err="1"/>
                  <a:t>m_side</a:t>
                </a:r>
                <a:r>
                  <a:rPr lang="en-US" sz="1800" dirty="0"/>
                  <a:t>    </a:t>
                </a:r>
              </a:p>
            </p:txBody>
          </p:sp>
          <p:sp>
            <p:nvSpPr>
              <p:cNvPr id="516163" name="Rectangle 67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6150" name="Group 54"/>
          <p:cNvGrpSpPr>
            <a:grpSpLocks/>
          </p:cNvGrpSpPr>
          <p:nvPr/>
        </p:nvGrpSpPr>
        <p:grpSpPr bwMode="auto">
          <a:xfrm>
            <a:off x="1365250" y="900113"/>
            <a:ext cx="1828800" cy="971550"/>
            <a:chOff x="1290" y="1803"/>
            <a:chExt cx="1152" cy="612"/>
          </a:xfrm>
        </p:grpSpPr>
        <p:sp>
          <p:nvSpPr>
            <p:cNvPr id="516151" name="Rectangle 55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6152" name="Group 56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6153" name="Text Box 57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6154" name="Rectangle 5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55" name="Group 59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6156" name="Text Box 60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6157" name="Rectangle 6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58" name="Group 62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6159" name="Text Box 63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6160" name="Rectangle 64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6166" name="Text Box 70"/>
          <p:cNvSpPr txBox="1">
            <a:spLocks noChangeArrowheads="1"/>
          </p:cNvSpPr>
          <p:nvPr/>
        </p:nvSpPr>
        <p:spPr bwMode="auto">
          <a:xfrm>
            <a:off x="2568575" y="822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6168" name="Text Box 72"/>
          <p:cNvSpPr txBox="1">
            <a:spLocks noChangeArrowheads="1"/>
          </p:cNvSpPr>
          <p:nvPr/>
        </p:nvSpPr>
        <p:spPr bwMode="auto">
          <a:xfrm>
            <a:off x="2451100" y="1417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69" name="Text Box 73"/>
          <p:cNvSpPr txBox="1">
            <a:spLocks noChangeArrowheads="1"/>
          </p:cNvSpPr>
          <p:nvPr/>
        </p:nvSpPr>
        <p:spPr bwMode="auto">
          <a:xfrm>
            <a:off x="4978400" y="3357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70" name="AutoShape 74"/>
          <p:cNvCxnSpPr>
            <a:cxnSpLocks noChangeShapeType="1"/>
            <a:stCxn id="516168" idx="3"/>
            <a:endCxn id="516169" idx="1"/>
          </p:cNvCxnSpPr>
          <p:nvPr/>
        </p:nvCxnSpPr>
        <p:spPr bwMode="auto">
          <a:xfrm>
            <a:off x="2725738" y="1646238"/>
            <a:ext cx="2252662" cy="1939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71" name="AutoShape 75"/>
          <p:cNvSpPr>
            <a:spLocks noChangeArrowheads="1"/>
          </p:cNvSpPr>
          <p:nvPr/>
        </p:nvSpPr>
        <p:spPr bwMode="auto">
          <a:xfrm>
            <a:off x="5951538" y="4419600"/>
            <a:ext cx="2935287" cy="2100263"/>
          </a:xfrm>
          <a:prstGeom prst="wedgeRoundRectCallout">
            <a:avLst>
              <a:gd name="adj1" fmla="val -27611"/>
              <a:gd name="adj2" fmla="val -177287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However, our </a:t>
            </a:r>
            <a:r>
              <a:rPr lang="en-US" sz="2000">
                <a:solidFill>
                  <a:srgbClr val="6600CC"/>
                </a:solidFill>
              </a:rPr>
              <a:t>Square</a:t>
            </a:r>
            <a:r>
              <a:rPr lang="en-US" sz="2000"/>
              <a:t> basically uses our Shape’s </a:t>
            </a:r>
            <a:r>
              <a:rPr lang="en-US" sz="2000">
                <a:solidFill>
                  <a:srgbClr val="6600CC"/>
                </a:solidFill>
              </a:rPr>
              <a:t>getX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getY</a:t>
            </a:r>
            <a:r>
              <a:rPr lang="en-US" sz="2000"/>
              <a:t> functions, so our other entries will point there.</a:t>
            </a:r>
          </a:p>
        </p:txBody>
      </p:sp>
      <p:sp>
        <p:nvSpPr>
          <p:cNvPr id="516172" name="Text Box 76"/>
          <p:cNvSpPr txBox="1">
            <a:spLocks noChangeArrowheads="1"/>
          </p:cNvSpPr>
          <p:nvPr/>
        </p:nvSpPr>
        <p:spPr bwMode="auto">
          <a:xfrm>
            <a:off x="2482850" y="1123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73" name="Text Box 77"/>
          <p:cNvSpPr txBox="1">
            <a:spLocks noChangeArrowheads="1"/>
          </p:cNvSpPr>
          <p:nvPr/>
        </p:nvSpPr>
        <p:spPr bwMode="auto">
          <a:xfrm>
            <a:off x="2478088" y="81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74" name="AutoShape 78"/>
          <p:cNvCxnSpPr>
            <a:cxnSpLocks noChangeShapeType="1"/>
            <a:stCxn id="516172" idx="3"/>
            <a:endCxn id="516134" idx="1"/>
          </p:cNvCxnSpPr>
          <p:nvPr/>
        </p:nvCxnSpPr>
        <p:spPr bwMode="auto">
          <a:xfrm>
            <a:off x="2757488" y="1352550"/>
            <a:ext cx="2138362" cy="26987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75" name="AutoShape 79"/>
          <p:cNvCxnSpPr>
            <a:cxnSpLocks noChangeShapeType="1"/>
            <a:stCxn id="516173" idx="3"/>
            <a:endCxn id="516133" idx="1"/>
          </p:cNvCxnSpPr>
          <p:nvPr/>
        </p:nvCxnSpPr>
        <p:spPr bwMode="auto">
          <a:xfrm>
            <a:off x="2752725" y="1047750"/>
            <a:ext cx="2109788" cy="298450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16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16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6" grpId="0"/>
      <p:bldP spid="516106" grpId="1"/>
      <p:bldP spid="516138" grpId="0" animBg="1"/>
      <p:bldP spid="516138" grpId="1" animBg="1"/>
      <p:bldP spid="516140" grpId="0"/>
      <p:bldP spid="516171" grpId="0" animBg="1"/>
      <p:bldP spid="51617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78CC-8915-4759-81DA-B5877AB36188}" type="slidenum">
              <a:rPr lang="en-US"/>
              <a:pPr/>
              <a:t>38</a:t>
            </a:fld>
            <a:endParaRPr lang="en-US"/>
          </a:p>
        </p:txBody>
      </p:sp>
      <p:sp>
        <p:nvSpPr>
          <p:cNvPr id="518146" name="Rectangle 2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grpSp>
        <p:nvGrpSpPr>
          <p:cNvPr id="518148" name="Group 4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8149" name="Rectangle 5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0" name="Rectangle 6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8151" name="Group 7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8152" name="Rectangle 8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3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8155" name="Rectangle 11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8156" name="Rectangle 12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grpSp>
        <p:nvGrpSpPr>
          <p:cNvPr id="518157" name="Group 13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8158" name="Rectangle 14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159" name="Text Box 15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8160" name="Group 16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8161" name="Text Box 1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8162" name="Rectangle 1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63" name="Group 19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8164" name="Text Box 20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8165" name="Rectangle 2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8166" name="Group 22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8167" name="Rectangle 23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8168" name="Group 24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8169" name="Text Box 25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8170" name="Rectangle 2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71" name="Group 27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8172" name="Text Box 28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8173" name="Rectangle 2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74" name="Group 30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8175" name="Text Box 31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8176" name="Rectangle 3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8177" name="Text Box 33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78" name="Text Box 34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79" name="Text Box 35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80" name="Text Box 36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81" name="Text Box 37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182" name="AutoShape 38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183" name="AutoShape 39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184" name="AutoShape 40"/>
          <p:cNvCxnSpPr>
            <a:cxnSpLocks noChangeShapeType="1"/>
          </p:cNvCxnSpPr>
          <p:nvPr/>
        </p:nvCxnSpPr>
        <p:spPr bwMode="auto">
          <a:xfrm flipV="1">
            <a:off x="3449638" y="1931988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186" name="Rectangle 42"/>
          <p:cNvSpPr>
            <a:spLocks noChangeArrowheads="1"/>
          </p:cNvSpPr>
          <p:nvPr/>
        </p:nvSpPr>
        <p:spPr bwMode="auto">
          <a:xfrm>
            <a:off x="303213" y="51800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Square q;</a:t>
            </a:r>
          </a:p>
        </p:txBody>
      </p:sp>
      <p:grpSp>
        <p:nvGrpSpPr>
          <p:cNvPr id="518187" name="Group 43"/>
          <p:cNvGrpSpPr>
            <a:grpSpLocks/>
          </p:cNvGrpSpPr>
          <p:nvPr/>
        </p:nvGrpSpPr>
        <p:grpSpPr bwMode="auto">
          <a:xfrm>
            <a:off x="1001713" y="720725"/>
            <a:ext cx="2303462" cy="1981200"/>
            <a:chOff x="6898" y="-242"/>
            <a:chExt cx="1451" cy="1248"/>
          </a:xfrm>
        </p:grpSpPr>
        <p:sp>
          <p:nvSpPr>
            <p:cNvPr id="518188" name="Rectangle 44"/>
            <p:cNvSpPr>
              <a:spLocks noChangeArrowheads="1"/>
            </p:cNvSpPr>
            <p:nvPr/>
          </p:nvSpPr>
          <p:spPr bwMode="auto">
            <a:xfrm>
              <a:off x="7060" y="-163"/>
              <a:ext cx="1289" cy="1169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189" name="Text Box 45"/>
            <p:cNvSpPr txBox="1">
              <a:spLocks noChangeArrowheads="1"/>
            </p:cNvSpPr>
            <p:nvPr/>
          </p:nvSpPr>
          <p:spPr bwMode="auto">
            <a:xfrm>
              <a:off x="6898" y="-24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18190" name="Group 46"/>
            <p:cNvGrpSpPr>
              <a:grpSpLocks/>
            </p:cNvGrpSpPr>
            <p:nvPr/>
          </p:nvGrpSpPr>
          <p:grpSpPr bwMode="auto">
            <a:xfrm>
              <a:off x="7710" y="496"/>
              <a:ext cx="606" cy="232"/>
              <a:chOff x="-787" y="2602"/>
              <a:chExt cx="606" cy="210"/>
            </a:xfrm>
          </p:grpSpPr>
          <p:sp>
            <p:nvSpPr>
              <p:cNvPr id="518191" name="Text Box 4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8192" name="Rectangle 4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93" name="Group 49"/>
            <p:cNvGrpSpPr>
              <a:grpSpLocks/>
            </p:cNvGrpSpPr>
            <p:nvPr/>
          </p:nvGrpSpPr>
          <p:grpSpPr bwMode="auto">
            <a:xfrm>
              <a:off x="7055" y="497"/>
              <a:ext cx="606" cy="232"/>
              <a:chOff x="-787" y="2602"/>
              <a:chExt cx="606" cy="210"/>
            </a:xfrm>
          </p:grpSpPr>
          <p:sp>
            <p:nvSpPr>
              <p:cNvPr id="518194" name="Text Box 50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8195" name="Rectangle 5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96" name="Group 52"/>
            <p:cNvGrpSpPr>
              <a:grpSpLocks/>
            </p:cNvGrpSpPr>
            <p:nvPr/>
          </p:nvGrpSpPr>
          <p:grpSpPr bwMode="auto">
            <a:xfrm>
              <a:off x="7184" y="746"/>
              <a:ext cx="831" cy="233"/>
              <a:chOff x="-1012" y="2602"/>
              <a:chExt cx="831" cy="211"/>
            </a:xfrm>
          </p:grpSpPr>
          <p:sp>
            <p:nvSpPr>
              <p:cNvPr id="518197" name="Text Box 53"/>
              <p:cNvSpPr txBox="1">
                <a:spLocks noChangeArrowheads="1"/>
              </p:cNvSpPr>
              <p:nvPr/>
            </p:nvSpPr>
            <p:spPr bwMode="auto">
              <a:xfrm>
                <a:off x="-1012" y="2602"/>
                <a:ext cx="77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 err="1"/>
                  <a:t>m_side</a:t>
                </a:r>
                <a:r>
                  <a:rPr lang="en-US" sz="1800" dirty="0"/>
                  <a:t>    </a:t>
                </a:r>
              </a:p>
            </p:txBody>
          </p:sp>
          <p:sp>
            <p:nvSpPr>
              <p:cNvPr id="518198" name="Rectangle 54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8199" name="Group 55"/>
          <p:cNvGrpSpPr>
            <a:grpSpLocks/>
          </p:cNvGrpSpPr>
          <p:nvPr/>
        </p:nvGrpSpPr>
        <p:grpSpPr bwMode="auto">
          <a:xfrm>
            <a:off x="1365250" y="900113"/>
            <a:ext cx="1828800" cy="971550"/>
            <a:chOff x="1290" y="1803"/>
            <a:chExt cx="1152" cy="612"/>
          </a:xfrm>
        </p:grpSpPr>
        <p:sp>
          <p:nvSpPr>
            <p:cNvPr id="518200" name="Rectangle 56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8201" name="Group 57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8202" name="Text Box 58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8203" name="Rectangle 5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204" name="Group 60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8205" name="Text Box 61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8206" name="Rectangle 6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207" name="Group 63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8208" name="Text Box 64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8209" name="Rectangle 65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8210" name="Text Box 66"/>
          <p:cNvSpPr txBox="1">
            <a:spLocks noChangeArrowheads="1"/>
          </p:cNvSpPr>
          <p:nvPr/>
        </p:nvSpPr>
        <p:spPr bwMode="auto">
          <a:xfrm>
            <a:off x="2568575" y="822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8211" name="Text Box 67"/>
          <p:cNvSpPr txBox="1">
            <a:spLocks noChangeArrowheads="1"/>
          </p:cNvSpPr>
          <p:nvPr/>
        </p:nvSpPr>
        <p:spPr bwMode="auto">
          <a:xfrm>
            <a:off x="2451100" y="1417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212" name="Text Box 68"/>
          <p:cNvSpPr txBox="1">
            <a:spLocks noChangeArrowheads="1"/>
          </p:cNvSpPr>
          <p:nvPr/>
        </p:nvSpPr>
        <p:spPr bwMode="auto">
          <a:xfrm>
            <a:off x="4978400" y="3357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213" name="AutoShape 69"/>
          <p:cNvCxnSpPr>
            <a:cxnSpLocks noChangeShapeType="1"/>
            <a:stCxn id="518211" idx="3"/>
            <a:endCxn id="518212" idx="1"/>
          </p:cNvCxnSpPr>
          <p:nvPr/>
        </p:nvCxnSpPr>
        <p:spPr bwMode="auto">
          <a:xfrm>
            <a:off x="2725738" y="1646238"/>
            <a:ext cx="2252662" cy="1939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15" name="Text Box 71"/>
          <p:cNvSpPr txBox="1">
            <a:spLocks noChangeArrowheads="1"/>
          </p:cNvSpPr>
          <p:nvPr/>
        </p:nvSpPr>
        <p:spPr bwMode="auto">
          <a:xfrm>
            <a:off x="2482850" y="1123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216" name="Text Box 72"/>
          <p:cNvSpPr txBox="1">
            <a:spLocks noChangeArrowheads="1"/>
          </p:cNvSpPr>
          <p:nvPr/>
        </p:nvSpPr>
        <p:spPr bwMode="auto">
          <a:xfrm>
            <a:off x="2478088" y="81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217" name="AutoShape 73"/>
          <p:cNvCxnSpPr>
            <a:cxnSpLocks noChangeShapeType="1"/>
            <a:stCxn id="518215" idx="3"/>
            <a:endCxn id="518181" idx="1"/>
          </p:cNvCxnSpPr>
          <p:nvPr/>
        </p:nvCxnSpPr>
        <p:spPr bwMode="auto">
          <a:xfrm>
            <a:off x="2757488" y="1352550"/>
            <a:ext cx="2138362" cy="26987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218" name="AutoShape 74"/>
          <p:cNvCxnSpPr>
            <a:cxnSpLocks noChangeShapeType="1"/>
            <a:stCxn id="518216" idx="3"/>
            <a:endCxn id="518180" idx="1"/>
          </p:cNvCxnSpPr>
          <p:nvPr/>
        </p:nvCxnSpPr>
        <p:spPr bwMode="auto">
          <a:xfrm>
            <a:off x="2752725" y="1047750"/>
            <a:ext cx="2109788" cy="298450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19" name="Text Box 75"/>
          <p:cNvSpPr txBox="1">
            <a:spLocks noChangeArrowheads="1"/>
          </p:cNvSpPr>
          <p:nvPr/>
        </p:nvSpPr>
        <p:spPr bwMode="auto">
          <a:xfrm>
            <a:off x="100013" y="2808288"/>
            <a:ext cx="15160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Now, when we call a member function…</a:t>
            </a:r>
          </a:p>
        </p:txBody>
      </p:sp>
      <p:sp>
        <p:nvSpPr>
          <p:cNvPr id="518220" name="Rectangle 76"/>
          <p:cNvSpPr>
            <a:spLocks noChangeArrowheads="1"/>
          </p:cNvSpPr>
          <p:nvPr/>
        </p:nvSpPr>
        <p:spPr bwMode="auto">
          <a:xfrm>
            <a:off x="330200" y="5557838"/>
            <a:ext cx="2238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cout &lt;&lt; s.getArea();</a:t>
            </a:r>
          </a:p>
        </p:txBody>
      </p:sp>
      <p:sp>
        <p:nvSpPr>
          <p:cNvPr id="518221" name="Line 77"/>
          <p:cNvSpPr>
            <a:spLocks noChangeShapeType="1"/>
          </p:cNvSpPr>
          <p:nvPr/>
        </p:nvSpPr>
        <p:spPr bwMode="auto">
          <a:xfrm>
            <a:off x="85725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22" name="AutoShape 78"/>
          <p:cNvSpPr>
            <a:spLocks noChangeArrowheads="1"/>
          </p:cNvSpPr>
          <p:nvPr/>
        </p:nvSpPr>
        <p:spPr bwMode="auto">
          <a:xfrm>
            <a:off x="4667250" y="4229100"/>
            <a:ext cx="2935288" cy="2100263"/>
          </a:xfrm>
          <a:prstGeom prst="wedgeRoundRectCallout">
            <a:avLst>
              <a:gd name="adj1" fmla="val -122852"/>
              <a:gd name="adj2" fmla="val 21505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C++ knows exactly where to go!</a:t>
            </a:r>
          </a:p>
          <a:p>
            <a:endParaRPr lang="en-US" sz="1000" dirty="0"/>
          </a:p>
          <a:p>
            <a:r>
              <a:rPr lang="en-US" sz="2000" dirty="0"/>
              <a:t>It just looks at the </a:t>
            </a:r>
            <a:r>
              <a:rPr lang="en-US" sz="2000" dirty="0" err="1"/>
              <a:t>vtable</a:t>
            </a:r>
            <a:r>
              <a:rPr lang="en-US" sz="2000" dirty="0"/>
              <a:t> for “</a:t>
            </a:r>
            <a:r>
              <a:rPr lang="en-US" sz="2000" dirty="0">
                <a:solidFill>
                  <a:srgbClr val="6600CC"/>
                </a:solidFill>
              </a:rPr>
              <a:t>s</a:t>
            </a:r>
            <a:r>
              <a:rPr lang="en-US" sz="2000" dirty="0"/>
              <a:t>” and uses the right function!</a:t>
            </a:r>
          </a:p>
        </p:txBody>
      </p:sp>
      <p:sp>
        <p:nvSpPr>
          <p:cNvPr id="518224" name="Text Box 80"/>
          <p:cNvSpPr txBox="1">
            <a:spLocks noChangeArrowheads="1"/>
          </p:cNvSpPr>
          <p:nvPr/>
        </p:nvSpPr>
        <p:spPr bwMode="auto">
          <a:xfrm>
            <a:off x="-114300" y="3127375"/>
            <a:ext cx="19669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And this works when we use polymorphism too!</a:t>
            </a:r>
          </a:p>
        </p:txBody>
      </p:sp>
      <p:sp>
        <p:nvSpPr>
          <p:cNvPr id="518225" name="Rectangle 81"/>
          <p:cNvSpPr>
            <a:spLocks noChangeArrowheads="1"/>
          </p:cNvSpPr>
          <p:nvPr/>
        </p:nvSpPr>
        <p:spPr bwMode="auto">
          <a:xfrm>
            <a:off x="315913" y="5900738"/>
            <a:ext cx="237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Shape *p = &amp;q;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cout &lt;&lt; p-&gt;getArea();</a:t>
            </a:r>
          </a:p>
        </p:txBody>
      </p:sp>
      <p:sp>
        <p:nvSpPr>
          <p:cNvPr id="518226" name="Line 82"/>
          <p:cNvSpPr>
            <a:spLocks noChangeShapeType="1"/>
          </p:cNvSpPr>
          <p:nvPr/>
        </p:nvSpPr>
        <p:spPr bwMode="auto">
          <a:xfrm>
            <a:off x="100013" y="60753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8227" name="Group 83"/>
          <p:cNvGrpSpPr>
            <a:grpSpLocks/>
          </p:cNvGrpSpPr>
          <p:nvPr/>
        </p:nvGrpSpPr>
        <p:grpSpPr bwMode="auto">
          <a:xfrm>
            <a:off x="2141538" y="4587875"/>
            <a:ext cx="982662" cy="457200"/>
            <a:chOff x="2493" y="3323"/>
            <a:chExt cx="807" cy="288"/>
          </a:xfrm>
        </p:grpSpPr>
        <p:sp>
          <p:nvSpPr>
            <p:cNvPr id="518228" name="Rectangle 8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229" name="Text Box 85"/>
            <p:cNvSpPr txBox="1">
              <a:spLocks noChangeArrowheads="1"/>
            </p:cNvSpPr>
            <p:nvPr/>
          </p:nvSpPr>
          <p:spPr bwMode="auto">
            <a:xfrm>
              <a:off x="2493" y="3323"/>
              <a:ext cx="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518231" name="Text Box 87"/>
          <p:cNvSpPr txBox="1">
            <a:spLocks noChangeArrowheads="1"/>
          </p:cNvSpPr>
          <p:nvPr/>
        </p:nvSpPr>
        <p:spPr bwMode="auto">
          <a:xfrm>
            <a:off x="1127125" y="811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18232" name="AutoShape 88"/>
          <p:cNvCxnSpPr>
            <a:cxnSpLocks noChangeShapeType="1"/>
            <a:stCxn id="518228" idx="0"/>
            <a:endCxn id="518231" idx="1"/>
          </p:cNvCxnSpPr>
          <p:nvPr/>
        </p:nvCxnSpPr>
        <p:spPr bwMode="auto">
          <a:xfrm rot="5400000" flipH="1">
            <a:off x="125413" y="2041525"/>
            <a:ext cx="3649662" cy="1646238"/>
          </a:xfrm>
          <a:prstGeom prst="curvedConnector4">
            <a:avLst>
              <a:gd name="adj1" fmla="val 7782"/>
              <a:gd name="adj2" fmla="val 11388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33" name="Line 89"/>
          <p:cNvSpPr>
            <a:spLocks noChangeShapeType="1"/>
          </p:cNvSpPr>
          <p:nvPr/>
        </p:nvSpPr>
        <p:spPr bwMode="auto">
          <a:xfrm>
            <a:off x="109538" y="6370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34" name="AutoShape 90"/>
          <p:cNvSpPr>
            <a:spLocks noChangeArrowheads="1"/>
          </p:cNvSpPr>
          <p:nvPr/>
        </p:nvSpPr>
        <p:spPr bwMode="auto">
          <a:xfrm>
            <a:off x="3836988" y="3597275"/>
            <a:ext cx="3425825" cy="2100263"/>
          </a:xfrm>
          <a:prstGeom prst="wedgeRoundRectCallout">
            <a:avLst>
              <a:gd name="adj1" fmla="val -96894"/>
              <a:gd name="adj2" fmla="val 76759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C++: “Aha! </a:t>
            </a:r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 points to some type of </a:t>
            </a:r>
            <a:r>
              <a:rPr lang="en-US" sz="2000" dirty="0">
                <a:solidFill>
                  <a:srgbClr val="FF0000"/>
                </a:solidFill>
              </a:rPr>
              <a:t>Shape</a:t>
            </a:r>
            <a:r>
              <a:rPr lang="en-US" sz="2000" dirty="0"/>
              <a:t>…</a:t>
            </a:r>
          </a:p>
          <a:p>
            <a:endParaRPr lang="en-US" sz="2000" dirty="0"/>
          </a:p>
          <a:p>
            <a:r>
              <a:rPr lang="en-US" sz="2000" dirty="0"/>
              <a:t>Let’s see which version of the </a:t>
            </a:r>
            <a:r>
              <a:rPr lang="en-US" sz="2000" dirty="0" err="1">
                <a:solidFill>
                  <a:srgbClr val="6600CC"/>
                </a:solidFill>
              </a:rPr>
              <a:t>getArea</a:t>
            </a:r>
            <a:r>
              <a:rPr lang="en-US" sz="2000" dirty="0"/>
              <a:t> function to use…”</a:t>
            </a:r>
          </a:p>
        </p:txBody>
      </p:sp>
      <p:sp>
        <p:nvSpPr>
          <p:cNvPr id="518235" name="AutoShape 91"/>
          <p:cNvSpPr>
            <a:spLocks noChangeArrowheads="1"/>
          </p:cNvSpPr>
          <p:nvPr/>
        </p:nvSpPr>
        <p:spPr bwMode="auto">
          <a:xfrm>
            <a:off x="4057650" y="273050"/>
            <a:ext cx="2935288" cy="2100263"/>
          </a:xfrm>
          <a:prstGeom prst="wedgeRoundRectCallout">
            <a:avLst>
              <a:gd name="adj1" fmla="val -87532"/>
              <a:gd name="adj2" fmla="val 13718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C++: “I see. In this case, </a:t>
            </a:r>
            <a:r>
              <a:rPr lang="en-US" sz="2000">
                <a:solidFill>
                  <a:srgbClr val="6600CC"/>
                </a:solidFill>
              </a:rPr>
              <a:t>p </a:t>
            </a:r>
            <a:r>
              <a:rPr lang="en-US" sz="2000"/>
              <a:t>points to a </a:t>
            </a:r>
            <a:r>
              <a:rPr lang="en-US" sz="2000">
                <a:solidFill>
                  <a:srgbClr val="6600CC"/>
                </a:solidFill>
              </a:rPr>
              <a:t>Square</a:t>
            </a:r>
            <a:r>
              <a:rPr lang="en-US" sz="2000"/>
              <a:t>, and Squares have their own specialized version of getArea()</a:t>
            </a:r>
          </a:p>
        </p:txBody>
      </p:sp>
      <p:sp>
        <p:nvSpPr>
          <p:cNvPr id="518236" name="Line 92"/>
          <p:cNvSpPr>
            <a:spLocks noChangeShapeType="1"/>
          </p:cNvSpPr>
          <p:nvPr/>
        </p:nvSpPr>
        <p:spPr bwMode="auto">
          <a:xfrm>
            <a:off x="4794250" y="3848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23" name="Line 79"/>
          <p:cNvSpPr>
            <a:spLocks noChangeShapeType="1"/>
          </p:cNvSpPr>
          <p:nvPr/>
        </p:nvSpPr>
        <p:spPr bwMode="auto">
          <a:xfrm>
            <a:off x="4568825" y="1862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37" name="Rectangle 93"/>
          <p:cNvSpPr>
            <a:spLocks noChangeArrowheads="1"/>
          </p:cNvSpPr>
          <p:nvPr/>
        </p:nvSpPr>
        <p:spPr bwMode="auto">
          <a:xfrm>
            <a:off x="3027363" y="109538"/>
            <a:ext cx="6042025" cy="2320925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C++ uses the </a:t>
            </a:r>
            <a:r>
              <a:rPr lang="en-US">
                <a:solidFill>
                  <a:srgbClr val="6600CC"/>
                </a:solidFill>
              </a:rPr>
              <a:t>vtable</a:t>
            </a:r>
            <a:r>
              <a:rPr lang="en-US"/>
              <a:t> at run-time</a:t>
            </a:r>
            <a:br>
              <a:rPr lang="en-US"/>
            </a:br>
            <a:r>
              <a:rPr lang="en-US"/>
              <a:t>(not compile-time) to figure out </a:t>
            </a:r>
            <a:br>
              <a:rPr lang="en-US"/>
            </a:br>
            <a:r>
              <a:rPr lang="en-US"/>
              <a:t>which virtual function to call.</a:t>
            </a:r>
          </a:p>
          <a:p>
            <a:endParaRPr lang="en-US"/>
          </a:p>
          <a:p>
            <a:r>
              <a:rPr lang="en-US"/>
              <a:t>The details are a bit more complex, but this is the general idea.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81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81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1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1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518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518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19" grpId="0"/>
      <p:bldP spid="518219" grpId="1"/>
      <p:bldP spid="518220" grpId="0"/>
      <p:bldP spid="518221" grpId="0" animBg="1"/>
      <p:bldP spid="518221" grpId="1" animBg="1"/>
      <p:bldP spid="518222" grpId="0" animBg="1"/>
      <p:bldP spid="518222" grpId="1" animBg="1"/>
      <p:bldP spid="518224" grpId="0"/>
      <p:bldP spid="518225" grpId="0"/>
      <p:bldP spid="518226" grpId="0" animBg="1"/>
      <p:bldP spid="518226" grpId="1" animBg="1"/>
      <p:bldP spid="518233" grpId="0" animBg="1"/>
      <p:bldP spid="518233" grpId="1" animBg="1"/>
      <p:bldP spid="518234" grpId="0" animBg="1"/>
      <p:bldP spid="518234" grpId="1" animBg="1"/>
      <p:bldP spid="518235" grpId="0" animBg="1"/>
      <p:bldP spid="518235" grpId="1" animBg="1"/>
      <p:bldP spid="518236" grpId="0" animBg="1"/>
      <p:bldP spid="518236" grpId="1" animBg="1"/>
      <p:bldP spid="518223" grpId="0" animBg="1"/>
      <p:bldP spid="518223" grpId="1" animBg="1"/>
      <p:bldP spid="5182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17F6-2756-44A2-B0E3-636C27CC82EF}" type="slidenum">
              <a:rPr lang="en-US"/>
              <a:pPr/>
              <a:t>39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Polymorphism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09550" y="914400"/>
            <a:ext cx="879951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sz="2000" dirty="0">
                <a:solidFill>
                  <a:srgbClr val="006666"/>
                </a:solidFill>
              </a:rPr>
              <a:t> First we figure out what we want to represent (like a bunch of shapes)</a:t>
            </a:r>
          </a:p>
          <a:p>
            <a:pPr algn="l">
              <a:buFontTx/>
              <a:buChar char="•"/>
            </a:pPr>
            <a:endParaRPr lang="en-US" sz="2000" dirty="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006666"/>
                </a:solidFill>
              </a:rPr>
              <a:t> Then we define a base class that contains functions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>
                <a:solidFill>
                  <a:srgbClr val="006666"/>
                </a:solidFill>
              </a:rPr>
              <a:t>   common to all of the derived classes (e.g. </a:t>
            </a:r>
            <a:r>
              <a:rPr lang="en-US" sz="2000" dirty="0" err="1">
                <a:solidFill>
                  <a:schemeClr val="accent2"/>
                </a:solidFill>
              </a:rPr>
              <a:t>getArea</a:t>
            </a:r>
            <a:r>
              <a:rPr lang="en-US" sz="2000" dirty="0">
                <a:solidFill>
                  <a:srgbClr val="006666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plotShape</a:t>
            </a:r>
            <a:r>
              <a:rPr lang="en-US" sz="2000" dirty="0">
                <a:solidFill>
                  <a:srgbClr val="006666"/>
                </a:solidFill>
              </a:rPr>
              <a:t>).</a:t>
            </a:r>
          </a:p>
          <a:p>
            <a:pPr algn="l">
              <a:buFontTx/>
              <a:buChar char="•"/>
            </a:pPr>
            <a:endParaRPr lang="en-US" sz="2000" dirty="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006666"/>
                </a:solidFill>
              </a:rPr>
              <a:t> Then we write our derived classes, creating specialized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>
                <a:solidFill>
                  <a:srgbClr val="006666"/>
                </a:solidFill>
              </a:rPr>
              <a:t>   versions of each common function:  </a:t>
            </a:r>
          </a:p>
        </p:txBody>
      </p:sp>
      <p:sp>
        <p:nvSpPr>
          <p:cNvPr id="368660" name="Text Box 20"/>
          <p:cNvSpPr txBox="1">
            <a:spLocks noChangeArrowheads="1"/>
          </p:cNvSpPr>
          <p:nvPr/>
        </p:nvSpPr>
        <p:spPr bwMode="auto">
          <a:xfrm>
            <a:off x="304800" y="3429000"/>
            <a:ext cx="4211638" cy="1828800"/>
          </a:xfrm>
          <a:prstGeom prst="rect">
            <a:avLst/>
          </a:prstGeom>
          <a:solidFill>
            <a:srgbClr val="FFD9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 dirty="0">
                <a:solidFill>
                  <a:schemeClr val="accent2"/>
                </a:solidFill>
              </a:rPr>
              <a:t>Square</a:t>
            </a:r>
            <a:r>
              <a:rPr lang="en-US" sz="2200" dirty="0"/>
              <a:t> version of </a:t>
            </a:r>
            <a:r>
              <a:rPr lang="en-US" sz="2200" dirty="0" err="1"/>
              <a:t>getArea</a:t>
            </a:r>
            <a:endParaRPr lang="en-US" sz="2200" dirty="0"/>
          </a:p>
          <a:p>
            <a:pPr algn="l"/>
            <a:endParaRPr lang="en-US" sz="1200" dirty="0"/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virtual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getArea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return(</a:t>
            </a:r>
            <a:r>
              <a:rPr lang="en-US" sz="2000" dirty="0" err="1">
                <a:solidFill>
                  <a:srgbClr val="6600CC"/>
                </a:solidFill>
              </a:rPr>
              <a:t>m_side</a:t>
            </a:r>
            <a:r>
              <a:rPr lang="en-US" sz="2000" dirty="0">
                <a:solidFill>
                  <a:srgbClr val="6600CC"/>
                </a:solidFill>
              </a:rPr>
              <a:t> * </a:t>
            </a:r>
            <a:r>
              <a:rPr lang="en-US" sz="2000" dirty="0" err="1">
                <a:solidFill>
                  <a:srgbClr val="6600CC"/>
                </a:solidFill>
              </a:rPr>
              <a:t>m_side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61" name="Text Box 21"/>
          <p:cNvSpPr txBox="1">
            <a:spLocks noChangeArrowheads="1"/>
          </p:cNvSpPr>
          <p:nvPr/>
        </p:nvSpPr>
        <p:spPr bwMode="auto">
          <a:xfrm>
            <a:off x="4572000" y="3427413"/>
            <a:ext cx="4443413" cy="1828800"/>
          </a:xfrm>
          <a:prstGeom prst="rect">
            <a:avLst/>
          </a:prstGeom>
          <a:solidFill>
            <a:srgbClr val="FFD9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 dirty="0">
                <a:solidFill>
                  <a:schemeClr val="accent2"/>
                </a:solidFill>
              </a:rPr>
              <a:t>Circle</a:t>
            </a:r>
            <a:r>
              <a:rPr lang="en-US" sz="2200" dirty="0"/>
              <a:t> version of </a:t>
            </a:r>
            <a:r>
              <a:rPr lang="en-US" sz="2200" dirty="0" err="1"/>
              <a:t>getArea</a:t>
            </a:r>
            <a:endParaRPr lang="en-US" sz="2200" dirty="0"/>
          </a:p>
          <a:p>
            <a:pPr algn="l"/>
            <a:endParaRPr lang="en-US" sz="1200" dirty="0"/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virtual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getArea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return(</a:t>
            </a:r>
            <a:r>
              <a:rPr lang="en-US" sz="2000" dirty="0">
                <a:solidFill>
                  <a:srgbClr val="6600CC"/>
                </a:solidFill>
              </a:rPr>
              <a:t>3.14*</a:t>
            </a:r>
            <a:r>
              <a:rPr lang="en-US" sz="2000" dirty="0" err="1">
                <a:solidFill>
                  <a:srgbClr val="6600CC"/>
                </a:solidFill>
              </a:rPr>
              <a:t>m_rad</a:t>
            </a:r>
            <a:r>
              <a:rPr lang="en-US" sz="2000" dirty="0">
                <a:solidFill>
                  <a:srgbClr val="6600CC"/>
                </a:solidFill>
              </a:rPr>
              <a:t>*</a:t>
            </a:r>
            <a:r>
              <a:rPr lang="en-US" sz="2000" dirty="0" err="1">
                <a:solidFill>
                  <a:srgbClr val="6600CC"/>
                </a:solidFill>
              </a:rPr>
              <a:t>m_rad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62" name="Text Box 22"/>
          <p:cNvSpPr txBox="1">
            <a:spLocks noChangeArrowheads="1"/>
          </p:cNvSpPr>
          <p:nvPr/>
        </p:nvSpPr>
        <p:spPr bwMode="auto">
          <a:xfrm>
            <a:off x="214313" y="5486400"/>
            <a:ext cx="892175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000" dirty="0">
                <a:solidFill>
                  <a:srgbClr val="006666"/>
                </a:solidFill>
              </a:rPr>
              <a:t> We can access derived variables with a base class pointer or reference.</a:t>
            </a:r>
          </a:p>
          <a:p>
            <a:pPr algn="l">
              <a:buFontTx/>
              <a:buChar char="•"/>
            </a:pPr>
            <a:endParaRPr lang="en-US" sz="2000" dirty="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CC0000"/>
                </a:solidFill>
              </a:rPr>
              <a:t> Finally, we should (MUST) always define a virtual destructor in our </a:t>
            </a:r>
            <a:br>
              <a:rPr lang="en-US" sz="2000" dirty="0">
                <a:solidFill>
                  <a:srgbClr val="CC0000"/>
                </a:solidFill>
              </a:rPr>
            </a:br>
            <a:r>
              <a:rPr lang="en-US" sz="2000" dirty="0">
                <a:solidFill>
                  <a:srgbClr val="CC0000"/>
                </a:solidFill>
              </a:rPr>
              <a:t>  base class, whether it needs it or not. </a:t>
            </a:r>
            <a:r>
              <a:rPr lang="en-US" sz="1800" i="1" dirty="0">
                <a:solidFill>
                  <a:schemeClr val="accent2"/>
                </a:solidFill>
              </a:rPr>
              <a:t>(no </a:t>
            </a:r>
            <a:r>
              <a:rPr lang="en-US" sz="1800" i="1" dirty="0" err="1">
                <a:solidFill>
                  <a:schemeClr val="accent2"/>
                </a:solidFill>
              </a:rPr>
              <a:t>vd</a:t>
            </a:r>
            <a:r>
              <a:rPr lang="en-US" sz="1800" i="1" dirty="0">
                <a:solidFill>
                  <a:schemeClr val="accent2"/>
                </a:solidFill>
              </a:rPr>
              <a:t> in the base class, no points!)</a:t>
            </a:r>
          </a:p>
          <a:p>
            <a:pPr algn="l">
              <a:buFontTx/>
              <a:buChar char="•"/>
            </a:pPr>
            <a:endParaRPr lang="en-US" sz="18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2" grpId="0" build="p"/>
      <p:bldP spid="368660" grpId="0" animBg="1"/>
      <p:bldP spid="368661" grpId="0" animBg="1"/>
      <p:bldP spid="36866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D05-8D97-4042-9462-F4424E86B311}" type="slidenum">
              <a:rPr lang="en-US"/>
              <a:pPr/>
              <a:t>4</a:t>
            </a:fld>
            <a:endParaRPr lang="en-US"/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1286" name="Group 6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8" name="Text Box 8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LemonadeStand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 dirty="0" err="1">
                  <a:latin typeface="Courier New" pitchFamily="49" charset="0"/>
                </a:rPr>
                <a:t>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“How many cups of ”;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“lemonade do you want?”;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</p:txBody>
        </p:sp>
      </p:grp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grpSp>
        <p:nvGrpSpPr>
          <p:cNvPr id="481309" name="Group 29"/>
          <p:cNvGrpSpPr>
            <a:grpSpLocks/>
          </p:cNvGrpSpPr>
          <p:nvPr/>
        </p:nvGrpSpPr>
        <p:grpSpPr bwMode="auto">
          <a:xfrm>
            <a:off x="609600" y="3581400"/>
            <a:ext cx="3644900" cy="2159000"/>
            <a:chOff x="384" y="2256"/>
            <a:chExt cx="2296" cy="1360"/>
          </a:xfrm>
        </p:grpSpPr>
        <p:grpSp>
          <p:nvGrpSpPr>
            <p:cNvPr id="481304" name="Group 24"/>
            <p:cNvGrpSpPr>
              <a:grpSpLocks/>
            </p:cNvGrpSpPr>
            <p:nvPr/>
          </p:nvGrpSpPr>
          <p:grpSpPr bwMode="auto">
            <a:xfrm>
              <a:off x="480" y="2592"/>
              <a:ext cx="1913" cy="1024"/>
              <a:chOff x="96" y="2592"/>
              <a:chExt cx="1913" cy="1024"/>
            </a:xfrm>
          </p:grpSpPr>
          <p:sp>
            <p:nvSpPr>
              <p:cNvPr id="481297" name="Rectangle 17"/>
              <p:cNvSpPr>
                <a:spLocks noChangeArrowheads="1"/>
              </p:cNvSpPr>
              <p:nvPr/>
            </p:nvSpPr>
            <p:spPr bwMode="auto">
              <a:xfrm>
                <a:off x="103" y="2592"/>
                <a:ext cx="1906" cy="1024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298" name="Text Box 18"/>
              <p:cNvSpPr txBox="1">
                <a:spLocks noChangeArrowheads="1"/>
              </p:cNvSpPr>
              <p:nvPr/>
            </p:nvSpPr>
            <p:spPr bwMode="auto">
              <a:xfrm>
                <a:off x="96" y="2594"/>
                <a:ext cx="1878" cy="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main()</a:t>
                </a: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Person</a:t>
                </a:r>
                <a:r>
                  <a:rPr lang="en-US" sz="1800" b="1" dirty="0">
                    <a:latin typeface="Courier New" pitchFamily="49" charset="0"/>
                  </a:rPr>
                  <a:t> p;</a:t>
                </a:r>
              </a:p>
              <a:p>
                <a:pPr algn="l"/>
                <a:endParaRPr lang="en-US" sz="8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 err="1">
                    <a:latin typeface="Courier New" pitchFamily="49" charset="0"/>
                  </a:rPr>
                  <a:t>LemonadeStand</a:t>
                </a:r>
                <a:r>
                  <a:rPr lang="en-US" sz="1800" b="1" dirty="0">
                    <a:latin typeface="Courier New" pitchFamily="49" charset="0"/>
                  </a:rPr>
                  <a:t>(p);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</a:t>
                </a:r>
                <a:endParaRPr lang="en-US" sz="1000" b="1" dirty="0">
                  <a:latin typeface="Courier New" pitchFamily="49" charset="0"/>
                </a:endParaRPr>
              </a:p>
            </p:txBody>
          </p:sp>
        </p:grpSp>
        <p:sp>
          <p:nvSpPr>
            <p:cNvPr id="481299" name="Text Box 19"/>
            <p:cNvSpPr txBox="1">
              <a:spLocks noChangeArrowheads="1"/>
            </p:cNvSpPr>
            <p:nvPr/>
          </p:nvSpPr>
          <p:spPr bwMode="auto">
            <a:xfrm>
              <a:off x="384" y="2256"/>
              <a:ext cx="2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We know we can do this:</a:t>
              </a:r>
            </a:p>
          </p:txBody>
        </p:sp>
      </p:grpSp>
      <p:grpSp>
        <p:nvGrpSpPr>
          <p:cNvPr id="481310" name="Group 30"/>
          <p:cNvGrpSpPr>
            <a:grpSpLocks/>
          </p:cNvGrpSpPr>
          <p:nvPr/>
        </p:nvGrpSpPr>
        <p:grpSpPr bwMode="auto">
          <a:xfrm>
            <a:off x="5421313" y="3581400"/>
            <a:ext cx="3036887" cy="2159000"/>
            <a:chOff x="3415" y="2256"/>
            <a:chExt cx="1913" cy="1360"/>
          </a:xfrm>
        </p:grpSpPr>
        <p:grpSp>
          <p:nvGrpSpPr>
            <p:cNvPr id="481305" name="Group 25"/>
            <p:cNvGrpSpPr>
              <a:grpSpLocks/>
            </p:cNvGrpSpPr>
            <p:nvPr/>
          </p:nvGrpSpPr>
          <p:grpSpPr bwMode="auto">
            <a:xfrm>
              <a:off x="3415" y="2592"/>
              <a:ext cx="1913" cy="1024"/>
              <a:chOff x="96" y="2592"/>
              <a:chExt cx="1913" cy="1024"/>
            </a:xfrm>
          </p:grpSpPr>
          <p:sp>
            <p:nvSpPr>
              <p:cNvPr id="481306" name="Rectangle 26"/>
              <p:cNvSpPr>
                <a:spLocks noChangeArrowheads="1"/>
              </p:cNvSpPr>
              <p:nvPr/>
            </p:nvSpPr>
            <p:spPr bwMode="auto">
              <a:xfrm>
                <a:off x="103" y="2592"/>
                <a:ext cx="1906" cy="1024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07" name="Text Box 27"/>
              <p:cNvSpPr txBox="1">
                <a:spLocks noChangeArrowheads="1"/>
              </p:cNvSpPr>
              <p:nvPr/>
            </p:nvSpPr>
            <p:spPr bwMode="auto">
              <a:xfrm>
                <a:off x="96" y="2594"/>
                <a:ext cx="1878" cy="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main()</a:t>
                </a: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Student</a:t>
                </a:r>
                <a:r>
                  <a:rPr lang="en-US" sz="1800" b="1" dirty="0">
                    <a:latin typeface="Courier New" pitchFamily="49" charset="0"/>
                  </a:rPr>
                  <a:t> s;</a:t>
                </a:r>
              </a:p>
              <a:p>
                <a:pPr algn="l"/>
                <a:endParaRPr lang="en-US" sz="8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 err="1">
                    <a:latin typeface="Courier New" pitchFamily="49" charset="0"/>
                  </a:rPr>
                  <a:t>LemonadeStand</a:t>
                </a:r>
                <a:r>
                  <a:rPr lang="en-US" sz="1800" b="1" dirty="0">
                    <a:latin typeface="Courier New" pitchFamily="49" charset="0"/>
                  </a:rPr>
                  <a:t>(s);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</a:t>
                </a:r>
                <a:endParaRPr lang="en-US" sz="1000" b="1" dirty="0">
                  <a:latin typeface="Courier New" pitchFamily="49" charset="0"/>
                </a:endParaRPr>
              </a:p>
            </p:txBody>
          </p:sp>
        </p:grpSp>
        <p:sp>
          <p:nvSpPr>
            <p:cNvPr id="481308" name="Text Box 28"/>
            <p:cNvSpPr txBox="1">
              <a:spLocks noChangeArrowheads="1"/>
            </p:cNvSpPr>
            <p:nvPr/>
          </p:nvSpPr>
          <p:spPr bwMode="auto">
            <a:xfrm>
              <a:off x="3456" y="2256"/>
              <a:ext cx="1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But can we do this?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57C5-D4D0-45AD-B6F9-D1E8F17AF571}" type="slidenum">
              <a:rPr lang="en-US"/>
              <a:pPr/>
              <a:t>40</a:t>
            </a:fld>
            <a:endParaRPr lang="en-US"/>
          </a:p>
        </p:txBody>
      </p:sp>
      <p:sp>
        <p:nvSpPr>
          <p:cNvPr id="488597" name="Rectangle 149"/>
          <p:cNvSpPr>
            <a:spLocks noChangeArrowheads="1"/>
          </p:cNvSpPr>
          <p:nvPr/>
        </p:nvSpPr>
        <p:spPr bwMode="auto">
          <a:xfrm>
            <a:off x="152400" y="461803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8596" name="Rectangle 148"/>
          <p:cNvSpPr>
            <a:spLocks noChangeArrowheads="1"/>
          </p:cNvSpPr>
          <p:nvPr/>
        </p:nvSpPr>
        <p:spPr bwMode="auto">
          <a:xfrm>
            <a:off x="158750" y="230028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7772400" cy="1143000"/>
          </a:xfrm>
        </p:spPr>
        <p:txBody>
          <a:bodyPr/>
          <a:lstStyle/>
          <a:p>
            <a:r>
              <a:rPr lang="en-US" sz="3600"/>
              <a:t>Useless </a:t>
            </a:r>
            <a:br>
              <a:rPr lang="en-US" sz="3600"/>
            </a:br>
            <a:r>
              <a:rPr lang="en-US" sz="3600"/>
              <a:t>Functions</a:t>
            </a:r>
          </a:p>
        </p:txBody>
      </p:sp>
      <p:sp>
        <p:nvSpPr>
          <p:cNvPr id="488488" name="Text Box 40"/>
          <p:cNvSpPr txBox="1">
            <a:spLocks noChangeArrowheads="1"/>
          </p:cNvSpPr>
          <p:nvPr/>
        </p:nvSpPr>
        <p:spPr bwMode="auto">
          <a:xfrm>
            <a:off x="4876800" y="2811463"/>
            <a:ext cx="4114800" cy="3970337"/>
          </a:xfrm>
          <a:prstGeom prst="rect">
            <a:avLst/>
          </a:prstGeom>
          <a:solidFill>
            <a:srgbClr val="F7FFF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Shape &amp;x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800" b="1" dirty="0">
                <a:latin typeface="Courier New" pitchFamily="49" charset="0"/>
              </a:rPr>
              <a:t> “The area is “ &lt;&lt;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x</a:t>
            </a:r>
            <a:r>
              <a:rPr lang="en-US" sz="1800" b="1" dirty="0" err="1">
                <a:latin typeface="Courier New" pitchFamily="49" charset="0"/>
              </a:rPr>
              <a:t>.getArea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500" b="1" dirty="0">
                <a:latin typeface="Courier New" pitchFamily="49" charset="0"/>
              </a:rPr>
              <a:t> “The circumference is </a:t>
            </a:r>
            <a:r>
              <a:rPr lang="en-US" sz="1800" b="1" dirty="0">
                <a:latin typeface="Courier New" pitchFamily="49" charset="0"/>
              </a:rPr>
              <a:t>”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x</a:t>
            </a:r>
            <a:r>
              <a:rPr lang="en-US" sz="1800" b="1" dirty="0" err="1">
                <a:latin typeface="Courier New" pitchFamily="49" charset="0"/>
              </a:rPr>
              <a:t>.getCircum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Square s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Circle c</a:t>
            </a:r>
            <a:r>
              <a:rPr lang="en-US" sz="1800" b="1" dirty="0">
                <a:latin typeface="Courier New" pitchFamily="49" charset="0"/>
              </a:rPr>
              <a:t>(10);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en-US" sz="1800" b="1" dirty="0">
                <a:latin typeface="Courier New" pitchFamily="49" charset="0"/>
              </a:rPr>
              <a:t>);</a:t>
            </a:r>
          </a:p>
        </p:txBody>
      </p:sp>
      <p:sp>
        <p:nvSpPr>
          <p:cNvPr id="488491" name="Rectangle 43"/>
          <p:cNvSpPr>
            <a:spLocks noChangeArrowheads="1"/>
          </p:cNvSpPr>
          <p:nvPr/>
        </p:nvSpPr>
        <p:spPr bwMode="auto">
          <a:xfrm>
            <a:off x="152400" y="304800"/>
            <a:ext cx="5438775" cy="1923604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 return(0);}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sz="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return(0);}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488595" name="Rectangle 147"/>
          <p:cNvSpPr>
            <a:spLocks noChangeArrowheads="1"/>
          </p:cNvSpPr>
          <p:nvPr/>
        </p:nvSpPr>
        <p:spPr bwMode="auto">
          <a:xfrm>
            <a:off x="381000" y="3109913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600" name="Rectangle 152"/>
          <p:cNvSpPr>
            <a:spLocks noChangeArrowheads="1"/>
          </p:cNvSpPr>
          <p:nvPr/>
        </p:nvSpPr>
        <p:spPr bwMode="auto">
          <a:xfrm>
            <a:off x="381000" y="3685769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494" name="Rectangle 46"/>
          <p:cNvSpPr>
            <a:spLocks noChangeArrowheads="1"/>
          </p:cNvSpPr>
          <p:nvPr/>
        </p:nvSpPr>
        <p:spPr bwMode="auto">
          <a:xfrm>
            <a:off x="152400" y="2300288"/>
            <a:ext cx="4570413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{ return (4*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488603" name="Rectangle 155"/>
          <p:cNvSpPr>
            <a:spLocks noChangeArrowheads="1"/>
          </p:cNvSpPr>
          <p:nvPr/>
        </p:nvSpPr>
        <p:spPr bwMode="auto">
          <a:xfrm>
            <a:off x="355963" y="5410200"/>
            <a:ext cx="4168412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8604" name="Rectangle 156"/>
          <p:cNvSpPr>
            <a:spLocks noChangeArrowheads="1"/>
          </p:cNvSpPr>
          <p:nvPr/>
        </p:nvSpPr>
        <p:spPr bwMode="auto">
          <a:xfrm>
            <a:off x="355963" y="6005513"/>
            <a:ext cx="4168412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8497" name="Rectangle 49"/>
          <p:cNvSpPr>
            <a:spLocks noChangeArrowheads="1"/>
          </p:cNvSpPr>
          <p:nvPr/>
        </p:nvSpPr>
        <p:spPr bwMode="auto">
          <a:xfrm>
            <a:off x="152400" y="4616450"/>
            <a:ext cx="4572000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(2*3.14*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88590" name="Text Box 142"/>
          <p:cNvSpPr txBox="1">
            <a:spLocks noChangeArrowheads="1"/>
          </p:cNvSpPr>
          <p:nvPr/>
        </p:nvSpPr>
        <p:spPr bwMode="auto">
          <a:xfrm>
            <a:off x="4968875" y="228600"/>
            <a:ext cx="40227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Question: When I call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PrintInfo</a:t>
            </a:r>
            <a:r>
              <a:rPr lang="en-US" dirty="0"/>
              <a:t> function and pass in a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/>
              <a:t>, what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getArea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getCircum</a:t>
            </a:r>
            <a:r>
              <a:rPr lang="en-US" dirty="0"/>
              <a:t> functions does it call?</a:t>
            </a:r>
          </a:p>
        </p:txBody>
      </p:sp>
      <p:sp>
        <p:nvSpPr>
          <p:cNvPr id="488592" name="Line 144"/>
          <p:cNvSpPr>
            <a:spLocks noChangeShapeType="1"/>
          </p:cNvSpPr>
          <p:nvPr/>
        </p:nvSpPr>
        <p:spPr bwMode="auto">
          <a:xfrm>
            <a:off x="4891088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3" name="Text Box 145"/>
          <p:cNvSpPr txBox="1">
            <a:spLocks noChangeArrowheads="1"/>
          </p:cNvSpPr>
          <p:nvPr/>
        </p:nvSpPr>
        <p:spPr bwMode="auto">
          <a:xfrm>
            <a:off x="5029200" y="228600"/>
            <a:ext cx="40227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…and when I call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PrintInfo</a:t>
            </a:r>
            <a:r>
              <a:rPr lang="en-US" dirty="0"/>
              <a:t> function and pass in a </a:t>
            </a:r>
            <a:r>
              <a:rPr lang="en-US" dirty="0">
                <a:solidFill>
                  <a:srgbClr val="C00000"/>
                </a:solidFill>
              </a:rPr>
              <a:t>Circle</a:t>
            </a:r>
            <a:r>
              <a:rPr lang="en-US" dirty="0"/>
              <a:t>, what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getArea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getCircum</a:t>
            </a:r>
            <a:r>
              <a:rPr lang="en-US" dirty="0"/>
              <a:t> functions does it call?</a:t>
            </a:r>
          </a:p>
        </p:txBody>
      </p:sp>
      <p:sp>
        <p:nvSpPr>
          <p:cNvPr id="488594" name="Line 146"/>
          <p:cNvSpPr>
            <a:spLocks noChangeShapeType="1"/>
          </p:cNvSpPr>
          <p:nvPr/>
        </p:nvSpPr>
        <p:spPr bwMode="auto">
          <a:xfrm>
            <a:off x="4876800" y="660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8" name="Line 150"/>
          <p:cNvSpPr>
            <a:spLocks noChangeShapeType="1"/>
          </p:cNvSpPr>
          <p:nvPr/>
        </p:nvSpPr>
        <p:spPr bwMode="auto">
          <a:xfrm>
            <a:off x="4784725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9" name="Line 151"/>
          <p:cNvSpPr>
            <a:spLocks noChangeShapeType="1"/>
          </p:cNvSpPr>
          <p:nvPr/>
        </p:nvSpPr>
        <p:spPr bwMode="auto">
          <a:xfrm>
            <a:off x="48006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1" name="Line 153"/>
          <p:cNvSpPr>
            <a:spLocks noChangeShapeType="1"/>
          </p:cNvSpPr>
          <p:nvPr/>
        </p:nvSpPr>
        <p:spPr bwMode="auto">
          <a:xfrm>
            <a:off x="4800600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2" name="Line 154"/>
          <p:cNvSpPr>
            <a:spLocks noChangeShapeType="1"/>
          </p:cNvSpPr>
          <p:nvPr/>
        </p:nvSpPr>
        <p:spPr bwMode="auto">
          <a:xfrm>
            <a:off x="481647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5" name="Text Box 157"/>
          <p:cNvSpPr txBox="1">
            <a:spLocks noChangeArrowheads="1"/>
          </p:cNvSpPr>
          <p:nvPr/>
        </p:nvSpPr>
        <p:spPr bwMode="auto">
          <a:xfrm>
            <a:off x="5562600" y="504825"/>
            <a:ext cx="34131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So here’s my question:</a:t>
            </a:r>
          </a:p>
          <a:p>
            <a:r>
              <a:rPr lang="en-US" dirty="0"/>
              <a:t>When would </a:t>
            </a:r>
            <a:r>
              <a:rPr lang="en-US" dirty="0">
                <a:solidFill>
                  <a:srgbClr val="6600CC"/>
                </a:solidFill>
              </a:rPr>
              <a:t>Shape</a:t>
            </a:r>
            <a:r>
              <a:rPr lang="en-US" dirty="0"/>
              <a:t>’s </a:t>
            </a:r>
            <a:r>
              <a:rPr lang="en-US" dirty="0" err="1">
                <a:solidFill>
                  <a:srgbClr val="7030A0"/>
                </a:solidFill>
              </a:rPr>
              <a:t>getArea</a:t>
            </a:r>
            <a:r>
              <a:rPr lang="en-US" dirty="0">
                <a:solidFill>
                  <a:srgbClr val="7030A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7030A0"/>
                </a:solidFill>
              </a:rPr>
              <a:t>getCircum</a:t>
            </a:r>
            <a:r>
              <a:rPr lang="en-US" dirty="0">
                <a:solidFill>
                  <a:srgbClr val="7030A0"/>
                </a:solidFill>
              </a:rPr>
              <a:t>() </a:t>
            </a:r>
            <a:r>
              <a:rPr lang="en-US" dirty="0"/>
              <a:t>functions ever be called?</a:t>
            </a:r>
          </a:p>
        </p:txBody>
      </p:sp>
      <p:sp>
        <p:nvSpPr>
          <p:cNvPr id="488606" name="Text Box 158"/>
          <p:cNvSpPr txBox="1">
            <a:spLocks noChangeArrowheads="1"/>
          </p:cNvSpPr>
          <p:nvPr/>
        </p:nvSpPr>
        <p:spPr bwMode="auto">
          <a:xfrm>
            <a:off x="6400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88607" name="Text Box 159"/>
          <p:cNvSpPr txBox="1">
            <a:spLocks noChangeArrowheads="1"/>
          </p:cNvSpPr>
          <p:nvPr/>
        </p:nvSpPr>
        <p:spPr bwMode="auto">
          <a:xfrm>
            <a:off x="5270500" y="1192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88608" name="AutoShape 160"/>
          <p:cNvCxnSpPr>
            <a:cxnSpLocks noChangeShapeType="1"/>
            <a:stCxn id="488606" idx="1"/>
            <a:endCxn id="488607" idx="3"/>
          </p:cNvCxnSpPr>
          <p:nvPr/>
        </p:nvCxnSpPr>
        <p:spPr bwMode="auto">
          <a:xfrm rot="10800000">
            <a:off x="5545138" y="1420813"/>
            <a:ext cx="855662" cy="255587"/>
          </a:xfrm>
          <a:prstGeom prst="curvedConnector3">
            <a:avLst>
              <a:gd name="adj1" fmla="val 5009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8609" name="Text Box 161"/>
          <p:cNvSpPr txBox="1">
            <a:spLocks noChangeArrowheads="1"/>
          </p:cNvSpPr>
          <p:nvPr/>
        </p:nvSpPr>
        <p:spPr bwMode="auto">
          <a:xfrm>
            <a:off x="439738" y="1622425"/>
            <a:ext cx="3536950" cy="396875"/>
          </a:xfrm>
          <a:prstGeom prst="rect">
            <a:avLst/>
          </a:prstGeom>
          <a:solidFill>
            <a:srgbClr val="FF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~Shape() { … }</a:t>
            </a:r>
          </a:p>
        </p:txBody>
      </p:sp>
      <p:sp>
        <p:nvSpPr>
          <p:cNvPr id="488610" name="AutoShape 162"/>
          <p:cNvSpPr>
            <a:spLocks noChangeArrowheads="1"/>
          </p:cNvSpPr>
          <p:nvPr/>
        </p:nvSpPr>
        <p:spPr bwMode="auto">
          <a:xfrm>
            <a:off x="2312988" y="123825"/>
            <a:ext cx="3429000" cy="1595438"/>
          </a:xfrm>
          <a:prstGeom prst="wedgeRoundRectCallout">
            <a:avLst>
              <a:gd name="adj1" fmla="val -60324"/>
              <a:gd name="adj2" fmla="val 49204"/>
              <a:gd name="adj3" fmla="val 16667"/>
            </a:avLst>
          </a:prstGeom>
          <a:solidFill>
            <a:srgbClr val="F9FEDE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FF3300"/>
                </a:solidFill>
              </a:rPr>
              <a:t>!!Remember!!</a:t>
            </a:r>
            <a:r>
              <a:rPr lang="en-US" sz="2000" dirty="0"/>
              <a:t> You </a:t>
            </a:r>
            <a:r>
              <a:rPr lang="en-US" sz="2000" b="1" i="1" u="sng" dirty="0"/>
              <a:t>always</a:t>
            </a:r>
            <a:r>
              <a:rPr lang="en-US" sz="2000" dirty="0"/>
              <a:t> need a </a:t>
            </a:r>
            <a:r>
              <a:rPr lang="en-US" sz="2000" dirty="0">
                <a:solidFill>
                  <a:schemeClr val="accent2"/>
                </a:solidFill>
              </a:rPr>
              <a:t>virtual destructor </a:t>
            </a:r>
            <a:r>
              <a:rPr lang="en-US" sz="2000" dirty="0"/>
              <a:t>in your </a:t>
            </a:r>
            <a:r>
              <a:rPr lang="en-US" sz="2000" dirty="0">
                <a:solidFill>
                  <a:schemeClr val="accent2"/>
                </a:solidFill>
              </a:rPr>
              <a:t>base class</a:t>
            </a:r>
            <a:r>
              <a:rPr lang="en-US" sz="2000" dirty="0"/>
              <a:t> when using polymorphism!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48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595" grpId="0" animBg="1"/>
      <p:bldP spid="488600" grpId="0" animBg="1"/>
      <p:bldP spid="488603" grpId="0" animBg="1"/>
      <p:bldP spid="488604" grpId="0" animBg="1"/>
      <p:bldP spid="488590" grpId="0" animBg="1"/>
      <p:bldP spid="488590" grpId="1" animBg="1"/>
      <p:bldP spid="488592" grpId="0" animBg="1"/>
      <p:bldP spid="488592" grpId="1" animBg="1"/>
      <p:bldP spid="488593" grpId="0" animBg="1"/>
      <p:bldP spid="488593" grpId="1" animBg="1"/>
      <p:bldP spid="488594" grpId="0" animBg="1"/>
      <p:bldP spid="488594" grpId="1" animBg="1"/>
      <p:bldP spid="488598" grpId="0" animBg="1"/>
      <p:bldP spid="488598" grpId="1" animBg="1"/>
      <p:bldP spid="488599" grpId="0" animBg="1"/>
      <p:bldP spid="488599" grpId="1" animBg="1"/>
      <p:bldP spid="488601" grpId="0" animBg="1"/>
      <p:bldP spid="488601" grpId="1" animBg="1"/>
      <p:bldP spid="488602" grpId="0" animBg="1"/>
      <p:bldP spid="488602" grpId="1" animBg="1"/>
      <p:bldP spid="488605" grpId="0" animBg="1"/>
      <p:bldP spid="488605" grpId="1" animBg="1"/>
      <p:bldP spid="488609" grpId="0" animBg="1"/>
      <p:bldP spid="488609" grpId="1" animBg="1"/>
      <p:bldP spid="488610" grpId="0" animBg="1"/>
      <p:bldP spid="48861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43">
            <a:extLst>
              <a:ext uri="{FF2B5EF4-FFF2-40B4-BE49-F238E27FC236}">
                <a16:creationId xmlns:a16="http://schemas.microsoft.com/office/drawing/2014/main" id="{699FE765-191C-4F36-953C-4755D6D1C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800"/>
            <a:ext cx="5438775" cy="1923604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 return(0);}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sz="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return(0);}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C5CD-4C51-4B93-8CFB-12A8D43A48F9}" type="slidenum">
              <a:rPr lang="en-US"/>
              <a:pPr/>
              <a:t>41</a:t>
            </a:fld>
            <a:endParaRPr lang="en-US"/>
          </a:p>
        </p:txBody>
      </p:sp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152400" y="461803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58750" y="230028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7772400" cy="1143000"/>
          </a:xfrm>
        </p:spPr>
        <p:txBody>
          <a:bodyPr/>
          <a:lstStyle/>
          <a:p>
            <a:r>
              <a:rPr lang="en-US" sz="3600"/>
              <a:t>Useless </a:t>
            </a:r>
            <a:br>
              <a:rPr lang="en-US" sz="3600"/>
            </a:br>
            <a:r>
              <a:rPr lang="en-US" sz="3600"/>
              <a:t>Functions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4876800" y="2811463"/>
            <a:ext cx="4114800" cy="3970337"/>
          </a:xfrm>
          <a:prstGeom prst="rect">
            <a:avLst/>
          </a:prstGeom>
          <a:solidFill>
            <a:srgbClr val="F7FFF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Shape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&amp;x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800" b="1" dirty="0">
                <a:latin typeface="Courier New" pitchFamily="49" charset="0"/>
              </a:rPr>
              <a:t> “The area is “ &lt;&lt;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x.getArea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500" b="1" dirty="0">
                <a:latin typeface="Courier New" pitchFamily="49" charset="0"/>
              </a:rPr>
              <a:t> “The circumference is </a:t>
            </a:r>
            <a:r>
              <a:rPr lang="en-US" sz="1800" b="1" dirty="0">
                <a:latin typeface="Courier New" pitchFamily="49" charset="0"/>
              </a:rPr>
              <a:t>”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x.getCircum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Square s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Circle c</a:t>
            </a:r>
            <a:r>
              <a:rPr lang="en-US" sz="1800" b="1" dirty="0">
                <a:latin typeface="Courier New" pitchFamily="49" charset="0"/>
              </a:rPr>
              <a:t>(10);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en-US" sz="1800" b="1" dirty="0">
                <a:latin typeface="Courier New" pitchFamily="49" charset="0"/>
              </a:rPr>
              <a:t>);</a:t>
            </a:r>
          </a:p>
        </p:txBody>
      </p:sp>
      <p:sp>
        <p:nvSpPr>
          <p:cNvPr id="490509" name="Text Box 13"/>
          <p:cNvSpPr txBox="1">
            <a:spLocks noChangeArrowheads="1"/>
          </p:cNvSpPr>
          <p:nvPr/>
        </p:nvSpPr>
        <p:spPr bwMode="auto">
          <a:xfrm>
            <a:off x="4805363" y="1692275"/>
            <a:ext cx="4337050" cy="10223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But why would we ever want to get the area and circumference of an “abstract” shape?</a:t>
            </a:r>
          </a:p>
        </p:txBody>
      </p:sp>
      <p:sp>
        <p:nvSpPr>
          <p:cNvPr id="490518" name="Text Box 22"/>
          <p:cNvSpPr txBox="1">
            <a:spLocks noChangeArrowheads="1"/>
          </p:cNvSpPr>
          <p:nvPr/>
        </p:nvSpPr>
        <p:spPr bwMode="auto">
          <a:xfrm>
            <a:off x="6400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5270500" y="1192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490523" name="Group 27"/>
          <p:cNvGrpSpPr>
            <a:grpSpLocks/>
          </p:cNvGrpSpPr>
          <p:nvPr/>
        </p:nvGrpSpPr>
        <p:grpSpPr bwMode="auto">
          <a:xfrm>
            <a:off x="4953000" y="5457825"/>
            <a:ext cx="3944938" cy="1243013"/>
            <a:chOff x="3120" y="3438"/>
            <a:chExt cx="2485" cy="783"/>
          </a:xfrm>
        </p:grpSpPr>
        <p:sp>
          <p:nvSpPr>
            <p:cNvPr id="490521" name="Rectangle 25"/>
            <p:cNvSpPr>
              <a:spLocks noChangeArrowheads="1"/>
            </p:cNvSpPr>
            <p:nvPr/>
          </p:nvSpPr>
          <p:spPr bwMode="auto">
            <a:xfrm>
              <a:off x="3120" y="3456"/>
              <a:ext cx="2485" cy="765"/>
            </a:xfrm>
            <a:prstGeom prst="rect">
              <a:avLst/>
            </a:prstGeom>
            <a:solidFill>
              <a:srgbClr val="F7FFF7">
                <a:alpha val="92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0522" name="Text Box 26"/>
            <p:cNvSpPr txBox="1">
              <a:spLocks noChangeArrowheads="1"/>
            </p:cNvSpPr>
            <p:nvPr/>
          </p:nvSpPr>
          <p:spPr bwMode="auto">
            <a:xfrm>
              <a:off x="3246" y="3438"/>
              <a:ext cx="1193" cy="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</a:rPr>
                <a:t>Shape p</a:t>
              </a:r>
              <a:r>
                <a:rPr lang="en-US" sz="1700" b="1" dirty="0">
                  <a:latin typeface="Courier New" pitchFamily="49" charset="0"/>
                </a:rPr>
                <a:t>;</a:t>
              </a:r>
            </a:p>
            <a:p>
              <a:pPr algn="l"/>
              <a:endParaRPr lang="en-US" sz="1700" b="1" dirty="0">
                <a:latin typeface="Courier New" pitchFamily="49" charset="0"/>
              </a:endParaRPr>
            </a:p>
            <a:p>
              <a:pPr algn="l"/>
              <a:r>
                <a:rPr lang="en-US" sz="1700" b="1" dirty="0" err="1">
                  <a:latin typeface="Courier New" pitchFamily="49" charset="0"/>
                </a:rPr>
                <a:t>PrintInfo</a:t>
              </a:r>
              <a:r>
                <a:rPr lang="en-US" sz="1700" b="1" dirty="0">
                  <a:latin typeface="Courier New" pitchFamily="49" charset="0"/>
                </a:rPr>
                <a:t>(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</a:rPr>
                <a:t>p</a:t>
              </a:r>
              <a:r>
                <a:rPr lang="en-US" sz="17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90510" name="Line 14"/>
          <p:cNvSpPr>
            <a:spLocks noChangeShapeType="1"/>
          </p:cNvSpPr>
          <p:nvPr/>
        </p:nvSpPr>
        <p:spPr bwMode="auto">
          <a:xfrm>
            <a:off x="4891088" y="615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13" name="Line 17"/>
          <p:cNvSpPr>
            <a:spLocks noChangeShapeType="1"/>
          </p:cNvSpPr>
          <p:nvPr/>
        </p:nvSpPr>
        <p:spPr bwMode="auto">
          <a:xfrm>
            <a:off x="4784725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16" name="Line 20"/>
          <p:cNvSpPr>
            <a:spLocks noChangeShapeType="1"/>
          </p:cNvSpPr>
          <p:nvPr/>
        </p:nvSpPr>
        <p:spPr bwMode="auto">
          <a:xfrm>
            <a:off x="217488" y="1263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5638800" y="577850"/>
            <a:ext cx="3505200" cy="10223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Well, I guess they’d be called if you created a </a:t>
            </a:r>
            <a:r>
              <a:rPr lang="en-US" sz="2000">
                <a:solidFill>
                  <a:srgbClr val="800000"/>
                </a:solidFill>
              </a:rPr>
              <a:t>Shape</a:t>
            </a:r>
            <a:r>
              <a:rPr lang="en-US" sz="2000"/>
              <a:t> variable in main…</a:t>
            </a:r>
          </a:p>
        </p:txBody>
      </p:sp>
      <p:sp>
        <p:nvSpPr>
          <p:cNvPr id="490525" name="Text Box 29"/>
          <p:cNvSpPr txBox="1">
            <a:spLocks noChangeArrowheads="1"/>
          </p:cNvSpPr>
          <p:nvPr/>
        </p:nvSpPr>
        <p:spPr bwMode="auto">
          <a:xfrm>
            <a:off x="4829175" y="2819400"/>
            <a:ext cx="4324350" cy="16319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Those are just dummy functions… They return </a:t>
            </a:r>
            <a:r>
              <a:rPr lang="en-US" sz="2000">
                <a:solidFill>
                  <a:srgbClr val="800000"/>
                </a:solidFill>
              </a:rPr>
              <a:t>zero</a:t>
            </a:r>
            <a:r>
              <a:rPr lang="en-US" sz="2000"/>
              <a:t>!</a:t>
            </a:r>
          </a:p>
          <a:p>
            <a:endParaRPr lang="en-US" sz="2000"/>
          </a:p>
          <a:p>
            <a:r>
              <a:rPr lang="en-US" sz="2000"/>
              <a:t>They were never meant to be used…</a:t>
            </a:r>
          </a:p>
        </p:txBody>
      </p:sp>
      <p:sp>
        <p:nvSpPr>
          <p:cNvPr id="490526" name="Line 30"/>
          <p:cNvSpPr>
            <a:spLocks noChangeShapeType="1"/>
          </p:cNvSpPr>
          <p:nvPr/>
        </p:nvSpPr>
        <p:spPr bwMode="auto">
          <a:xfrm>
            <a:off x="3971925" y="1033463"/>
            <a:ext cx="196850" cy="17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" name="Rectangle 46">
            <a:extLst>
              <a:ext uri="{FF2B5EF4-FFF2-40B4-BE49-F238E27FC236}">
                <a16:creationId xmlns:a16="http://schemas.microsoft.com/office/drawing/2014/main" id="{A3FAB107-BD8E-432B-915F-541A4B37A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00288"/>
            <a:ext cx="4570413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{ return (4*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929C3721-46CA-4605-9890-DC482B34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16450"/>
            <a:ext cx="4572000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(2*3.14*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9" grpId="0" animBg="1"/>
      <p:bldP spid="490510" grpId="0" animBg="1"/>
      <p:bldP spid="490510" grpId="1" animBg="1"/>
      <p:bldP spid="490513" grpId="0" animBg="1"/>
      <p:bldP spid="490513" grpId="1" animBg="1"/>
      <p:bldP spid="490516" grpId="0" animBg="1"/>
      <p:bldP spid="490516" grpId="1" animBg="1"/>
      <p:bldP spid="490524" grpId="0" animBg="1"/>
      <p:bldP spid="490525" grpId="0" animBg="1"/>
      <p:bldP spid="490526" grpId="0" animBg="1"/>
      <p:bldP spid="49052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696-2FC0-441C-8270-C635EAF960D2}" type="slidenum">
              <a:rPr lang="en-US"/>
              <a:pPr/>
              <a:t>42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228600" y="8382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We </a:t>
            </a:r>
            <a:r>
              <a:rPr lang="en-US" sz="2200" i="1" dirty="0"/>
              <a:t>must</a:t>
            </a:r>
            <a:r>
              <a:rPr lang="en-US" sz="2200" dirty="0"/>
              <a:t> define functions that are </a:t>
            </a:r>
            <a:r>
              <a:rPr lang="en-US" sz="2200" dirty="0">
                <a:solidFill>
                  <a:schemeClr val="accent2"/>
                </a:solidFill>
              </a:rPr>
              <a:t>common to all derived classes</a:t>
            </a:r>
            <a:r>
              <a:rPr lang="en-US" sz="2200" dirty="0"/>
              <a:t> in our </a:t>
            </a:r>
            <a:r>
              <a:rPr lang="en-US" sz="2200" dirty="0">
                <a:solidFill>
                  <a:srgbClr val="7030A0"/>
                </a:solidFill>
              </a:rPr>
              <a:t>base class </a:t>
            </a:r>
            <a:r>
              <a:rPr lang="en-US" sz="2200" dirty="0"/>
              <a:t>or we can’t use polymorphism!</a:t>
            </a:r>
          </a:p>
        </p:txBody>
      </p:sp>
      <p:grpSp>
        <p:nvGrpSpPr>
          <p:cNvPr id="371722" name="Group 10"/>
          <p:cNvGrpSpPr>
            <a:grpSpLocks/>
          </p:cNvGrpSpPr>
          <p:nvPr/>
        </p:nvGrpSpPr>
        <p:grpSpPr bwMode="auto">
          <a:xfrm>
            <a:off x="4953000" y="1600200"/>
            <a:ext cx="3963988" cy="3684588"/>
            <a:chOff x="336" y="2400"/>
            <a:chExt cx="2021" cy="2132"/>
          </a:xfrm>
        </p:grpSpPr>
        <p:sp>
          <p:nvSpPr>
            <p:cNvPr id="371723" name="Rectangle 11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24" name="Text Box 12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</a:t>
              </a:r>
              <a:r>
                <a:rPr lang="en-US" sz="1800" b="1" dirty="0" err="1">
                  <a:latin typeface="Courier New" pitchFamily="49" charset="0"/>
                </a:rPr>
                <a:t>.getArea</a:t>
              </a:r>
              <a:r>
                <a:rPr lang="en-US" sz="1800" b="1" dirty="0">
                  <a:latin typeface="Courier New" pitchFamily="49" charset="0"/>
                </a:rPr>
                <a:t>()*3.25;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71725" name="Rectangle 13"/>
          <p:cNvSpPr>
            <a:spLocks noChangeArrowheads="1"/>
          </p:cNvSpPr>
          <p:nvPr/>
        </p:nvSpPr>
        <p:spPr bwMode="auto">
          <a:xfrm>
            <a:off x="77788" y="4692650"/>
            <a:ext cx="4337050" cy="21653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{ return (4*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371726" name="Rectangle 14"/>
          <p:cNvSpPr>
            <a:spLocks noChangeArrowheads="1"/>
          </p:cNvSpPr>
          <p:nvPr/>
        </p:nvSpPr>
        <p:spPr bwMode="auto">
          <a:xfrm>
            <a:off x="4572000" y="4692650"/>
            <a:ext cx="4572000" cy="21653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float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(2*3.14*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71727" name="Rectangle 15"/>
          <p:cNvSpPr>
            <a:spLocks noChangeArrowheads="1"/>
          </p:cNvSpPr>
          <p:nvPr/>
        </p:nvSpPr>
        <p:spPr bwMode="auto">
          <a:xfrm>
            <a:off x="152400" y="1981200"/>
            <a:ext cx="4267200" cy="2424113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 </a:t>
            </a: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357188" y="54721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29" name="Rectangle 17"/>
          <p:cNvSpPr>
            <a:spLocks noChangeArrowheads="1"/>
          </p:cNvSpPr>
          <p:nvPr/>
        </p:nvSpPr>
        <p:spPr bwMode="auto">
          <a:xfrm>
            <a:off x="4724400" y="54721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getArea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9" name="Rectangle 27"/>
          <p:cNvSpPr>
            <a:spLocks noChangeArrowheads="1"/>
          </p:cNvSpPr>
          <p:nvPr/>
        </p:nvSpPr>
        <p:spPr bwMode="auto">
          <a:xfrm>
            <a:off x="228600" y="2819400"/>
            <a:ext cx="38100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304800" y="2819400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(0); }</a:t>
            </a:r>
          </a:p>
        </p:txBody>
      </p:sp>
      <p:sp>
        <p:nvSpPr>
          <p:cNvPr id="371731" name="Rectangle 19"/>
          <p:cNvSpPr>
            <a:spLocks noChangeArrowheads="1"/>
          </p:cNvSpPr>
          <p:nvPr/>
        </p:nvSpPr>
        <p:spPr bwMode="auto">
          <a:xfrm>
            <a:off x="342900" y="60055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2" name="Rectangle 20"/>
          <p:cNvSpPr>
            <a:spLocks noChangeArrowheads="1"/>
          </p:cNvSpPr>
          <p:nvPr/>
        </p:nvSpPr>
        <p:spPr bwMode="auto">
          <a:xfrm>
            <a:off x="4710113" y="5991225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(2*3.14*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3" name="Rectangle 21"/>
          <p:cNvSpPr>
            <a:spLocks noChangeArrowheads="1"/>
          </p:cNvSpPr>
          <p:nvPr/>
        </p:nvSpPr>
        <p:spPr bwMode="auto">
          <a:xfrm>
            <a:off x="304800" y="3367088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(0); }</a:t>
            </a:r>
          </a:p>
        </p:txBody>
      </p:sp>
      <p:sp>
        <p:nvSpPr>
          <p:cNvPr id="371734" name="Rectangle 22"/>
          <p:cNvSpPr>
            <a:spLocks noChangeArrowheads="1"/>
          </p:cNvSpPr>
          <p:nvPr/>
        </p:nvSpPr>
        <p:spPr bwMode="auto">
          <a:xfrm>
            <a:off x="7211683" y="1600200"/>
            <a:ext cx="1127455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71735" name="Rectangle 23"/>
          <p:cNvSpPr>
            <a:spLocks noChangeArrowheads="1"/>
          </p:cNvSpPr>
          <p:nvPr/>
        </p:nvSpPr>
        <p:spPr bwMode="auto">
          <a:xfrm>
            <a:off x="6340475" y="2447925"/>
            <a:ext cx="1549400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36" name="Rectangle 24"/>
          <p:cNvSpPr>
            <a:spLocks noChangeArrowheads="1"/>
          </p:cNvSpPr>
          <p:nvPr/>
        </p:nvSpPr>
        <p:spPr bwMode="auto">
          <a:xfrm>
            <a:off x="5257800" y="3657600"/>
            <a:ext cx="1836738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4572000" y="2133600"/>
            <a:ext cx="43275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But these functions in our base class are </a:t>
            </a:r>
            <a:r>
              <a:rPr lang="en-US" dirty="0">
                <a:solidFill>
                  <a:srgbClr val="FF0000"/>
                </a:solidFill>
              </a:rPr>
              <a:t>never actually used</a:t>
            </a:r>
            <a:r>
              <a:rPr lang="en-US" dirty="0"/>
              <a:t> – they just define common functions for the derived classes.</a:t>
            </a:r>
          </a:p>
        </p:txBody>
      </p:sp>
      <p:sp>
        <p:nvSpPr>
          <p:cNvPr id="371737" name="Rectangle 25"/>
          <p:cNvSpPr>
            <a:spLocks noChangeArrowheads="1"/>
          </p:cNvSpPr>
          <p:nvPr/>
        </p:nvSpPr>
        <p:spPr bwMode="auto">
          <a:xfrm>
            <a:off x="6148388" y="1230313"/>
            <a:ext cx="1946275" cy="3508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38" name="Rectangle 26"/>
          <p:cNvSpPr>
            <a:spLocks noChangeArrowheads="1"/>
          </p:cNvSpPr>
          <p:nvPr/>
        </p:nvSpPr>
        <p:spPr bwMode="auto">
          <a:xfrm>
            <a:off x="6597650" y="3973513"/>
            <a:ext cx="595313" cy="3508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1742" name="Group 30"/>
          <p:cNvGrpSpPr>
            <a:grpSpLocks/>
          </p:cNvGrpSpPr>
          <p:nvPr/>
        </p:nvGrpSpPr>
        <p:grpSpPr bwMode="auto">
          <a:xfrm>
            <a:off x="3429000" y="2667000"/>
            <a:ext cx="1219200" cy="836613"/>
            <a:chOff x="2160" y="1680"/>
            <a:chExt cx="768" cy="527"/>
          </a:xfrm>
        </p:grpSpPr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 flipH="1">
              <a:off x="2160" y="1680"/>
              <a:ext cx="76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1741" name="Line 29"/>
            <p:cNvSpPr>
              <a:spLocks noChangeShapeType="1"/>
            </p:cNvSpPr>
            <p:nvPr/>
          </p:nvSpPr>
          <p:spPr bwMode="auto">
            <a:xfrm flipH="1">
              <a:off x="2289" y="1680"/>
              <a:ext cx="639" cy="5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71743" name="Rectangle 31"/>
          <p:cNvSpPr>
            <a:spLocks noChangeArrowheads="1"/>
          </p:cNvSpPr>
          <p:nvPr/>
        </p:nvSpPr>
        <p:spPr bwMode="auto">
          <a:xfrm>
            <a:off x="192088" y="2770188"/>
            <a:ext cx="3916362" cy="668337"/>
          </a:xfrm>
          <a:prstGeom prst="rect">
            <a:avLst/>
          </a:prstGeom>
          <a:solidFill>
            <a:srgbClr val="FF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44" name="Text Box 32"/>
          <p:cNvSpPr txBox="1">
            <a:spLocks noChangeArrowheads="1"/>
          </p:cNvSpPr>
          <p:nvPr/>
        </p:nvSpPr>
        <p:spPr bwMode="auto">
          <a:xfrm>
            <a:off x="1636234" y="2623344"/>
            <a:ext cx="5175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5000" dirty="0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AAF9A8BF-21D5-484F-ABC6-F368E3C90FDC}"/>
              </a:ext>
            </a:extLst>
          </p:cNvPr>
          <p:cNvSpPr/>
          <p:nvPr/>
        </p:nvSpPr>
        <p:spPr bwMode="auto">
          <a:xfrm rot="18699922">
            <a:off x="1965431" y="1152616"/>
            <a:ext cx="2430697" cy="1585913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If we remove this…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49B7A65-DB22-46E2-B326-115B1F5E9FE1}"/>
              </a:ext>
            </a:extLst>
          </p:cNvPr>
          <p:cNvSpPr/>
          <p:nvPr/>
        </p:nvSpPr>
        <p:spPr bwMode="auto">
          <a:xfrm rot="2614417">
            <a:off x="4688611" y="922445"/>
            <a:ext cx="2339772" cy="160172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How can we call this?!?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864E-6 L -0.07153 -0.398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1993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6864E-6 L -0.54931 -0.3966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-1984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0"/>
                                        <p:tgtEl>
                                          <p:spTgt spid="371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864E-6 L -0.07153 -0.3984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1993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6864E-6 L -0.54931 -0.3966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-1984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0"/>
                                        <p:tgtEl>
                                          <p:spTgt spid="371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0"/>
                                        <p:tgtEl>
                                          <p:spTgt spid="371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717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717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717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371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371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71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71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3717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3717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3717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3717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3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0" grpId="0" autoUpdateAnimBg="0"/>
      <p:bldP spid="371725" grpId="0" animBg="1"/>
      <p:bldP spid="371726" grpId="0" animBg="1"/>
      <p:bldP spid="371727" grpId="0" animBg="1"/>
      <p:bldP spid="371728" grpId="0"/>
      <p:bldP spid="371728" grpId="1"/>
      <p:bldP spid="371728" grpId="2"/>
      <p:bldP spid="371729" grpId="0"/>
      <p:bldP spid="371729" grpId="1"/>
      <p:bldP spid="371729" grpId="2"/>
      <p:bldP spid="371739" grpId="0" animBg="1"/>
      <p:bldP spid="371730" grpId="1"/>
      <p:bldP spid="371731" grpId="0"/>
      <p:bldP spid="371731" grpId="1"/>
      <p:bldP spid="371731" grpId="2"/>
      <p:bldP spid="371732" grpId="0"/>
      <p:bldP spid="371732" grpId="1"/>
      <p:bldP spid="371732" grpId="2"/>
      <p:bldP spid="371733" grpId="0"/>
      <p:bldP spid="371734" grpId="0" animBg="1"/>
      <p:bldP spid="371734" grpId="1" animBg="1"/>
      <p:bldP spid="371734" grpId="2" animBg="1"/>
      <p:bldP spid="371735" grpId="0" animBg="1"/>
      <p:bldP spid="371735" grpId="1" animBg="1"/>
      <p:bldP spid="371735" grpId="2" animBg="1"/>
      <p:bldP spid="371736" grpId="0" animBg="1"/>
      <p:bldP spid="371736" grpId="1" animBg="1"/>
      <p:bldP spid="371736" grpId="2" animBg="1"/>
      <p:bldP spid="371721" grpId="0"/>
      <p:bldP spid="371737" grpId="0" animBg="1"/>
      <p:bldP spid="371737" grpId="1" animBg="1"/>
      <p:bldP spid="371737" grpId="2" animBg="1"/>
      <p:bldP spid="371738" grpId="0" animBg="1"/>
      <p:bldP spid="371738" grpId="1" animBg="1"/>
      <p:bldP spid="371738" grpId="2" animBg="1"/>
      <p:bldP spid="371743" grpId="0" animBg="1"/>
      <p:bldP spid="371743" grpId="1" animBg="1"/>
      <p:bldP spid="371744" grpId="0"/>
      <p:bldP spid="371744" grpId="1"/>
      <p:bldP spid="371744" grpId="2"/>
      <p:bldP spid="2" grpId="0" animBg="1"/>
      <p:bldP spid="2" grpId="1" animBg="1"/>
      <p:bldP spid="3" grpId="0" animBg="1"/>
      <p:bldP spid="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7123-16FE-4430-844A-A0FCEF26F4D8}" type="slidenum">
              <a:rPr lang="en-US"/>
              <a:pPr/>
              <a:t>43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449263" y="914400"/>
            <a:ext cx="83105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 what we’ve done so far is to define a </a:t>
            </a:r>
            <a:r>
              <a:rPr lang="en-US" dirty="0">
                <a:solidFill>
                  <a:srgbClr val="7030A0"/>
                </a:solidFill>
              </a:rPr>
              <a:t>dummy version </a:t>
            </a:r>
            <a:r>
              <a:rPr lang="en-US" dirty="0"/>
              <a:t>of these functions in our </a:t>
            </a:r>
            <a:r>
              <a:rPr lang="en-US" dirty="0">
                <a:solidFill>
                  <a:srgbClr val="7030A0"/>
                </a:solidFill>
              </a:rPr>
              <a:t>base class</a:t>
            </a:r>
            <a:r>
              <a:rPr lang="en-US" dirty="0"/>
              <a:t>:</a:t>
            </a:r>
          </a:p>
        </p:txBody>
      </p:sp>
      <p:grpSp>
        <p:nvGrpSpPr>
          <p:cNvPr id="372740" name="Group 4"/>
          <p:cNvGrpSpPr>
            <a:grpSpLocks/>
          </p:cNvGrpSpPr>
          <p:nvPr/>
        </p:nvGrpSpPr>
        <p:grpSpPr bwMode="auto">
          <a:xfrm>
            <a:off x="228600" y="1968499"/>
            <a:ext cx="4714875" cy="2709052"/>
            <a:chOff x="240" y="2640"/>
            <a:chExt cx="2304" cy="1569"/>
          </a:xfrm>
        </p:grpSpPr>
        <p:sp>
          <p:nvSpPr>
            <p:cNvPr id="372741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304" cy="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float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float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2751" name="Group 15"/>
          <p:cNvGrpSpPr>
            <a:grpSpLocks/>
          </p:cNvGrpSpPr>
          <p:nvPr/>
        </p:nvGrpSpPr>
        <p:grpSpPr bwMode="auto">
          <a:xfrm>
            <a:off x="373063" y="2994025"/>
            <a:ext cx="4876800" cy="366713"/>
            <a:chOff x="-1094" y="4704"/>
            <a:chExt cx="3072" cy="231"/>
          </a:xfrm>
        </p:grpSpPr>
        <p:sp>
          <p:nvSpPr>
            <p:cNvPr id="372749" name="Rectangle 13"/>
            <p:cNvSpPr>
              <a:spLocks noChangeArrowheads="1"/>
            </p:cNvSpPr>
            <p:nvPr/>
          </p:nvSpPr>
          <p:spPr bwMode="auto">
            <a:xfrm>
              <a:off x="-1094" y="4716"/>
              <a:ext cx="216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0" name="Text Box 14"/>
            <p:cNvSpPr txBox="1">
              <a:spLocks noChangeArrowheads="1"/>
            </p:cNvSpPr>
            <p:nvPr/>
          </p:nvSpPr>
          <p:spPr bwMode="auto">
            <a:xfrm>
              <a:off x="-1056" y="4704"/>
              <a:ext cx="30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{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“I am useless!\n”; }</a:t>
              </a:r>
            </a:p>
          </p:txBody>
        </p:sp>
      </p:grpSp>
      <p:grpSp>
        <p:nvGrpSpPr>
          <p:cNvPr id="372752" name="Group 16"/>
          <p:cNvGrpSpPr>
            <a:grpSpLocks/>
          </p:cNvGrpSpPr>
          <p:nvPr/>
        </p:nvGrpSpPr>
        <p:grpSpPr bwMode="auto">
          <a:xfrm>
            <a:off x="373063" y="3494088"/>
            <a:ext cx="4876800" cy="366712"/>
            <a:chOff x="-1094" y="4704"/>
            <a:chExt cx="3072" cy="231"/>
          </a:xfrm>
        </p:grpSpPr>
        <p:sp>
          <p:nvSpPr>
            <p:cNvPr id="372753" name="Rectangle 17"/>
            <p:cNvSpPr>
              <a:spLocks noChangeArrowheads="1"/>
            </p:cNvSpPr>
            <p:nvPr/>
          </p:nvSpPr>
          <p:spPr bwMode="auto">
            <a:xfrm>
              <a:off x="-1094" y="4716"/>
              <a:ext cx="216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4" name="Text Box 18"/>
            <p:cNvSpPr txBox="1">
              <a:spLocks noChangeArrowheads="1"/>
            </p:cNvSpPr>
            <p:nvPr/>
          </p:nvSpPr>
          <p:spPr bwMode="auto">
            <a:xfrm>
              <a:off x="-1056" y="4704"/>
              <a:ext cx="30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{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“Me too!\n”; }</a:t>
              </a:r>
            </a:p>
          </p:txBody>
        </p:sp>
      </p:grpSp>
      <p:sp>
        <p:nvSpPr>
          <p:cNvPr id="372755" name="Text Box 19"/>
          <p:cNvSpPr txBox="1">
            <a:spLocks noChangeArrowheads="1"/>
          </p:cNvSpPr>
          <p:nvPr/>
        </p:nvSpPr>
        <p:spPr bwMode="auto">
          <a:xfrm>
            <a:off x="4824413" y="1889125"/>
            <a:ext cx="43195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Since these funcs in our </a:t>
            </a:r>
            <a:r>
              <a:rPr lang="en-US" sz="2000">
                <a:solidFill>
                  <a:srgbClr val="6600CC"/>
                </a:solidFill>
              </a:rPr>
              <a:t>base class</a:t>
            </a:r>
            <a:r>
              <a:rPr lang="en-US" sz="2000"/>
              <a:t> are never used, we could just as easily change their logic to …</a:t>
            </a:r>
          </a:p>
        </p:txBody>
      </p:sp>
      <p:sp>
        <p:nvSpPr>
          <p:cNvPr id="372756" name="Text Box 20"/>
          <p:cNvSpPr txBox="1">
            <a:spLocks noChangeArrowheads="1"/>
          </p:cNvSpPr>
          <p:nvPr/>
        </p:nvSpPr>
        <p:spPr bwMode="auto">
          <a:xfrm>
            <a:off x="4765675" y="3135313"/>
            <a:ext cx="44053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But it would be better if we could </a:t>
            </a:r>
            <a:r>
              <a:rPr lang="en-US" sz="2000" dirty="0">
                <a:solidFill>
                  <a:srgbClr val="FF0000"/>
                </a:solidFill>
              </a:rPr>
              <a:t>totally remove </a:t>
            </a:r>
            <a:r>
              <a:rPr lang="en-US" sz="2000" dirty="0"/>
              <a:t>this useless logic from our base class!</a:t>
            </a:r>
          </a:p>
        </p:txBody>
      </p:sp>
      <p:grpSp>
        <p:nvGrpSpPr>
          <p:cNvPr id="372759" name="Group 23"/>
          <p:cNvGrpSpPr>
            <a:grpSpLocks/>
          </p:cNvGrpSpPr>
          <p:nvPr/>
        </p:nvGrpSpPr>
        <p:grpSpPr bwMode="auto">
          <a:xfrm>
            <a:off x="381000" y="3028950"/>
            <a:ext cx="4233863" cy="836613"/>
            <a:chOff x="480" y="1960"/>
            <a:chExt cx="2667" cy="527"/>
          </a:xfrm>
        </p:grpSpPr>
        <p:sp>
          <p:nvSpPr>
            <p:cNvPr id="372757" name="Rectangle 21"/>
            <p:cNvSpPr>
              <a:spLocks noChangeArrowheads="1"/>
            </p:cNvSpPr>
            <p:nvPr/>
          </p:nvSpPr>
          <p:spPr bwMode="auto">
            <a:xfrm>
              <a:off x="516" y="1960"/>
              <a:ext cx="2631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8" name="Rectangle 22"/>
            <p:cNvSpPr>
              <a:spLocks noChangeArrowheads="1"/>
            </p:cNvSpPr>
            <p:nvPr/>
          </p:nvSpPr>
          <p:spPr bwMode="auto">
            <a:xfrm>
              <a:off x="480" y="2306"/>
              <a:ext cx="2631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4564707" y="4307663"/>
            <a:ext cx="4479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C++ actually has an </a:t>
            </a:r>
            <a:r>
              <a:rPr lang="en-US" sz="2000" dirty="0">
                <a:solidFill>
                  <a:srgbClr val="6600CC"/>
                </a:solidFill>
              </a:rPr>
              <a:t>official </a:t>
            </a:r>
            <a:r>
              <a:rPr lang="en-US" sz="2000" dirty="0">
                <a:solidFill>
                  <a:schemeClr val="tx1"/>
                </a:solidFill>
              </a:rPr>
              <a:t>way to define such </a:t>
            </a:r>
            <a:r>
              <a:rPr lang="en-US" sz="2000" dirty="0">
                <a:solidFill>
                  <a:srgbClr val="FF0000"/>
                </a:solidFill>
              </a:rPr>
              <a:t>“abstract” </a:t>
            </a:r>
            <a:r>
              <a:rPr lang="en-US" sz="2000" dirty="0">
                <a:solidFill>
                  <a:schemeClr val="tx1"/>
                </a:solidFill>
              </a:rPr>
              <a:t>functions.  Let’s see how!</a:t>
            </a:r>
          </a:p>
        </p:txBody>
      </p:sp>
      <p:sp>
        <p:nvSpPr>
          <p:cNvPr id="372761" name="Text Box 25"/>
          <p:cNvSpPr txBox="1">
            <a:spLocks noChangeArrowheads="1"/>
          </p:cNvSpPr>
          <p:nvPr/>
        </p:nvSpPr>
        <p:spPr bwMode="auto">
          <a:xfrm>
            <a:off x="3386138" y="2689225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</p:txBody>
      </p:sp>
      <p:sp>
        <p:nvSpPr>
          <p:cNvPr id="372762" name="Text Box 26"/>
          <p:cNvSpPr txBox="1">
            <a:spLocks noChangeArrowheads="1"/>
          </p:cNvSpPr>
          <p:nvPr/>
        </p:nvSpPr>
        <p:spPr bwMode="auto">
          <a:xfrm>
            <a:off x="3636963" y="3194050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863157" y="5501462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These are called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“pure virtual” </a:t>
            </a:r>
            <a:r>
              <a:rPr lang="en-US" sz="2000" dirty="0"/>
              <a:t>functions.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5E30A5C0-5DDB-4062-B9AB-D82111118E57}"/>
              </a:ext>
            </a:extLst>
          </p:cNvPr>
          <p:cNvSpPr/>
          <p:nvPr/>
        </p:nvSpPr>
        <p:spPr bwMode="auto">
          <a:xfrm>
            <a:off x="3739356" y="2310684"/>
            <a:ext cx="3662108" cy="132786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Dummy function!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never actually called!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8FDABA-46B3-49FC-8DD2-DB5B491227C1}"/>
              </a:ext>
            </a:extLst>
          </p:cNvPr>
          <p:cNvSpPr/>
          <p:nvPr/>
        </p:nvSpPr>
        <p:spPr bwMode="auto">
          <a:xfrm>
            <a:off x="4863157" y="1889125"/>
            <a:ext cx="4181475" cy="2312176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29CB24D1-00E6-455E-A28D-0234411339EE}"/>
              </a:ext>
            </a:extLst>
          </p:cNvPr>
          <p:cNvSpPr/>
          <p:nvPr/>
        </p:nvSpPr>
        <p:spPr bwMode="auto">
          <a:xfrm>
            <a:off x="3977681" y="1998218"/>
            <a:ext cx="4479925" cy="186363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make a function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pure virtual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just add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=0;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after the function header and get rid of its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{ body }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2.22222E-6 0.0671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5" grpId="0"/>
      <p:bldP spid="372756" grpId="0"/>
      <p:bldP spid="372760" grpId="0" autoUpdateAnimBg="0"/>
      <p:bldP spid="372761" grpId="0" autoUpdateAnimBg="0"/>
      <p:bldP spid="372762" grpId="0" autoUpdateAnimBg="0"/>
      <p:bldP spid="372763" grpId="0" autoUpdateAnimBg="0"/>
      <p:bldP spid="2" grpId="0" animBg="1"/>
      <p:bldP spid="2" grpId="1" animBg="1"/>
      <p:bldP spid="2" grpId="2" animBg="1"/>
      <p:bldP spid="3" grpId="0" animBg="1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784" name="Group 24"/>
          <p:cNvGrpSpPr>
            <a:grpSpLocks/>
          </p:cNvGrpSpPr>
          <p:nvPr/>
        </p:nvGrpSpPr>
        <p:grpSpPr bwMode="auto">
          <a:xfrm>
            <a:off x="4419600" y="3770501"/>
            <a:ext cx="4572000" cy="2970260"/>
            <a:chOff x="2832" y="2400"/>
            <a:chExt cx="2880" cy="1588"/>
          </a:xfrm>
        </p:grpSpPr>
        <p:sp>
          <p:nvSpPr>
            <p:cNvPr id="373785" name="Rectangle 25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86" name="Rectangle 26"/>
            <p:cNvSpPr>
              <a:spLocks noChangeArrowheads="1"/>
            </p:cNvSpPr>
            <p:nvPr/>
          </p:nvSpPr>
          <p:spPr bwMode="auto">
            <a:xfrm>
              <a:off x="2832" y="2400"/>
              <a:ext cx="2880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return(4*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7E47-E396-4C25-AD54-85999AE59807}" type="slidenum">
              <a:rPr lang="en-US"/>
              <a:pPr/>
              <a:t>44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grpSp>
        <p:nvGrpSpPr>
          <p:cNvPr id="373770" name="Group 10"/>
          <p:cNvGrpSpPr>
            <a:grpSpLocks/>
          </p:cNvGrpSpPr>
          <p:nvPr/>
        </p:nvGrpSpPr>
        <p:grpSpPr bwMode="auto">
          <a:xfrm>
            <a:off x="4419600" y="912813"/>
            <a:ext cx="4714875" cy="2708275"/>
            <a:chOff x="1493" y="1282"/>
            <a:chExt cx="2970" cy="1706"/>
          </a:xfrm>
        </p:grpSpPr>
        <p:grpSp>
          <p:nvGrpSpPr>
            <p:cNvPr id="373763" name="Group 3"/>
            <p:cNvGrpSpPr>
              <a:grpSpLocks/>
            </p:cNvGrpSpPr>
            <p:nvPr/>
          </p:nvGrpSpPr>
          <p:grpSpPr bwMode="auto">
            <a:xfrm>
              <a:off x="1493" y="1282"/>
              <a:ext cx="2970" cy="1706"/>
              <a:chOff x="240" y="2640"/>
              <a:chExt cx="2304" cy="1569"/>
            </a:xfrm>
          </p:grpSpPr>
          <p:sp>
            <p:nvSpPr>
              <p:cNvPr id="373764" name="Rectangle 4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3765" name="Rectangle 5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2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float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return (0);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float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getCircum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return (0);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...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</a:p>
            </p:txBody>
          </p:sp>
        </p:grpSp>
        <p:sp>
          <p:nvSpPr>
            <p:cNvPr id="373766" name="Text Box 6"/>
            <p:cNvSpPr txBox="1">
              <a:spLocks noChangeArrowheads="1"/>
            </p:cNvSpPr>
            <p:nvPr/>
          </p:nvSpPr>
          <p:spPr bwMode="auto">
            <a:xfrm>
              <a:off x="3604" y="1744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  <p:sp>
          <p:nvSpPr>
            <p:cNvPr id="373767" name="Rectangle 7"/>
            <p:cNvSpPr>
              <a:spLocks noChangeArrowheads="1"/>
            </p:cNvSpPr>
            <p:nvPr/>
          </p:nvSpPr>
          <p:spPr bwMode="auto">
            <a:xfrm>
              <a:off x="1632" y="1983"/>
              <a:ext cx="2604" cy="1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68" name="Text Box 8"/>
            <p:cNvSpPr txBox="1">
              <a:spLocks noChangeArrowheads="1"/>
            </p:cNvSpPr>
            <p:nvPr/>
          </p:nvSpPr>
          <p:spPr bwMode="auto">
            <a:xfrm>
              <a:off x="3621" y="2057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  <p:sp>
          <p:nvSpPr>
            <p:cNvPr id="373769" name="Rectangle 9"/>
            <p:cNvSpPr>
              <a:spLocks noChangeArrowheads="1"/>
            </p:cNvSpPr>
            <p:nvPr/>
          </p:nvSpPr>
          <p:spPr bwMode="auto">
            <a:xfrm>
              <a:off x="1632" y="2293"/>
              <a:ext cx="2604" cy="1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-7938" y="914400"/>
            <a:ext cx="45100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dirty="0"/>
              <a:t>A </a:t>
            </a:r>
            <a:r>
              <a:rPr lang="en-US" sz="2100" dirty="0">
                <a:solidFill>
                  <a:srgbClr val="FF0000"/>
                </a:solidFill>
              </a:rPr>
              <a:t>pure virtual function </a:t>
            </a:r>
            <a:r>
              <a:rPr lang="en-US" sz="2100" dirty="0"/>
              <a:t>is one </a:t>
            </a:r>
            <a:br>
              <a:rPr lang="en-US" sz="2100" dirty="0"/>
            </a:br>
            <a:r>
              <a:rPr lang="en-US" sz="2100" dirty="0"/>
              <a:t>that has </a:t>
            </a:r>
            <a:r>
              <a:rPr lang="en-US" sz="2100" dirty="0">
                <a:solidFill>
                  <a:schemeClr val="tx1"/>
                </a:solidFill>
              </a:rPr>
              <a:t>no actual </a:t>
            </a:r>
            <a:r>
              <a:rPr lang="en-US" sz="2100" dirty="0">
                <a:solidFill>
                  <a:srgbClr val="FF0000"/>
                </a:solidFill>
              </a:rPr>
              <a:t>{ code }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373776" name="Group 16"/>
          <p:cNvGrpSpPr>
            <a:grpSpLocks/>
          </p:cNvGrpSpPr>
          <p:nvPr/>
        </p:nvGrpSpPr>
        <p:grpSpPr bwMode="auto">
          <a:xfrm>
            <a:off x="4662488" y="4047138"/>
            <a:ext cx="4572000" cy="2970260"/>
            <a:chOff x="2832" y="2400"/>
            <a:chExt cx="2880" cy="1588"/>
          </a:xfrm>
        </p:grpSpPr>
        <p:sp>
          <p:nvSpPr>
            <p:cNvPr id="373777" name="Rectangle 17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78" name="Rectangle 18"/>
            <p:cNvSpPr>
              <a:spLocks noChangeArrowheads="1"/>
            </p:cNvSpPr>
            <p:nvPr/>
          </p:nvSpPr>
          <p:spPr bwMode="auto">
            <a:xfrm>
              <a:off x="2832" y="2400"/>
              <a:ext cx="2880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 return (2*3.14*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19" name="Text Box 11">
            <a:extLst>
              <a:ext uri="{FF2B5EF4-FFF2-40B4-BE49-F238E27FC236}">
                <a16:creationId xmlns:a16="http://schemas.microsoft.com/office/drawing/2014/main" id="{4FE40962-4EF8-4F5B-A522-CDE9305B5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938" y="1734135"/>
            <a:ext cx="45100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dirty="0"/>
              <a:t>If your </a:t>
            </a:r>
            <a:r>
              <a:rPr lang="en-US" sz="2100" dirty="0">
                <a:solidFill>
                  <a:srgbClr val="7030A0"/>
                </a:solidFill>
              </a:rPr>
              <a:t>base class </a:t>
            </a:r>
            <a:r>
              <a:rPr lang="en-US" sz="2100" dirty="0"/>
              <a:t>defines a </a:t>
            </a:r>
            <a:br>
              <a:rPr lang="en-US" sz="2100" dirty="0"/>
            </a:br>
            <a:r>
              <a:rPr lang="en-US" sz="2100" dirty="0">
                <a:solidFill>
                  <a:srgbClr val="FF0000"/>
                </a:solidFill>
              </a:rPr>
              <a:t>pure virtual function</a:t>
            </a:r>
            <a:r>
              <a:rPr lang="en-US" sz="2100" dirty="0"/>
              <a:t>…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2A42ED8-5276-4109-B948-B44DA36C46DC}"/>
              </a:ext>
            </a:extLst>
          </p:cNvPr>
          <p:cNvSpPr/>
          <p:nvPr/>
        </p:nvSpPr>
        <p:spPr bwMode="auto">
          <a:xfrm rot="20782955">
            <a:off x="662732" y="5023004"/>
            <a:ext cx="4115113" cy="160172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</a:rPr>
              <a:t>Must </a:t>
            </a:r>
            <a:r>
              <a:rPr lang="en-US" sz="2000" dirty="0"/>
              <a:t>define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useful versions of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getArea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getCircum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1FF9A6C9-212E-4B0A-B579-EB581C42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2577453"/>
            <a:ext cx="451008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100" dirty="0"/>
              <a:t>You’re basically saying that the </a:t>
            </a:r>
            <a:r>
              <a:rPr lang="en-US" sz="2100" dirty="0">
                <a:solidFill>
                  <a:srgbClr val="7030A0"/>
                </a:solidFill>
              </a:rPr>
              <a:t>base version </a:t>
            </a:r>
            <a:r>
              <a:rPr lang="en-US" sz="2100" dirty="0"/>
              <a:t>of the function </a:t>
            </a:r>
            <a:br>
              <a:rPr lang="en-US" sz="2100" dirty="0"/>
            </a:br>
            <a:r>
              <a:rPr lang="en-US" sz="2100" dirty="0">
                <a:solidFill>
                  <a:srgbClr val="FF0000"/>
                </a:solidFill>
              </a:rPr>
              <a:t>will never be called</a:t>
            </a:r>
            <a:r>
              <a:rPr lang="en-US" sz="2100" dirty="0"/>
              <a:t>!</a:t>
            </a:r>
            <a:endParaRPr lang="en-US" sz="2100" dirty="0">
              <a:solidFill>
                <a:srgbClr val="990000"/>
              </a:solidFill>
            </a:endParaRP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DCA1AB2D-7391-4B5B-ADDA-01D6183A6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3759326"/>
            <a:ext cx="451008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100" dirty="0"/>
              <a:t>Therefore, </a:t>
            </a:r>
            <a:r>
              <a:rPr lang="en-US" sz="2100" dirty="0">
                <a:solidFill>
                  <a:srgbClr val="0070C0"/>
                </a:solidFill>
              </a:rPr>
              <a:t>derived classes </a:t>
            </a:r>
            <a:r>
              <a:rPr lang="en-US" sz="2100" dirty="0">
                <a:solidFill>
                  <a:srgbClr val="FF0000"/>
                </a:solidFill>
              </a:rPr>
              <a:t>must</a:t>
            </a:r>
            <a:r>
              <a:rPr lang="en-US" sz="2100" dirty="0"/>
              <a:t> re-define all </a:t>
            </a:r>
            <a:r>
              <a:rPr lang="en-US" sz="2100" dirty="0">
                <a:solidFill>
                  <a:srgbClr val="FF0000"/>
                </a:solidFill>
              </a:rPr>
              <a:t>pure virtual functions </a:t>
            </a:r>
            <a:r>
              <a:rPr lang="en-US" sz="2100" dirty="0"/>
              <a:t>so they do something useful!</a:t>
            </a:r>
            <a:endParaRPr lang="en-US" sz="2100" dirty="0">
              <a:solidFill>
                <a:srgbClr val="990000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98D7626-02B0-4482-BB19-F6EEB932018B}"/>
              </a:ext>
            </a:extLst>
          </p:cNvPr>
          <p:cNvSpPr/>
          <p:nvPr/>
        </p:nvSpPr>
        <p:spPr bwMode="auto">
          <a:xfrm rot="20782955">
            <a:off x="831180" y="5303178"/>
            <a:ext cx="4115113" cy="160172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define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useful versions of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Times New Roman" pitchFamily="18" charset="0"/>
              </a:rPr>
              <a:t>getArea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Times New Roman" pitchFamily="18" charset="0"/>
              </a:rPr>
              <a:t>getCircum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34C319D1-9CFD-4B5C-A353-5A9DC60E97AB}"/>
              </a:ext>
            </a:extLst>
          </p:cNvPr>
          <p:cNvSpPr/>
          <p:nvPr/>
        </p:nvSpPr>
        <p:spPr bwMode="auto">
          <a:xfrm rot="2580536">
            <a:off x="6093405" y="2775585"/>
            <a:ext cx="3146740" cy="1829245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There’s no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{ code }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call… so how could it be called?!?</a:t>
            </a: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219947F3-8670-445F-8D5F-A15FF537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4" y="5055248"/>
            <a:ext cx="437654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</a:rPr>
              <a:t>Rule:</a:t>
            </a:r>
            <a:r>
              <a:rPr lang="en-US" sz="2100" dirty="0"/>
              <a:t> Make a </a:t>
            </a:r>
            <a:r>
              <a:rPr lang="en-US" sz="2100" dirty="0">
                <a:solidFill>
                  <a:srgbClr val="7030A0"/>
                </a:solidFill>
              </a:rPr>
              <a:t>base class function </a:t>
            </a:r>
            <a:r>
              <a:rPr lang="en-US" sz="2100" dirty="0">
                <a:solidFill>
                  <a:srgbClr val="FF0000"/>
                </a:solidFill>
              </a:rPr>
              <a:t>pure virtual </a:t>
            </a:r>
            <a:r>
              <a:rPr lang="en-US" sz="2100" dirty="0"/>
              <a:t>if </a:t>
            </a:r>
            <a:r>
              <a:rPr lang="en-US" sz="2100" dirty="0">
                <a:solidFill>
                  <a:schemeClr val="tx1"/>
                </a:solidFill>
              </a:rPr>
              <a:t>you realize</a:t>
            </a:r>
            <a:r>
              <a:rPr lang="en-US" sz="2100" dirty="0"/>
              <a:t>…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CD82932C-7578-4D2B-ABAF-9771651E1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5503885"/>
            <a:ext cx="445954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100" dirty="0"/>
          </a:p>
          <a:p>
            <a:r>
              <a:rPr lang="en-US" sz="2100" dirty="0"/>
              <a:t>the </a:t>
            </a:r>
            <a:r>
              <a:rPr lang="en-US" sz="2100" dirty="0">
                <a:solidFill>
                  <a:srgbClr val="7030A0"/>
                </a:solidFill>
              </a:rPr>
              <a:t>base-class</a:t>
            </a:r>
            <a:r>
              <a:rPr lang="en-US" sz="2100" dirty="0"/>
              <a:t> version of your function doesn’t (or can’t logically) do anything useful.</a:t>
            </a:r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7C1AE4B6-F753-4E5D-8612-290C50910A56}"/>
              </a:ext>
            </a:extLst>
          </p:cNvPr>
          <p:cNvGrpSpPr>
            <a:grpSpLocks/>
          </p:cNvGrpSpPr>
          <p:nvPr/>
        </p:nvGrpSpPr>
        <p:grpSpPr bwMode="auto">
          <a:xfrm>
            <a:off x="80751" y="4246856"/>
            <a:ext cx="4400762" cy="2555081"/>
            <a:chOff x="336" y="2400"/>
            <a:chExt cx="2021" cy="2146"/>
          </a:xfrm>
        </p:grpSpPr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34DB4CAD-B3E0-48E3-8730-0D6C6AAD4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id="{177AF68E-56A6-41A9-9AF1-64C07BDD0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s</a:t>
              </a:r>
              <a:r>
                <a:rPr lang="en-US" sz="1800" b="1" dirty="0">
                  <a:latin typeface="Courier New" pitchFamily="49" charset="0"/>
                </a:rPr>
                <a:t>;	       </a:t>
              </a:r>
              <a:endParaRPr lang="en-US" sz="18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s</a:t>
              </a:r>
              <a:r>
                <a:rPr lang="en-US" sz="1800" b="1" dirty="0" err="1">
                  <a:latin typeface="Courier New" pitchFamily="49" charset="0"/>
                </a:rPr>
                <a:t>.</a:t>
              </a:r>
              <a:r>
                <a:rPr lang="en-US" sz="1800" b="1" dirty="0" err="1">
                  <a:solidFill>
                    <a:srgbClr val="FF0000"/>
                  </a:solidFill>
                  <a:latin typeface="Courier New" pitchFamily="49" charset="0"/>
                </a:rPr>
                <a:t>getArea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; 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// ??</a:t>
              </a:r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s</a:t>
              </a:r>
              <a:r>
                <a:rPr lang="en-US" sz="1800" b="1" dirty="0" err="1">
                  <a:latin typeface="Courier New" pitchFamily="49" charset="0"/>
                </a:rPr>
                <a:t>.</a:t>
              </a:r>
              <a:r>
                <a:rPr lang="en-US" sz="1800" b="1" dirty="0" err="1">
                  <a:solidFill>
                    <a:srgbClr val="FF0000"/>
                  </a:solidFill>
                  <a:latin typeface="Courier New" pitchFamily="49" charset="0"/>
                </a:rPr>
                <a:t>getCircum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// ??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3" name="Arrow: Left 32">
            <a:extLst>
              <a:ext uri="{FF2B5EF4-FFF2-40B4-BE49-F238E27FC236}">
                <a16:creationId xmlns:a16="http://schemas.microsoft.com/office/drawing/2014/main" id="{805DF021-D94E-4807-9EDB-A367FB95E4D4}"/>
              </a:ext>
            </a:extLst>
          </p:cNvPr>
          <p:cNvSpPr/>
          <p:nvPr/>
        </p:nvSpPr>
        <p:spPr bwMode="auto">
          <a:xfrm rot="20214289">
            <a:off x="1124548" y="3447383"/>
            <a:ext cx="4193532" cy="15441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In fact, you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can’t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 even define a regular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variable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 with this class!</a:t>
            </a: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27D063C1-8A80-4D6A-B764-064D455BFFE8}"/>
              </a:ext>
            </a:extLst>
          </p:cNvPr>
          <p:cNvSpPr/>
          <p:nvPr/>
        </p:nvSpPr>
        <p:spPr bwMode="auto">
          <a:xfrm rot="21077652">
            <a:off x="3120735" y="4773159"/>
            <a:ext cx="2778705" cy="15441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So this would result in an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error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61E360-83F6-478F-B4D3-25275BE6AD4D}"/>
              </a:ext>
            </a:extLst>
          </p:cNvPr>
          <p:cNvSpPr/>
          <p:nvPr/>
        </p:nvSpPr>
        <p:spPr>
          <a:xfrm>
            <a:off x="2210078" y="495008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// Error!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1" grpId="0" uiExpand="1" build="p" autoUpdateAnimBg="0"/>
      <p:bldP spid="19" grpId="0" uiExpand="1" build="p" autoUpdateAnimBg="0"/>
      <p:bldP spid="27" grpId="0" animBg="1"/>
      <p:bldP spid="27" grpId="1" animBg="1"/>
      <p:bldP spid="21" grpId="0" uiExpand="1" build="p" autoUpdateAnimBg="0"/>
      <p:bldP spid="22" grpId="0" uiExpand="1" build="p" autoUpdateAnimBg="0"/>
      <p:bldP spid="23" grpId="0" animBg="1"/>
      <p:bldP spid="23" grpId="1" animBg="1"/>
      <p:bldP spid="25" grpId="0" animBg="1"/>
      <p:bldP spid="25" grpId="1" animBg="1"/>
      <p:bldP spid="29" grpId="0"/>
      <p:bldP spid="28" grpId="0" build="p"/>
      <p:bldP spid="33" grpId="0" animBg="1"/>
      <p:bldP spid="33" grpId="1" animBg="1"/>
      <p:bldP spid="34" grpId="0" animBg="1"/>
      <p:bldP spid="34" grpId="1" animBg="1"/>
      <p:bldP spid="2" grpId="0"/>
      <p:bldP spid="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DB2-EAA9-496E-9343-8075CA4E970C}" type="slidenum">
              <a:rPr lang="en-US"/>
              <a:pPr/>
              <a:t>45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593725" y="990600"/>
            <a:ext cx="8178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If you define </a:t>
            </a:r>
            <a:r>
              <a:rPr lang="en-US" i="1" u="sng" dirty="0"/>
              <a:t>at least</a:t>
            </a:r>
            <a:r>
              <a:rPr lang="en-US" u="sng" dirty="0"/>
              <a:t> </a:t>
            </a:r>
            <a:r>
              <a:rPr lang="en-US" i="1" u="sng" dirty="0"/>
              <a:t>one</a:t>
            </a:r>
            <a:r>
              <a:rPr lang="en-US" i="1" dirty="0"/>
              <a:t> </a:t>
            </a:r>
            <a:r>
              <a:rPr lang="en-US" dirty="0">
                <a:solidFill>
                  <a:srgbClr val="FF0000"/>
                </a:solidFill>
              </a:rPr>
              <a:t>pure virtual function </a:t>
            </a:r>
            <a:r>
              <a:rPr lang="en-US" dirty="0"/>
              <a:t>in a base class, then the class is called an “</a:t>
            </a:r>
            <a:r>
              <a:rPr lang="en-US" dirty="0">
                <a:solidFill>
                  <a:srgbClr val="FF0000"/>
                </a:solidFill>
              </a:rPr>
              <a:t>Abstract Base Class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/>
              <a:t>”</a:t>
            </a:r>
          </a:p>
        </p:txBody>
      </p:sp>
      <p:grpSp>
        <p:nvGrpSpPr>
          <p:cNvPr id="374796" name="Group 12"/>
          <p:cNvGrpSpPr>
            <a:grpSpLocks/>
          </p:cNvGrpSpPr>
          <p:nvPr/>
        </p:nvGrpSpPr>
        <p:grpSpPr bwMode="auto">
          <a:xfrm>
            <a:off x="2260600" y="2057400"/>
            <a:ext cx="4714875" cy="3232150"/>
            <a:chOff x="1350" y="1545"/>
            <a:chExt cx="2970" cy="2036"/>
          </a:xfrm>
        </p:grpSpPr>
        <p:grpSp>
          <p:nvGrpSpPr>
            <p:cNvPr id="374789" name="Group 5"/>
            <p:cNvGrpSpPr>
              <a:grpSpLocks/>
            </p:cNvGrpSpPr>
            <p:nvPr/>
          </p:nvGrpSpPr>
          <p:grpSpPr bwMode="auto">
            <a:xfrm>
              <a:off x="1350" y="1545"/>
              <a:ext cx="2970" cy="2036"/>
              <a:chOff x="240" y="2640"/>
              <a:chExt cx="2304" cy="1584"/>
            </a:xfrm>
          </p:grpSpPr>
          <p:sp>
            <p:nvSpPr>
              <p:cNvPr id="374790" name="Rectangle 6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791" name="Rectangle 7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2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double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void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someOtherFunc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{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 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cout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&lt;&lt; </a:t>
                </a:r>
                <a:r>
                  <a:rPr lang="en-US" sz="1700" b="1" dirty="0">
                    <a:solidFill>
                      <a:srgbClr val="7030A0"/>
                    </a:solidFill>
                    <a:latin typeface="Times New Roman"/>
                    <a:ea typeface="MS Mincho" pitchFamily="49" charset="-128"/>
                  </a:rPr>
                  <a:t>“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blah blah blah\n</a:t>
                </a:r>
                <a:r>
                  <a:rPr lang="en-US" sz="1700" b="1" dirty="0">
                    <a:solidFill>
                      <a:srgbClr val="7030A0"/>
                    </a:solidFill>
                    <a:latin typeface="Times New Roman"/>
                    <a:ea typeface="MS Mincho" pitchFamily="49" charset="-128"/>
                  </a:rPr>
                  <a:t>”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</a:p>
            </p:txBody>
          </p:sp>
        </p:grpSp>
        <p:sp>
          <p:nvSpPr>
            <p:cNvPr id="374792" name="Text Box 8"/>
            <p:cNvSpPr txBox="1">
              <a:spLocks noChangeArrowheads="1"/>
            </p:cNvSpPr>
            <p:nvPr/>
          </p:nvSpPr>
          <p:spPr bwMode="auto">
            <a:xfrm>
              <a:off x="3461" y="2006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</p:grpSp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193675" y="5486400"/>
            <a:ext cx="8874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So, in the above example…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getArea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pure virtual function</a:t>
            </a:r>
            <a:r>
              <a:rPr lang="en-US" dirty="0"/>
              <a:t>, 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/>
              <a:t> is an </a:t>
            </a:r>
            <a:r>
              <a:rPr lang="en-US" i="1" dirty="0">
                <a:solidFill>
                  <a:srgbClr val="FF0000"/>
                </a:solidFill>
              </a:rPr>
              <a:t>Abstract Base Class</a:t>
            </a:r>
            <a:r>
              <a:rPr lang="en-US" i="1" dirty="0">
                <a:solidFill>
                  <a:srgbClr val="006666"/>
                </a:solidFill>
              </a:rPr>
              <a:t>.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48888068-33EC-4375-A20C-D30D3BF3FDFF}"/>
              </a:ext>
            </a:extLst>
          </p:cNvPr>
          <p:cNvSpPr/>
          <p:nvPr/>
        </p:nvSpPr>
        <p:spPr bwMode="auto">
          <a:xfrm>
            <a:off x="6277994" y="2245743"/>
            <a:ext cx="2866006" cy="15441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getArea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 pure-virtual function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A51DCD6C-8FEE-4532-800B-0A1A207B1D0A}"/>
              </a:ext>
            </a:extLst>
          </p:cNvPr>
          <p:cNvSpPr/>
          <p:nvPr/>
        </p:nvSpPr>
        <p:spPr bwMode="auto">
          <a:xfrm>
            <a:off x="3814788" y="1465051"/>
            <a:ext cx="2965573" cy="15441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Making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Shape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an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Abstract Base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7" grpId="0"/>
      <p:bldP spid="2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E793-6A5D-4594-84DF-CF1799DA5850}" type="slidenum">
              <a:rPr lang="en-US"/>
              <a:pPr/>
              <a:t>46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Abstract Base Classes (ABCs)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533400" y="990600"/>
            <a:ext cx="8297863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300" dirty="0">
                <a:latin typeface="Comic Sans MS" pitchFamily="66" charset="0"/>
              </a:rPr>
              <a:t>If you define an </a:t>
            </a:r>
            <a:r>
              <a:rPr lang="en-US" sz="2300" dirty="0">
                <a:solidFill>
                  <a:srgbClr val="7030A0"/>
                </a:solidFill>
                <a:latin typeface="Comic Sans MS" pitchFamily="66" charset="0"/>
              </a:rPr>
              <a:t>Abstract Base Class</a:t>
            </a:r>
            <a:r>
              <a:rPr lang="en-US" sz="2300" dirty="0">
                <a:solidFill>
                  <a:srgbClr val="6600CC"/>
                </a:solidFill>
                <a:latin typeface="Comic Sans MS" pitchFamily="66" charset="0"/>
              </a:rPr>
              <a:t>, </a:t>
            </a:r>
            <a:r>
              <a:rPr lang="en-US" sz="2300" dirty="0">
                <a:latin typeface="Comic Sans MS" pitchFamily="66" charset="0"/>
              </a:rPr>
              <a:t>its</a:t>
            </a:r>
            <a:r>
              <a:rPr lang="en-US" sz="2300" dirty="0">
                <a:solidFill>
                  <a:srgbClr val="6600CC"/>
                </a:solidFill>
                <a:latin typeface="Comic Sans MS" pitchFamily="66" charset="0"/>
              </a:rPr>
              <a:t> </a:t>
            </a:r>
            <a:r>
              <a:rPr lang="en-US" sz="2300" dirty="0">
                <a:solidFill>
                  <a:srgbClr val="0070C0"/>
                </a:solidFill>
                <a:latin typeface="Comic Sans MS" pitchFamily="66" charset="0"/>
              </a:rPr>
              <a:t>derived class(</a:t>
            </a:r>
            <a:r>
              <a:rPr lang="en-US" sz="2300" dirty="0" err="1">
                <a:solidFill>
                  <a:srgbClr val="0070C0"/>
                </a:solidFill>
                <a:latin typeface="Comic Sans MS" pitchFamily="66" charset="0"/>
              </a:rPr>
              <a:t>es</a:t>
            </a:r>
            <a:r>
              <a:rPr lang="en-US" sz="2300" dirty="0">
                <a:solidFill>
                  <a:srgbClr val="0070C0"/>
                </a:solidFill>
                <a:latin typeface="Comic Sans MS" pitchFamily="66" charset="0"/>
              </a:rPr>
              <a:t>)</a:t>
            </a:r>
            <a:r>
              <a:rPr lang="en-US" sz="2300" dirty="0">
                <a:latin typeface="Comic Sans MS" pitchFamily="66" charset="0"/>
              </a:rPr>
              <a:t>:</a:t>
            </a:r>
          </a:p>
          <a:p>
            <a:pPr algn="ctr"/>
            <a:endParaRPr lang="en-US" sz="1000" dirty="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100" dirty="0">
                <a:latin typeface="Comic Sans MS" pitchFamily="66" charset="0"/>
              </a:rPr>
              <a:t>Must either provide </a:t>
            </a:r>
            <a:r>
              <a:rPr lang="en-US" sz="2100" dirty="0">
                <a:solidFill>
                  <a:srgbClr val="0070C0"/>
                </a:solidFill>
                <a:latin typeface="Comic Sans MS" pitchFamily="66" charset="0"/>
              </a:rPr>
              <a:t>{ code } </a:t>
            </a:r>
            <a:r>
              <a:rPr lang="en-US" sz="2100" dirty="0">
                <a:latin typeface="Comic Sans MS" pitchFamily="66" charset="0"/>
              </a:rPr>
              <a:t>for </a:t>
            </a:r>
            <a:r>
              <a:rPr lang="en-US" sz="2100" i="1" dirty="0">
                <a:latin typeface="Comic Sans MS" pitchFamily="66" charset="0"/>
              </a:rPr>
              <a:t>ALL</a:t>
            </a:r>
            <a:r>
              <a:rPr lang="en-US" sz="2100" dirty="0">
                <a:latin typeface="Comic Sans MS" pitchFamily="66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omic Sans MS" pitchFamily="66" charset="0"/>
              </a:rPr>
              <a:t>pure virtual functions</a:t>
            </a:r>
            <a:r>
              <a:rPr lang="en-US" sz="2100" dirty="0">
                <a:latin typeface="Comic Sans MS" pitchFamily="66" charset="0"/>
              </a:rPr>
              <a:t>,</a:t>
            </a:r>
          </a:p>
          <a:p>
            <a:pPr>
              <a:buFontTx/>
              <a:buAutoNum type="arabicPeriod"/>
            </a:pPr>
            <a:r>
              <a:rPr lang="en-US" sz="2100" dirty="0">
                <a:latin typeface="Comic Sans MS" pitchFamily="66" charset="0"/>
              </a:rPr>
              <a:t>Or the derived class becomes an </a:t>
            </a:r>
            <a:r>
              <a:rPr lang="en-US" sz="2100" dirty="0">
                <a:solidFill>
                  <a:srgbClr val="7030A0"/>
                </a:solidFill>
                <a:latin typeface="Comic Sans MS" pitchFamily="66" charset="0"/>
              </a:rPr>
              <a:t>Abstract Base Class </a:t>
            </a:r>
            <a:r>
              <a:rPr lang="en-US" sz="2100" dirty="0">
                <a:latin typeface="Comic Sans MS" pitchFamily="66" charset="0"/>
              </a:rPr>
              <a:t>itself!</a:t>
            </a: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609600" y="2312988"/>
            <a:ext cx="4510088" cy="2030412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</a:t>
            </a:r>
            <a:r>
              <a:rPr lang="en-US" sz="1800" dirty="0">
                <a:solidFill>
                  <a:srgbClr val="7030A0"/>
                </a:solidFill>
              </a:rPr>
              <a:t>Robot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void </a:t>
            </a:r>
            <a:r>
              <a:rPr lang="en-US" sz="1800" dirty="0" err="1">
                <a:solidFill>
                  <a:srgbClr val="7030A0"/>
                </a:solidFill>
              </a:rPr>
              <a:t>talkToMe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rgbClr val="FF0000"/>
                </a:solidFill>
              </a:rPr>
              <a:t>= 0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err="1">
                <a:solidFill>
                  <a:srgbClr val="7030A0"/>
                </a:solidFill>
              </a:rPr>
              <a:t>getWeight</a:t>
            </a:r>
            <a:r>
              <a:rPr lang="en-US" sz="1800" dirty="0">
                <a:solidFill>
                  <a:srgbClr val="7030A0"/>
                </a:solidFill>
              </a:rPr>
              <a:t>( ) </a:t>
            </a:r>
            <a:r>
              <a:rPr lang="en-US" sz="1800" dirty="0">
                <a:solidFill>
                  <a:srgbClr val="FF0000"/>
                </a:solidFill>
              </a:rPr>
              <a:t>= 0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5943600" y="2514600"/>
            <a:ext cx="241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So is </a:t>
            </a:r>
            <a:r>
              <a:rPr lang="en-US" sz="1800" dirty="0">
                <a:solidFill>
                  <a:srgbClr val="7030A0"/>
                </a:solidFill>
              </a:rPr>
              <a:t>Robot</a:t>
            </a:r>
            <a:r>
              <a:rPr lang="en-US" sz="1800" dirty="0"/>
              <a:t> a regular</a:t>
            </a:r>
            <a:br>
              <a:rPr lang="en-US" sz="1800" dirty="0"/>
            </a:br>
            <a:r>
              <a:rPr lang="en-US" sz="1800" dirty="0"/>
              <a:t>class or an ABC?</a:t>
            </a:r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6072188" y="3254375"/>
            <a:ext cx="2081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an ABC</a:t>
            </a:r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609600" y="4495800"/>
            <a:ext cx="4510088" cy="2305050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</a:t>
            </a:r>
            <a:r>
              <a:rPr lang="en-US" sz="1800" dirty="0" err="1">
                <a:solidFill>
                  <a:srgbClr val="0070C0"/>
                </a:solidFill>
              </a:rPr>
              <a:t>KillerRobot</a:t>
            </a:r>
            <a:r>
              <a:rPr lang="en-US" sz="1800" dirty="0"/>
              <a:t>: public </a:t>
            </a:r>
            <a:r>
              <a:rPr lang="en-US" sz="1800" dirty="0">
                <a:solidFill>
                  <a:srgbClr val="7030A0"/>
                </a:solidFill>
              </a:rPr>
              <a:t>Robot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>
                <a:solidFill>
                  <a:srgbClr val="0070C0"/>
                </a:solidFill>
              </a:rPr>
              <a:t> void </a:t>
            </a:r>
            <a:r>
              <a:rPr lang="en-US" sz="1800" dirty="0" err="1">
                <a:solidFill>
                  <a:srgbClr val="0070C0"/>
                </a:solidFill>
              </a:rPr>
              <a:t>talkToMe</a:t>
            </a:r>
            <a:r>
              <a:rPr lang="en-US" sz="1800" dirty="0">
                <a:solidFill>
                  <a:srgbClr val="0070C0"/>
                </a:solidFill>
              </a:rPr>
              <a:t>()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     {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cout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&lt;&lt; “I must destroy geeks.”; }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getWeight</a:t>
            </a:r>
            <a:r>
              <a:rPr lang="en-US" sz="1800" dirty="0">
                <a:solidFill>
                  <a:srgbClr val="0070C0"/>
                </a:solidFill>
              </a:rPr>
              <a:t>()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{ return 100; }</a:t>
            </a:r>
          </a:p>
          <a:p>
            <a:pPr algn="l"/>
            <a:r>
              <a:rPr lang="en-US" sz="1800" dirty="0"/>
              <a:t>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5818188" y="4243388"/>
            <a:ext cx="2808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How about </a:t>
            </a:r>
            <a:r>
              <a:rPr lang="en-US" sz="1800">
                <a:solidFill>
                  <a:schemeClr val="accent2"/>
                </a:solidFill>
              </a:rPr>
              <a:t>KillerRobot</a:t>
            </a:r>
            <a:r>
              <a:rPr lang="en-US" sz="1800"/>
              <a:t>?</a:t>
            </a:r>
            <a:br>
              <a:rPr lang="en-US" sz="1800"/>
            </a:br>
            <a:r>
              <a:rPr lang="en-US" sz="1800"/>
              <a:t>Regular class or an ABC?</a:t>
            </a: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5256213" y="5162550"/>
            <a:ext cx="3698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Right</a:t>
            </a:r>
            <a:r>
              <a:rPr lang="en-US" sz="1800" dirty="0"/>
              <a:t>! It’s a regular class</a:t>
            </a:r>
            <a:br>
              <a:rPr lang="en-US" sz="1800" dirty="0"/>
            </a:br>
            <a:r>
              <a:rPr lang="en-US" sz="1800" dirty="0"/>
              <a:t>because it provides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{ code } </a:t>
            </a:r>
            <a:br>
              <a:rPr lang="en-US" sz="1800" dirty="0">
                <a:solidFill>
                  <a:srgbClr val="800000"/>
                </a:solidFill>
              </a:rPr>
            </a:br>
            <a:r>
              <a:rPr lang="en-US" sz="1800" dirty="0"/>
              <a:t>for both of </a:t>
            </a:r>
            <a:r>
              <a:rPr lang="en-US" sz="1800" dirty="0">
                <a:solidFill>
                  <a:srgbClr val="7030A0"/>
                </a:solidFill>
              </a:rPr>
              <a:t>Robot’s</a:t>
            </a:r>
            <a:r>
              <a:rPr lang="en-US" sz="1800" dirty="0"/>
              <a:t> PV functions!</a:t>
            </a:r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609600" y="4495800"/>
            <a:ext cx="4510088" cy="2030413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</a:t>
            </a:r>
            <a:r>
              <a:rPr lang="en-US" sz="1800" dirty="0" err="1">
                <a:solidFill>
                  <a:srgbClr val="0070C0"/>
                </a:solidFill>
              </a:rPr>
              <a:t>FriendlyRobot</a:t>
            </a:r>
            <a:r>
              <a:rPr lang="en-US" sz="1800" dirty="0"/>
              <a:t>: public </a:t>
            </a:r>
            <a:r>
              <a:rPr lang="en-US" sz="1800" dirty="0">
                <a:solidFill>
                  <a:srgbClr val="7030A0"/>
                </a:solidFill>
              </a:rPr>
              <a:t>Robot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void </a:t>
            </a:r>
            <a:r>
              <a:rPr lang="en-US" sz="1800" dirty="0" err="1">
                <a:solidFill>
                  <a:srgbClr val="0070C0"/>
                </a:solidFill>
              </a:rPr>
              <a:t>talkToMe</a:t>
            </a:r>
            <a:r>
              <a:rPr lang="en-US" sz="1800" dirty="0">
                <a:solidFill>
                  <a:srgbClr val="0070C0"/>
                </a:solidFill>
              </a:rPr>
              <a:t>()</a:t>
            </a:r>
          </a:p>
          <a:p>
            <a:pPr algn="l"/>
            <a:r>
              <a:rPr lang="en-US" sz="1800" dirty="0"/>
              <a:t>      </a:t>
            </a:r>
            <a:r>
              <a:rPr lang="en-US" sz="1800" dirty="0">
                <a:solidFill>
                  <a:schemeClr val="tx1"/>
                </a:solidFill>
              </a:rPr>
              <a:t>{ </a:t>
            </a:r>
            <a:r>
              <a:rPr lang="en-US" sz="1800" dirty="0" err="1">
                <a:solidFill>
                  <a:schemeClr val="tx1"/>
                </a:solidFill>
              </a:rPr>
              <a:t>cout</a:t>
            </a:r>
            <a:r>
              <a:rPr lang="en-US" sz="1800" dirty="0">
                <a:solidFill>
                  <a:schemeClr val="tx1"/>
                </a:solidFill>
              </a:rPr>
              <a:t> &lt;&lt; “I like geeks.”; }</a:t>
            </a:r>
          </a:p>
          <a:p>
            <a:pPr algn="l"/>
            <a:r>
              <a:rPr lang="en-US" sz="1800" dirty="0"/>
              <a:t>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5670550" y="4038600"/>
            <a:ext cx="2992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How about </a:t>
            </a:r>
            <a:r>
              <a:rPr lang="en-US" sz="1800" dirty="0" err="1">
                <a:solidFill>
                  <a:srgbClr val="0070C0"/>
                </a:solidFill>
              </a:rPr>
              <a:t>FriendlyRobot</a:t>
            </a:r>
            <a:r>
              <a:rPr lang="en-US" sz="1800" dirty="0"/>
              <a:t>?</a:t>
            </a:r>
            <a:br>
              <a:rPr lang="en-US" sz="1800" dirty="0"/>
            </a:br>
            <a:r>
              <a:rPr lang="en-US" sz="1800" dirty="0"/>
              <a:t>Regular class or an ABC?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5573713" y="4905375"/>
            <a:ext cx="30003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Right</a:t>
            </a:r>
            <a:r>
              <a:rPr lang="en-US" sz="1800" dirty="0"/>
              <a:t>! It’s an ABC because</a:t>
            </a:r>
            <a:br>
              <a:rPr lang="en-US" sz="1800" dirty="0"/>
            </a:br>
            <a:r>
              <a:rPr lang="en-US" sz="1800" dirty="0"/>
              <a:t>it doesn’t provide a body</a:t>
            </a:r>
            <a:br>
              <a:rPr lang="en-US" sz="1800" dirty="0"/>
            </a:br>
            <a:r>
              <a:rPr lang="en-US" sz="1800" dirty="0"/>
              <a:t>for </a:t>
            </a:r>
            <a:r>
              <a:rPr lang="en-US" sz="1800" dirty="0" err="1">
                <a:solidFill>
                  <a:srgbClr val="7030A0"/>
                </a:solidFill>
              </a:rPr>
              <a:t>getWeight</a:t>
            </a:r>
            <a:r>
              <a:rPr lang="en-US" sz="18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79922" name="Rectangle 18"/>
          <p:cNvSpPr>
            <a:spLocks noChangeArrowheads="1"/>
          </p:cNvSpPr>
          <p:nvPr/>
        </p:nvSpPr>
        <p:spPr bwMode="auto">
          <a:xfrm>
            <a:off x="822325" y="3414713"/>
            <a:ext cx="314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getWeight</a:t>
            </a:r>
            <a:r>
              <a:rPr lang="en-US" sz="1800" dirty="0">
                <a:solidFill>
                  <a:srgbClr val="6600CC"/>
                </a:solidFill>
              </a:rPr>
              <a:t>( ) </a:t>
            </a:r>
            <a:r>
              <a:rPr lang="en-US" sz="1800" dirty="0">
                <a:solidFill>
                  <a:srgbClr val="FF0000"/>
                </a:solidFill>
              </a:rPr>
              <a:t>= 0</a:t>
            </a:r>
            <a:r>
              <a:rPr lang="en-US" sz="180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5391150" y="6096000"/>
            <a:ext cx="3548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Effectively it has a pure virtual</a:t>
            </a:r>
            <a:br>
              <a:rPr lang="en-US" sz="1800" dirty="0"/>
            </a:br>
            <a:r>
              <a:rPr lang="en-US" sz="1800" dirty="0"/>
              <a:t>version of </a:t>
            </a:r>
            <a:r>
              <a:rPr lang="en-US" sz="1800" dirty="0" err="1">
                <a:solidFill>
                  <a:srgbClr val="7030A0"/>
                </a:solidFill>
              </a:rPr>
              <a:t>getWeight</a:t>
            </a:r>
            <a:r>
              <a:rPr lang="en-US" sz="1800" dirty="0">
                <a:solidFill>
                  <a:srgbClr val="7030A0"/>
                </a:solidFill>
              </a:rPr>
              <a:t>( )</a:t>
            </a:r>
            <a:r>
              <a:rPr lang="en-US" sz="1800" dirty="0"/>
              <a:t> too!</a:t>
            </a: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604838" y="7077075"/>
            <a:ext cx="4510087" cy="2014538"/>
          </a:xfrm>
          <a:prstGeom prst="rect">
            <a:avLst/>
          </a:prstGeom>
          <a:solidFill>
            <a:srgbClr val="FFFBFD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dirty="0"/>
              <a:t>class </a:t>
            </a:r>
            <a:r>
              <a:rPr lang="en-US" sz="1700" dirty="0" err="1">
                <a:solidFill>
                  <a:srgbClr val="C00000"/>
                </a:solidFill>
              </a:rPr>
              <a:t>BigHappyRobot</a:t>
            </a:r>
            <a:r>
              <a:rPr lang="en-US" sz="1700" dirty="0"/>
              <a:t>: public </a:t>
            </a:r>
            <a:r>
              <a:rPr lang="en-US" sz="1700" dirty="0" err="1">
                <a:solidFill>
                  <a:srgbClr val="0070C0"/>
                </a:solidFill>
              </a:rPr>
              <a:t>FriendlyRobot</a:t>
            </a:r>
            <a:endParaRPr lang="en-US" sz="1700" dirty="0">
              <a:solidFill>
                <a:srgbClr val="0070C0"/>
              </a:solidFill>
            </a:endParaRP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getWeight</a:t>
            </a:r>
            <a:r>
              <a:rPr lang="en-US" sz="1800" dirty="0">
                <a:solidFill>
                  <a:srgbClr val="C00000"/>
                </a:solidFill>
              </a:rPr>
              <a:t>() </a:t>
            </a:r>
            <a:r>
              <a:rPr lang="en-US" sz="1800" dirty="0">
                <a:solidFill>
                  <a:schemeClr val="tx1"/>
                </a:solidFill>
              </a:rPr>
              <a:t>{ return 500; }</a:t>
            </a:r>
          </a:p>
          <a:p>
            <a:pPr algn="l"/>
            <a:r>
              <a:rPr lang="en-US" sz="1800" dirty="0"/>
              <a:t>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5268913" y="3886200"/>
            <a:ext cx="3875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Finally, how about </a:t>
            </a:r>
            <a:r>
              <a:rPr lang="en-US" sz="1800" dirty="0" err="1">
                <a:solidFill>
                  <a:srgbClr val="C00000"/>
                </a:solidFill>
              </a:rPr>
              <a:t>BigHappyRobot</a:t>
            </a:r>
            <a:r>
              <a:rPr lang="en-US" sz="1800" dirty="0"/>
              <a:t>?</a:t>
            </a:r>
            <a:br>
              <a:rPr lang="en-US" sz="1800" dirty="0"/>
            </a:br>
            <a:r>
              <a:rPr lang="en-US" sz="1800" dirty="0"/>
              <a:t>Is it a regular class or an ABC?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5265738" y="4648200"/>
            <a:ext cx="37830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 regular class because</a:t>
            </a:r>
            <a:br>
              <a:rPr lang="en-US" sz="1800"/>
            </a:br>
            <a:r>
              <a:rPr lang="en-US" sz="1800"/>
              <a:t>it has no unimplemented pure </a:t>
            </a:r>
            <a:br>
              <a:rPr lang="en-US" sz="1800"/>
            </a:br>
            <a:r>
              <a:rPr lang="en-US" sz="1800"/>
              <a:t>virtual functions!</a:t>
            </a:r>
          </a:p>
        </p:txBody>
      </p:sp>
      <p:sp>
        <p:nvSpPr>
          <p:cNvPr id="379928" name="Text Box 24"/>
          <p:cNvSpPr txBox="1">
            <a:spLocks noChangeArrowheads="1"/>
          </p:cNvSpPr>
          <p:nvPr/>
        </p:nvSpPr>
        <p:spPr bwMode="auto">
          <a:xfrm>
            <a:off x="5181600" y="5713413"/>
            <a:ext cx="38719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It inherits </a:t>
            </a:r>
            <a:r>
              <a:rPr lang="en-US" sz="1800" dirty="0" err="1"/>
              <a:t>FriendlyRobot’s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version of </a:t>
            </a:r>
            <a:r>
              <a:rPr lang="en-US" sz="1800" dirty="0" err="1">
                <a:solidFill>
                  <a:srgbClr val="006666"/>
                </a:solidFill>
              </a:rPr>
              <a:t>talkToMe</a:t>
            </a:r>
            <a:r>
              <a:rPr lang="en-US" sz="1800" dirty="0">
                <a:solidFill>
                  <a:srgbClr val="006666"/>
                </a:solidFill>
              </a:rPr>
              <a:t>( ) </a:t>
            </a:r>
            <a:r>
              <a:rPr lang="en-US" sz="1800" dirty="0"/>
              <a:t>and defines</a:t>
            </a:r>
            <a:br>
              <a:rPr lang="en-US" sz="1800" dirty="0"/>
            </a:br>
            <a:r>
              <a:rPr lang="en-US" sz="1800" dirty="0"/>
              <a:t>its own version of </a:t>
            </a:r>
            <a:r>
              <a:rPr lang="en-US" sz="1800" dirty="0" err="1">
                <a:solidFill>
                  <a:srgbClr val="006666"/>
                </a:solidFill>
              </a:rPr>
              <a:t>getWeight</a:t>
            </a:r>
            <a:r>
              <a:rPr lang="en-US" sz="1800" dirty="0">
                <a:solidFill>
                  <a:srgbClr val="006666"/>
                </a:solidFill>
              </a:rPr>
              <a:t>( 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0389E-6 L -1.94444E-6 0.3547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995 L -0.00208 -0.2476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87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64477E-6 L -0.00156 -0.21369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068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98" dur="2000" fill="hold"/>
                                        <p:tgtEl>
                                          <p:spTgt spid="379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9" grpId="0" build="p"/>
      <p:bldP spid="379913" grpId="0" animBg="1"/>
      <p:bldP spid="379913" grpId="1" animBg="1"/>
      <p:bldP spid="379914" grpId="0"/>
      <p:bldP spid="379915" grpId="0"/>
      <p:bldP spid="379916" grpId="0" animBg="1"/>
      <p:bldP spid="379916" grpId="1" animBg="1"/>
      <p:bldP spid="379917" grpId="0"/>
      <p:bldP spid="379917" grpId="1"/>
      <p:bldP spid="379918" grpId="0"/>
      <p:bldP spid="379918" grpId="1"/>
      <p:bldP spid="379919" grpId="0" animBg="1"/>
      <p:bldP spid="379920" grpId="0"/>
      <p:bldP spid="379920" grpId="1"/>
      <p:bldP spid="379921" grpId="0"/>
      <p:bldP spid="379921" grpId="1"/>
      <p:bldP spid="379922" grpId="0"/>
      <p:bldP spid="379922" grpId="1"/>
      <p:bldP spid="379922" grpId="2"/>
      <p:bldP spid="379924" grpId="0"/>
      <p:bldP spid="379924" grpId="1"/>
      <p:bldP spid="379925" grpId="0" animBg="1"/>
      <p:bldP spid="379926" grpId="0"/>
      <p:bldP spid="379927" grpId="0"/>
      <p:bldP spid="3799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9358-BFAB-4E48-870F-E1501B8D6D64}" type="slidenum">
              <a:rPr lang="en-US"/>
              <a:pPr/>
              <a:t>47</a:t>
            </a:fld>
            <a:endParaRPr lang="en-US"/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4648200" y="3079750"/>
            <a:ext cx="449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For example, what if we create a </a:t>
            </a:r>
            <a:r>
              <a:rPr lang="en-US" sz="2000" dirty="0">
                <a:solidFill>
                  <a:srgbClr val="0070C0"/>
                </a:solidFill>
              </a:rPr>
              <a:t>Rectangle</a:t>
            </a:r>
            <a:r>
              <a:rPr lang="en-US" sz="2000" dirty="0">
                <a:solidFill>
                  <a:schemeClr val="tx1"/>
                </a:solidFill>
              </a:rPr>
              <a:t> class that </a:t>
            </a:r>
            <a:r>
              <a:rPr lang="en-US" sz="2000" dirty="0">
                <a:solidFill>
                  <a:srgbClr val="FF3300"/>
                </a:solidFill>
              </a:rPr>
              <a:t>forgets to define its own </a:t>
            </a:r>
            <a:r>
              <a:rPr lang="en-US" sz="2000" dirty="0" err="1">
                <a:solidFill>
                  <a:srgbClr val="FF3300"/>
                </a:solidFill>
              </a:rPr>
              <a:t>getCircum</a:t>
            </a:r>
            <a:r>
              <a:rPr lang="en-US" sz="2000" dirty="0">
                <a:solidFill>
                  <a:srgbClr val="FF3300"/>
                </a:solidFill>
              </a:rPr>
              <a:t>( )?</a:t>
            </a: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Abstract Base Classes (ABCs)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6948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should you use </a:t>
            </a:r>
            <a:r>
              <a:rPr lang="en-US" dirty="0">
                <a:solidFill>
                  <a:srgbClr val="FF0000"/>
                </a:solidFill>
              </a:rPr>
              <a:t>pure virtual functions </a:t>
            </a:r>
            <a:r>
              <a:rPr lang="en-US" dirty="0">
                <a:solidFill>
                  <a:schemeClr val="tx1"/>
                </a:solidFill>
              </a:rPr>
              <a:t>and create </a:t>
            </a:r>
            <a:r>
              <a:rPr lang="en-US" dirty="0">
                <a:solidFill>
                  <a:srgbClr val="7030A0"/>
                </a:solidFill>
              </a:rPr>
              <a:t>Abstract Base Classes </a:t>
            </a:r>
            <a:r>
              <a:rPr lang="en-US" dirty="0">
                <a:solidFill>
                  <a:schemeClr val="tx1"/>
                </a:solidFill>
              </a:rPr>
              <a:t>anyway?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4648200" y="170815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You </a:t>
            </a:r>
            <a:r>
              <a:rPr lang="en-US" i="1">
                <a:solidFill>
                  <a:srgbClr val="FF3300"/>
                </a:solidFill>
              </a:rPr>
              <a:t>force</a:t>
            </a:r>
            <a:r>
              <a:rPr lang="en-US">
                <a:solidFill>
                  <a:schemeClr val="tx1"/>
                </a:solidFill>
              </a:rPr>
              <a:t> the user to implement certain functions to </a:t>
            </a:r>
            <a:r>
              <a:rPr lang="en-US">
                <a:solidFill>
                  <a:schemeClr val="accent2"/>
                </a:solidFill>
              </a:rPr>
              <a:t>prevent common mistakes</a:t>
            </a:r>
            <a:r>
              <a:rPr lang="en-US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375823" name="Group 15"/>
          <p:cNvGrpSpPr>
            <a:grpSpLocks/>
          </p:cNvGrpSpPr>
          <p:nvPr/>
        </p:nvGrpSpPr>
        <p:grpSpPr bwMode="auto">
          <a:xfrm>
            <a:off x="200025" y="2066924"/>
            <a:ext cx="4714875" cy="2709052"/>
            <a:chOff x="240" y="2640"/>
            <a:chExt cx="2304" cy="1569"/>
          </a:xfrm>
        </p:grpSpPr>
        <p:sp>
          <p:nvSpPr>
            <p:cNvPr id="375824" name="Rectangle 16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25" name="Rectangle 17"/>
            <p:cNvSpPr>
              <a:spLocks noChangeArrowheads="1"/>
            </p:cNvSpPr>
            <p:nvPr/>
          </p:nvSpPr>
          <p:spPr bwMode="auto">
            <a:xfrm>
              <a:off x="240" y="2640"/>
              <a:ext cx="2304" cy="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5830" name="Group 22"/>
          <p:cNvGrpSpPr>
            <a:grpSpLocks/>
          </p:cNvGrpSpPr>
          <p:nvPr/>
        </p:nvGrpSpPr>
        <p:grpSpPr bwMode="auto">
          <a:xfrm>
            <a:off x="533400" y="4038600"/>
            <a:ext cx="4572000" cy="2711450"/>
            <a:chOff x="2832" y="2400"/>
            <a:chExt cx="2880" cy="1536"/>
          </a:xfrm>
        </p:grpSpPr>
        <p:sp>
          <p:nvSpPr>
            <p:cNvPr id="375831" name="Rectangle 23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32" name="Rectangle 24"/>
            <p:cNvSpPr>
              <a:spLocks noChangeArrowheads="1"/>
            </p:cNvSpPr>
            <p:nvPr/>
          </p:nvSpPr>
          <p:spPr bwMode="auto">
            <a:xfrm>
              <a:off x="2832" y="2400"/>
              <a:ext cx="2880" cy="1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Rectangle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m_w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endPara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endPara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5833" name="Group 25"/>
          <p:cNvGrpSpPr>
            <a:grpSpLocks/>
          </p:cNvGrpSpPr>
          <p:nvPr/>
        </p:nvGrpSpPr>
        <p:grpSpPr bwMode="auto">
          <a:xfrm>
            <a:off x="5111750" y="4170363"/>
            <a:ext cx="3963988" cy="2538412"/>
            <a:chOff x="336" y="2400"/>
            <a:chExt cx="2021" cy="2132"/>
          </a:xfrm>
        </p:grpSpPr>
        <p:sp>
          <p:nvSpPr>
            <p:cNvPr id="375834" name="Rectangle 26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35" name="Text Box 27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Rectangle r</a:t>
              </a:r>
              <a:r>
                <a:rPr lang="en-US" sz="1800" b="1" dirty="0">
                  <a:latin typeface="Courier New" pitchFamily="49" charset="0"/>
                </a:rPr>
                <a:t>(10,20);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</a:rPr>
                <a:t>r</a:t>
              </a:r>
              <a:r>
                <a:rPr lang="en-US" sz="1800" b="1" dirty="0" err="1">
                  <a:latin typeface="Courier New" pitchFamily="49" charset="0"/>
                </a:rPr>
                <a:t>.getArea</a:t>
              </a:r>
              <a:r>
                <a:rPr lang="en-US" sz="1800" b="1" dirty="0">
                  <a:latin typeface="Courier New" pitchFamily="49" charset="0"/>
                </a:rPr>
                <a:t>(); // OK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</a:rPr>
                <a:t>r</a:t>
              </a:r>
              <a:r>
                <a:rPr lang="en-US" sz="1800" b="1" dirty="0" err="1">
                  <a:latin typeface="Courier New" pitchFamily="49" charset="0"/>
                </a:rPr>
                <a:t>.getCircum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//?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75836" name="Line 28"/>
          <p:cNvSpPr>
            <a:spLocks noChangeShapeType="1"/>
          </p:cNvSpPr>
          <p:nvPr/>
        </p:nvSpPr>
        <p:spPr bwMode="auto">
          <a:xfrm>
            <a:off x="4992688" y="5045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7" name="Line 29"/>
          <p:cNvSpPr>
            <a:spLocks noChangeShapeType="1"/>
          </p:cNvSpPr>
          <p:nvPr/>
        </p:nvSpPr>
        <p:spPr bwMode="auto">
          <a:xfrm>
            <a:off x="4986338" y="5624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8" name="Line 30"/>
          <p:cNvSpPr>
            <a:spLocks noChangeShapeType="1"/>
          </p:cNvSpPr>
          <p:nvPr/>
        </p:nvSpPr>
        <p:spPr bwMode="auto">
          <a:xfrm>
            <a:off x="457200" y="4986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9" name="Line 31"/>
          <p:cNvSpPr>
            <a:spLocks noChangeShapeType="1"/>
          </p:cNvSpPr>
          <p:nvPr/>
        </p:nvSpPr>
        <p:spPr bwMode="auto">
          <a:xfrm>
            <a:off x="776288" y="5243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2209800" y="5334000"/>
            <a:ext cx="122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10 * 20</a:t>
            </a:r>
          </a:p>
        </p:txBody>
      </p:sp>
      <p:sp>
        <p:nvSpPr>
          <p:cNvPr id="375841" name="Line 33"/>
          <p:cNvSpPr>
            <a:spLocks noChangeShapeType="1"/>
          </p:cNvSpPr>
          <p:nvPr/>
        </p:nvSpPr>
        <p:spPr bwMode="auto">
          <a:xfrm>
            <a:off x="4981575" y="5888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2" name="Line 34"/>
          <p:cNvSpPr>
            <a:spLocks noChangeShapeType="1"/>
          </p:cNvSpPr>
          <p:nvPr/>
        </p:nvSpPr>
        <p:spPr bwMode="auto">
          <a:xfrm>
            <a:off x="76200" y="3548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3" name="Line 35"/>
          <p:cNvSpPr>
            <a:spLocks noChangeShapeType="1"/>
          </p:cNvSpPr>
          <p:nvPr/>
        </p:nvSpPr>
        <p:spPr bwMode="auto">
          <a:xfrm>
            <a:off x="457200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4" name="AutoShape 36"/>
          <p:cNvSpPr>
            <a:spLocks noChangeArrowheads="1"/>
          </p:cNvSpPr>
          <p:nvPr/>
        </p:nvSpPr>
        <p:spPr bwMode="auto">
          <a:xfrm>
            <a:off x="5989638" y="2667000"/>
            <a:ext cx="2925762" cy="1752600"/>
          </a:xfrm>
          <a:prstGeom prst="wedgeRoundRectCallout">
            <a:avLst>
              <a:gd name="adj1" fmla="val -18366"/>
              <a:gd name="adj2" fmla="val 1256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Ack– our rectangle should have a circumference of 60, not 0!!! This is a </a:t>
            </a:r>
            <a:r>
              <a:rPr lang="en-US" sz="2000">
                <a:solidFill>
                  <a:srgbClr val="FF3300"/>
                </a:solidFill>
              </a:rPr>
              <a:t>bug</a:t>
            </a:r>
            <a:r>
              <a:rPr lang="en-US" sz="2000"/>
              <a:t>!</a:t>
            </a:r>
          </a:p>
        </p:txBody>
      </p:sp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4648200" y="1752600"/>
            <a:ext cx="449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Had we made </a:t>
            </a:r>
            <a:r>
              <a:rPr lang="en-US" dirty="0" err="1">
                <a:solidFill>
                  <a:srgbClr val="6600CC"/>
                </a:solidFill>
              </a:rPr>
              <a:t>getArea</a:t>
            </a:r>
            <a:r>
              <a:rPr lang="en-US" dirty="0">
                <a:solidFill>
                  <a:srgbClr val="6600CC"/>
                </a:solidFill>
              </a:rPr>
              <a:t>( )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rgbClr val="6600CC"/>
                </a:solidFill>
              </a:rPr>
              <a:t>getCircum</a:t>
            </a:r>
            <a:r>
              <a:rPr lang="en-US" dirty="0">
                <a:solidFill>
                  <a:srgbClr val="6600CC"/>
                </a:solidFill>
              </a:rPr>
              <a:t>( 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pure virtual</a:t>
            </a:r>
            <a:r>
              <a:rPr lang="en-US" dirty="0">
                <a:solidFill>
                  <a:schemeClr val="tx1"/>
                </a:solidFill>
              </a:rPr>
              <a:t>, this couldn’t have happened!</a:t>
            </a:r>
          </a:p>
        </p:txBody>
      </p:sp>
      <p:grpSp>
        <p:nvGrpSpPr>
          <p:cNvPr id="375849" name="Group 41"/>
          <p:cNvGrpSpPr>
            <a:grpSpLocks/>
          </p:cNvGrpSpPr>
          <p:nvPr/>
        </p:nvGrpSpPr>
        <p:grpSpPr bwMode="auto">
          <a:xfrm>
            <a:off x="450850" y="3138488"/>
            <a:ext cx="2336800" cy="847725"/>
            <a:chOff x="284" y="1977"/>
            <a:chExt cx="1472" cy="534"/>
          </a:xfrm>
        </p:grpSpPr>
        <p:sp>
          <p:nvSpPr>
            <p:cNvPr id="375847" name="Rectangle 39"/>
            <p:cNvSpPr>
              <a:spLocks noChangeArrowheads="1"/>
            </p:cNvSpPr>
            <p:nvPr/>
          </p:nvSpPr>
          <p:spPr bwMode="auto">
            <a:xfrm>
              <a:off x="284" y="1977"/>
              <a:ext cx="1453" cy="18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5848" name="Rectangle 40"/>
            <p:cNvSpPr>
              <a:spLocks noChangeArrowheads="1"/>
            </p:cNvSpPr>
            <p:nvPr/>
          </p:nvSpPr>
          <p:spPr bwMode="auto">
            <a:xfrm>
              <a:off x="303" y="2322"/>
              <a:ext cx="1453" cy="18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5850" name="Text Box 42"/>
          <p:cNvSpPr txBox="1">
            <a:spLocks noChangeArrowheads="1"/>
          </p:cNvSpPr>
          <p:nvPr/>
        </p:nvSpPr>
        <p:spPr bwMode="auto">
          <a:xfrm>
            <a:off x="3443288" y="2762250"/>
            <a:ext cx="8874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  <a:p>
            <a:pPr algn="l"/>
            <a:endParaRPr lang="en-US" sz="1200">
              <a:solidFill>
                <a:srgbClr val="FF3300"/>
              </a:solidFill>
            </a:endParaRPr>
          </a:p>
          <a:p>
            <a:pPr algn="l"/>
            <a:r>
              <a:rPr lang="en-US">
                <a:solidFill>
                  <a:srgbClr val="FF3300"/>
                </a:solidFill>
              </a:rPr>
              <a:t>  = 0;</a:t>
            </a:r>
          </a:p>
        </p:txBody>
      </p:sp>
      <p:sp>
        <p:nvSpPr>
          <p:cNvPr id="375851" name="AutoShape 43"/>
          <p:cNvSpPr>
            <a:spLocks noChangeArrowheads="1"/>
          </p:cNvSpPr>
          <p:nvPr/>
        </p:nvSpPr>
        <p:spPr bwMode="auto">
          <a:xfrm>
            <a:off x="5540375" y="2819400"/>
            <a:ext cx="3527425" cy="1752600"/>
          </a:xfrm>
          <a:prstGeom prst="wedgeRoundRectCallout">
            <a:avLst>
              <a:gd name="adj1" fmla="val -5130"/>
              <a:gd name="adj2" fmla="val 118657"/>
              <a:gd name="adj3" fmla="val 16667"/>
            </a:avLst>
          </a:prstGeom>
          <a:solidFill>
            <a:srgbClr val="FFD9E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Compiler:</a:t>
            </a:r>
          </a:p>
          <a:p>
            <a:r>
              <a:rPr lang="en-US" sz="2000" dirty="0"/>
              <a:t>“You have a </a:t>
            </a:r>
            <a:r>
              <a:rPr lang="en-US" sz="2000" dirty="0">
                <a:solidFill>
                  <a:srgbClr val="FF3300"/>
                </a:solidFill>
              </a:rPr>
              <a:t>syntax error</a:t>
            </a:r>
            <a:r>
              <a:rPr lang="en-US" sz="2000" dirty="0"/>
              <a:t> you silly programmer! There is no </a:t>
            </a:r>
            <a:r>
              <a:rPr lang="en-US" sz="2000" dirty="0" err="1">
                <a:solidFill>
                  <a:srgbClr val="0070C0"/>
                </a:solidFill>
              </a:rPr>
              <a:t>getCircum</a:t>
            </a:r>
            <a:r>
              <a:rPr lang="en-US" sz="2000" dirty="0">
                <a:solidFill>
                  <a:srgbClr val="0070C0"/>
                </a:solidFill>
              </a:rPr>
              <a:t>( ) </a:t>
            </a:r>
            <a:r>
              <a:rPr lang="en-US" sz="2000" dirty="0"/>
              <a:t>function to call!”</a:t>
            </a:r>
          </a:p>
        </p:txBody>
      </p:sp>
      <p:sp>
        <p:nvSpPr>
          <p:cNvPr id="375852" name="Rectangle 44"/>
          <p:cNvSpPr>
            <a:spLocks noChangeArrowheads="1"/>
          </p:cNvSpPr>
          <p:nvPr/>
        </p:nvSpPr>
        <p:spPr bwMode="auto">
          <a:xfrm>
            <a:off x="609600" y="5667375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(2*m_w+2*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5853" name="AutoShape 45"/>
          <p:cNvSpPr>
            <a:spLocks noChangeArrowheads="1"/>
          </p:cNvSpPr>
          <p:nvPr/>
        </p:nvSpPr>
        <p:spPr bwMode="auto">
          <a:xfrm>
            <a:off x="1447800" y="3429000"/>
            <a:ext cx="3076575" cy="1370013"/>
          </a:xfrm>
          <a:prstGeom prst="wedgeRoundRectCallout">
            <a:avLst>
              <a:gd name="adj1" fmla="val 569"/>
              <a:gd name="adj2" fmla="val 115005"/>
              <a:gd name="adj3" fmla="val 16667"/>
            </a:avLst>
          </a:prstGeom>
          <a:solidFill>
            <a:srgbClr val="FFD9E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Compiler:</a:t>
            </a:r>
          </a:p>
          <a:p>
            <a:r>
              <a:rPr lang="en-US" sz="2000"/>
              <a:t>“That’s much better. Don’t screw up like that again!”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3758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5" grpId="0"/>
      <p:bldP spid="375845" grpId="1"/>
      <p:bldP spid="375811" grpId="0"/>
      <p:bldP spid="375821" grpId="0"/>
      <p:bldP spid="375821" grpId="1"/>
      <p:bldP spid="375836" grpId="0" animBg="1"/>
      <p:bldP spid="375836" grpId="1" animBg="1"/>
      <p:bldP spid="375837" grpId="0" animBg="1"/>
      <p:bldP spid="375837" grpId="1" animBg="1"/>
      <p:bldP spid="375838" grpId="0" animBg="1"/>
      <p:bldP spid="375838" grpId="1" animBg="1"/>
      <p:bldP spid="375839" grpId="0" animBg="1"/>
      <p:bldP spid="375839" grpId="1" animBg="1"/>
      <p:bldP spid="375840" grpId="0"/>
      <p:bldP spid="375840" grpId="1"/>
      <p:bldP spid="375841" grpId="0" animBg="1"/>
      <p:bldP spid="375841" grpId="1" animBg="1"/>
      <p:bldP spid="375842" grpId="0" animBg="1"/>
      <p:bldP spid="375842" grpId="1" animBg="1"/>
      <p:bldP spid="375843" grpId="0" animBg="1"/>
      <p:bldP spid="375843" grpId="1" animBg="1"/>
      <p:bldP spid="375844" grpId="0" animBg="1"/>
      <p:bldP spid="375844" grpId="1" animBg="1"/>
      <p:bldP spid="375846" grpId="0"/>
      <p:bldP spid="375850" grpId="0"/>
      <p:bldP spid="375851" grpId="0" animBg="1"/>
      <p:bldP spid="375851" grpId="1" animBg="1"/>
      <p:bldP spid="375852" grpId="0"/>
      <p:bldP spid="375852" grpId="1"/>
      <p:bldP spid="3758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DFB9-9DDA-4651-BEBF-415AC174D207}" type="slidenum">
              <a:rPr lang="en-US"/>
              <a:pPr/>
              <a:t>48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can do with ABCs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52399" y="990600"/>
            <a:ext cx="46342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Even though </a:t>
            </a:r>
            <a:r>
              <a:rPr lang="en-US" dirty="0">
                <a:solidFill>
                  <a:srgbClr val="FF3300"/>
                </a:solidFill>
              </a:rPr>
              <a:t>you CAN’T create a variable</a:t>
            </a:r>
            <a:r>
              <a:rPr lang="en-US" dirty="0">
                <a:solidFill>
                  <a:schemeClr val="tx1"/>
                </a:solidFill>
              </a:rPr>
              <a:t> with an </a:t>
            </a:r>
            <a:r>
              <a:rPr lang="en-US" dirty="0">
                <a:solidFill>
                  <a:srgbClr val="FF3300"/>
                </a:solidFill>
              </a:rPr>
              <a:t>ABC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3300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495621" name="Group 5"/>
          <p:cNvGrpSpPr>
            <a:grpSpLocks/>
          </p:cNvGrpSpPr>
          <p:nvPr/>
        </p:nvGrpSpPr>
        <p:grpSpPr bwMode="auto">
          <a:xfrm>
            <a:off x="457200" y="1981200"/>
            <a:ext cx="3963988" cy="1905000"/>
            <a:chOff x="336" y="2400"/>
            <a:chExt cx="2021" cy="2132"/>
          </a:xfrm>
        </p:grpSpPr>
        <p:sp>
          <p:nvSpPr>
            <p:cNvPr id="495622" name="Rectangle 6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23" name="Text Box 7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s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s</a:t>
              </a:r>
              <a:r>
                <a:rPr lang="en-US" sz="1800" b="1" dirty="0" err="1">
                  <a:latin typeface="Courier New" pitchFamily="49" charset="0"/>
                </a:rPr>
                <a:t>.getArea</a:t>
              </a:r>
              <a:r>
                <a:rPr lang="en-US" sz="1800" b="1" dirty="0">
                  <a:latin typeface="Courier New" pitchFamily="49" charset="0"/>
                </a:rPr>
                <a:t>(); 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878674" y="2680286"/>
            <a:ext cx="1181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3300"/>
                </a:solidFill>
              </a:rPr>
              <a:t>// ERROR!</a:t>
            </a:r>
          </a:p>
        </p:txBody>
      </p:sp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4648200" y="914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You can still use ABCs like regular base classes to implement polymorphism…</a:t>
            </a:r>
          </a:p>
        </p:txBody>
      </p:sp>
      <p:grpSp>
        <p:nvGrpSpPr>
          <p:cNvPr id="495626" name="Group 10"/>
          <p:cNvGrpSpPr>
            <a:grpSpLocks/>
          </p:cNvGrpSpPr>
          <p:nvPr/>
        </p:nvGrpSpPr>
        <p:grpSpPr bwMode="auto">
          <a:xfrm>
            <a:off x="5103813" y="2335213"/>
            <a:ext cx="3963987" cy="3908425"/>
            <a:chOff x="336" y="2400"/>
            <a:chExt cx="2021" cy="2132"/>
          </a:xfrm>
        </p:grpSpPr>
        <p:sp>
          <p:nvSpPr>
            <p:cNvPr id="495627" name="Rectangle 11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28" name="Text Box 12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PrintPrice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pPr algn="l"/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</a:rPr>
                <a:t>Rectangle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</a:rPr>
                <a:t>r</a:t>
              </a:r>
              <a:r>
                <a:rPr lang="en-US" sz="1800" b="1" dirty="0">
                  <a:latin typeface="Courier New" pitchFamily="49" charset="0"/>
                </a:rPr>
                <a:t>(20,30);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</a:rPr>
                <a:t>r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95630" name="Text Box 14"/>
          <p:cNvSpPr txBox="1">
            <a:spLocks noChangeArrowheads="1"/>
          </p:cNvSpPr>
          <p:nvPr/>
        </p:nvSpPr>
        <p:spPr bwMode="auto">
          <a:xfrm>
            <a:off x="228600" y="3884613"/>
            <a:ext cx="49371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latin typeface="Comic Sans MS" pitchFamily="66" charset="0"/>
              </a:rPr>
              <a:t>So to summarize, use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pure virtual functions</a:t>
            </a:r>
            <a:r>
              <a:rPr lang="en-US" sz="2000">
                <a:latin typeface="Comic Sans MS" pitchFamily="66" charset="0"/>
              </a:rPr>
              <a:t> to:</a:t>
            </a:r>
          </a:p>
          <a:p>
            <a:endParaRPr lang="en-US" sz="2000">
              <a:latin typeface="Comic Sans MS" pitchFamily="66" charset="0"/>
            </a:endParaRPr>
          </a:p>
          <a:p>
            <a:pPr>
              <a:buFontTx/>
              <a:buAutoNum type="alphaLcParenBoth"/>
            </a:pPr>
            <a:r>
              <a:rPr lang="en-US" sz="2000">
                <a:latin typeface="Comic Sans MS" pitchFamily="66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Comic Sans MS" pitchFamily="66" charset="0"/>
              </a:rPr>
              <a:t>avoid writing “dummy” logic</a:t>
            </a:r>
            <a:r>
              <a:rPr lang="en-US" sz="2000">
                <a:latin typeface="Comic Sans MS" pitchFamily="66" charset="0"/>
              </a:rPr>
              <a:t> in a base class when it makes no sense to do so!</a:t>
            </a:r>
          </a:p>
          <a:p>
            <a:pPr>
              <a:buFontTx/>
              <a:buAutoNum type="alphaLcParenBoth"/>
            </a:pPr>
            <a:endParaRPr lang="en-US" sz="600">
              <a:latin typeface="Comic Sans MS" pitchFamily="66" charset="0"/>
            </a:endParaRPr>
          </a:p>
          <a:p>
            <a:pPr>
              <a:buFontTx/>
              <a:buAutoNum type="alphaLcParenBoth"/>
            </a:pPr>
            <a:r>
              <a:rPr lang="en-US" sz="2000">
                <a:latin typeface="Comic Sans MS" pitchFamily="66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Comic Sans MS" pitchFamily="66" charset="0"/>
              </a:rPr>
              <a:t>force the programmer</a:t>
            </a:r>
            <a:r>
              <a:rPr lang="en-US" sz="2000">
                <a:latin typeface="Comic Sans MS" pitchFamily="66" charset="0"/>
              </a:rPr>
              <a:t> to implement functions in a derived class to prevent bugs</a:t>
            </a:r>
          </a:p>
          <a:p>
            <a:pPr>
              <a:buFontTx/>
              <a:buAutoNum type="alphaLcParenBoth"/>
            </a:pPr>
            <a:endParaRPr lang="en-US" sz="1000">
              <a:latin typeface="Comic Sans MS" pitchFamily="66" charset="0"/>
            </a:endParaRP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4" grpId="0"/>
      <p:bldP spid="495625" grpId="0"/>
      <p:bldP spid="49563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C326-D64E-4D24-8B8A-9778C7E735A9}" type="slidenum">
              <a:rPr lang="en-US"/>
              <a:pPr/>
              <a:t>49</a:t>
            </a:fld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Functions/ABCs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510088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Animal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virtual void </a:t>
            </a:r>
            <a:r>
              <a:rPr lang="en-US" sz="1800" dirty="0" err="1"/>
              <a:t>GetNumLegs</a:t>
            </a:r>
            <a:r>
              <a:rPr lang="en-US" sz="1800" dirty="0"/>
              <a:t>() = 0;</a:t>
            </a:r>
          </a:p>
          <a:p>
            <a:pPr algn="l"/>
            <a:r>
              <a:rPr lang="en-US" sz="1800" dirty="0"/>
              <a:t>   virtual void </a:t>
            </a:r>
            <a:r>
              <a:rPr lang="en-US" sz="1800" dirty="0" err="1"/>
              <a:t>GetNumEyes</a:t>
            </a:r>
            <a:r>
              <a:rPr lang="en-US" sz="1800" dirty="0"/>
              <a:t>() = 0;</a:t>
            </a:r>
          </a:p>
          <a:p>
            <a:pPr algn="l"/>
            <a:r>
              <a:rPr lang="en-US" sz="1800" dirty="0"/>
              <a:t>   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304800" y="2895600"/>
            <a:ext cx="4524375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Insect: public Animal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void </a:t>
            </a:r>
            <a:r>
              <a:rPr lang="en-US" sz="1800" dirty="0" err="1"/>
              <a:t>GetNumLegs</a:t>
            </a:r>
            <a:r>
              <a:rPr lang="en-US" sz="1800" dirty="0"/>
              <a:t>()  {  return(6); }</a:t>
            </a:r>
          </a:p>
          <a:p>
            <a:pPr algn="l"/>
            <a:r>
              <a:rPr lang="en-US" sz="1800" dirty="0"/>
              <a:t>  // Insect does not define </a:t>
            </a:r>
            <a:r>
              <a:rPr lang="en-US" sz="1800" dirty="0" err="1"/>
              <a:t>GetNumEyes</a:t>
            </a:r>
            <a:endParaRPr lang="en-US" sz="1800" dirty="0"/>
          </a:p>
          <a:p>
            <a:pPr algn="l"/>
            <a:r>
              <a:rPr lang="en-US" sz="1800" dirty="0"/>
              <a:t>   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436230" name="Text Box 6"/>
          <p:cNvSpPr txBox="1">
            <a:spLocks noChangeArrowheads="1"/>
          </p:cNvSpPr>
          <p:nvPr/>
        </p:nvSpPr>
        <p:spPr bwMode="auto">
          <a:xfrm>
            <a:off x="304800" y="4965700"/>
            <a:ext cx="4510088" cy="1755775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Fly: public Insect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void </a:t>
            </a:r>
            <a:r>
              <a:rPr lang="en-US" sz="1800" dirty="0" err="1"/>
              <a:t>GetNumEyes</a:t>
            </a:r>
            <a:r>
              <a:rPr lang="en-US" sz="1800" dirty="0"/>
              <a:t>()  {  return(2); }</a:t>
            </a:r>
          </a:p>
          <a:p>
            <a:pPr algn="l"/>
            <a:r>
              <a:rPr lang="en-US" sz="1800" dirty="0"/>
              <a:t>   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4937125" y="884238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Animal</a:t>
            </a:r>
            <a:r>
              <a:rPr lang="en-US"/>
              <a:t> is an ABC, since it has two pure virtual functions.</a:t>
            </a:r>
          </a:p>
        </p:txBody>
      </p:sp>
      <p:sp>
        <p:nvSpPr>
          <p:cNvPr id="436232" name="Text Box 8"/>
          <p:cNvSpPr txBox="1">
            <a:spLocks noChangeArrowheads="1"/>
          </p:cNvSpPr>
          <p:nvPr/>
        </p:nvSpPr>
        <p:spPr bwMode="auto">
          <a:xfrm>
            <a:off x="4953000" y="2209800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Insect</a:t>
            </a:r>
            <a:r>
              <a:rPr lang="en-US"/>
              <a:t> is also an ABC, since it has at least one pure virtual function.</a:t>
            </a:r>
          </a:p>
        </p:txBody>
      </p:sp>
      <p:sp>
        <p:nvSpPr>
          <p:cNvPr id="436233" name="Text Box 9"/>
          <p:cNvSpPr txBox="1">
            <a:spLocks noChangeArrowheads="1"/>
          </p:cNvSpPr>
          <p:nvPr/>
        </p:nvSpPr>
        <p:spPr bwMode="auto">
          <a:xfrm>
            <a:off x="5029200" y="3581400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Fly</a:t>
            </a:r>
            <a:r>
              <a:rPr lang="en-US"/>
              <a:t> is a regular class, since it has no pure virtual functions.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5054600" y="4754563"/>
            <a:ext cx="3927475" cy="2030412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5257800" y="5272088"/>
            <a:ext cx="3049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Animal x;               // OK??</a:t>
            </a:r>
          </a:p>
        </p:txBody>
      </p:sp>
      <p:sp>
        <p:nvSpPr>
          <p:cNvPr id="436236" name="Text Box 12"/>
          <p:cNvSpPr txBox="1">
            <a:spLocks noChangeArrowheads="1"/>
          </p:cNvSpPr>
          <p:nvPr/>
        </p:nvSpPr>
        <p:spPr bwMode="auto">
          <a:xfrm>
            <a:off x="5257800" y="5576888"/>
            <a:ext cx="3033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Insect y;               // OK??</a:t>
            </a: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5257800" y="5895975"/>
            <a:ext cx="299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Fly z;                    // OK??</a:t>
            </a:r>
          </a:p>
        </p:txBody>
      </p:sp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5257800" y="6200775"/>
            <a:ext cx="294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Animal *ptr = &amp;z; // OK??</a:t>
            </a:r>
          </a:p>
        </p:txBody>
      </p:sp>
      <p:sp>
        <p:nvSpPr>
          <p:cNvPr id="436239" name="Rectangle 15"/>
          <p:cNvSpPr>
            <a:spLocks noChangeArrowheads="1"/>
          </p:cNvSpPr>
          <p:nvPr/>
        </p:nvSpPr>
        <p:spPr bwMode="auto">
          <a:xfrm>
            <a:off x="4953000" y="838200"/>
            <a:ext cx="41910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6240" name="Text Box 16"/>
          <p:cNvSpPr txBox="1">
            <a:spLocks noChangeArrowheads="1"/>
          </p:cNvSpPr>
          <p:nvPr/>
        </p:nvSpPr>
        <p:spPr bwMode="auto">
          <a:xfrm>
            <a:off x="565150" y="2270125"/>
            <a:ext cx="36893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~Animal() { … }</a:t>
            </a:r>
          </a:p>
        </p:txBody>
      </p:sp>
      <p:sp>
        <p:nvSpPr>
          <p:cNvPr id="436241" name="AutoShape 17"/>
          <p:cNvSpPr>
            <a:spLocks noChangeArrowheads="1"/>
          </p:cNvSpPr>
          <p:nvPr/>
        </p:nvSpPr>
        <p:spPr bwMode="auto">
          <a:xfrm>
            <a:off x="2438400" y="771525"/>
            <a:ext cx="3429000" cy="1595438"/>
          </a:xfrm>
          <a:prstGeom prst="wedgeRoundRectCallout">
            <a:avLst>
              <a:gd name="adj1" fmla="val -60324"/>
              <a:gd name="adj2" fmla="val 49204"/>
              <a:gd name="adj3" fmla="val 16667"/>
            </a:avLst>
          </a:prstGeom>
          <a:solidFill>
            <a:srgbClr val="F9FEDE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rgbClr val="FF3300"/>
                </a:solidFill>
              </a:rPr>
              <a:t>!!Remember!!</a:t>
            </a:r>
            <a:r>
              <a:rPr lang="en-US" sz="2000"/>
              <a:t> You </a:t>
            </a:r>
            <a:r>
              <a:rPr lang="en-US" sz="2000" b="1" i="1" u="sng"/>
              <a:t>always</a:t>
            </a:r>
            <a:r>
              <a:rPr lang="en-US" sz="2000"/>
              <a:t> need a </a:t>
            </a:r>
            <a:r>
              <a:rPr lang="en-US" sz="2000">
                <a:solidFill>
                  <a:schemeClr val="accent2"/>
                </a:solidFill>
              </a:rPr>
              <a:t>virtual destructor </a:t>
            </a:r>
            <a:r>
              <a:rPr lang="en-US" sz="2000"/>
              <a:t>in your </a:t>
            </a:r>
            <a:r>
              <a:rPr lang="en-US" sz="2000">
                <a:solidFill>
                  <a:schemeClr val="accent2"/>
                </a:solidFill>
              </a:rPr>
              <a:t>base class</a:t>
            </a:r>
            <a:r>
              <a:rPr lang="en-US" sz="2000"/>
              <a:t> when using polymorphism!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1" grpId="0"/>
      <p:bldP spid="436232" grpId="0"/>
      <p:bldP spid="436233" grpId="0"/>
      <p:bldP spid="436234" grpId="0" animBg="1"/>
      <p:bldP spid="436235" grpId="0"/>
      <p:bldP spid="436236" grpId="0"/>
      <p:bldP spid="436237" grpId="0"/>
      <p:bldP spid="436238" grpId="0"/>
      <p:bldP spid="436239" grpId="0" animBg="1"/>
      <p:bldP spid="436240" grpId="0" animBg="1"/>
      <p:bldP spid="436240" grpId="1" animBg="1"/>
      <p:bldP spid="436241" grpId="0" animBg="1"/>
      <p:bldP spid="43624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282-2C65-4D7D-9986-D27B7BFE083E}" type="slidenum">
              <a:rPr lang="en-US"/>
              <a:pPr/>
              <a:t>5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2308" name="Group 4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2309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10" name="Text Box 6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LemonadeStand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 dirty="0" err="1">
                  <a:latin typeface="Courier New" pitchFamily="49" charset="0"/>
                </a:rPr>
                <a:t>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“How many cups of ”;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“lemonade do you want?”;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</p:txBody>
        </p:sp>
      </p:grp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pic>
        <p:nvPicPr>
          <p:cNvPr id="482322" name="Picture 18" descr="MCj035532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43338"/>
            <a:ext cx="248285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2329" name="Group 25"/>
          <p:cNvGrpSpPr>
            <a:grpSpLocks/>
          </p:cNvGrpSpPr>
          <p:nvPr/>
        </p:nvGrpSpPr>
        <p:grpSpPr bwMode="auto">
          <a:xfrm>
            <a:off x="4222750" y="3884613"/>
            <a:ext cx="1958975" cy="2984500"/>
            <a:chOff x="2660" y="2447"/>
            <a:chExt cx="1234" cy="1880"/>
          </a:xfrm>
        </p:grpSpPr>
        <p:pic>
          <p:nvPicPr>
            <p:cNvPr id="482327" name="Picture 23" descr="j03871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" y="2447"/>
              <a:ext cx="1234" cy="1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2328" name="Text Box 24"/>
            <p:cNvSpPr txBox="1">
              <a:spLocks noChangeArrowheads="1"/>
            </p:cNvSpPr>
            <p:nvPr/>
          </p:nvSpPr>
          <p:spPr bwMode="auto">
            <a:xfrm>
              <a:off x="2918" y="4039"/>
              <a:ext cx="7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Person</a:t>
              </a:r>
            </a:p>
          </p:txBody>
        </p:sp>
      </p:grpSp>
      <p:sp>
        <p:nvSpPr>
          <p:cNvPr id="482330" name="AutoShape 26"/>
          <p:cNvSpPr>
            <a:spLocks noChangeArrowheads="1"/>
          </p:cNvSpPr>
          <p:nvPr/>
        </p:nvSpPr>
        <p:spPr bwMode="auto">
          <a:xfrm>
            <a:off x="5183188" y="2001838"/>
            <a:ext cx="2590800" cy="990600"/>
          </a:xfrm>
          <a:prstGeom prst="wedgeRoundRectCallout">
            <a:avLst>
              <a:gd name="adj1" fmla="val -47120"/>
              <a:gd name="adj2" fmla="val 144870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I’d like to buy some lemonade.</a:t>
            </a:r>
          </a:p>
        </p:txBody>
      </p:sp>
      <p:sp>
        <p:nvSpPr>
          <p:cNvPr id="482331" name="AutoShape 27"/>
          <p:cNvSpPr>
            <a:spLocks noChangeArrowheads="1"/>
          </p:cNvSpPr>
          <p:nvPr/>
        </p:nvSpPr>
        <p:spPr bwMode="auto">
          <a:xfrm flipH="1">
            <a:off x="5792788" y="2982913"/>
            <a:ext cx="2405062" cy="1209675"/>
          </a:xfrm>
          <a:prstGeom prst="wedgeRoundRectCallout">
            <a:avLst>
              <a:gd name="adj1" fmla="val -42611"/>
              <a:gd name="adj2" fmla="val 67977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only serve people. Are you a person?</a:t>
            </a:r>
          </a:p>
        </p:txBody>
      </p:sp>
      <p:sp>
        <p:nvSpPr>
          <p:cNvPr id="482332" name="AutoShape 28"/>
          <p:cNvSpPr>
            <a:spLocks noChangeArrowheads="1"/>
          </p:cNvSpPr>
          <p:nvPr/>
        </p:nvSpPr>
        <p:spPr bwMode="auto">
          <a:xfrm>
            <a:off x="4662976" y="1828800"/>
            <a:ext cx="3733800" cy="1154113"/>
          </a:xfrm>
          <a:prstGeom prst="wedgeRoundRectCallout">
            <a:avLst>
              <a:gd name="adj1" fmla="val -37400"/>
              <a:gd name="adj2" fmla="val 13024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 dirty="0"/>
              <a:t>Yes. I’m a person.  I have a name and everything.</a:t>
            </a:r>
          </a:p>
        </p:txBody>
      </p:sp>
      <p:grpSp>
        <p:nvGrpSpPr>
          <p:cNvPr id="482333" name="Group 29"/>
          <p:cNvGrpSpPr>
            <a:grpSpLocks/>
          </p:cNvGrpSpPr>
          <p:nvPr/>
        </p:nvGrpSpPr>
        <p:grpSpPr bwMode="auto">
          <a:xfrm>
            <a:off x="381000" y="3505201"/>
            <a:ext cx="3352800" cy="2867026"/>
            <a:chOff x="240" y="2057"/>
            <a:chExt cx="2112" cy="1806"/>
          </a:xfrm>
        </p:grpSpPr>
        <p:sp>
          <p:nvSpPr>
            <p:cNvPr id="482334" name="Rectangle 30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35" name="Text Box 31"/>
            <p:cNvSpPr txBox="1">
              <a:spLocks noChangeArrowheads="1"/>
            </p:cNvSpPr>
            <p:nvPr/>
          </p:nvSpPr>
          <p:spPr bwMode="auto">
            <a:xfrm>
              <a:off x="258" y="2060"/>
              <a:ext cx="1766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m_sName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m_nAge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2336" name="AutoShape 32"/>
          <p:cNvSpPr>
            <a:spLocks noChangeArrowheads="1"/>
          </p:cNvSpPr>
          <p:nvPr/>
        </p:nvSpPr>
        <p:spPr bwMode="auto">
          <a:xfrm flipH="1">
            <a:off x="5681663" y="2406650"/>
            <a:ext cx="2743200" cy="1317625"/>
          </a:xfrm>
          <a:prstGeom prst="wedgeRoundRectCallout">
            <a:avLst>
              <a:gd name="adj1" fmla="val -30269"/>
              <a:gd name="adj2" fmla="val 90000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Ok.  How many cups of lemonade would you like?</a:t>
            </a:r>
          </a:p>
        </p:txBody>
      </p:sp>
      <p:sp>
        <p:nvSpPr>
          <p:cNvPr id="482337" name="AutoShape 33"/>
          <p:cNvSpPr>
            <a:spLocks noChangeArrowheads="1"/>
          </p:cNvSpPr>
          <p:nvPr/>
        </p:nvSpPr>
        <p:spPr bwMode="auto">
          <a:xfrm>
            <a:off x="6010275" y="3093510"/>
            <a:ext cx="1970087" cy="708025"/>
          </a:xfrm>
          <a:prstGeom prst="wedgeRoundRectCallout">
            <a:avLst>
              <a:gd name="adj1" fmla="val 10407"/>
              <a:gd name="adj2" fmla="val 144218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 dirty="0"/>
              <a:t>Mom. I think that’s Lucy Liu!</a:t>
            </a:r>
          </a:p>
        </p:txBody>
      </p:sp>
      <p:sp>
        <p:nvSpPr>
          <p:cNvPr id="482338" name="AutoShape 34"/>
          <p:cNvSpPr>
            <a:spLocks noChangeArrowheads="1"/>
          </p:cNvSpPr>
          <p:nvPr/>
        </p:nvSpPr>
        <p:spPr bwMode="auto">
          <a:xfrm>
            <a:off x="7914989" y="3447523"/>
            <a:ext cx="1219200" cy="392113"/>
          </a:xfrm>
          <a:prstGeom prst="wedgeRoundRectCallout">
            <a:avLst>
              <a:gd name="adj1" fmla="val -26301"/>
              <a:gd name="adj2" fmla="val 153644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/>
              <a:t>Shhhh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0" grpId="0" animBg="1"/>
      <p:bldP spid="482330" grpId="1" animBg="1"/>
      <p:bldP spid="482331" grpId="0" animBg="1"/>
      <p:bldP spid="482331" grpId="1" animBg="1"/>
      <p:bldP spid="482332" grpId="0" animBg="1"/>
      <p:bldP spid="482332" grpId="1" animBg="1"/>
      <p:bldP spid="482336" grpId="1" animBg="1"/>
      <p:bldP spid="482337" grpId="0" animBg="1"/>
      <p:bldP spid="482337" grpId="1" animBg="1"/>
      <p:bldP spid="482338" grpId="0" animBg="1"/>
      <p:bldP spid="482338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Polymorphism Cheat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96F0-3F6C-4391-A08E-CD9ED706B69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132" y="868020"/>
            <a:ext cx="409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You can’t access private members of the base class from the derived class: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068" y="1370277"/>
            <a:ext cx="1965297" cy="4778231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FF00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…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private: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v;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Derived(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q)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rgbClr val="FF0000"/>
                </a:solidFill>
              </a:rPr>
              <a:t>         v = q;  // ERROR!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void foo()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rgbClr val="FF0000"/>
                </a:solidFill>
              </a:rPr>
              <a:t>        v = 10; // ERROR!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781" y="1370277"/>
            <a:ext cx="1965297" cy="4778231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Base(</a:t>
            </a:r>
            <a:r>
              <a:rPr lang="en-US" sz="1050" dirty="0" err="1">
                <a:solidFill>
                  <a:srgbClr val="006666"/>
                </a:solidFill>
              </a:rPr>
              <a:t>int</a:t>
            </a:r>
            <a:r>
              <a:rPr lang="en-US" sz="1050" dirty="0">
                <a:solidFill>
                  <a:srgbClr val="006666"/>
                </a:solidFill>
              </a:rPr>
              <a:t> x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{ </a:t>
            </a:r>
            <a:r>
              <a:rPr lang="en-US" sz="1050" dirty="0">
                <a:solidFill>
                  <a:srgbClr val="006666"/>
                </a:solidFill>
              </a:rPr>
              <a:t>v = x; </a:t>
            </a:r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void </a:t>
            </a:r>
            <a:r>
              <a:rPr lang="en-US" sz="1050" dirty="0" err="1">
                <a:solidFill>
                  <a:srgbClr val="006666"/>
                </a:solidFill>
              </a:rPr>
              <a:t>setV</a:t>
            </a:r>
            <a:r>
              <a:rPr lang="en-US" sz="1050" dirty="0">
                <a:solidFill>
                  <a:srgbClr val="006666"/>
                </a:solidFill>
              </a:rPr>
              <a:t>(</a:t>
            </a:r>
            <a:r>
              <a:rPr lang="en-US" sz="1050" dirty="0" err="1">
                <a:solidFill>
                  <a:srgbClr val="006666"/>
                </a:solidFill>
              </a:rPr>
              <a:t>int</a:t>
            </a:r>
            <a:r>
              <a:rPr lang="en-US" sz="1050" dirty="0">
                <a:solidFill>
                  <a:srgbClr val="006666"/>
                </a:solidFill>
              </a:rPr>
              <a:t> x)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   { v = x;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private: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v;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Derived(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q)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</a:t>
            </a:r>
            <a:r>
              <a:rPr lang="en-US" sz="1050" dirty="0">
                <a:solidFill>
                  <a:srgbClr val="006666"/>
                </a:solidFill>
              </a:rPr>
              <a:t>: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Base(q)   </a:t>
            </a:r>
            <a:r>
              <a:rPr lang="en-US" sz="1050" dirty="0">
                <a:solidFill>
                  <a:srgbClr val="006666"/>
                </a:solidFill>
              </a:rPr>
              <a:t>// GOOD!</a:t>
            </a:r>
            <a:br>
              <a:rPr lang="en-US" sz="105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050" dirty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  <a:endParaRPr lang="en-US" sz="1050" dirty="0">
              <a:solidFill>
                <a:srgbClr val="006666"/>
              </a:solidFill>
            </a:endParaRPr>
          </a:p>
          <a:p>
            <a:pPr algn="l"/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</a:t>
            </a:r>
            <a:r>
              <a:rPr lang="en-US" sz="1050" dirty="0">
                <a:solidFill>
                  <a:schemeClr val="tx1"/>
                </a:solidFill>
              </a:rPr>
              <a:t>void foo()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  </a:t>
            </a:r>
            <a:r>
              <a:rPr lang="en-US" sz="1050" dirty="0" err="1">
                <a:solidFill>
                  <a:srgbClr val="006666"/>
                </a:solidFill>
              </a:rPr>
              <a:t>setV</a:t>
            </a:r>
            <a:r>
              <a:rPr lang="en-US" sz="1050" dirty="0">
                <a:solidFill>
                  <a:srgbClr val="006666"/>
                </a:solidFill>
              </a:rPr>
              <a:t>(10);  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2" y="868020"/>
            <a:ext cx="409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Always make sure </a:t>
            </a:r>
            <a:r>
              <a:rPr lang="en-US" sz="1400">
                <a:solidFill>
                  <a:schemeClr val="tx1"/>
                </a:solidFill>
              </a:rPr>
              <a:t>to add </a:t>
            </a:r>
            <a:r>
              <a:rPr lang="en-US" sz="1400" dirty="0">
                <a:solidFill>
                  <a:schemeClr val="tx1"/>
                </a:solidFill>
              </a:rPr>
              <a:t>a virtual destructor to your base class: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3" y="1391240"/>
            <a:ext cx="1965297" cy="2031325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FF00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~Base() { … } </a:t>
            </a:r>
            <a:r>
              <a:rPr lang="en-US" sz="1050" dirty="0">
                <a:solidFill>
                  <a:srgbClr val="FF33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7641" y="1391240"/>
            <a:ext cx="2217089" cy="2031325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virtual </a:t>
            </a:r>
            <a:r>
              <a:rPr lang="en-US" sz="1050" dirty="0">
                <a:solidFill>
                  <a:schemeClr val="tx1"/>
                </a:solidFill>
              </a:rPr>
              <a:t>~Base() { … } </a:t>
            </a:r>
            <a:r>
              <a:rPr lang="en-US" sz="1050" dirty="0">
                <a:solidFill>
                  <a:srgbClr val="006666"/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 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106" y="3928105"/>
            <a:ext cx="1367623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Don’t forget to use </a:t>
            </a:r>
            <a:r>
              <a:rPr lang="en-US" sz="1050" dirty="0">
                <a:solidFill>
                  <a:srgbClr val="006666"/>
                </a:solidFill>
              </a:rPr>
              <a:t>virtual</a:t>
            </a:r>
            <a:r>
              <a:rPr lang="en-US" sz="1050" dirty="0">
                <a:solidFill>
                  <a:schemeClr val="tx1"/>
                </a:solidFill>
              </a:rPr>
              <a:t> to define methods </a:t>
            </a:r>
            <a:r>
              <a:rPr lang="en-US" sz="1050" dirty="0">
                <a:solidFill>
                  <a:srgbClr val="FF0000"/>
                </a:solidFill>
              </a:rPr>
              <a:t>in your base class</a:t>
            </a:r>
            <a:r>
              <a:rPr lang="en-US" sz="1050" dirty="0">
                <a:solidFill>
                  <a:schemeClr val="tx1"/>
                </a:solidFill>
              </a:rPr>
              <a:t>, if you expect to re-define them in your derived class(</a:t>
            </a:r>
            <a:r>
              <a:rPr lang="en-US" sz="1050" dirty="0" err="1">
                <a:solidFill>
                  <a:schemeClr val="tx1"/>
                </a:solidFill>
              </a:rPr>
              <a:t>es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To call a base-class method that has been re-defined in a derived class, use the </a:t>
            </a:r>
            <a:r>
              <a:rPr lang="en-US" sz="1050" dirty="0">
                <a:solidFill>
                  <a:srgbClr val="006666"/>
                </a:solidFill>
              </a:rPr>
              <a:t>base:: </a:t>
            </a:r>
            <a:r>
              <a:rPr lang="en-US" sz="1050" dirty="0">
                <a:solidFill>
                  <a:schemeClr val="tx1"/>
                </a:solidFill>
              </a:rPr>
              <a:t>prefix!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2114" y="3678601"/>
            <a:ext cx="2884992" cy="2677656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tx1"/>
                </a:solidFill>
              </a:rPr>
              <a:t>class </a:t>
            </a:r>
            <a:r>
              <a:rPr lang="en-US" sz="1050" dirty="0">
                <a:solidFill>
                  <a:srgbClr val="006666"/>
                </a:solidFill>
              </a:rPr>
              <a:t>Person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</a:t>
            </a:r>
            <a:r>
              <a:rPr lang="en-US" sz="1050" dirty="0">
                <a:solidFill>
                  <a:srgbClr val="006666"/>
                </a:solidFill>
              </a:rPr>
              <a:t>virtual</a:t>
            </a:r>
            <a:r>
              <a:rPr lang="en-US" sz="1050" dirty="0">
                <a:solidFill>
                  <a:schemeClr val="tx1"/>
                </a:solidFill>
              </a:rPr>
              <a:t> void talk(string &amp;s) { … }</a:t>
            </a:r>
            <a:endParaRPr lang="en-US" sz="1050" dirty="0">
              <a:solidFill>
                <a:srgbClr val="FF3300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Professor: public Person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void talk(</a:t>
            </a:r>
            <a:r>
              <a:rPr lang="en-US" sz="1050" dirty="0" err="1">
                <a:solidFill>
                  <a:schemeClr val="tx1"/>
                </a:solidFill>
              </a:rPr>
              <a:t>std</a:t>
            </a:r>
            <a:r>
              <a:rPr lang="en-US" sz="1050" dirty="0">
                <a:solidFill>
                  <a:schemeClr val="tx1"/>
                </a:solidFill>
              </a:rPr>
              <a:t>::string &amp;s)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    </a:t>
            </a:r>
            <a:r>
              <a:rPr lang="en-US" sz="1050" dirty="0" err="1">
                <a:solidFill>
                  <a:schemeClr val="tx1"/>
                </a:solidFill>
              </a:rPr>
              <a:t>cout</a:t>
            </a:r>
            <a:r>
              <a:rPr lang="en-US" sz="1050" dirty="0">
                <a:solidFill>
                  <a:schemeClr val="tx1"/>
                </a:solidFill>
              </a:rPr>
              <a:t> &lt;&lt; “I profess the following: “;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       Person</a:t>
            </a:r>
            <a:r>
              <a:rPr lang="en-US" sz="1050" dirty="0">
                <a:solidFill>
                  <a:schemeClr val="tx1"/>
                </a:solidFill>
              </a:rPr>
              <a:t>::talk(s); // uses </a:t>
            </a:r>
            <a:r>
              <a:rPr lang="en-US" sz="1050" dirty="0">
                <a:solidFill>
                  <a:srgbClr val="006666"/>
                </a:solidFill>
              </a:rPr>
              <a:t>Person</a:t>
            </a:r>
            <a:r>
              <a:rPr lang="en-US" sz="1050" dirty="0">
                <a:solidFill>
                  <a:schemeClr val="tx1"/>
                </a:solidFill>
              </a:rPr>
              <a:t>’s talk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1026" y="6417788"/>
            <a:ext cx="59188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So long as you define your BASE version of a function with virtual, all derived versions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of the function will automatically be virtual too (even without the virtual keyword)!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3756454" y="4324865"/>
            <a:ext cx="1334530" cy="21624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659395" y="5498757"/>
            <a:ext cx="1062681" cy="9514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9540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0" y="0"/>
            <a:ext cx="4441370" cy="1143000"/>
          </a:xfrm>
        </p:spPr>
        <p:txBody>
          <a:bodyPr/>
          <a:lstStyle/>
          <a:p>
            <a:r>
              <a:rPr lang="en-US" sz="3200" dirty="0"/>
              <a:t>Polymorphism Cheat Sheet, Page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96F0-3F6C-4391-A08E-CD9ED706B69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4419" y="1473211"/>
            <a:ext cx="39583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66"/>
                </a:solidFill>
              </a:rPr>
              <a:t>Example #1: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AND you call a VIRTUAL function defined in both the BASE and the DERIVED classes, your code will call the DERIVED version of the function.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1" y="340312"/>
            <a:ext cx="4749011" cy="6186309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class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>
                <a:solidFill>
                  <a:srgbClr val="FF0000"/>
                </a:solidFill>
              </a:rPr>
              <a:t>virtual</a:t>
            </a:r>
            <a:r>
              <a:rPr lang="en-US" sz="1200" dirty="0">
                <a:solidFill>
                  <a:schemeClr val="tx1"/>
                </a:solidFill>
              </a:rPr>
              <a:t> void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“I’m virtual”; } </a:t>
            </a:r>
            <a:r>
              <a:rPr lang="en-US" sz="1200" dirty="0">
                <a:solidFill>
                  <a:srgbClr val="FF0000"/>
                </a:solidFill>
              </a:rPr>
              <a:t>// #1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“I’m not”; }  </a:t>
            </a:r>
            <a:r>
              <a:rPr lang="en-US" sz="1200" dirty="0">
                <a:solidFill>
                  <a:srgbClr val="FF0000"/>
                </a:solidFill>
              </a:rPr>
              <a:t>            // #2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tricky()                                                          </a:t>
            </a:r>
            <a:r>
              <a:rPr lang="en-US" sz="1200" dirty="0">
                <a:solidFill>
                  <a:srgbClr val="FF0000"/>
                </a:solidFill>
              </a:rPr>
              <a:t>// #3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();                                                 // ***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}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class </a:t>
            </a:r>
            <a:r>
              <a:rPr lang="en-US" sz="1200" dirty="0" err="1">
                <a:solidFill>
                  <a:schemeClr val="tx1"/>
                </a:solidFill>
              </a:rPr>
              <a:t>SomeDerivedClass</a:t>
            </a:r>
            <a:r>
              <a:rPr lang="en-US" sz="1200" dirty="0">
                <a:solidFill>
                  <a:schemeClr val="tx1"/>
                </a:solidFill>
              </a:rPr>
              <a:t>: public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  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“Also virtual!”; }       </a:t>
            </a:r>
            <a:r>
              <a:rPr lang="en-US" sz="1200" dirty="0">
                <a:solidFill>
                  <a:srgbClr val="FF0000"/>
                </a:solidFill>
              </a:rPr>
              <a:t>//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#4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notVirtuaFuncl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“Still not”; } </a:t>
            </a:r>
            <a:r>
              <a:rPr lang="en-US" sz="1200" dirty="0">
                <a:solidFill>
                  <a:srgbClr val="FF0000"/>
                </a:solidFill>
              </a:rPr>
              <a:t>           // #5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 main()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SomeDerivedClass</a:t>
            </a:r>
            <a:r>
              <a:rPr lang="en-US" sz="1200" dirty="0">
                <a:solidFill>
                  <a:schemeClr val="tx1"/>
                </a:solidFill>
              </a:rPr>
              <a:t> d;	   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r>
              <a:rPr lang="en-US" sz="1200" dirty="0">
                <a:solidFill>
                  <a:schemeClr val="tx1"/>
                </a:solidFill>
              </a:rPr>
              <a:t>  *b = &amp;d;  // base </a:t>
            </a:r>
            <a:r>
              <a:rPr lang="en-US" sz="1200" dirty="0" err="1">
                <a:solidFill>
                  <a:schemeClr val="tx1"/>
                </a:solidFill>
              </a:rPr>
              <a:t>ptr</a:t>
            </a:r>
            <a:r>
              <a:rPr lang="en-US" sz="1200" dirty="0">
                <a:solidFill>
                  <a:schemeClr val="tx1"/>
                </a:solidFill>
              </a:rPr>
              <a:t> points to derived </a:t>
            </a:r>
            <a:r>
              <a:rPr lang="en-US" sz="1200" dirty="0" err="1">
                <a:solidFill>
                  <a:schemeClr val="tx1"/>
                </a:solidFill>
              </a:rPr>
              <a:t>obj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003366"/>
                </a:solidFill>
              </a:rPr>
              <a:t>    </a:t>
            </a:r>
            <a:r>
              <a:rPr lang="en-US" sz="1200" dirty="0">
                <a:solidFill>
                  <a:srgbClr val="006666"/>
                </a:solidFill>
              </a:rPr>
              <a:t>// Example #1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b-&gt;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();       </a:t>
            </a:r>
            <a:r>
              <a:rPr lang="en-US" sz="1200" dirty="0">
                <a:solidFill>
                  <a:srgbClr val="FF0000"/>
                </a:solidFill>
              </a:rPr>
              <a:t>// calls function #4 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7030A0"/>
                </a:solidFill>
              </a:rPr>
              <a:t>    // Example #2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b-&gt;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(); </a:t>
            </a:r>
            <a:r>
              <a:rPr lang="en-US" sz="1200" dirty="0">
                <a:solidFill>
                  <a:srgbClr val="FF0000"/>
                </a:solidFill>
              </a:rPr>
              <a:t>// calls function #2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C00000"/>
                </a:solidFill>
              </a:rPr>
              <a:t>    // Example #3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b-&gt;tricky();        </a:t>
            </a:r>
            <a:r>
              <a:rPr lang="en-US" sz="1200" dirty="0">
                <a:solidFill>
                  <a:srgbClr val="FF0000"/>
                </a:solidFill>
              </a:rPr>
              <a:t>// calls </a:t>
            </a:r>
            <a:r>
              <a:rPr lang="en-US" sz="1200" dirty="0" err="1">
                <a:solidFill>
                  <a:srgbClr val="FF0000"/>
                </a:solidFill>
              </a:rPr>
              <a:t>func</a:t>
            </a:r>
            <a:r>
              <a:rPr lang="en-US" sz="1200" dirty="0">
                <a:solidFill>
                  <a:srgbClr val="FF0000"/>
                </a:solidFill>
              </a:rPr>
              <a:t> #3 which calls #4 then #2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1237" y="3234930"/>
            <a:ext cx="390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Example #2: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AND you call a NON-VIRTUAL function defined in both the BASE and the DERIVED classes, your code will call the BASE version of the function.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2426" y="4968995"/>
            <a:ext cx="390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Example #3: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all function calls to VIRTUAL functions (***) will be directed to the derived object’s version, even if the function (tricky) calling the virtual function is NOT VIRTUAL itself.</a:t>
            </a:r>
          </a:p>
        </p:txBody>
      </p:sp>
    </p:spTree>
    <p:extLst>
      <p:ext uri="{BB962C8B-B14F-4D97-AF65-F5344CB8AC3E}">
        <p14:creationId xmlns:p14="http://schemas.microsoft.com/office/powerpoint/2010/main" val="629540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33EE-6D19-4F66-A4BE-1E1E661ADD57}" type="slidenum">
              <a:rPr lang="en-US"/>
              <a:pPr/>
              <a:t>52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Challenge Problem: Diary Class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457200" y="1131888"/>
            <a:ext cx="83058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tabLst>
                <a:tab pos="685800" algn="l"/>
              </a:tabLst>
            </a:pPr>
            <a:r>
              <a:rPr lang="en-US" sz="2200"/>
              <a:t>Write a Diary class to hold your memories...: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2200"/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>
                <a:solidFill>
                  <a:srgbClr val="006666"/>
                </a:solidFill>
              </a:rPr>
              <a:t>When a Diary object is constructed, the user must specify a title for the diary in the form of a C++ string.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>
              <a:solidFill>
                <a:srgbClr val="006666"/>
              </a:solidFill>
            </a:endParaRP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/>
              <a:t>All diaries allow the user to find out their title with a getTitle() method.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/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>
                <a:solidFill>
                  <a:srgbClr val="006666"/>
                </a:solidFill>
              </a:rPr>
              <a:t>All diaries have a writeEntry() method. This method allows the user to add a new entry to the diary. All new entries should be directly appended onto the end of existing entries in the diary.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>
              <a:solidFill>
                <a:srgbClr val="006666"/>
              </a:solidFill>
            </a:endParaRP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/>
              <a:t>All diaries can be read with a read() method. This method takes no arguments and returns a string containing all the entries written in the diary so far.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2200"/>
          </a:p>
        </p:txBody>
      </p:sp>
      <p:sp>
        <p:nvSpPr>
          <p:cNvPr id="5" name="TextBox 4"/>
          <p:cNvSpPr txBox="1"/>
          <p:nvPr/>
        </p:nvSpPr>
        <p:spPr>
          <a:xfrm>
            <a:off x="471055" y="6264500"/>
            <a:ext cx="843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(You should expect your Diary class will be derived from!)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91D5-A4D0-4392-BC5B-76E84F2664A1}" type="slidenum">
              <a:rPr lang="en-US"/>
              <a:pPr/>
              <a:t>53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Diary Class Solution</a:t>
            </a:r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457200" y="1067128"/>
            <a:ext cx="83058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class Diary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{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public:</a:t>
            </a:r>
            <a:br>
              <a:rPr lang="en-US" sz="2200" dirty="0"/>
            </a:br>
            <a:r>
              <a:rPr lang="en-US" sz="2200" dirty="0"/>
              <a:t>Diary(</a:t>
            </a:r>
            <a:r>
              <a:rPr lang="en-US" sz="2200" dirty="0" err="1"/>
              <a:t>const</a:t>
            </a:r>
            <a:r>
              <a:rPr lang="en-US" sz="2200" dirty="0"/>
              <a:t> string &amp;s) { </a:t>
            </a:r>
            <a:r>
              <a:rPr lang="en-US" sz="2200" dirty="0" err="1"/>
              <a:t>m_sTitle</a:t>
            </a:r>
            <a:r>
              <a:rPr lang="en-US" sz="2200" dirty="0"/>
              <a:t> = s; }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>
                <a:solidFill>
                  <a:schemeClr val="accent2"/>
                </a:solidFill>
              </a:rPr>
              <a:t>      </a:t>
            </a:r>
            <a:r>
              <a:rPr lang="en-US" sz="2200" dirty="0">
                <a:solidFill>
                  <a:srgbClr val="FF3300"/>
                </a:solidFill>
              </a:rPr>
              <a:t>virtual</a:t>
            </a:r>
            <a:r>
              <a:rPr lang="en-US" sz="2200" dirty="0">
                <a:solidFill>
                  <a:schemeClr val="accent2"/>
                </a:solidFill>
              </a:rPr>
              <a:t> ~Diary() { /* do nothing*/ }    // required!!!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>
              <a:solidFill>
                <a:schemeClr val="accent2"/>
              </a:solidFill>
            </a:endParaRP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string </a:t>
            </a:r>
            <a:r>
              <a:rPr lang="en-US" sz="2200" dirty="0" err="1"/>
              <a:t>getTitle</a:t>
            </a:r>
            <a:r>
              <a:rPr lang="en-US" sz="2200" dirty="0"/>
              <a:t>() </a:t>
            </a:r>
            <a:r>
              <a:rPr lang="en-US" sz="2200" dirty="0" err="1"/>
              <a:t>const</a:t>
            </a:r>
            <a:r>
              <a:rPr lang="en-US" sz="2200" dirty="0"/>
              <a:t> { return(</a:t>
            </a:r>
            <a:r>
              <a:rPr lang="en-US" sz="2200" dirty="0" err="1"/>
              <a:t>m_sTitle</a:t>
            </a:r>
            <a:r>
              <a:rPr lang="en-US" sz="2200" dirty="0"/>
              <a:t>);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/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virtual void </a:t>
            </a:r>
            <a:r>
              <a:rPr lang="en-US" sz="2200" dirty="0" err="1"/>
              <a:t>writeEntry</a:t>
            </a:r>
            <a:r>
              <a:rPr lang="en-US" sz="2200" dirty="0"/>
              <a:t>(</a:t>
            </a:r>
            <a:r>
              <a:rPr lang="en-US" sz="2200" dirty="0" err="1"/>
              <a:t>const</a:t>
            </a:r>
            <a:r>
              <a:rPr lang="en-US" sz="2200" dirty="0"/>
              <a:t> string &amp;</a:t>
            </a:r>
            <a:r>
              <a:rPr lang="en-US" sz="2200" dirty="0" err="1"/>
              <a:t>sEntry</a:t>
            </a:r>
            <a:r>
              <a:rPr lang="en-US" sz="2200" dirty="0"/>
              <a:t>)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{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     </a:t>
            </a:r>
            <a:r>
              <a:rPr lang="en-US" sz="2200" dirty="0" err="1"/>
              <a:t>m_sEntries</a:t>
            </a:r>
            <a:r>
              <a:rPr lang="en-US" sz="2200" dirty="0"/>
              <a:t> += </a:t>
            </a:r>
            <a:r>
              <a:rPr lang="en-US" sz="2200" dirty="0" err="1"/>
              <a:t>sEntry</a:t>
            </a:r>
            <a:r>
              <a:rPr lang="en-US" sz="2200" dirty="0"/>
              <a:t>;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/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virtual string read() </a:t>
            </a:r>
            <a:r>
              <a:rPr lang="en-US" sz="2200" dirty="0" err="1"/>
              <a:t>const</a:t>
            </a:r>
            <a:r>
              <a:rPr lang="en-US" sz="2200" dirty="0"/>
              <a:t> { return(</a:t>
            </a:r>
            <a:r>
              <a:rPr lang="en-US" sz="2200" dirty="0" err="1"/>
              <a:t>m_sEntries</a:t>
            </a:r>
            <a:r>
              <a:rPr lang="en-US" sz="2200" dirty="0"/>
              <a:t>);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>
              <a:solidFill>
                <a:srgbClr val="006666"/>
              </a:solidFill>
            </a:endParaRP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private: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string </a:t>
            </a:r>
            <a:r>
              <a:rPr lang="en-US" sz="2200" dirty="0" err="1"/>
              <a:t>m_sEntries</a:t>
            </a:r>
            <a:r>
              <a:rPr lang="en-US" sz="2200" dirty="0"/>
              <a:t>, </a:t>
            </a:r>
            <a:r>
              <a:rPr lang="en-US" sz="2200" dirty="0" err="1"/>
              <a:t>m_sTitle</a:t>
            </a:r>
            <a:r>
              <a:rPr lang="en-US" sz="2200" dirty="0"/>
              <a:t>;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};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B26-34EC-4774-BA23-92C3A28FA500}" type="slidenum">
              <a:rPr lang="en-US"/>
              <a:pPr/>
              <a:t>54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Problem Part 2</a:t>
            </a: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786813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Now you are to write a derived class called “SecretDiary”. This diary has all of its entries </a:t>
            </a:r>
            <a:r>
              <a:rPr lang="en-US" i="1">
                <a:solidFill>
                  <a:schemeClr val="tx2"/>
                </a:solidFill>
                <a:latin typeface="Comic Sans MS" pitchFamily="66" charset="0"/>
              </a:rPr>
              <a:t>encoded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.  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Secret diaries always have a title of “TOP-SECRET”.</a:t>
            </a:r>
          </a:p>
          <a:p>
            <a:pPr>
              <a:buFontTx/>
              <a:buAutoNum type="arabicPeriod"/>
            </a:pPr>
            <a:endParaRPr lang="en-US" sz="100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Secret diaries should support the getTitle() method, just like regular diaries. </a:t>
            </a:r>
          </a:p>
          <a:p>
            <a:pPr>
              <a:buFontTx/>
              <a:buAutoNum type="arabicPeriod"/>
            </a:pPr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The SecretDiary has a writeEntry method that allows the user to write new </a:t>
            </a:r>
            <a:r>
              <a:rPr lang="en-US" i="1">
                <a:solidFill>
                  <a:srgbClr val="006666"/>
                </a:solidFill>
                <a:latin typeface="Comic Sans MS" pitchFamily="66" charset="0"/>
              </a:rPr>
              <a:t>encoded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entries into the diary. </a:t>
            </a:r>
          </a:p>
          <a:p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     - You can use a function called encode() to encode text</a:t>
            </a:r>
          </a:p>
          <a:p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4. The SecretDiary has a read() method. This method should return a properly decoded string containing all of the entries in the diary.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- You can use a function called decode() to decode text</a:t>
            </a:r>
          </a:p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04A0-E6A1-471F-8B46-9714A99FB95E}" type="slidenum">
              <a:rPr lang="en-US"/>
              <a:pPr/>
              <a:t>55</a:t>
            </a:fld>
            <a:endParaRPr lang="en-US"/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593725" y="491154"/>
            <a:ext cx="5125121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/>
              <a:t>SecretDiary</a:t>
            </a:r>
            <a:r>
              <a:rPr lang="en-US" sz="2000" dirty="0"/>
              <a:t>: public Diary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r>
              <a:rPr lang="en-US" sz="2000" dirty="0"/>
              <a:t>   </a:t>
            </a:r>
            <a:r>
              <a:rPr lang="en-US" sz="2000" dirty="0" err="1"/>
              <a:t>SecretDiary</a:t>
            </a:r>
            <a:r>
              <a:rPr lang="en-US" sz="2000" dirty="0"/>
              <a:t>() :Diary(“TOP-SECRET”)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virtual void </a:t>
            </a:r>
            <a:r>
              <a:rPr lang="en-US" sz="2000" dirty="0" err="1"/>
              <a:t>writeEntry</a:t>
            </a:r>
            <a:r>
              <a:rPr lang="en-US" sz="2000" dirty="0"/>
              <a:t>(</a:t>
            </a:r>
            <a:r>
              <a:rPr lang="en-US" sz="2000" dirty="0" err="1"/>
              <a:t>const</a:t>
            </a:r>
            <a:r>
              <a:rPr lang="en-US" sz="2000" dirty="0"/>
              <a:t> string &amp;s)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   Diary::</a:t>
            </a:r>
            <a:r>
              <a:rPr lang="en-US" sz="2000" dirty="0" err="1"/>
              <a:t>writeEntry</a:t>
            </a:r>
            <a:r>
              <a:rPr lang="en-US" sz="2000" dirty="0"/>
              <a:t>(encode(s));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r>
              <a:rPr lang="en-US" sz="2000" dirty="0"/>
              <a:t>   </a:t>
            </a:r>
          </a:p>
          <a:p>
            <a:pPr algn="l"/>
            <a:r>
              <a:rPr lang="en-US" sz="2000" dirty="0"/>
              <a:t>   virtual string read() </a:t>
            </a:r>
            <a:r>
              <a:rPr lang="en-US" sz="2000" dirty="0" err="1"/>
              <a:t>const</a:t>
            </a:r>
            <a:endParaRPr lang="en-US" sz="2000" dirty="0"/>
          </a:p>
          <a:p>
            <a:pPr algn="l"/>
            <a:r>
              <a:rPr lang="en-US" sz="2000" dirty="0"/>
              <a:t>   {</a:t>
            </a:r>
            <a:br>
              <a:rPr lang="en-US" sz="2000" dirty="0"/>
            </a:br>
            <a:r>
              <a:rPr lang="en-US" sz="2000" dirty="0"/>
              <a:t>      return decode(Diary::read());</a:t>
            </a:r>
          </a:p>
          <a:p>
            <a:pPr algn="l"/>
            <a:r>
              <a:rPr lang="en-US" sz="2000" dirty="0"/>
              <a:t>   }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private:</a:t>
            </a:r>
          </a:p>
          <a:p>
            <a:pPr algn="l"/>
            <a:r>
              <a:rPr lang="en-US" sz="2000" dirty="0"/>
              <a:t>};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7724-9A9A-4D23-A64B-12286743B0FA}" type="slidenum">
              <a:rPr lang="en-US"/>
              <a:pPr/>
              <a:t>56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Problem Part 3</a:t>
            </a: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355600" y="1149271"/>
            <a:ext cx="828357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7200"/>
            <a:r>
              <a:rPr lang="en-US" sz="2200" dirty="0"/>
              <a:t>One of the brilliant CS students in CS32 is having a problem with your classes (let’s assume you have a bug!).  He says the following code properly prints the title of the diary, but for some reason when it prints out the diary’s entries, all it prints is gobbledygook.</a:t>
            </a:r>
          </a:p>
          <a:p>
            <a:pPr indent="457200" algn="l"/>
            <a:r>
              <a:rPr lang="en-US" sz="2200" dirty="0" err="1"/>
              <a:t>int</a:t>
            </a:r>
            <a:r>
              <a:rPr lang="en-US" sz="2200" dirty="0"/>
              <a:t> main()</a:t>
            </a:r>
          </a:p>
          <a:p>
            <a:pPr indent="457200" algn="l"/>
            <a:r>
              <a:rPr lang="en-US" sz="2200" dirty="0"/>
              <a:t>{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SecretDiary</a:t>
            </a:r>
            <a:r>
              <a:rPr lang="en-US" sz="2200" dirty="0"/>
              <a:t>	a;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(“Dear diary,”);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(“Those CS32 professors are sure great.”);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(“Signed, </a:t>
            </a:r>
            <a:r>
              <a:rPr lang="en-US" sz="2200" dirty="0" err="1"/>
              <a:t>Ahski</a:t>
            </a:r>
            <a:r>
              <a:rPr lang="en-US" sz="2200" dirty="0"/>
              <a:t> </a:t>
            </a:r>
            <a:r>
              <a:rPr lang="en-US" sz="2200" dirty="0" err="1"/>
              <a:t>Issar</a:t>
            </a:r>
            <a:r>
              <a:rPr lang="en-US" sz="2200" dirty="0"/>
              <a:t>”); </a:t>
            </a:r>
          </a:p>
          <a:p>
            <a:pPr indent="457200" algn="l"/>
            <a:r>
              <a:rPr lang="en-US" sz="2200" dirty="0"/>
              <a:t>  Diary	*b = &amp;a;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b-&gt;</a:t>
            </a:r>
            <a:r>
              <a:rPr lang="en-US" sz="2200" dirty="0" err="1"/>
              <a:t>getTitle</a:t>
            </a:r>
            <a:r>
              <a:rPr lang="en-US" sz="2200" dirty="0"/>
              <a:t>();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b-&gt;read();</a:t>
            </a:r>
          </a:p>
          <a:p>
            <a:pPr indent="457200" algn="l"/>
            <a:r>
              <a:rPr lang="en-US" sz="2200" dirty="0"/>
              <a:t>}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286325" y="6248400"/>
            <a:ext cx="878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What problem might </a:t>
            </a:r>
            <a:r>
              <a:rPr lang="en-US">
                <a:solidFill>
                  <a:srgbClr val="006666"/>
                </a:solidFill>
              </a:rPr>
              <a:t>your code have </a:t>
            </a:r>
            <a:r>
              <a:rPr lang="en-US" dirty="0">
                <a:solidFill>
                  <a:srgbClr val="006666"/>
                </a:solidFill>
              </a:rPr>
              <a:t>that would cause this?</a:t>
            </a:r>
          </a:p>
        </p:txBody>
      </p:sp>
    </p:spTree>
    <p:extLst>
      <p:ext uri="{BB962C8B-B14F-4D97-AF65-F5344CB8AC3E}">
        <p14:creationId xmlns:p14="http://schemas.microsoft.com/office/powerpoint/2010/main" val="41996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A043-EC30-4E24-9327-4497E8C65C78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483349" name="Group 21"/>
          <p:cNvGrpSpPr>
            <a:grpSpLocks/>
          </p:cNvGrpSpPr>
          <p:nvPr/>
        </p:nvGrpSpPr>
        <p:grpSpPr bwMode="auto">
          <a:xfrm>
            <a:off x="4191000" y="4267200"/>
            <a:ext cx="2362200" cy="2514600"/>
            <a:chOff x="2640" y="2688"/>
            <a:chExt cx="1488" cy="1584"/>
          </a:xfrm>
        </p:grpSpPr>
        <p:pic>
          <p:nvPicPr>
            <p:cNvPr id="483347" name="Picture 19" descr="j0283002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688"/>
              <a:ext cx="1488" cy="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3348" name="Text Box 20"/>
            <p:cNvSpPr txBox="1">
              <a:spLocks noChangeArrowheads="1"/>
            </p:cNvSpPr>
            <p:nvPr/>
          </p:nvSpPr>
          <p:spPr bwMode="auto">
            <a:xfrm>
              <a:off x="2928" y="3984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Student</a:t>
              </a:r>
            </a:p>
          </p:txBody>
        </p:sp>
      </p:grp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3332" name="Group 4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33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4" name="Text Box 6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LemonadeStand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 dirty="0" err="1">
                  <a:latin typeface="Courier New" pitchFamily="49" charset="0"/>
                </a:rPr>
                <a:t>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“How many cups of ”;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“lemonade do you want?”;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</p:txBody>
        </p:sp>
      </p:grp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pic>
        <p:nvPicPr>
          <p:cNvPr id="483336" name="Picture 8" descr="MCj035532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43338"/>
            <a:ext cx="248285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3340" name="AutoShape 12"/>
          <p:cNvSpPr>
            <a:spLocks noChangeArrowheads="1"/>
          </p:cNvSpPr>
          <p:nvPr/>
        </p:nvSpPr>
        <p:spPr bwMode="auto">
          <a:xfrm>
            <a:off x="3505200" y="2667000"/>
            <a:ext cx="2590800" cy="990600"/>
          </a:xfrm>
          <a:prstGeom prst="wedgeRoundRectCallout">
            <a:avLst>
              <a:gd name="adj1" fmla="val 24389"/>
              <a:gd name="adj2" fmla="val 16682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I’d like to buy some lemonade.</a:t>
            </a:r>
          </a:p>
        </p:txBody>
      </p:sp>
      <p:sp>
        <p:nvSpPr>
          <p:cNvPr id="483341" name="AutoShape 13"/>
          <p:cNvSpPr>
            <a:spLocks noChangeArrowheads="1"/>
          </p:cNvSpPr>
          <p:nvPr/>
        </p:nvSpPr>
        <p:spPr bwMode="auto">
          <a:xfrm flipH="1">
            <a:off x="6108700" y="2570163"/>
            <a:ext cx="2405063" cy="1209675"/>
          </a:xfrm>
          <a:prstGeom prst="wedgeRoundRectCallout">
            <a:avLst>
              <a:gd name="adj1" fmla="val -29542"/>
              <a:gd name="adj2" fmla="val 101968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only serve people. Are you a person?</a:t>
            </a:r>
          </a:p>
        </p:txBody>
      </p:sp>
      <p:sp>
        <p:nvSpPr>
          <p:cNvPr id="483346" name="AutoShape 18"/>
          <p:cNvSpPr>
            <a:spLocks noChangeArrowheads="1"/>
          </p:cNvSpPr>
          <p:nvPr/>
        </p:nvSpPr>
        <p:spPr bwMode="auto">
          <a:xfrm flipH="1">
            <a:off x="6105524" y="2711450"/>
            <a:ext cx="2405063" cy="849313"/>
          </a:xfrm>
          <a:prstGeom prst="wedgeRoundRectCallout">
            <a:avLst>
              <a:gd name="adj1" fmla="val -28251"/>
              <a:gd name="adj2" fmla="val 153016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 dirty="0"/>
          </a:p>
          <a:p>
            <a:r>
              <a:rPr lang="en-US" sz="2200" dirty="0">
                <a:solidFill>
                  <a:schemeClr val="accent2"/>
                </a:solidFill>
              </a:rPr>
              <a:t>Prove it to us!</a:t>
            </a:r>
          </a:p>
        </p:txBody>
      </p:sp>
      <p:grpSp>
        <p:nvGrpSpPr>
          <p:cNvPr id="483350" name="Group 22"/>
          <p:cNvGrpSpPr>
            <a:grpSpLocks/>
          </p:cNvGrpSpPr>
          <p:nvPr/>
        </p:nvGrpSpPr>
        <p:grpSpPr bwMode="auto">
          <a:xfrm>
            <a:off x="304800" y="3581400"/>
            <a:ext cx="3597275" cy="2879725"/>
            <a:chOff x="2976" y="1835"/>
            <a:chExt cx="2180" cy="1723"/>
          </a:xfrm>
        </p:grpSpPr>
        <p:sp>
          <p:nvSpPr>
            <p:cNvPr id="483351" name="Rectangle 23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2" name="Text Box 24"/>
            <p:cNvSpPr txBox="1">
              <a:spLocks noChangeArrowheads="1"/>
            </p:cNvSpPr>
            <p:nvPr/>
          </p:nvSpPr>
          <p:spPr bwMode="auto">
            <a:xfrm>
              <a:off x="2976" y="1860"/>
              <a:ext cx="2180" cy="1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: </a:t>
              </a:r>
            </a:p>
            <a:p>
              <a:pPr algn="l"/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public Person</a:t>
              </a:r>
              <a:endPara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 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getStudentID();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m_nStudentID;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3342" name="AutoShape 14"/>
          <p:cNvSpPr>
            <a:spLocks noChangeArrowheads="1"/>
          </p:cNvSpPr>
          <p:nvPr/>
        </p:nvSpPr>
        <p:spPr bwMode="auto">
          <a:xfrm>
            <a:off x="3124200" y="2667000"/>
            <a:ext cx="2951163" cy="1512888"/>
          </a:xfrm>
          <a:prstGeom prst="wedgeRoundRectCallout">
            <a:avLst>
              <a:gd name="adj1" fmla="val 28162"/>
              <a:gd name="adj2" fmla="val 8976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Hmm. I’m a student but as far as I know, all students are people! </a:t>
            </a:r>
          </a:p>
        </p:txBody>
      </p:sp>
      <p:sp>
        <p:nvSpPr>
          <p:cNvPr id="483353" name="AutoShape 25"/>
          <p:cNvSpPr>
            <a:spLocks noChangeArrowheads="1"/>
          </p:cNvSpPr>
          <p:nvPr/>
        </p:nvSpPr>
        <p:spPr bwMode="auto">
          <a:xfrm>
            <a:off x="2951163" y="2176463"/>
            <a:ext cx="3244850" cy="2003425"/>
          </a:xfrm>
          <a:prstGeom prst="wedgeRoundRectCallout">
            <a:avLst>
              <a:gd name="adj1" fmla="val 26417"/>
              <a:gd name="adj2" fmla="val 80032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Well, you can see by my </a:t>
            </a:r>
            <a:r>
              <a:rPr lang="en-US" sz="2200">
                <a:solidFill>
                  <a:srgbClr val="6600CC"/>
                </a:solidFill>
              </a:rPr>
              <a:t>class declaration</a:t>
            </a:r>
            <a:r>
              <a:rPr lang="en-US" sz="2200"/>
              <a:t> that all </a:t>
            </a:r>
            <a:r>
              <a:rPr lang="en-US" sz="2200">
                <a:solidFill>
                  <a:schemeClr val="accent2"/>
                </a:solidFill>
              </a:rPr>
              <a:t>students</a:t>
            </a:r>
            <a:r>
              <a:rPr lang="en-US" sz="2200"/>
              <a:t> are just a more specific sub-class of </a:t>
            </a:r>
            <a:r>
              <a:rPr lang="en-US" sz="2200">
                <a:solidFill>
                  <a:schemeClr val="accent2"/>
                </a:solidFill>
              </a:rPr>
              <a:t>people</a:t>
            </a:r>
            <a:r>
              <a:rPr lang="en-US" sz="2200"/>
              <a:t>.</a:t>
            </a:r>
          </a:p>
        </p:txBody>
      </p:sp>
      <p:sp>
        <p:nvSpPr>
          <p:cNvPr id="483354" name="Rectangle 26"/>
          <p:cNvSpPr>
            <a:spLocks noChangeArrowheads="1"/>
          </p:cNvSpPr>
          <p:nvPr/>
        </p:nvSpPr>
        <p:spPr bwMode="auto">
          <a:xfrm>
            <a:off x="1219200" y="3897313"/>
            <a:ext cx="195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i="1">
                <a:solidFill>
                  <a:srgbClr val="FF0000"/>
                </a:solidFill>
                <a:latin typeface="Courier New" pitchFamily="49" charset="0"/>
              </a:rPr>
              <a:t>public Person</a:t>
            </a:r>
          </a:p>
        </p:txBody>
      </p:sp>
      <p:sp>
        <p:nvSpPr>
          <p:cNvPr id="483355" name="AutoShape 27"/>
          <p:cNvSpPr>
            <a:spLocks noChangeArrowheads="1"/>
          </p:cNvSpPr>
          <p:nvPr/>
        </p:nvSpPr>
        <p:spPr bwMode="auto">
          <a:xfrm flipH="1">
            <a:off x="6107113" y="2743200"/>
            <a:ext cx="2405062" cy="1209675"/>
          </a:xfrm>
          <a:prstGeom prst="wedgeRoundRectCallout">
            <a:avLst>
              <a:gd name="adj1" fmla="val -34356"/>
              <a:gd name="adj2" fmla="val 93306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>
                <a:solidFill>
                  <a:schemeClr val="accent2"/>
                </a:solidFill>
              </a:rPr>
              <a:t>But do you have a name like a person?</a:t>
            </a:r>
          </a:p>
        </p:txBody>
      </p:sp>
      <p:sp>
        <p:nvSpPr>
          <p:cNvPr id="483356" name="AutoShape 28"/>
          <p:cNvSpPr>
            <a:spLocks noChangeArrowheads="1"/>
          </p:cNvSpPr>
          <p:nvPr/>
        </p:nvSpPr>
        <p:spPr bwMode="auto">
          <a:xfrm>
            <a:off x="2774950" y="2330450"/>
            <a:ext cx="3529013" cy="1654175"/>
          </a:xfrm>
          <a:prstGeom prst="wedgeRoundRectCallout">
            <a:avLst>
              <a:gd name="adj1" fmla="val 24898"/>
              <a:gd name="adj2" fmla="val 94431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Since I’m based on a </a:t>
            </a:r>
            <a:r>
              <a:rPr lang="en-US" sz="2200">
                <a:solidFill>
                  <a:schemeClr val="accent2"/>
                </a:solidFill>
              </a:rPr>
              <a:t>Person</a:t>
            </a:r>
            <a:r>
              <a:rPr lang="en-US" sz="2200"/>
              <a:t>, I have every-thing a Person has… Including a name! Look!</a:t>
            </a:r>
          </a:p>
        </p:txBody>
      </p:sp>
      <p:grpSp>
        <p:nvGrpSpPr>
          <p:cNvPr id="483357" name="Group 29"/>
          <p:cNvGrpSpPr>
            <a:grpSpLocks/>
          </p:cNvGrpSpPr>
          <p:nvPr/>
        </p:nvGrpSpPr>
        <p:grpSpPr bwMode="auto">
          <a:xfrm>
            <a:off x="566738" y="4243387"/>
            <a:ext cx="3352800" cy="2867024"/>
            <a:chOff x="240" y="2057"/>
            <a:chExt cx="2112" cy="1806"/>
          </a:xfrm>
        </p:grpSpPr>
        <p:sp>
          <p:nvSpPr>
            <p:cNvPr id="483358" name="Rectangle 30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9" name="Text Box 31"/>
            <p:cNvSpPr txBox="1">
              <a:spLocks noChangeArrowheads="1"/>
            </p:cNvSpPr>
            <p:nvPr/>
          </p:nvSpPr>
          <p:spPr bwMode="auto">
            <a:xfrm>
              <a:off x="258" y="2060"/>
              <a:ext cx="1766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m_sName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m_nAge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3362" name="AutoShape 34"/>
          <p:cNvSpPr>
            <a:spLocks noChangeArrowheads="1"/>
          </p:cNvSpPr>
          <p:nvPr/>
        </p:nvSpPr>
        <p:spPr bwMode="auto">
          <a:xfrm flipH="1">
            <a:off x="5911850" y="2533650"/>
            <a:ext cx="2763838" cy="1254125"/>
          </a:xfrm>
          <a:prstGeom prst="wedgeRoundRectCallout">
            <a:avLst>
              <a:gd name="adj1" fmla="val -31565"/>
              <a:gd name="adj2" fmla="val 106708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 dirty="0">
                <a:solidFill>
                  <a:schemeClr val="accent2"/>
                </a:solidFill>
              </a:rPr>
              <a:t>Well, as long as you’re a person, we can serve you.</a:t>
            </a:r>
          </a:p>
        </p:txBody>
      </p:sp>
      <p:sp>
        <p:nvSpPr>
          <p:cNvPr id="483363" name="AutoShape 35"/>
          <p:cNvSpPr>
            <a:spLocks noChangeArrowheads="1"/>
          </p:cNvSpPr>
          <p:nvPr/>
        </p:nvSpPr>
        <p:spPr bwMode="auto">
          <a:xfrm>
            <a:off x="6553200" y="2800350"/>
            <a:ext cx="1970087" cy="708025"/>
          </a:xfrm>
          <a:prstGeom prst="wedgeRoundRectCallout">
            <a:avLst>
              <a:gd name="adj1" fmla="val -11762"/>
              <a:gd name="adj2" fmla="val 190479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 dirty="0"/>
              <a:t>Mom. It’s a NERD!!!</a:t>
            </a:r>
          </a:p>
        </p:txBody>
      </p:sp>
      <p:sp>
        <p:nvSpPr>
          <p:cNvPr id="483364" name="AutoShape 36"/>
          <p:cNvSpPr>
            <a:spLocks noChangeArrowheads="1"/>
          </p:cNvSpPr>
          <p:nvPr/>
        </p:nvSpPr>
        <p:spPr bwMode="auto">
          <a:xfrm>
            <a:off x="7942285" y="3365635"/>
            <a:ext cx="1219200" cy="392113"/>
          </a:xfrm>
          <a:prstGeom prst="wedgeRoundRectCallout">
            <a:avLst>
              <a:gd name="adj1" fmla="val -26301"/>
              <a:gd name="adj2" fmla="val 153644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/>
              <a:t>Uh huh.</a:t>
            </a:r>
          </a:p>
        </p:txBody>
      </p:sp>
      <p:sp>
        <p:nvSpPr>
          <p:cNvPr id="483366" name="Rectangle 38"/>
          <p:cNvSpPr>
            <a:spLocks noChangeArrowheads="1"/>
          </p:cNvSpPr>
          <p:nvPr/>
        </p:nvSpPr>
        <p:spPr bwMode="auto">
          <a:xfrm>
            <a:off x="1822450" y="5065713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getName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4833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500" fill="hold"/>
                                        <p:tgtEl>
                                          <p:spTgt spid="4833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8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40" grpId="0" animBg="1"/>
      <p:bldP spid="483340" grpId="1" animBg="1"/>
      <p:bldP spid="483341" grpId="0" animBg="1"/>
      <p:bldP spid="483341" grpId="1" animBg="1"/>
      <p:bldP spid="483346" grpId="0" animBg="1"/>
      <p:bldP spid="483346" grpId="1" animBg="1"/>
      <p:bldP spid="483342" grpId="0" animBg="1"/>
      <p:bldP spid="483342" grpId="1" animBg="1"/>
      <p:bldP spid="483353" grpId="0" animBg="1"/>
      <p:bldP spid="483353" grpId="1" animBg="1"/>
      <p:bldP spid="483353" grpId="2" animBg="1"/>
      <p:bldP spid="483354" grpId="0"/>
      <p:bldP spid="483354" grpId="1"/>
      <p:bldP spid="483355" grpId="0" animBg="1"/>
      <p:bldP spid="483355" grpId="1" animBg="1"/>
      <p:bldP spid="483356" grpId="0" animBg="1"/>
      <p:bldP spid="483362" grpId="0" animBg="1"/>
      <p:bldP spid="483362" grpId="1" animBg="1"/>
      <p:bldP spid="483363" grpId="0" animBg="1"/>
      <p:bldP spid="483363" grpId="1" animBg="1"/>
      <p:bldP spid="483364" grpId="0" animBg="1"/>
      <p:bldP spid="483364" grpId="1" animBg="1"/>
      <p:bldP spid="483366" grpId="0"/>
      <p:bldP spid="48336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DFA7-8ED5-41F0-B5ED-33AE8D7095CF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404482" name="Group 2"/>
          <p:cNvGrpSpPr>
            <a:grpSpLocks/>
          </p:cNvGrpSpPr>
          <p:nvPr/>
        </p:nvGrpSpPr>
        <p:grpSpPr bwMode="auto">
          <a:xfrm>
            <a:off x="354013" y="3048000"/>
            <a:ext cx="3352800" cy="3149600"/>
            <a:chOff x="240" y="2057"/>
            <a:chExt cx="2112" cy="1774"/>
          </a:xfrm>
        </p:grpSpPr>
        <p:sp>
          <p:nvSpPr>
            <p:cNvPr id="404483" name="Rectangle 3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4" name="Text Box 4"/>
            <p:cNvSpPr txBox="1">
              <a:spLocks noChangeArrowheads="1"/>
            </p:cNvSpPr>
            <p:nvPr/>
          </p:nvSpPr>
          <p:spPr bwMode="auto">
            <a:xfrm>
              <a:off x="258" y="2060"/>
              <a:ext cx="2008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 return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448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4487" name="Rectangle 7"/>
          <p:cNvSpPr>
            <a:spLocks noChangeArrowheads="1"/>
          </p:cNvSpPr>
          <p:nvPr/>
        </p:nvSpPr>
        <p:spPr bwMode="auto">
          <a:xfrm>
            <a:off x="66675" y="681038"/>
            <a:ext cx="9023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idea behind </a:t>
            </a:r>
            <a:r>
              <a:rPr lang="en-US">
                <a:solidFill>
                  <a:srgbClr val="6600CC"/>
                </a:solidFill>
              </a:rPr>
              <a:t>polymorphism</a:t>
            </a:r>
            <a:r>
              <a:rPr lang="en-US">
                <a:solidFill>
                  <a:schemeClr val="tx1"/>
                </a:solidFill>
              </a:rPr>
              <a:t> is that once I define a function that accepts a (</a:t>
            </a:r>
            <a:r>
              <a:rPr lang="en-US" i="1">
                <a:solidFill>
                  <a:schemeClr val="tx1"/>
                </a:solidFill>
              </a:rPr>
              <a:t>reference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 i="1">
                <a:solidFill>
                  <a:schemeClr val="tx1"/>
                </a:solidFill>
              </a:rPr>
              <a:t>pointer</a:t>
            </a:r>
            <a:r>
              <a:rPr lang="en-US">
                <a:solidFill>
                  <a:schemeClr val="tx1"/>
                </a:solidFill>
              </a:rPr>
              <a:t> to a) </a:t>
            </a:r>
            <a:r>
              <a:rPr lang="en-US">
                <a:solidFill>
                  <a:srgbClr val="006666"/>
                </a:solidFill>
              </a:rPr>
              <a:t>Person</a:t>
            </a:r>
            <a:r>
              <a:rPr lang="en-US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404488" name="Group 8"/>
          <p:cNvGrpSpPr>
            <a:grpSpLocks/>
          </p:cNvGrpSpPr>
          <p:nvPr/>
        </p:nvGrpSpPr>
        <p:grpSpPr bwMode="auto">
          <a:xfrm>
            <a:off x="5043488" y="3273425"/>
            <a:ext cx="3963987" cy="3451225"/>
            <a:chOff x="3494" y="1776"/>
            <a:chExt cx="2162" cy="2432"/>
          </a:xfrm>
        </p:grpSpPr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0" name="Text Box 10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SayHi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  </a:t>
              </a:r>
              <a:r>
                <a:rPr lang="en-US" sz="1800" b="1" dirty="0" err="1">
                  <a:latin typeface="Courier New" pitchFamily="49" charset="0"/>
                </a:rPr>
                <a:t>p.getName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5057775" y="4845050"/>
            <a:ext cx="273183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 dirty="0" err="1"/>
              <a:t>int</a:t>
            </a:r>
            <a:r>
              <a:rPr lang="en-US" sz="1900" dirty="0"/>
              <a:t> main()</a:t>
            </a:r>
          </a:p>
          <a:p>
            <a:pPr algn="l"/>
            <a:r>
              <a:rPr lang="en-US" sz="1900" dirty="0"/>
              <a:t>{</a:t>
            </a:r>
          </a:p>
          <a:p>
            <a:pPr algn="l"/>
            <a:r>
              <a:rPr lang="en-US" sz="1900" dirty="0"/>
              <a:t>     Person </a:t>
            </a:r>
            <a:r>
              <a:rPr lang="en-US" sz="1900" dirty="0">
                <a:solidFill>
                  <a:srgbClr val="6600CC"/>
                </a:solidFill>
              </a:rPr>
              <a:t>p</a:t>
            </a:r>
            <a:r>
              <a:rPr lang="en-US" sz="1900" dirty="0"/>
              <a:t>(“Eric”,18);</a:t>
            </a:r>
          </a:p>
          <a:p>
            <a:pPr algn="l"/>
            <a:endParaRPr lang="en-US" sz="1900" dirty="0"/>
          </a:p>
          <a:p>
            <a:pPr algn="l"/>
            <a:r>
              <a:rPr lang="en-US" sz="1900" dirty="0"/>
              <a:t>    </a:t>
            </a:r>
            <a:r>
              <a:rPr lang="en-US" sz="1900" dirty="0" err="1"/>
              <a:t>SayHi</a:t>
            </a:r>
            <a:r>
              <a:rPr lang="en-US" sz="1900" dirty="0"/>
              <a:t>(</a:t>
            </a:r>
            <a:r>
              <a:rPr lang="en-US" sz="1900" dirty="0">
                <a:solidFill>
                  <a:srgbClr val="6600CC"/>
                </a:solidFill>
              </a:rPr>
              <a:t>p</a:t>
            </a:r>
            <a:r>
              <a:rPr lang="en-US" sz="1900" dirty="0"/>
              <a:t>);</a:t>
            </a:r>
          </a:p>
          <a:p>
            <a:pPr algn="l"/>
            <a:r>
              <a:rPr lang="en-US" sz="1900" dirty="0"/>
              <a:t>}</a:t>
            </a:r>
          </a:p>
        </p:txBody>
      </p:sp>
      <p:sp>
        <p:nvSpPr>
          <p:cNvPr id="404493" name="Text Box 13"/>
          <p:cNvSpPr txBox="1">
            <a:spLocks noChangeArrowheads="1"/>
          </p:cNvSpPr>
          <p:nvPr/>
        </p:nvSpPr>
        <p:spPr bwMode="auto">
          <a:xfrm>
            <a:off x="5386388" y="5337175"/>
            <a:ext cx="3571875" cy="115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float GPA = 1.6;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Student s</a:t>
            </a:r>
            <a:r>
              <a:rPr lang="en-US" sz="2000">
                <a:solidFill>
                  <a:schemeClr val="tx1"/>
                </a:solidFill>
              </a:rPr>
              <a:t>(“David”,19,</a:t>
            </a:r>
            <a:r>
              <a:rPr lang="en-US" sz="2000">
                <a:solidFill>
                  <a:srgbClr val="FF3300"/>
                </a:solidFill>
              </a:rPr>
              <a:t> GPA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4496" name="Text Box 16"/>
          <p:cNvSpPr txBox="1">
            <a:spLocks noChangeArrowheads="1"/>
          </p:cNvSpPr>
          <p:nvPr/>
        </p:nvSpPr>
        <p:spPr bwMode="auto">
          <a:xfrm>
            <a:off x="700088" y="4391025"/>
            <a:ext cx="4210050" cy="2566988"/>
          </a:xfrm>
          <a:prstGeom prst="rect">
            <a:avLst/>
          </a:prstGeom>
          <a:solidFill>
            <a:srgbClr val="FFFBFD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Student</a:t>
            </a:r>
            <a:r>
              <a:rPr lang="en-US" sz="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:</a:t>
            </a:r>
            <a:r>
              <a:rPr lang="en-US" sz="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800" b="1">
              <a:solidFill>
                <a:srgbClr val="6600CC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int getGPA();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float m_gpa;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431800" y="1524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 only can I pass </a:t>
            </a:r>
            <a:r>
              <a:rPr lang="en-US">
                <a:solidFill>
                  <a:srgbClr val="6600CC"/>
                </a:solidFill>
              </a:rPr>
              <a:t>Person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variables</a:t>
            </a:r>
            <a:r>
              <a:rPr lang="en-US">
                <a:solidFill>
                  <a:schemeClr val="tx1"/>
                </a:solidFill>
              </a:rPr>
              <a:t> to that class…</a:t>
            </a:r>
          </a:p>
        </p:txBody>
      </p:sp>
      <p:sp>
        <p:nvSpPr>
          <p:cNvPr id="404500" name="Rectangle 20"/>
          <p:cNvSpPr>
            <a:spLocks noChangeArrowheads="1"/>
          </p:cNvSpPr>
          <p:nvPr/>
        </p:nvSpPr>
        <p:spPr bwMode="auto">
          <a:xfrm>
            <a:off x="368300" y="20574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But I can also pass </a:t>
            </a:r>
            <a:r>
              <a:rPr lang="en-US">
                <a:solidFill>
                  <a:srgbClr val="6600CC"/>
                </a:solidFill>
              </a:rPr>
              <a:t>any variable</a:t>
            </a:r>
            <a:r>
              <a:rPr lang="en-US">
                <a:solidFill>
                  <a:schemeClr val="tx1"/>
                </a:solidFill>
              </a:rPr>
              <a:t> that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was derived from a Person!</a:t>
            </a:r>
          </a:p>
        </p:txBody>
      </p:sp>
      <p:sp>
        <p:nvSpPr>
          <p:cNvPr id="404501" name="Text Box 21"/>
          <p:cNvSpPr txBox="1">
            <a:spLocks noChangeArrowheads="1"/>
          </p:cNvSpPr>
          <p:nvPr/>
        </p:nvSpPr>
        <p:spPr bwMode="auto">
          <a:xfrm>
            <a:off x="4792663" y="16160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4502" name="Text Box 22"/>
          <p:cNvSpPr txBox="1">
            <a:spLocks noChangeArrowheads="1"/>
          </p:cNvSpPr>
          <p:nvPr/>
        </p:nvSpPr>
        <p:spPr bwMode="auto">
          <a:xfrm>
            <a:off x="6111875" y="60753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4504" name="Freeform 24"/>
          <p:cNvSpPr>
            <a:spLocks/>
          </p:cNvSpPr>
          <p:nvPr/>
        </p:nvSpPr>
        <p:spPr bwMode="auto">
          <a:xfrm>
            <a:off x="4953000" y="1955800"/>
            <a:ext cx="1298575" cy="4254500"/>
          </a:xfrm>
          <a:custGeom>
            <a:avLst/>
            <a:gdLst>
              <a:gd name="T0" fmla="*/ 0 w 852"/>
              <a:gd name="T1" fmla="*/ 0 h 2559"/>
              <a:gd name="T2" fmla="*/ 0 w 852"/>
              <a:gd name="T3" fmla="*/ 2112 h 2559"/>
              <a:gd name="T4" fmla="*/ 336 w 852"/>
              <a:gd name="T5" fmla="*/ 2448 h 2559"/>
              <a:gd name="T6" fmla="*/ 852 w 852"/>
              <a:gd name="T7" fmla="*/ 2464 h 2559"/>
              <a:gd name="T8" fmla="*/ 852 w 852"/>
              <a:gd name="T9" fmla="*/ 2559 h 2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2" h="2559">
                <a:moveTo>
                  <a:pt x="0" y="0"/>
                </a:moveTo>
                <a:lnTo>
                  <a:pt x="0" y="2112"/>
                </a:lnTo>
                <a:lnTo>
                  <a:pt x="336" y="2448"/>
                </a:lnTo>
                <a:lnTo>
                  <a:pt x="852" y="2464"/>
                </a:lnTo>
                <a:lnTo>
                  <a:pt x="852" y="2559"/>
                </a:lnTo>
              </a:path>
            </a:pathLst>
          </a:custGeom>
          <a:noFill/>
          <a:ln w="50800" cap="flat" cmpd="sng">
            <a:solidFill>
              <a:srgbClr val="8000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4506" name="Freeform 26"/>
          <p:cNvSpPr>
            <a:spLocks/>
          </p:cNvSpPr>
          <p:nvPr/>
        </p:nvSpPr>
        <p:spPr bwMode="auto">
          <a:xfrm>
            <a:off x="4114800" y="2819400"/>
            <a:ext cx="2209800" cy="3352800"/>
          </a:xfrm>
          <a:custGeom>
            <a:avLst/>
            <a:gdLst>
              <a:gd name="T0" fmla="*/ 0 w 1392"/>
              <a:gd name="T1" fmla="*/ 0 h 2112"/>
              <a:gd name="T2" fmla="*/ 720 w 1392"/>
              <a:gd name="T3" fmla="*/ 1872 h 2112"/>
              <a:gd name="T4" fmla="*/ 1344 w 1392"/>
              <a:gd name="T5" fmla="*/ 2016 h 2112"/>
              <a:gd name="T6" fmla="*/ 1392 w 1392"/>
              <a:gd name="T7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2112">
                <a:moveTo>
                  <a:pt x="0" y="0"/>
                </a:moveTo>
                <a:lnTo>
                  <a:pt x="720" y="1872"/>
                </a:lnTo>
                <a:lnTo>
                  <a:pt x="1344" y="2016"/>
                </a:lnTo>
                <a:lnTo>
                  <a:pt x="1392" y="2112"/>
                </a:lnTo>
              </a:path>
            </a:pathLst>
          </a:custGeom>
          <a:noFill/>
          <a:ln w="50800" cap="flat" cmpd="sng">
            <a:solidFill>
              <a:srgbClr val="8000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7" grpId="0"/>
      <p:bldP spid="404491" grpId="0"/>
      <p:bldP spid="404493" grpId="0" animBg="1"/>
      <p:bldP spid="404496" grpId="0" animBg="1"/>
      <p:bldP spid="404499" grpId="0"/>
      <p:bldP spid="404500" grpId="0"/>
      <p:bldP spid="404504" grpId="0" animBg="1"/>
      <p:bldP spid="404504" grpId="1" animBg="1"/>
      <p:bldP spid="4045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9E1-48D2-45E2-82EE-6F65C6667763}" type="slidenum">
              <a:rPr lang="en-US"/>
              <a:pPr/>
              <a:t>8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600075" y="1039813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533400" y="7620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Why is this?</a:t>
            </a:r>
            <a:r>
              <a:rPr lang="en-US">
                <a:solidFill>
                  <a:srgbClr val="990000"/>
                </a:solidFill>
              </a:rPr>
              <a:t>  Well a Student </a:t>
            </a:r>
            <a:r>
              <a:rPr lang="en-US" i="1">
                <a:solidFill>
                  <a:srgbClr val="006666"/>
                </a:solidFill>
              </a:rPr>
              <a:t>IS</a:t>
            </a:r>
            <a:r>
              <a:rPr lang="en-US">
                <a:solidFill>
                  <a:srgbClr val="006666"/>
                </a:solidFill>
              </a:rPr>
              <a:t> a</a:t>
            </a:r>
            <a:r>
              <a:rPr lang="en-US">
                <a:solidFill>
                  <a:srgbClr val="990000"/>
                </a:solidFill>
              </a:rPr>
              <a:t> Person.  </a:t>
            </a:r>
            <a:r>
              <a:rPr lang="en-US">
                <a:solidFill>
                  <a:srgbClr val="006666"/>
                </a:solidFill>
              </a:rPr>
              <a:t>Everything a Person can do, it can do.  </a:t>
            </a:r>
          </a:p>
        </p:txBody>
      </p:sp>
      <p:sp>
        <p:nvSpPr>
          <p:cNvPr id="405514" name="Rectangle 10"/>
          <p:cNvSpPr>
            <a:spLocks noChangeArrowheads="1"/>
          </p:cNvSpPr>
          <p:nvPr/>
        </p:nvSpPr>
        <p:spPr bwMode="auto">
          <a:xfrm>
            <a:off x="304800" y="1600200"/>
            <a:ext cx="8621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So if I can ask for a </a:t>
            </a:r>
            <a:r>
              <a:rPr lang="en-US">
                <a:solidFill>
                  <a:srgbClr val="6600CC"/>
                </a:solidFill>
              </a:rPr>
              <a:t>Person’s</a:t>
            </a:r>
            <a:r>
              <a:rPr lang="en-US">
                <a:solidFill>
                  <a:srgbClr val="990000"/>
                </a:solidFill>
              </a:rPr>
              <a:t> name with </a:t>
            </a:r>
            <a:r>
              <a:rPr lang="en-US">
                <a:solidFill>
                  <a:srgbClr val="6600CC"/>
                </a:solidFill>
              </a:rPr>
              <a:t>getName</a:t>
            </a:r>
            <a:r>
              <a:rPr lang="en-US">
                <a:solidFill>
                  <a:srgbClr val="990000"/>
                </a:solidFill>
              </a:rPr>
              <a:t>, I can ask for a </a:t>
            </a:r>
            <a:r>
              <a:rPr lang="en-US">
                <a:solidFill>
                  <a:srgbClr val="6600CC"/>
                </a:solidFill>
              </a:rPr>
              <a:t>Student’s</a:t>
            </a:r>
            <a:r>
              <a:rPr lang="en-US">
                <a:solidFill>
                  <a:srgbClr val="990000"/>
                </a:solidFill>
              </a:rPr>
              <a:t> name with </a:t>
            </a:r>
            <a:r>
              <a:rPr lang="en-US">
                <a:solidFill>
                  <a:srgbClr val="6600CC"/>
                </a:solidFill>
              </a:rPr>
              <a:t>getName </a:t>
            </a:r>
            <a:r>
              <a:rPr lang="en-US">
                <a:solidFill>
                  <a:srgbClr val="990000"/>
                </a:solidFill>
              </a:rPr>
              <a:t>too!</a:t>
            </a:r>
          </a:p>
        </p:txBody>
      </p:sp>
      <p:grpSp>
        <p:nvGrpSpPr>
          <p:cNvPr id="405542" name="Group 38"/>
          <p:cNvGrpSpPr>
            <a:grpSpLocks/>
          </p:cNvGrpSpPr>
          <p:nvPr/>
        </p:nvGrpSpPr>
        <p:grpSpPr bwMode="auto">
          <a:xfrm>
            <a:off x="304800" y="3048000"/>
            <a:ext cx="3352800" cy="3149600"/>
            <a:chOff x="240" y="2057"/>
            <a:chExt cx="2112" cy="1774"/>
          </a:xfrm>
        </p:grpSpPr>
        <p:sp>
          <p:nvSpPr>
            <p:cNvPr id="405543" name="Rectangle 39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44" name="Text Box 40"/>
            <p:cNvSpPr txBox="1">
              <a:spLocks noChangeArrowheads="1"/>
            </p:cNvSpPr>
            <p:nvPr/>
          </p:nvSpPr>
          <p:spPr bwMode="auto">
            <a:xfrm>
              <a:off x="258" y="2060"/>
              <a:ext cx="2008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 return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05545" name="Group 41"/>
          <p:cNvGrpSpPr>
            <a:grpSpLocks/>
          </p:cNvGrpSpPr>
          <p:nvPr/>
        </p:nvGrpSpPr>
        <p:grpSpPr bwMode="auto">
          <a:xfrm>
            <a:off x="4994275" y="3273425"/>
            <a:ext cx="3963988" cy="3451225"/>
            <a:chOff x="3494" y="1776"/>
            <a:chExt cx="2162" cy="2432"/>
          </a:xfrm>
        </p:grpSpPr>
        <p:sp>
          <p:nvSpPr>
            <p:cNvPr id="405546" name="Rectangle 42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47" name="Text Box 43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SayHi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  </a:t>
              </a:r>
              <a:r>
                <a:rPr lang="en-US" sz="1800" b="1" dirty="0" err="1">
                  <a:latin typeface="Courier New" pitchFamily="49" charset="0"/>
                </a:rPr>
                <a:t>p.getName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5548" name="Text Box 44"/>
          <p:cNvSpPr txBox="1">
            <a:spLocks noChangeArrowheads="1"/>
          </p:cNvSpPr>
          <p:nvPr/>
        </p:nvSpPr>
        <p:spPr bwMode="auto">
          <a:xfrm>
            <a:off x="5008563" y="4845050"/>
            <a:ext cx="273183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 dirty="0" err="1"/>
              <a:t>int</a:t>
            </a:r>
            <a:r>
              <a:rPr lang="en-US" sz="1900" dirty="0"/>
              <a:t> main()</a:t>
            </a:r>
          </a:p>
          <a:p>
            <a:pPr algn="l"/>
            <a:r>
              <a:rPr lang="en-US" sz="1900" dirty="0"/>
              <a:t>{</a:t>
            </a:r>
          </a:p>
          <a:p>
            <a:pPr algn="l"/>
            <a:r>
              <a:rPr lang="en-US" sz="1900" dirty="0"/>
              <a:t>     Person </a:t>
            </a:r>
            <a:r>
              <a:rPr lang="en-US" sz="1900" dirty="0">
                <a:solidFill>
                  <a:srgbClr val="6600CC"/>
                </a:solidFill>
              </a:rPr>
              <a:t>p</a:t>
            </a:r>
            <a:r>
              <a:rPr lang="en-US" sz="1900" dirty="0"/>
              <a:t>(“Eric”,18);</a:t>
            </a:r>
          </a:p>
          <a:p>
            <a:pPr algn="l"/>
            <a:endParaRPr lang="en-US" sz="1900" dirty="0"/>
          </a:p>
          <a:p>
            <a:pPr algn="l"/>
            <a:r>
              <a:rPr lang="en-US" sz="1900" dirty="0"/>
              <a:t>    </a:t>
            </a:r>
            <a:r>
              <a:rPr lang="en-US" sz="1900" dirty="0" err="1"/>
              <a:t>SayHi</a:t>
            </a:r>
            <a:r>
              <a:rPr lang="en-US" sz="1900" dirty="0"/>
              <a:t>(</a:t>
            </a:r>
            <a:r>
              <a:rPr lang="en-US" sz="1900" dirty="0">
                <a:solidFill>
                  <a:srgbClr val="6600CC"/>
                </a:solidFill>
              </a:rPr>
              <a:t>p</a:t>
            </a:r>
            <a:r>
              <a:rPr lang="en-US" sz="1900" dirty="0"/>
              <a:t>);</a:t>
            </a:r>
          </a:p>
          <a:p>
            <a:pPr algn="l"/>
            <a:r>
              <a:rPr lang="en-US" sz="1900" dirty="0"/>
              <a:t>}</a:t>
            </a:r>
          </a:p>
        </p:txBody>
      </p:sp>
      <p:sp>
        <p:nvSpPr>
          <p:cNvPr id="405549" name="Text Box 45"/>
          <p:cNvSpPr txBox="1">
            <a:spLocks noChangeArrowheads="1"/>
          </p:cNvSpPr>
          <p:nvPr/>
        </p:nvSpPr>
        <p:spPr bwMode="auto">
          <a:xfrm>
            <a:off x="5337175" y="5337175"/>
            <a:ext cx="3571875" cy="115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float GPA = 1.6;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Student s</a:t>
            </a:r>
            <a:r>
              <a:rPr lang="en-US" sz="2000">
                <a:solidFill>
                  <a:schemeClr val="tx1"/>
                </a:solidFill>
              </a:rPr>
              <a:t>(“David”,52,</a:t>
            </a:r>
            <a:r>
              <a:rPr lang="en-US" sz="2000">
                <a:solidFill>
                  <a:srgbClr val="FF3300"/>
                </a:solidFill>
              </a:rPr>
              <a:t> GPA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5550" name="Text Box 46"/>
          <p:cNvSpPr txBox="1">
            <a:spLocks noChangeArrowheads="1"/>
          </p:cNvSpPr>
          <p:nvPr/>
        </p:nvSpPr>
        <p:spPr bwMode="auto">
          <a:xfrm>
            <a:off x="650875" y="4391025"/>
            <a:ext cx="4210050" cy="2566988"/>
          </a:xfrm>
          <a:prstGeom prst="rect">
            <a:avLst/>
          </a:prstGeom>
          <a:solidFill>
            <a:srgbClr val="FFFBFD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Student</a:t>
            </a:r>
            <a:r>
              <a:rPr lang="en-US" sz="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:</a:t>
            </a:r>
            <a:r>
              <a:rPr lang="en-US" sz="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800" b="1">
              <a:solidFill>
                <a:srgbClr val="6600CC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int getGPA();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float m_gpa;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05551" name="Text Box 47"/>
          <p:cNvSpPr txBox="1">
            <a:spLocks noChangeArrowheads="1"/>
          </p:cNvSpPr>
          <p:nvPr/>
        </p:nvSpPr>
        <p:spPr bwMode="auto">
          <a:xfrm>
            <a:off x="6062663" y="60753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52" name="Line 48"/>
          <p:cNvSpPr>
            <a:spLocks noChangeShapeType="1"/>
          </p:cNvSpPr>
          <p:nvPr/>
        </p:nvSpPr>
        <p:spPr bwMode="auto">
          <a:xfrm>
            <a:off x="5005388" y="55276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57" name="Rectangle 53"/>
          <p:cNvSpPr>
            <a:spLocks noChangeArrowheads="1"/>
          </p:cNvSpPr>
          <p:nvPr/>
        </p:nvSpPr>
        <p:spPr bwMode="auto">
          <a:xfrm>
            <a:off x="152400" y="2667000"/>
            <a:ext cx="4814888" cy="444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5558" name="Line 54"/>
          <p:cNvSpPr>
            <a:spLocks noChangeShapeType="1"/>
          </p:cNvSpPr>
          <p:nvPr/>
        </p:nvSpPr>
        <p:spPr bwMode="auto">
          <a:xfrm>
            <a:off x="5021263" y="5816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5567" name="Group 63"/>
          <p:cNvGrpSpPr>
            <a:grpSpLocks/>
          </p:cNvGrpSpPr>
          <p:nvPr/>
        </p:nvGrpSpPr>
        <p:grpSpPr bwMode="auto">
          <a:xfrm>
            <a:off x="268288" y="2590800"/>
            <a:ext cx="3617912" cy="4175125"/>
            <a:chOff x="-1872" y="3504"/>
            <a:chExt cx="2279" cy="2630"/>
          </a:xfrm>
        </p:grpSpPr>
        <p:sp>
          <p:nvSpPr>
            <p:cNvPr id="405559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2486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0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405561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</a:t>
              </a:r>
            </a:p>
          </p:txBody>
        </p:sp>
        <p:sp>
          <p:nvSpPr>
            <p:cNvPr id="405562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  <a:p>
              <a:pPr algn="l"/>
              <a:endParaRPr lang="en-US" sz="1800" dirty="0"/>
            </a:p>
            <a:p>
              <a:pPr algn="l"/>
              <a:r>
                <a:rPr lang="en-US" sz="2000" u="sng" dirty="0">
                  <a:solidFill>
                    <a:srgbClr val="006666"/>
                  </a:solidFill>
                </a:rPr>
                <a:t>Student’s Stuff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float </a:t>
              </a:r>
              <a:r>
                <a:rPr lang="en-US" sz="1800" dirty="0" err="1">
                  <a:solidFill>
                    <a:schemeClr val="tx1"/>
                  </a:solidFill>
                </a:rPr>
                <a:t>getGPA</a:t>
              </a:r>
              <a:r>
                <a:rPr lang="en-US" sz="1800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  { return </a:t>
              </a:r>
              <a:r>
                <a:rPr lang="en-US" sz="1800" dirty="0" err="1">
                  <a:solidFill>
                    <a:schemeClr val="tx1"/>
                  </a:solidFill>
                </a:rPr>
                <a:t>m_gpa</a:t>
              </a:r>
              <a:r>
                <a:rPr lang="en-US" sz="1800" dirty="0">
                  <a:solidFill>
                    <a:schemeClr val="tx1"/>
                  </a:solidFill>
                </a:rPr>
                <a:t>; }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m_gpa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405563" name="Rectangle 59"/>
            <p:cNvSpPr>
              <a:spLocks noChangeArrowheads="1"/>
            </p:cNvSpPr>
            <p:nvPr/>
          </p:nvSpPr>
          <p:spPr bwMode="auto">
            <a:xfrm>
              <a:off x="-982" y="4798"/>
              <a:ext cx="465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4" name="Rectangle 60"/>
            <p:cNvSpPr>
              <a:spLocks noChangeArrowheads="1"/>
            </p:cNvSpPr>
            <p:nvPr/>
          </p:nvSpPr>
          <p:spPr bwMode="auto">
            <a:xfrm>
              <a:off x="10" y="4791"/>
              <a:ext cx="336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6" name="Rectangle 62"/>
            <p:cNvSpPr>
              <a:spLocks noChangeArrowheads="1"/>
            </p:cNvSpPr>
            <p:nvPr/>
          </p:nvSpPr>
          <p:spPr bwMode="auto">
            <a:xfrm>
              <a:off x="-1072" y="5850"/>
              <a:ext cx="336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5568" name="Text Box 64"/>
          <p:cNvSpPr txBox="1">
            <a:spLocks noChangeArrowheads="1"/>
          </p:cNvSpPr>
          <p:nvPr/>
        </p:nvSpPr>
        <p:spPr bwMode="auto">
          <a:xfrm>
            <a:off x="1598613" y="4605338"/>
            <a:ext cx="957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“David”</a:t>
            </a:r>
          </a:p>
        </p:txBody>
      </p:sp>
      <p:sp>
        <p:nvSpPr>
          <p:cNvPr id="405569" name="Text Box 65"/>
          <p:cNvSpPr txBox="1">
            <a:spLocks noChangeArrowheads="1"/>
          </p:cNvSpPr>
          <p:nvPr/>
        </p:nvSpPr>
        <p:spPr bwMode="auto">
          <a:xfrm>
            <a:off x="3317875" y="461803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52</a:t>
            </a:r>
          </a:p>
        </p:txBody>
      </p:sp>
      <p:sp>
        <p:nvSpPr>
          <p:cNvPr id="405570" name="Text Box 66"/>
          <p:cNvSpPr txBox="1">
            <a:spLocks noChangeArrowheads="1"/>
          </p:cNvSpPr>
          <p:nvPr/>
        </p:nvSpPr>
        <p:spPr bwMode="auto">
          <a:xfrm>
            <a:off x="1601788" y="6294438"/>
            <a:ext cx="484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1.6</a:t>
            </a:r>
          </a:p>
        </p:txBody>
      </p:sp>
      <p:sp>
        <p:nvSpPr>
          <p:cNvPr id="405571" name="Line 67"/>
          <p:cNvSpPr>
            <a:spLocks noChangeShapeType="1"/>
          </p:cNvSpPr>
          <p:nvPr/>
        </p:nvSpPr>
        <p:spPr bwMode="auto">
          <a:xfrm>
            <a:off x="5000625" y="6296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2" name="Line 68"/>
          <p:cNvSpPr>
            <a:spLocks noChangeShapeType="1"/>
          </p:cNvSpPr>
          <p:nvPr/>
        </p:nvSpPr>
        <p:spPr bwMode="auto">
          <a:xfrm>
            <a:off x="4648200" y="34718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3" name="Text Box 69"/>
          <p:cNvSpPr txBox="1">
            <a:spLocks noChangeArrowheads="1"/>
          </p:cNvSpPr>
          <p:nvPr/>
        </p:nvSpPr>
        <p:spPr bwMode="auto">
          <a:xfrm>
            <a:off x="7583488" y="33321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74" name="Text Box 70"/>
          <p:cNvSpPr txBox="1">
            <a:spLocks noChangeArrowheads="1"/>
          </p:cNvSpPr>
          <p:nvPr/>
        </p:nvSpPr>
        <p:spPr bwMode="auto">
          <a:xfrm>
            <a:off x="373063" y="2800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76" name="AutoShape 72"/>
          <p:cNvSpPr>
            <a:spLocks noChangeArrowheads="1"/>
          </p:cNvSpPr>
          <p:nvPr/>
        </p:nvSpPr>
        <p:spPr bwMode="auto">
          <a:xfrm>
            <a:off x="3814763" y="188913"/>
            <a:ext cx="5295900" cy="2270125"/>
          </a:xfrm>
          <a:prstGeom prst="wedgeRoundRectCallout">
            <a:avLst>
              <a:gd name="adj1" fmla="val 22870"/>
              <a:gd name="adj2" fmla="val 89023"/>
              <a:gd name="adj3" fmla="val 16667"/>
            </a:avLst>
          </a:prstGeom>
          <a:solidFill>
            <a:srgbClr val="F3FF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Our </a:t>
            </a:r>
            <a:r>
              <a:rPr lang="en-US">
                <a:solidFill>
                  <a:srgbClr val="6600CC"/>
                </a:solidFill>
              </a:rPr>
              <a:t>SayHi</a:t>
            </a:r>
            <a:r>
              <a:rPr lang="en-US"/>
              <a:t> function now treats variable </a:t>
            </a:r>
            <a:r>
              <a:rPr lang="en-US">
                <a:solidFill>
                  <a:srgbClr val="6600CC"/>
                </a:solidFill>
              </a:rPr>
              <a:t>p </a:t>
            </a:r>
            <a:r>
              <a:rPr lang="en-US"/>
              <a:t>as if it referred to a </a:t>
            </a:r>
            <a:r>
              <a:rPr lang="en-US">
                <a:solidFill>
                  <a:srgbClr val="6600CC"/>
                </a:solidFill>
              </a:rPr>
              <a:t>Person</a:t>
            </a:r>
            <a:r>
              <a:rPr lang="en-US"/>
              <a:t> variable… </a:t>
            </a:r>
          </a:p>
          <a:p>
            <a:endParaRPr lang="en-US" sz="1000"/>
          </a:p>
          <a:p>
            <a:r>
              <a:rPr lang="en-US"/>
              <a:t>In fact, </a:t>
            </a:r>
            <a:r>
              <a:rPr lang="en-US">
                <a:solidFill>
                  <a:srgbClr val="6600CC"/>
                </a:solidFill>
              </a:rPr>
              <a:t>SayHi</a:t>
            </a:r>
            <a:r>
              <a:rPr lang="en-US"/>
              <a:t> has </a:t>
            </a:r>
            <a:r>
              <a:rPr lang="en-US">
                <a:solidFill>
                  <a:srgbClr val="FF3300"/>
                </a:solidFill>
              </a:rPr>
              <a:t>no idea</a:t>
            </a:r>
            <a:r>
              <a:rPr lang="en-US"/>
              <a:t> that </a:t>
            </a:r>
            <a:r>
              <a:rPr lang="en-US">
                <a:solidFill>
                  <a:srgbClr val="6600CC"/>
                </a:solidFill>
              </a:rPr>
              <a:t>p</a:t>
            </a:r>
            <a:r>
              <a:rPr lang="en-US"/>
              <a:t> refers to a </a:t>
            </a:r>
            <a:r>
              <a:rPr lang="en-US">
                <a:solidFill>
                  <a:srgbClr val="6600CC"/>
                </a:solidFill>
              </a:rPr>
              <a:t>Student</a:t>
            </a:r>
            <a:r>
              <a:rPr lang="en-US"/>
              <a:t>!</a:t>
            </a:r>
          </a:p>
        </p:txBody>
      </p:sp>
      <p:cxnSp>
        <p:nvCxnSpPr>
          <p:cNvPr id="405575" name="AutoShape 71"/>
          <p:cNvCxnSpPr>
            <a:cxnSpLocks noChangeShapeType="1"/>
            <a:stCxn id="405573" idx="0"/>
            <a:endCxn id="405574" idx="0"/>
          </p:cNvCxnSpPr>
          <p:nvPr/>
        </p:nvCxnSpPr>
        <p:spPr bwMode="auto">
          <a:xfrm rot="5400000" flipH="1">
            <a:off x="3850481" y="-538956"/>
            <a:ext cx="531813" cy="7210425"/>
          </a:xfrm>
          <a:prstGeom prst="curvedConnector3">
            <a:avLst>
              <a:gd name="adj1" fmla="val 142986"/>
            </a:avLst>
          </a:prstGeom>
          <a:noFill/>
          <a:ln w="508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5577" name="Line 73"/>
          <p:cNvSpPr>
            <a:spLocks noChangeShapeType="1"/>
          </p:cNvSpPr>
          <p:nvPr/>
        </p:nvSpPr>
        <p:spPr bwMode="auto">
          <a:xfrm>
            <a:off x="5043488" y="40243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8" name="Rectangle 74"/>
          <p:cNvSpPr>
            <a:spLocks noChangeArrowheads="1"/>
          </p:cNvSpPr>
          <p:nvPr/>
        </p:nvSpPr>
        <p:spPr bwMode="auto">
          <a:xfrm>
            <a:off x="695325" y="5091113"/>
            <a:ext cx="3125788" cy="1624012"/>
          </a:xfrm>
          <a:prstGeom prst="rect">
            <a:avLst/>
          </a:prstGeom>
          <a:solidFill>
            <a:srgbClr val="FFF5EB">
              <a:alpha val="82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5579" name="Line 75"/>
          <p:cNvSpPr>
            <a:spLocks noChangeShapeType="1"/>
          </p:cNvSpPr>
          <p:nvPr/>
        </p:nvSpPr>
        <p:spPr bwMode="auto">
          <a:xfrm>
            <a:off x="350838" y="33988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80" name="Line 76"/>
          <p:cNvSpPr>
            <a:spLocks noChangeShapeType="1"/>
          </p:cNvSpPr>
          <p:nvPr/>
        </p:nvSpPr>
        <p:spPr bwMode="auto">
          <a:xfrm>
            <a:off x="706438" y="36877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82" name="Text Box 78"/>
          <p:cNvSpPr txBox="1">
            <a:spLocks noChangeArrowheads="1"/>
          </p:cNvSpPr>
          <p:nvPr/>
        </p:nvSpPr>
        <p:spPr bwMode="auto">
          <a:xfrm>
            <a:off x="5638800" y="4137025"/>
            <a:ext cx="19335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2000"/>
          </a:p>
        </p:txBody>
      </p:sp>
      <p:sp>
        <p:nvSpPr>
          <p:cNvPr id="405581" name="Text Box 77"/>
          <p:cNvSpPr txBox="1">
            <a:spLocks noChangeArrowheads="1"/>
          </p:cNvSpPr>
          <p:nvPr/>
        </p:nvSpPr>
        <p:spPr bwMode="auto">
          <a:xfrm>
            <a:off x="1600200" y="4600575"/>
            <a:ext cx="957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“David”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0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936E-6 L 0.43055 -0.07563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8" y="-37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4" grpId="0"/>
      <p:bldP spid="405550" grpId="0" animBg="1"/>
      <p:bldP spid="405552" grpId="0" animBg="1"/>
      <p:bldP spid="405552" grpId="1" animBg="1"/>
      <p:bldP spid="405557" grpId="0" animBg="1"/>
      <p:bldP spid="405558" grpId="0" animBg="1"/>
      <p:bldP spid="405558" grpId="1" animBg="1"/>
      <p:bldP spid="405568" grpId="0"/>
      <p:bldP spid="405569" grpId="0"/>
      <p:bldP spid="405570" grpId="0"/>
      <p:bldP spid="405571" grpId="0" animBg="1"/>
      <p:bldP spid="405571" grpId="1" animBg="1"/>
      <p:bldP spid="405572" grpId="0" animBg="1"/>
      <p:bldP spid="405572" grpId="1" animBg="1"/>
      <p:bldP spid="405576" grpId="0" build="p" animBg="1"/>
      <p:bldP spid="405577" grpId="0" animBg="1"/>
      <p:bldP spid="405577" grpId="1" animBg="1"/>
      <p:bldP spid="405578" grpId="0" animBg="1"/>
      <p:bldP spid="405579" grpId="0" animBg="1"/>
      <p:bldP spid="405579" grpId="1" animBg="1"/>
      <p:bldP spid="405580" grpId="0" animBg="1"/>
      <p:bldP spid="405580" grpId="1" animBg="1"/>
      <p:bldP spid="405582" grpId="0" animBg="1"/>
      <p:bldP spid="405581" grpId="0"/>
      <p:bldP spid="40558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279-7CD3-4EE9-BF7F-AD0A46FA1A0B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5470525" y="2697163"/>
            <a:ext cx="3609975" cy="3860800"/>
            <a:chOff x="3494" y="1776"/>
            <a:chExt cx="2162" cy="2432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2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SayHi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  </a:t>
              </a:r>
              <a:r>
                <a:rPr lang="en-US" sz="1800" b="1" dirty="0" err="1">
                  <a:latin typeface="Courier New" pitchFamily="49" charset="0"/>
                </a:rPr>
                <a:t>p.getName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		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803900" y="5151438"/>
            <a:ext cx="128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Person c;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);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776913" y="5133975"/>
            <a:ext cx="3279775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Student s(“Carey”,38,</a:t>
            </a:r>
            <a:r>
              <a:rPr lang="en-US" sz="1800">
                <a:solidFill>
                  <a:srgbClr val="FF3300"/>
                </a:solidFill>
              </a:rPr>
              <a:t>3.9</a:t>
            </a:r>
            <a:r>
              <a:rPr lang="en-US" sz="2000">
                <a:solidFill>
                  <a:srgbClr val="FF3300"/>
                </a:solidFill>
              </a:rPr>
              <a:t>);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7543800" y="2743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406555" name="Group 27"/>
          <p:cNvGrpSpPr>
            <a:grpSpLocks/>
          </p:cNvGrpSpPr>
          <p:nvPr/>
        </p:nvGrpSpPr>
        <p:grpSpPr bwMode="auto">
          <a:xfrm>
            <a:off x="5478463" y="2692400"/>
            <a:ext cx="3609975" cy="3860800"/>
            <a:chOff x="6864" y="1920"/>
            <a:chExt cx="2274" cy="2432"/>
          </a:xfrm>
        </p:grpSpPr>
        <p:grpSp>
          <p:nvGrpSpPr>
            <p:cNvPr id="406551" name="Group 23"/>
            <p:cNvGrpSpPr>
              <a:grpSpLocks/>
            </p:cNvGrpSpPr>
            <p:nvPr/>
          </p:nvGrpSpPr>
          <p:grpSpPr bwMode="auto">
            <a:xfrm>
              <a:off x="6864" y="1920"/>
              <a:ext cx="2274" cy="2432"/>
              <a:chOff x="3494" y="1776"/>
              <a:chExt cx="2162" cy="2432"/>
            </a:xfrm>
          </p:grpSpPr>
          <p:sp>
            <p:nvSpPr>
              <p:cNvPr id="406552" name="Rectangle 24"/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2152" cy="2432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53" name="Text Box 25"/>
              <p:cNvSpPr txBox="1">
                <a:spLocks noChangeArrowheads="1"/>
              </p:cNvSpPr>
              <p:nvPr/>
            </p:nvSpPr>
            <p:spPr bwMode="auto">
              <a:xfrm>
                <a:off x="3494" y="1780"/>
                <a:ext cx="2008" cy="2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 dirty="0">
                    <a:latin typeface="Courier New" pitchFamily="49" charset="0"/>
                  </a:rPr>
                  <a:t>void </a:t>
                </a:r>
                <a:r>
                  <a:rPr lang="en-US" sz="1800" b="1" dirty="0" err="1">
                    <a:latin typeface="Courier New" pitchFamily="49" charset="0"/>
                  </a:rPr>
                  <a:t>SayHi</a:t>
                </a:r>
                <a:r>
                  <a:rPr lang="en-US" sz="1800" b="1" dirty="0">
                    <a:latin typeface="Courier New" pitchFamily="49" charset="0"/>
                  </a:rPr>
                  <a:t>(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Person</a:t>
                </a:r>
                <a:r>
                  <a:rPr lang="en-US" sz="1800" b="1" dirty="0">
                    <a:latin typeface="Courier New" pitchFamily="49" charset="0"/>
                  </a:rPr>
                  <a:t> 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</a:rPr>
                  <a:t>*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p</a:t>
                </a:r>
                <a:r>
                  <a:rPr lang="en-US" sz="1800" b="1" dirty="0">
                    <a:latin typeface="Courier New" pitchFamily="49" charset="0"/>
                  </a:rPr>
                  <a:t>)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 </a:t>
                </a:r>
                <a:r>
                  <a:rPr lang="en-US" sz="1800" b="1" dirty="0" err="1">
                    <a:latin typeface="Courier New" pitchFamily="49" charset="0"/>
                  </a:rPr>
                  <a:t>cout</a:t>
                </a:r>
                <a:r>
                  <a:rPr lang="en-US" sz="1800" b="1" dirty="0">
                    <a:latin typeface="Courier New" pitchFamily="49" charset="0"/>
                  </a:rPr>
                  <a:t> &lt;&lt; “Hello “ &lt;&lt;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   p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</a:rPr>
                  <a:t>-&gt;</a:t>
                </a:r>
                <a:r>
                  <a:rPr lang="en-US" sz="1800" b="1" dirty="0" err="1">
                    <a:latin typeface="Courier New" pitchFamily="49" charset="0"/>
                  </a:rPr>
                  <a:t>getName</a:t>
                </a:r>
                <a:r>
                  <a:rPr lang="en-US" sz="1800" b="1" dirty="0">
                    <a:latin typeface="Courier New" pitchFamily="49" charset="0"/>
                  </a:rPr>
                  <a:t>();</a:t>
                </a:r>
                <a:br>
                  <a:rPr lang="en-US" sz="1800" b="1" dirty="0">
                    <a:latin typeface="Courier New" pitchFamily="49" charset="0"/>
                  </a:rPr>
                </a:br>
                <a:r>
                  <a:rPr lang="en-US" sz="1800" b="1" dirty="0">
                    <a:latin typeface="Courier New" pitchFamily="49" charset="0"/>
                  </a:rPr>
                  <a:t>}</a:t>
                </a: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0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main()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		</a:t>
                </a: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</a:t>
                </a:r>
              </a:p>
            </p:txBody>
          </p:sp>
        </p:grpSp>
        <p:sp>
          <p:nvSpPr>
            <p:cNvPr id="406554" name="Text Box 26"/>
            <p:cNvSpPr txBox="1">
              <a:spLocks noChangeArrowheads="1"/>
            </p:cNvSpPr>
            <p:nvPr/>
          </p:nvSpPr>
          <p:spPr bwMode="auto">
            <a:xfrm>
              <a:off x="7057" y="3455"/>
              <a:ext cx="2066" cy="63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3300"/>
                  </a:solidFill>
                </a:rPr>
                <a:t>Student s(“Carey”,38,</a:t>
              </a:r>
              <a:r>
                <a:rPr lang="en-US" sz="1800">
                  <a:solidFill>
                    <a:srgbClr val="FF3300"/>
                  </a:solidFill>
                </a:rPr>
                <a:t>3.9</a:t>
              </a:r>
              <a:r>
                <a:rPr lang="en-US" sz="2000">
                  <a:solidFill>
                    <a:srgbClr val="FF3300"/>
                  </a:solidFill>
                </a:rPr>
                <a:t>);</a:t>
              </a:r>
            </a:p>
            <a:p>
              <a:pPr algn="l"/>
              <a:endParaRPr lang="en-US" sz="2000"/>
            </a:p>
            <a:p>
              <a:pPr algn="l"/>
              <a:r>
                <a:rPr lang="en-US" sz="2000"/>
                <a:t>SayHi(</a:t>
              </a:r>
              <a:r>
                <a:rPr lang="en-US" sz="2000">
                  <a:solidFill>
                    <a:srgbClr val="6600CC"/>
                  </a:solidFill>
                </a:rPr>
                <a:t>&amp;</a:t>
              </a:r>
              <a:r>
                <a:rPr lang="en-US" sz="2000">
                  <a:solidFill>
                    <a:srgbClr val="FF3300"/>
                  </a:solidFill>
                </a:rPr>
                <a:t>s</a:t>
              </a:r>
              <a:r>
                <a:rPr lang="en-US" sz="2000"/>
                <a:t>);</a:t>
              </a:r>
            </a:p>
          </p:txBody>
        </p:sp>
      </p:grp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22250" y="930275"/>
            <a:ext cx="8634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Any time we use a </a:t>
            </a:r>
            <a:r>
              <a:rPr lang="en-US">
                <a:solidFill>
                  <a:srgbClr val="990000"/>
                </a:solidFill>
              </a:rPr>
              <a:t>base pointer</a:t>
            </a:r>
            <a:r>
              <a:rPr lang="en-US"/>
              <a:t> or a </a:t>
            </a:r>
            <a:r>
              <a:rPr lang="en-US">
                <a:solidFill>
                  <a:srgbClr val="990000"/>
                </a:solidFill>
              </a:rPr>
              <a:t>base reference</a:t>
            </a:r>
            <a:r>
              <a:rPr lang="en-US"/>
              <a:t> to access a </a:t>
            </a:r>
            <a:r>
              <a:rPr lang="en-US">
                <a:solidFill>
                  <a:srgbClr val="006666"/>
                </a:solidFill>
              </a:rPr>
              <a:t>derived object</a:t>
            </a:r>
            <a:r>
              <a:rPr lang="en-US"/>
              <a:t>, this is called </a:t>
            </a:r>
            <a:r>
              <a:rPr lang="en-US">
                <a:solidFill>
                  <a:srgbClr val="6600CC"/>
                </a:solidFill>
              </a:rPr>
              <a:t>polymorphism</a:t>
            </a:r>
            <a:r>
              <a:rPr lang="en-US"/>
              <a:t>. </a:t>
            </a:r>
          </a:p>
        </p:txBody>
      </p: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304800" y="2438400"/>
            <a:ext cx="4816475" cy="4191000"/>
            <a:chOff x="240" y="1680"/>
            <a:chExt cx="3034" cy="2640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240" y="1680"/>
              <a:ext cx="2112" cy="1806"/>
              <a:chOff x="240" y="2057"/>
              <a:chExt cx="2112" cy="1806"/>
            </a:xfrm>
          </p:grpSpPr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240" y="2057"/>
                <a:ext cx="2112" cy="177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0" name="Text Box 12"/>
              <p:cNvSpPr txBox="1">
                <a:spLocks noChangeArrowheads="1"/>
              </p:cNvSpPr>
              <p:nvPr/>
            </p:nvSpPr>
            <p:spPr bwMode="auto">
              <a:xfrm>
                <a:off x="258" y="2060"/>
                <a:ext cx="1766" cy="1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class Person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  string </a:t>
                </a:r>
                <a:r>
                  <a:rPr lang="en-US" sz="1800" b="1" dirty="0" err="1">
                    <a:latin typeface="Courier New" pitchFamily="49" charset="0"/>
                    <a:ea typeface="MS Mincho" pitchFamily="49" charset="-128"/>
                  </a:rPr>
                  <a:t>getName</a:t>
                </a:r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();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  ...</a:t>
                </a:r>
              </a:p>
              <a:p>
                <a:pPr algn="l"/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private: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  </a:t>
                </a:r>
                <a:r>
                  <a:rPr lang="en-US" sz="1800" b="1" dirty="0">
                    <a:latin typeface="Courier New" pitchFamily="49" charset="0"/>
                  </a:rPr>
                  <a:t>string </a:t>
                </a:r>
                <a:r>
                  <a:rPr lang="en-US" sz="1800" b="1" dirty="0" err="1">
                    <a:latin typeface="Courier New" pitchFamily="49" charset="0"/>
                  </a:rPr>
                  <a:t>m_sName</a:t>
                </a:r>
                <a:r>
                  <a:rPr lang="en-US" sz="1800" b="1" dirty="0"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   </a:t>
                </a:r>
                <a:r>
                  <a:rPr lang="en-US" sz="1800" b="1" dirty="0" err="1">
                    <a:latin typeface="Courier New" pitchFamily="49" charset="0"/>
                  </a:rPr>
                  <a:t>m_nAge</a:t>
                </a:r>
                <a:r>
                  <a:rPr lang="en-US" sz="1800" b="1" dirty="0"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};</a:t>
                </a:r>
                <a:r>
                  <a:rPr lang="en-US" sz="1800" dirty="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06541" name="Group 13"/>
            <p:cNvGrpSpPr>
              <a:grpSpLocks/>
            </p:cNvGrpSpPr>
            <p:nvPr/>
          </p:nvGrpSpPr>
          <p:grpSpPr bwMode="auto">
            <a:xfrm>
              <a:off x="1008" y="2506"/>
              <a:ext cx="2266" cy="1814"/>
              <a:chOff x="2976" y="1835"/>
              <a:chExt cx="2180" cy="1723"/>
            </a:xfrm>
          </p:grpSpPr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2976" y="1835"/>
                <a:ext cx="2112" cy="17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1860"/>
                <a:ext cx="2180" cy="1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 </a:t>
                </a:r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: </a:t>
                </a:r>
              </a:p>
              <a:p>
                <a:pPr algn="l"/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	public Person</a:t>
                </a:r>
                <a:endPara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getStudentID();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m_nStudentID;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</p:grp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6811963" y="8286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2598738" y="12827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6548" name="AutoShape 20"/>
          <p:cNvCxnSpPr>
            <a:cxnSpLocks noChangeShapeType="1"/>
            <a:stCxn id="406545" idx="2"/>
            <a:endCxn id="406544" idx="0"/>
          </p:cNvCxnSpPr>
          <p:nvPr/>
        </p:nvCxnSpPr>
        <p:spPr bwMode="auto">
          <a:xfrm rot="16200000" flipH="1">
            <a:off x="6587331" y="1648619"/>
            <a:ext cx="1457325" cy="731838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6549" name="AutoShape 21"/>
          <p:cNvCxnSpPr>
            <a:cxnSpLocks noChangeShapeType="1"/>
            <a:stCxn id="406547" idx="2"/>
          </p:cNvCxnSpPr>
          <p:nvPr/>
        </p:nvCxnSpPr>
        <p:spPr bwMode="auto">
          <a:xfrm rot="16200000" flipH="1">
            <a:off x="3164682" y="1312068"/>
            <a:ext cx="3441700" cy="4297363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4008438" y="8794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6557" name="AutoShape 29"/>
          <p:cNvCxnSpPr>
            <a:cxnSpLocks noChangeShapeType="1"/>
            <a:stCxn id="406556" idx="2"/>
            <a:endCxn id="406558" idx="0"/>
          </p:cNvCxnSpPr>
          <p:nvPr/>
        </p:nvCxnSpPr>
        <p:spPr bwMode="auto">
          <a:xfrm rot="16200000" flipH="1">
            <a:off x="5416550" y="66675"/>
            <a:ext cx="1406525" cy="3946525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558" name="Text Box 30"/>
          <p:cNvSpPr txBox="1">
            <a:spLocks noChangeArrowheads="1"/>
          </p:cNvSpPr>
          <p:nvPr/>
        </p:nvSpPr>
        <p:spPr bwMode="auto">
          <a:xfrm>
            <a:off x="7954963" y="27432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842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91765</TotalTime>
  <Words>8410</Words>
  <Application>Microsoft Office PowerPoint</Application>
  <PresentationFormat>On-screen Show (4:3)</PresentationFormat>
  <Paragraphs>2404</Paragraphs>
  <Slides>56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MS Mincho</vt:lpstr>
      <vt:lpstr>Comic Sans MS</vt:lpstr>
      <vt:lpstr>Courier New</vt:lpstr>
      <vt:lpstr>Impact</vt:lpstr>
      <vt:lpstr>Times New Roman</vt:lpstr>
      <vt:lpstr>Default Design</vt:lpstr>
      <vt:lpstr>Lecture #7</vt:lpstr>
      <vt:lpstr>Polymorphism</vt:lpstr>
      <vt:lpstr>PowerPoint Presentation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 and Chopping!</vt:lpstr>
      <vt:lpstr>Polymorphism</vt:lpstr>
      <vt:lpstr>Polymorphism</vt:lpstr>
      <vt:lpstr>PowerPoint Presentation</vt:lpstr>
      <vt:lpstr>Polymorphism</vt:lpstr>
      <vt:lpstr>Polymorphism</vt:lpstr>
      <vt:lpstr>Polymorphism  </vt:lpstr>
      <vt:lpstr>Polymorphism </vt:lpstr>
      <vt:lpstr>So What is Inheritance? What is Polymorphism?</vt:lpstr>
      <vt:lpstr>Why use Polymorphism?</vt:lpstr>
      <vt:lpstr>Polymorphism</vt:lpstr>
      <vt:lpstr>Polymorphism</vt:lpstr>
      <vt:lpstr>Polymorphism and Pointers</vt:lpstr>
      <vt:lpstr>Polymorphism and Pointers</vt:lpstr>
      <vt:lpstr>Polymorphism and Pointers!</vt:lpstr>
      <vt:lpstr>Polymorphism and Pointers</vt:lpstr>
      <vt:lpstr>Polymorphism and Pointers</vt:lpstr>
      <vt:lpstr>Virtual HELL!</vt:lpstr>
      <vt:lpstr>Polymorphism and Virtual Destructors</vt:lpstr>
      <vt:lpstr>Polymorphism and Virtual Destructors</vt:lpstr>
      <vt:lpstr>Virtual Destructors</vt:lpstr>
      <vt:lpstr>Polymorphism and Virtual Destructors</vt:lpstr>
      <vt:lpstr>Virtual Destructors</vt:lpstr>
      <vt:lpstr>Polymorphism and Virtual Destructors</vt:lpstr>
      <vt:lpstr>Polymorphism and Virtual Destructors</vt:lpstr>
      <vt:lpstr>Virtual Destructors – What Happens?</vt:lpstr>
      <vt:lpstr>How does it all work?</vt:lpstr>
      <vt:lpstr>How does it all work?</vt:lpstr>
      <vt:lpstr>How does it all work?</vt:lpstr>
      <vt:lpstr>Summary of Polymorphism</vt:lpstr>
      <vt:lpstr>Useless  Functions</vt:lpstr>
      <vt:lpstr>Useless  Functions</vt:lpstr>
      <vt:lpstr>Pure Virtual Functions</vt:lpstr>
      <vt:lpstr>Pure Virtual Functions</vt:lpstr>
      <vt:lpstr>Pure Virtual Functions</vt:lpstr>
      <vt:lpstr>Pure Virtual Functions</vt:lpstr>
      <vt:lpstr>Abstract Base Classes (ABCs)</vt:lpstr>
      <vt:lpstr>Abstract Base Classes (ABCs)</vt:lpstr>
      <vt:lpstr>What you can do with ABCs</vt:lpstr>
      <vt:lpstr>Pure Virtual Functions/ABCs</vt:lpstr>
      <vt:lpstr>Polymorphism Cheat Sheet</vt:lpstr>
      <vt:lpstr>Polymorphism Cheat Sheet, Page #2</vt:lpstr>
      <vt:lpstr>Challenge Problem: Diary Class</vt:lpstr>
      <vt:lpstr>Diary Class Solution</vt:lpstr>
      <vt:lpstr>Challenge Problem Part 2</vt:lpstr>
      <vt:lpstr>PowerPoint Presentation</vt:lpstr>
      <vt:lpstr>Challenge Problem Part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4270</cp:revision>
  <dcterms:created xsi:type="dcterms:W3CDTF">2002-10-09T05:27:34Z</dcterms:created>
  <dcterms:modified xsi:type="dcterms:W3CDTF">2017-12-26T20:26:07Z</dcterms:modified>
</cp:coreProperties>
</file>