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445" r:id="rId2"/>
    <p:sldId id="455" r:id="rId3"/>
    <p:sldId id="456" r:id="rId4"/>
    <p:sldId id="443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399" r:id="rId57"/>
    <p:sldId id="400" r:id="rId58"/>
    <p:sldId id="452" r:id="rId59"/>
    <p:sldId id="453" r:id="rId60"/>
    <p:sldId id="454" r:id="rId61"/>
    <p:sldId id="395" r:id="rId62"/>
    <p:sldId id="396" r:id="rId63"/>
    <p:sldId id="451" r:id="rId64"/>
    <p:sldId id="436" r:id="rId65"/>
    <p:sldId id="437" r:id="rId66"/>
    <p:sldId id="446" r:id="rId67"/>
    <p:sldId id="447" r:id="rId68"/>
    <p:sldId id="448" r:id="rId69"/>
    <p:sldId id="449" r:id="rId70"/>
    <p:sldId id="450" r:id="rId71"/>
    <p:sldId id="44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CC"/>
    <a:srgbClr val="FF3300"/>
    <a:srgbClr val="FFCCCC"/>
    <a:srgbClr val="FFFF99"/>
    <a:srgbClr val="FFF4EB"/>
    <a:srgbClr val="FAFEF8"/>
    <a:srgbClr val="ECFDE3"/>
    <a:srgbClr val="FEF6E6"/>
    <a:srgbClr val="E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1" autoAdjust="0"/>
    <p:restoredTop sz="95693" autoAdjust="0"/>
  </p:normalViewPr>
  <p:slideViewPr>
    <p:cSldViewPr snapToGrid="0">
      <p:cViewPr varScale="1">
        <p:scale>
          <a:sx n="172" d="100"/>
          <a:sy n="172" d="100"/>
        </p:scale>
        <p:origin x="201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0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2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86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674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46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37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45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25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69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69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70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08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7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  <p:extLst>
      <p:ext uri="{BB962C8B-B14F-4D97-AF65-F5344CB8AC3E}">
        <p14:creationId xmlns:p14="http://schemas.microsoft.com/office/powerpoint/2010/main" val="292679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sz="2200" b="0" dirty="0" err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 dirty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sz="20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sz="20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 dirty="0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a=5, b=6;</a:t>
              </a: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 // GOOD!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</p:txBody>
        </p:sp>
      </p:grp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12653"/>
            <a:ext cx="3725863" cy="7024662"/>
            <a:chOff x="3338" y="2311"/>
            <a:chExt cx="2347" cy="1884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2393"/>
              <a:ext cx="2304" cy="1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400" b="0" dirty="0"/>
            </a:p>
            <a:p>
              <a:r>
                <a:rPr lang="en-US" sz="105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50" b="0" dirty="0"/>
            </a:p>
            <a:p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400" b="0" dirty="0"/>
            </a:p>
            <a:p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4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400" b="0" dirty="0">
                <a:solidFill>
                  <a:srgbClr val="FF3300"/>
                </a:solidFill>
              </a:endParaRPr>
            </a:p>
            <a:p>
              <a:r>
                <a:rPr lang="en-US" sz="2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200" b="0" dirty="0"/>
            </a:p>
            <a:p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4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400" b="0" dirty="0"/>
            </a:p>
            <a:p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4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400" b="0" dirty="0">
                <a:solidFill>
                  <a:srgbClr val="FF3300"/>
                </a:solidFill>
              </a:endParaRPr>
            </a:p>
            <a:p>
              <a:r>
                <a:rPr lang="en-US" sz="2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200" b="0" dirty="0"/>
            </a:p>
            <a:p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4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4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4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400" b="0" dirty="0"/>
            </a:p>
            <a:p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4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4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2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2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400" b="0" dirty="0">
                  <a:cs typeface="Times New Roman" pitchFamily="18" charset="0"/>
                </a:rPr>
                <a:t>    </a:t>
              </a:r>
              <a:r>
                <a:rPr lang="en-US" sz="1400" dirty="0" err="1">
                  <a:cs typeface="Times New Roman" pitchFamily="18" charset="0"/>
                </a:rPr>
                <a:t>int</a:t>
              </a:r>
              <a:r>
                <a:rPr lang="en-US" sz="1400" dirty="0">
                  <a:cs typeface="Times New Roman" pitchFamily="18" charset="0"/>
                </a:rPr>
                <a:t> r=10, s=20;</a:t>
              </a:r>
              <a:endParaRPr lang="en-US" sz="1400" b="0" dirty="0">
                <a:cs typeface="Times New Roman" pitchFamily="18" charset="0"/>
              </a:endParaRPr>
            </a:p>
            <a:p>
              <a:r>
                <a:rPr lang="en-US" sz="14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4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4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4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4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4038600" cy="1143000"/>
          </a:xfrm>
          <a:noFill/>
          <a:ln/>
        </p:spPr>
        <p:txBody>
          <a:bodyPr/>
          <a:lstStyle/>
          <a:p>
            <a:r>
              <a:rPr lang="en-US" sz="2400" dirty="0">
                <a:ea typeface="MS Mincho" pitchFamily="49" charset="-128"/>
              </a:rPr>
              <a:t>Function Template Details</a:t>
            </a:r>
            <a:endParaRPr lang="en-US" sz="2400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29200" y="3124200"/>
            <a:ext cx="3725863" cy="3508375"/>
            <a:chOff x="3338" y="1934"/>
            <a:chExt cx="2347" cy="221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69574" y="1965164"/>
            <a:ext cx="4883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062192" y="7224"/>
            <a:ext cx="2908853" cy="163121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void swap(</a:t>
            </a:r>
            <a:r>
              <a:rPr lang="en-US" sz="12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&amp;x, </a:t>
            </a:r>
            <a:r>
              <a:rPr lang="en-US" sz="12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&amp;y)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sz="12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temp;</a:t>
            </a:r>
            <a:endParaRPr lang="en-US" sz="1200" b="0" dirty="0"/>
          </a:p>
          <a:p>
            <a:r>
              <a:rPr lang="en-US" sz="12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x = y;	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5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767621"/>
            <a:ext cx="434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887757" y="2558084"/>
            <a:ext cx="4174435" cy="1213516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r>
              <a:rPr lang="en-US" sz="12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1200" b="0" dirty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12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034685" y="1501963"/>
            <a:ext cx="3314186" cy="166199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void swap(</a:t>
            </a:r>
            <a:r>
              <a:rPr lang="en-US" sz="1200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&amp;x, </a:t>
            </a:r>
            <a:r>
              <a:rPr lang="en-US" sz="1200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&amp;y)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sz="1200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temp;</a:t>
            </a:r>
            <a:endParaRPr lang="en-US" sz="1200" b="0" dirty="0"/>
          </a:p>
          <a:p>
            <a:r>
              <a:rPr lang="en-US" sz="12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x = y;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5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049079" y="2962374"/>
            <a:ext cx="3657600" cy="1662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void swap(</a:t>
            </a:r>
            <a:r>
              <a:rPr lang="en-US" sz="12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200" dirty="0" err="1">
                <a:ea typeface="MS Mincho" pitchFamily="49" charset="-128"/>
                <a:cs typeface="Times New Roman" pitchFamily="18" charset="0"/>
              </a:rPr>
              <a:t>x,</a:t>
            </a:r>
            <a:r>
              <a:rPr lang="en-US" sz="1200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&amp;y)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sz="12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sz="1200" dirty="0">
                <a:ea typeface="MS Mincho" pitchFamily="49" charset="-128"/>
                <a:cs typeface="Times New Roman" pitchFamily="18" charset="0"/>
              </a:rPr>
              <a:t> temp;</a:t>
            </a:r>
            <a:endParaRPr lang="en-US" sz="1200" b="0" dirty="0"/>
          </a:p>
          <a:p>
            <a:r>
              <a:rPr lang="en-US" sz="12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x = y;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sz="1200" b="0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500" b="0" dirty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035287" y="3722689"/>
            <a:ext cx="1222513" cy="758823"/>
          </a:xfrm>
          <a:prstGeom prst="straightConnector1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035287" y="2166731"/>
            <a:ext cx="1222513" cy="2314781"/>
          </a:xfrm>
          <a:prstGeom prst="straightConnector1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0" idx="1"/>
          </p:cNvCxnSpPr>
          <p:nvPr/>
        </p:nvCxnSpPr>
        <p:spPr bwMode="auto">
          <a:xfrm flipV="1">
            <a:off x="4035287" y="822832"/>
            <a:ext cx="1026905" cy="3658680"/>
          </a:xfrm>
          <a:prstGeom prst="straightConnector1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endParaRPr lang="en-US" sz="4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getRandomItem(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 x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/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193958" y="2642326"/>
            <a:ext cx="19820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192159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930965"/>
          </a:xfrm>
          <a:prstGeom prst="wedgeRoundRectCallout">
            <a:avLst>
              <a:gd name="adj1" fmla="val -108860"/>
              <a:gd name="adj2" fmla="val 387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16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16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c = bigger(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rex, winner;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winner = bigger(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fido,rex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2663688" y="5377656"/>
            <a:ext cx="2486853" cy="790057"/>
          </a:xfrm>
          <a:prstGeom prst="wedgeRoundRectCallout">
            <a:avLst>
              <a:gd name="adj1" fmla="val -62510"/>
              <a:gd name="adj2" fmla="val -9891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16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95863" y="1223665"/>
            <a:ext cx="4038600" cy="1371600"/>
          </a:xfrm>
          <a:prstGeom prst="wedgeRoundRectCallout">
            <a:avLst>
              <a:gd name="adj1" fmla="val 34820"/>
              <a:gd name="adj2" fmla="val 3064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 Why? If </a:t>
            </a:r>
            <a:r>
              <a:rPr lang="en-US" sz="1600" b="0" dirty="0" err="1">
                <a:latin typeface="Comic Sans MS" pitchFamily="66" charset="0"/>
                <a:cs typeface="Times New Roman" pitchFamily="18" charset="0"/>
              </a:rPr>
              <a:t>c++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7116417" y="2802836"/>
            <a:ext cx="1845366" cy="1494528"/>
          </a:xfrm>
          <a:prstGeom prst="wedgeRoundRectCallout">
            <a:avLst>
              <a:gd name="adj1" fmla="val -38048"/>
              <a:gd name="adj2" fmla="val 116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4" grpId="0"/>
      <p:bldP spid="5" grpId="0"/>
      <p:bldP spid="2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550505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484509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399" y="1905000"/>
            <a:ext cx="1736725" cy="928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253413"/>
            <a:ext cx="411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799" y="3048000"/>
            <a:ext cx="2087217" cy="4406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4000500"/>
            <a:ext cx="3429000" cy="156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4400" y="3883850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4953000" y="4900341"/>
            <a:ext cx="3810000" cy="224676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sz="1400" dirty="0" err="1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 sz="14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sz="1400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400" dirty="0">
                <a:ea typeface="MS Mincho" pitchFamily="49" charset="-128"/>
                <a:cs typeface="Times New Roman" pitchFamily="18" charset="0"/>
              </a:rPr>
              <a:t> v1;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sz="1400" dirty="0" err="1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 sz="14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sz="14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sz="14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400" dirty="0">
                <a:ea typeface="MS Mincho" pitchFamily="49" charset="-128"/>
                <a:cs typeface="Times New Roman" pitchFamily="18" charset="0"/>
              </a:rPr>
              <a:t> v2;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sz="1400" b="0" dirty="0"/>
          </a:p>
          <a:p>
            <a:r>
              <a:rPr lang="en-US" sz="1400" dirty="0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sz="1400" b="0" dirty="0"/>
          </a:p>
          <a:p>
            <a:r>
              <a:rPr lang="en-US" sz="1400" dirty="0">
                <a:cs typeface="Times New Roman" pitchFamily="18" charset="0"/>
              </a:rPr>
              <a:t>}</a:t>
            </a:r>
            <a:r>
              <a:rPr lang="en-US" sz="1400" b="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37641" y="2362200"/>
            <a:ext cx="730250" cy="366713"/>
            <a:chOff x="5536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6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2041102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</a:t>
            </a:r>
            <a:r>
              <a:rPr lang="en-US" dirty="0" err="1">
                <a:cs typeface="Times New Roman" pitchFamily="18" charset="0"/>
              </a:rPr>
              <a:t>setVal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 a)</a:t>
            </a:r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3294813" y="4252913"/>
            <a:ext cx="730250" cy="366712"/>
            <a:chOff x="5536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6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2038410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dirty="0" err="1">
                <a:cs typeface="Times New Roman" pitchFamily="18" charset="0"/>
              </a:rPr>
              <a:t>printVal</a:t>
            </a:r>
            <a:r>
              <a:rPr lang="en-US" dirty="0">
                <a:cs typeface="Times New Roman" pitchFamily="18" charset="0"/>
              </a:rPr>
              <a:t>(void</a:t>
            </a:r>
            <a:r>
              <a:rPr lang="en-US" dirty="0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66547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71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804" grpId="0"/>
      <p:bldP spid="458805" grpId="0"/>
      <p:bldP spid="458806" grpId="0"/>
      <p:bldP spid="458808" grpId="0"/>
      <p:bldP spid="458809" grpId="0"/>
      <p:bldP spid="458824" grpId="0"/>
      <p:bldP spid="458823" grpId="0"/>
      <p:bldP spid="458825" grpId="0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804" y="-239782"/>
            <a:ext cx="7772400" cy="1143000"/>
          </a:xfrm>
        </p:spPr>
        <p:txBody>
          <a:bodyPr/>
          <a:lstStyle/>
          <a:p>
            <a:pPr algn="l"/>
            <a:r>
              <a:rPr lang="en-US" sz="2800" dirty="0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9940" y="507313"/>
            <a:ext cx="41048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16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16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98320" y="1296471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971803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5020754" y="3193089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2" y="3106"/>
            <a:ext cx="5589587" cy="3614737"/>
            <a:chOff x="2160" y="2043"/>
            <a:chExt cx="3521" cy="2277"/>
          </a:xfrm>
        </p:grpSpPr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5040" y="2106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94248"/>
            <a:ext cx="7772400" cy="1143000"/>
          </a:xfrm>
        </p:spPr>
        <p:txBody>
          <a:bodyPr/>
          <a:lstStyle/>
          <a:p>
            <a:r>
              <a:rPr lang="en-US" sz="2800">
                <a:ea typeface="MS Mincho" pitchFamily="49" charset="-128"/>
              </a:rPr>
              <a:t>Cool STL Class #1: </a:t>
            </a:r>
            <a:r>
              <a:rPr lang="en-US" sz="2800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 sz="280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65650" y="2510522"/>
            <a:ext cx="4425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511675" y="3147109"/>
            <a:ext cx="4425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Or create a vector that starts with N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geeks(950);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5021469" y="339713"/>
            <a:ext cx="3514311" cy="1711912"/>
          </a:xfrm>
          <a:prstGeom prst="wedgeRoundRectCallout">
            <a:avLst>
              <a:gd name="adj1" fmla="val -101467"/>
              <a:gd name="adj2" fmla="val 9824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1600" b="0">
                <a:latin typeface="Comic Sans MS" pitchFamily="66" charset="0"/>
                <a:cs typeface="Times New Roman" pitchFamily="18" charset="0"/>
              </a:rPr>
            </a:b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16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7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6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16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6" y="468610"/>
            <a:ext cx="46541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669925" y="1395820"/>
            <a:ext cx="38550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655638" y="2051625"/>
            <a:ext cx="8266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4565649" y="3903464"/>
            <a:ext cx="44259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02" grpId="0"/>
      <p:bldP spid="463903" grpId="0"/>
      <p:bldP spid="463903" grpId="1"/>
      <p:bldP spid="463903" grpId="2"/>
      <p:bldP spid="463958" grpId="0"/>
      <p:bldP spid="463960" grpId="0"/>
      <p:bldP spid="463961" grpId="0"/>
      <p:bldP spid="463962" grpId="0"/>
      <p:bldP spid="463963" grpId="0"/>
      <p:bldP spid="463964" grpId="0"/>
      <p:bldP spid="463968" grpId="0" animBg="1"/>
      <p:bldP spid="463968" grpId="1" animBg="1"/>
      <p:bldP spid="463877" grpId="0"/>
      <p:bldP spid="463959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929766" y="4982921"/>
            <a:ext cx="1752600" cy="700088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3066565" y="5506692"/>
            <a:ext cx="1752600" cy="700088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799" y="4533900"/>
            <a:ext cx="2872409" cy="647700"/>
          </a:xfrm>
          <a:prstGeom prst="wedgeRoundRectCallout">
            <a:avLst>
              <a:gd name="adj1" fmla="val 88038"/>
              <a:gd name="adj2" fmla="val 25318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654541" y="5378450"/>
            <a:ext cx="494817" cy="1428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2759075" y="5826919"/>
            <a:ext cx="494817" cy="14287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52" grpId="0"/>
      <p:bldP spid="580653" grpId="0"/>
      <p:bldP spid="580657" grpId="0"/>
      <p:bldP spid="580658" grpId="0"/>
      <p:bldP spid="580661" grpId="0"/>
      <p:bldP spid="580662" grpId="0"/>
      <p:bldP spid="580664" grpId="0" animBg="1"/>
      <p:bldP spid="580664" grpId="1" animBg="1"/>
      <p:bldP spid="580665" grpId="0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391400" y="5516217"/>
            <a:ext cx="1606550" cy="954157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5" grpId="0"/>
      <p:bldP spid="582697" grpId="0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199888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565263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2979601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11001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11001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453888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453888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434010" y="4843668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</a:t>
            </a:r>
            <a:r>
              <a:rPr lang="en-US" dirty="0" err="1">
                <a:cs typeface="Times New Roman" pitchFamily="18" charset="0"/>
              </a:rPr>
              <a:t>vals.empty</a:t>
            </a:r>
            <a:r>
              <a:rPr lang="en-US" dirty="0">
                <a:cs typeface="Times New Roman" pitchFamily="18" charset="0"/>
              </a:rPr>
              <a:t>() == false)</a:t>
            </a:r>
          </a:p>
          <a:p>
            <a:r>
              <a:rPr lang="en-US" dirty="0">
                <a:cs typeface="Times New Roman" pitchFamily="18" charset="0"/>
              </a:rPr>
              <a:t> 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453888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4178093" y="4310062"/>
            <a:ext cx="3929270" cy="1590675"/>
          </a:xfrm>
          <a:prstGeom prst="wedgeRoundRectCallout">
            <a:avLst>
              <a:gd name="adj1" fmla="val -69920"/>
              <a:gd name="adj2" fmla="val -4176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 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700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[10];</a:t>
            </a:r>
          </a:p>
          <a:p>
            <a:pPr algn="ctr"/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arr.size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);  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83" grpId="0"/>
      <p:bldP spid="586786" grpId="0"/>
      <p:bldP spid="586788" grpId="0"/>
      <p:bldP spid="586790" grpId="0" animBg="1"/>
      <p:bldP spid="586790" grpId="1" animBg="1"/>
      <p:bldP spid="5867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57907" y="3766665"/>
            <a:ext cx="2029458" cy="2741378"/>
            <a:chOff x="5314950" y="2133600"/>
            <a:chExt cx="3738562" cy="3984625"/>
          </a:xfrm>
        </p:grpSpPr>
        <p:grpSp>
          <p:nvGrpSpPr>
            <p:cNvPr id="588821" name="Group 21"/>
            <p:cNvGrpSpPr>
              <a:grpSpLocks/>
            </p:cNvGrpSpPr>
            <p:nvPr/>
          </p:nvGrpSpPr>
          <p:grpSpPr bwMode="auto">
            <a:xfrm>
              <a:off x="5314950" y="2133600"/>
              <a:ext cx="1176338" cy="542925"/>
              <a:chOff x="3387" y="1530"/>
              <a:chExt cx="741" cy="342"/>
            </a:xfrm>
          </p:grpSpPr>
          <p:sp>
            <p:nvSpPr>
              <p:cNvPr id="588822" name="Text Box 22"/>
              <p:cNvSpPr txBox="1">
                <a:spLocks noChangeArrowheads="1"/>
              </p:cNvSpPr>
              <p:nvPr/>
            </p:nvSpPr>
            <p:spPr bwMode="auto">
              <a:xfrm>
                <a:off x="3387" y="1530"/>
                <a:ext cx="378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0">
                    <a:solidFill>
                      <a:schemeClr val="accent2"/>
                    </a:solidFill>
                    <a:latin typeface="Comic Sans MS" pitchFamily="66" charset="0"/>
                    <a:cs typeface="Times New Roman" pitchFamily="18" charset="0"/>
                  </a:rPr>
                  <a:t>lf</a:t>
                </a:r>
              </a:p>
            </p:txBody>
          </p:sp>
          <p:sp>
            <p:nvSpPr>
              <p:cNvPr id="588823" name="Rectangle 23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588827" name="Group 27"/>
            <p:cNvGrpSpPr>
              <a:grpSpLocks/>
            </p:cNvGrpSpPr>
            <p:nvPr/>
          </p:nvGrpSpPr>
          <p:grpSpPr bwMode="auto">
            <a:xfrm>
              <a:off x="6353174" y="3733800"/>
              <a:ext cx="1627188" cy="1012825"/>
              <a:chOff x="4041" y="2630"/>
              <a:chExt cx="1025" cy="638"/>
            </a:xfrm>
          </p:grpSpPr>
          <p:grpSp>
            <p:nvGrpSpPr>
              <p:cNvPr id="588828" name="Group 28"/>
              <p:cNvGrpSpPr>
                <a:grpSpLocks/>
              </p:cNvGrpSpPr>
              <p:nvPr/>
            </p:nvGrpSpPr>
            <p:grpSpPr bwMode="auto">
              <a:xfrm>
                <a:off x="4379" y="2770"/>
                <a:ext cx="687" cy="498"/>
                <a:chOff x="4379" y="2108"/>
                <a:chExt cx="687" cy="498"/>
              </a:xfrm>
            </p:grpSpPr>
            <p:sp>
              <p:nvSpPr>
                <p:cNvPr id="58882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16" y="2112"/>
                  <a:ext cx="576" cy="480"/>
                </a:xfrm>
                <a:prstGeom prst="rect">
                  <a:avLst/>
                </a:prstGeom>
                <a:solidFill>
                  <a:srgbClr val="80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400" b="0"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588830" name="Rectangle 30"/>
                <p:cNvSpPr>
                  <a:spLocks noChangeArrowheads="1"/>
                </p:cNvSpPr>
                <p:nvPr/>
              </p:nvSpPr>
              <p:spPr bwMode="auto">
                <a:xfrm>
                  <a:off x="4454" y="2141"/>
                  <a:ext cx="507" cy="189"/>
                </a:xfrm>
                <a:prstGeom prst="rect">
                  <a:avLst/>
                </a:prstGeom>
                <a:solidFill>
                  <a:srgbClr val="FFCC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31" name="Rectangle 31"/>
                <p:cNvSpPr>
                  <a:spLocks noChangeArrowheads="1"/>
                </p:cNvSpPr>
                <p:nvPr/>
              </p:nvSpPr>
              <p:spPr bwMode="auto">
                <a:xfrm>
                  <a:off x="4455" y="2364"/>
                  <a:ext cx="507" cy="189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3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486" y="2108"/>
                  <a:ext cx="452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0">
                      <a:latin typeface="Comic Sans MS" pitchFamily="66" charset="0"/>
                      <a:cs typeface="Times New Roman" pitchFamily="18" charset="0"/>
                    </a:rPr>
                    <a:t>1.1</a:t>
                  </a:r>
                </a:p>
              </p:txBody>
            </p:sp>
            <p:sp>
              <p:nvSpPr>
                <p:cNvPr id="5888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79" y="2352"/>
                  <a:ext cx="687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0">
                      <a:latin typeface="Comic Sans MS" pitchFamily="66" charset="0"/>
                      <a:cs typeface="Times New Roman" pitchFamily="18" charset="0"/>
                    </a:rPr>
                    <a:t>NULL</a:t>
                  </a:r>
                </a:p>
              </p:txBody>
            </p:sp>
          </p:grpSp>
          <p:sp>
            <p:nvSpPr>
              <p:cNvPr id="588834" name="Text Box 34"/>
              <p:cNvSpPr txBox="1">
                <a:spLocks noChangeArrowheads="1"/>
              </p:cNvSpPr>
              <p:nvPr/>
            </p:nvSpPr>
            <p:spPr bwMode="auto">
              <a:xfrm>
                <a:off x="4041" y="2630"/>
                <a:ext cx="27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0">
                    <a:solidFill>
                      <a:srgbClr val="6600CC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588838" name="Group 38"/>
            <p:cNvGrpSpPr>
              <a:grpSpLocks/>
            </p:cNvGrpSpPr>
            <p:nvPr/>
          </p:nvGrpSpPr>
          <p:grpSpPr bwMode="auto">
            <a:xfrm>
              <a:off x="6962774" y="5105400"/>
              <a:ext cx="1627188" cy="1012825"/>
              <a:chOff x="4041" y="2630"/>
              <a:chExt cx="1025" cy="638"/>
            </a:xfrm>
          </p:grpSpPr>
          <p:grpSp>
            <p:nvGrpSpPr>
              <p:cNvPr id="588839" name="Group 39"/>
              <p:cNvGrpSpPr>
                <a:grpSpLocks/>
              </p:cNvGrpSpPr>
              <p:nvPr/>
            </p:nvGrpSpPr>
            <p:grpSpPr bwMode="auto">
              <a:xfrm>
                <a:off x="4379" y="2770"/>
                <a:ext cx="687" cy="498"/>
                <a:chOff x="4379" y="2108"/>
                <a:chExt cx="687" cy="498"/>
              </a:xfrm>
            </p:grpSpPr>
            <p:sp>
              <p:nvSpPr>
                <p:cNvPr id="588840" name="Rectangle 40"/>
                <p:cNvSpPr>
                  <a:spLocks noChangeArrowheads="1"/>
                </p:cNvSpPr>
                <p:nvPr/>
              </p:nvSpPr>
              <p:spPr bwMode="auto">
                <a:xfrm>
                  <a:off x="4416" y="2112"/>
                  <a:ext cx="576" cy="480"/>
                </a:xfrm>
                <a:prstGeom prst="rect">
                  <a:avLst/>
                </a:prstGeom>
                <a:solidFill>
                  <a:srgbClr val="80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400" b="0"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5888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454" y="2141"/>
                  <a:ext cx="507" cy="189"/>
                </a:xfrm>
                <a:prstGeom prst="rect">
                  <a:avLst/>
                </a:prstGeom>
                <a:solidFill>
                  <a:srgbClr val="FFCC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42" name="Rectangle 42"/>
                <p:cNvSpPr>
                  <a:spLocks noChangeArrowheads="1"/>
                </p:cNvSpPr>
                <p:nvPr/>
              </p:nvSpPr>
              <p:spPr bwMode="auto">
                <a:xfrm>
                  <a:off x="4455" y="2364"/>
                  <a:ext cx="507" cy="189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1" y="2108"/>
                  <a:ext cx="51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0">
                      <a:latin typeface="Comic Sans MS" pitchFamily="66" charset="0"/>
                      <a:cs typeface="Times New Roman" pitchFamily="18" charset="0"/>
                    </a:rPr>
                    <a:t>2.2</a:t>
                  </a:r>
                </a:p>
              </p:txBody>
            </p:sp>
            <p:sp>
              <p:nvSpPr>
                <p:cNvPr id="5888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379" y="2352"/>
                  <a:ext cx="687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0" dirty="0">
                      <a:latin typeface="Comic Sans MS" pitchFamily="66" charset="0"/>
                      <a:cs typeface="Times New Roman" pitchFamily="18" charset="0"/>
                    </a:rPr>
                    <a:t>NULL</a:t>
                  </a:r>
                </a:p>
              </p:txBody>
            </p:sp>
          </p:grpSp>
          <p:sp>
            <p:nvSpPr>
              <p:cNvPr id="588845" name="Text Box 45"/>
              <p:cNvSpPr txBox="1">
                <a:spLocks noChangeArrowheads="1"/>
              </p:cNvSpPr>
              <p:nvPr/>
            </p:nvSpPr>
            <p:spPr bwMode="auto">
              <a:xfrm>
                <a:off x="4041" y="2630"/>
                <a:ext cx="27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0">
                    <a:solidFill>
                      <a:srgbClr val="6600CC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cxnSp>
          <p:nvCxnSpPr>
            <p:cNvPr id="588846" name="AutoShape 46"/>
            <p:cNvCxnSpPr>
              <a:cxnSpLocks noChangeShapeType="1"/>
              <a:endCxn id="588843" idx="0"/>
            </p:cNvCxnSpPr>
            <p:nvPr/>
          </p:nvCxnSpPr>
          <p:spPr bwMode="auto">
            <a:xfrm rot="16200000" flipH="1">
              <a:off x="7523559" y="4825600"/>
              <a:ext cx="785812" cy="21828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8848" name="Group 48"/>
            <p:cNvGrpSpPr>
              <a:grpSpLocks/>
            </p:cNvGrpSpPr>
            <p:nvPr/>
          </p:nvGrpSpPr>
          <p:grpSpPr bwMode="auto">
            <a:xfrm>
              <a:off x="7543799" y="2895600"/>
              <a:ext cx="1509713" cy="1012825"/>
              <a:chOff x="4041" y="2630"/>
              <a:chExt cx="951" cy="638"/>
            </a:xfrm>
          </p:grpSpPr>
          <p:grpSp>
            <p:nvGrpSpPr>
              <p:cNvPr id="588849" name="Group 49"/>
              <p:cNvGrpSpPr>
                <a:grpSpLocks/>
              </p:cNvGrpSpPr>
              <p:nvPr/>
            </p:nvGrpSpPr>
            <p:grpSpPr bwMode="auto">
              <a:xfrm>
                <a:off x="4416" y="2770"/>
                <a:ext cx="576" cy="498"/>
                <a:chOff x="4416" y="2108"/>
                <a:chExt cx="576" cy="498"/>
              </a:xfrm>
            </p:grpSpPr>
            <p:sp>
              <p:nvSpPr>
                <p:cNvPr id="588850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2112"/>
                  <a:ext cx="576" cy="480"/>
                </a:xfrm>
                <a:prstGeom prst="rect">
                  <a:avLst/>
                </a:prstGeom>
                <a:solidFill>
                  <a:srgbClr val="80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400" b="0"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588851" name="Rectangle 51"/>
                <p:cNvSpPr>
                  <a:spLocks noChangeArrowheads="1"/>
                </p:cNvSpPr>
                <p:nvPr/>
              </p:nvSpPr>
              <p:spPr bwMode="auto">
                <a:xfrm>
                  <a:off x="4454" y="2141"/>
                  <a:ext cx="507" cy="189"/>
                </a:xfrm>
                <a:prstGeom prst="rect">
                  <a:avLst/>
                </a:prstGeom>
                <a:solidFill>
                  <a:srgbClr val="FFCC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52" name="Rectangle 52"/>
                <p:cNvSpPr>
                  <a:spLocks noChangeArrowheads="1"/>
                </p:cNvSpPr>
                <p:nvPr/>
              </p:nvSpPr>
              <p:spPr bwMode="auto">
                <a:xfrm>
                  <a:off x="4455" y="2364"/>
                  <a:ext cx="507" cy="189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100"/>
                </a:p>
              </p:txBody>
            </p:sp>
            <p:sp>
              <p:nvSpPr>
                <p:cNvPr id="58885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51" y="2108"/>
                  <a:ext cx="51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0">
                      <a:latin typeface="Comic Sans MS" pitchFamily="66" charset="0"/>
                      <a:cs typeface="Times New Roman" pitchFamily="18" charset="0"/>
                    </a:rPr>
                    <a:t>3.3</a:t>
                  </a:r>
                </a:p>
              </p:txBody>
            </p:sp>
            <p:sp>
              <p:nvSpPr>
                <p:cNvPr id="58885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590" y="2352"/>
                  <a:ext cx="268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008080"/>
                      </a:solidFill>
                      <a:miter lim="800000"/>
                      <a:headEnd/>
                      <a:tailEnd type="none" w="lg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0">
                      <a:solidFill>
                        <a:srgbClr val="FF3300"/>
                      </a:solidFill>
                      <a:latin typeface="Comic Sans MS" pitchFamily="66" charset="0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sp>
            <p:nvSpPr>
              <p:cNvPr id="588855" name="Text Box 55"/>
              <p:cNvSpPr txBox="1">
                <a:spLocks noChangeArrowheads="1"/>
              </p:cNvSpPr>
              <p:nvPr/>
            </p:nvSpPr>
            <p:spPr bwMode="auto">
              <a:xfrm>
                <a:off x="4041" y="2630"/>
                <a:ext cx="276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0">
                    <a:solidFill>
                      <a:srgbClr val="6600CC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cxnSp>
          <p:nvCxnSpPr>
            <p:cNvPr id="588856" name="AutoShape 56"/>
            <p:cNvCxnSpPr>
              <a:cxnSpLocks noChangeShapeType="1"/>
              <a:stCxn id="588852" idx="1"/>
              <a:endCxn id="588832" idx="0"/>
            </p:cNvCxnSpPr>
            <p:nvPr/>
          </p:nvCxnSpPr>
          <p:spPr bwMode="auto">
            <a:xfrm rot="10800000" flipV="1">
              <a:off x="7418391" y="3674269"/>
              <a:ext cx="782635" cy="281781"/>
            </a:xfrm>
            <a:prstGeom prst="curvedConnector2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8857" name="AutoShape 57"/>
            <p:cNvCxnSpPr>
              <a:cxnSpLocks noChangeShapeType="1"/>
              <a:stCxn id="588823" idx="3"/>
              <a:endCxn id="588853" idx="0"/>
            </p:cNvCxnSpPr>
            <p:nvPr/>
          </p:nvCxnSpPr>
          <p:spPr bwMode="auto">
            <a:xfrm>
              <a:off x="6491289" y="2524125"/>
              <a:ext cx="2115339" cy="593726"/>
            </a:xfrm>
            <a:prstGeom prst="curvedConnector2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8859" name="Rectangle 59"/>
            <p:cNvSpPr>
              <a:spLocks noChangeArrowheads="1"/>
            </p:cNvSpPr>
            <p:nvPr/>
          </p:nvSpPr>
          <p:spPr bwMode="auto">
            <a:xfrm>
              <a:off x="7072313" y="4391025"/>
              <a:ext cx="685800" cy="2555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88860" name="Rectangle 60"/>
            <p:cNvSpPr>
              <a:spLocks noChangeArrowheads="1"/>
            </p:cNvSpPr>
            <p:nvPr/>
          </p:nvSpPr>
          <p:spPr bwMode="auto">
            <a:xfrm>
              <a:off x="5623908" y="2333625"/>
              <a:ext cx="1090237" cy="402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latin typeface="Comic Sans MS" pitchFamily="66" charset="0"/>
                  <a:cs typeface="Times New Roman" pitchFamily="18" charset="0"/>
                </a:rPr>
                <a:t>NULL</a:t>
              </a:r>
            </a:p>
          </p:txBody>
        </p:sp>
      </p:grp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46863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9590" y="3037293"/>
            <a:ext cx="40717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049984"/>
            <a:ext cx="350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4208579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 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9" y="-138113"/>
            <a:ext cx="7772400" cy="1143000"/>
          </a:xfrm>
        </p:spPr>
        <p:txBody>
          <a:bodyPr/>
          <a:lstStyle/>
          <a:p>
            <a:pPr algn="r"/>
            <a:r>
              <a:rPr lang="en-US" sz="2800" dirty="0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11088"/>
            <a:ext cx="4652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94150" y="1892724"/>
            <a:ext cx="510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280420"/>
            <a:ext cx="480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3994150" y="2796175"/>
            <a:ext cx="510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2712244" y="0"/>
            <a:ext cx="3554896" cy="866775"/>
          </a:xfrm>
          <a:prstGeom prst="wedgeRoundRectCallout">
            <a:avLst>
              <a:gd name="adj1" fmla="val -56490"/>
              <a:gd name="adj2" fmla="val 32679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3455988" y="3724275"/>
            <a:ext cx="5486400" cy="1600200"/>
          </a:xfrm>
          <a:prstGeom prst="wedgeRoundRectCallout">
            <a:avLst>
              <a:gd name="adj1" fmla="val -75925"/>
              <a:gd name="adj2" fmla="val -4513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8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 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&gt;::iterator  it;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52853" y="1882785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9" grpId="0"/>
      <p:bldP spid="411730" grpId="0"/>
      <p:bldP spid="411733" grpId="0" animBg="1"/>
      <p:bldP spid="411734" grpId="0"/>
      <p:bldP spid="411735" grpId="0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41671" y="3868601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42292" y="4084190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&lt;&lt;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 dirty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350026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90" grpId="0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cxnSp>
        <p:nvCxnSpPr>
          <p:cNvPr id="592941" name="AutoShape 45"/>
          <p:cNvCxnSpPr>
            <a:cxnSpLocks noChangeShapeType="1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8" grpId="0"/>
      <p:bldP spid="592943" grpId="0" animBg="1"/>
      <p:bldP spid="592944" grpId="0"/>
      <p:bldP spid="592945" grpId="0"/>
      <p:bldP spid="592950" grpId="0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153135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168885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695810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162535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710098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162535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689460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178410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432410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435585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416285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768710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6079985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172060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162535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191110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51610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&lt;&lt; (*it);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633332"/>
            <a:ext cx="525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25081" y="3028712"/>
            <a:ext cx="525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197460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211748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213335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226035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endCxn id="594958" idx="1"/>
          </p:cNvCxnSpPr>
          <p:nvPr/>
        </p:nvCxnSpPr>
        <p:spPr bwMode="auto">
          <a:xfrm>
            <a:off x="5281473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7153135" y="6319838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cxnSp>
        <p:nvCxnSpPr>
          <p:cNvPr id="594998" name="AutoShape 54"/>
          <p:cNvCxnSpPr>
            <a:cxnSpLocks noChangeShapeType="1"/>
            <a:endCxn id="594990" idx="1"/>
          </p:cNvCxnSpPr>
          <p:nvPr/>
        </p:nvCxnSpPr>
        <p:spPr bwMode="auto">
          <a:xfrm>
            <a:off x="5281473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8151672" y="63198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300523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8602522" y="6315076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5110816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471488" y="5734326"/>
            <a:ext cx="3210339" cy="914158"/>
          </a:xfrm>
          <a:prstGeom prst="wedgeRoundRectCallout">
            <a:avLst>
              <a:gd name="adj1" fmla="val -34285"/>
              <a:gd name="adj2" fmla="val -14853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16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2116100" y="4175813"/>
            <a:ext cx="2366448" cy="1519238"/>
          </a:xfrm>
          <a:prstGeom prst="wedgeRoundRectCallout">
            <a:avLst>
              <a:gd name="adj1" fmla="val 118542"/>
              <a:gd name="adj2" fmla="val 7128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</a:t>
            </a:r>
            <a:r>
              <a:rPr lang="en-US" sz="14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myVec.end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– this indicates that we’ve processed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1400" b="0" dirty="0"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7105510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 dirty="0" err="1">
                  <a:latin typeface="Comic Sans MS" pitchFamily="66" charset="0"/>
                  <a:cs typeface="Times New Roman" pitchFamily="18" charset="0"/>
                </a:rPr>
                <a:t>myVec.begin</a:t>
              </a:r>
              <a:r>
                <a:rPr lang="en-US" sz="2000" b="0" dirty="0">
                  <a:latin typeface="Comic Sans MS" pitchFamily="66" charset="0"/>
                  <a:cs typeface="Times New Roman" pitchFamily="18" charset="0"/>
                </a:rPr>
                <a:t>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8" grpId="0"/>
      <p:bldP spid="594982" grpId="0"/>
      <p:bldP spid="594986" grpId="0"/>
      <p:bldP spid="594987" grpId="0"/>
      <p:bldP spid="594996" grpId="0"/>
      <p:bldP spid="595002" grpId="0"/>
      <p:bldP spid="595007" grpId="0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83393" y="2404856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for (it=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nerds.begin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(); it !=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nerds.end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(); it++)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&lt;&lt; *it &lt;&lt; “ says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teehee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!\n”;</a:t>
            </a:r>
            <a:endParaRPr lang="en-US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65" grpId="0"/>
      <p:bldP spid="414769" grpId="0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63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836" grpId="0" animBg="1"/>
      <p:bldP spid="543802" grpId="0"/>
      <p:bldP spid="543810" grpId="0"/>
      <p:bldP spid="543810" grpId="1"/>
      <p:bldP spid="543810" grpId="2"/>
      <p:bldP spid="543810" grpId="3"/>
      <p:bldP spid="543819" grpId="0"/>
      <p:bldP spid="543819" grpId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614020" y="993224"/>
            <a:ext cx="34648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std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436702" y="4179819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556249" y="1749565"/>
            <a:ext cx="34829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615306" y="3121162"/>
            <a:ext cx="33953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1120775" y="2393054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2076346" y="238435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endParaRPr lang="en-US" sz="2200" b="0" dirty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217836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2723318" y="762000"/>
            <a:ext cx="2673420" cy="1295400"/>
          </a:xfrm>
          <a:prstGeom prst="wedgeRoundRectCallout">
            <a:avLst>
              <a:gd name="adj1" fmla="val -78687"/>
              <a:gd name="adj2" fmla="val 8447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3111982" y="5235195"/>
            <a:ext cx="2145818" cy="1313243"/>
          </a:xfrm>
          <a:prstGeom prst="wedgeRoundRectCallout">
            <a:avLst>
              <a:gd name="adj1" fmla="val -61603"/>
              <a:gd name="adj2" fmla="val -20244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16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391353" y="5039381"/>
            <a:ext cx="2638425" cy="1295400"/>
          </a:xfrm>
          <a:prstGeom prst="wedgeRoundRectCallout">
            <a:avLst>
              <a:gd name="adj1" fmla="val 15163"/>
              <a:gd name="adj2" fmla="val -17639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name2Fone[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 dirty="0">
                <a:cs typeface="Times New Roman" pitchFamily="18" charset="0"/>
              </a:rPr>
              <a:t>] = </a:t>
            </a:r>
            <a:r>
              <a:rPr lang="en-US" sz="1700" dirty="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  <p:bldP spid="4659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84" grpId="0"/>
      <p:bldP spid="599086" grpId="0"/>
      <p:bldP spid="5990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157579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3307936" y="903771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3297997" y="121640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int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7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6967364" y="851740"/>
            <a:ext cx="19057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83063" y="1314450"/>
            <a:ext cx="2720974" cy="1321594"/>
          </a:xfrm>
          <a:prstGeom prst="wedgeRoundRectCallout">
            <a:avLst>
              <a:gd name="adj1" fmla="val -43722"/>
              <a:gd name="adj2" fmla="val 9222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2961860" y="4033838"/>
            <a:ext cx="2221189" cy="1345405"/>
          </a:xfrm>
          <a:prstGeom prst="wedgeRoundRectCallout">
            <a:avLst>
              <a:gd name="adj1" fmla="val -41151"/>
              <a:gd name="adj2" fmla="val 666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6315075" y="6026150"/>
            <a:ext cx="2558083" cy="800100"/>
          </a:xfrm>
          <a:prstGeom prst="wedgeRoundRectCallout">
            <a:avLst>
              <a:gd name="adj1" fmla="val -69357"/>
              <a:gd name="adj2" fmla="val -6314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4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3497708" y="5615315"/>
            <a:ext cx="2547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cs typeface="Times New Roman" pitchFamily="18" charset="0"/>
              </a:rPr>
              <a:t>//</a:t>
            </a:r>
            <a:r>
              <a:rPr lang="en-US" sz="1400" dirty="0" err="1">
                <a:cs typeface="Times New Roman" pitchFamily="18" charset="0"/>
              </a:rPr>
              <a:t>cout</a:t>
            </a:r>
            <a:r>
              <a:rPr lang="en-US" sz="1400" dirty="0">
                <a:cs typeface="Times New Roman" pitchFamily="18" charset="0"/>
              </a:rPr>
              <a:t> &lt;&lt; it</a:t>
            </a:r>
            <a:r>
              <a:rPr lang="en-US" sz="1400" dirty="0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 sz="1400" dirty="0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 sz="1400" dirty="0">
                <a:cs typeface="Times New Roman" pitchFamily="18" charset="0"/>
              </a:rPr>
              <a:t>; </a:t>
            </a:r>
          </a:p>
          <a:p>
            <a:r>
              <a:rPr lang="en-US" sz="1400" dirty="0">
                <a:cs typeface="Times New Roman" pitchFamily="18" charset="0"/>
              </a:rPr>
              <a:t>//</a:t>
            </a:r>
            <a:r>
              <a:rPr lang="en-US" sz="1400" dirty="0" err="1">
                <a:cs typeface="Times New Roman" pitchFamily="18" charset="0"/>
              </a:rPr>
              <a:t>cout</a:t>
            </a:r>
            <a:r>
              <a:rPr lang="en-US" sz="1400" dirty="0">
                <a:cs typeface="Times New Roman" pitchFamily="18" charset="0"/>
              </a:rPr>
              <a:t> &lt;&lt; it</a:t>
            </a:r>
            <a:r>
              <a:rPr lang="en-US" sz="1400" dirty="0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 sz="1400" dirty="0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 sz="1400" dirty="0">
                <a:cs typeface="Times New Roman" pitchFamily="18" charset="0"/>
              </a:rPr>
              <a:t>; 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0" y="4092161"/>
            <a:ext cx="2839278" cy="1353378"/>
          </a:xfrm>
          <a:prstGeom prst="wedgeRoundRectCallout">
            <a:avLst>
              <a:gd name="adj1" fmla="val 62387"/>
              <a:gd name="adj2" fmla="val -5574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7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7" grpId="0" animBg="1"/>
      <p:bldP spid="605227" grpId="1" animBg="1"/>
      <p:bldP spid="605228" grpId="0"/>
      <p:bldP spid="605229" grpId="0"/>
      <p:bldP spid="605238" grpId="0"/>
      <p:bldP spid="605238" grpId="1"/>
      <p:bldP spid="605239" grpId="0" animBg="1"/>
      <p:bldP spid="605239" grpId="1" animBg="1"/>
      <p:bldP spid="605247" grpId="0" animBg="1"/>
      <p:bldP spid="605247" grpId="1" animBg="1"/>
      <p:bldP spid="605248" grpId="0"/>
      <p:bldP spid="605230" grpId="0" animBg="1"/>
      <p:bldP spid="605230" grpId="1" animBg="1"/>
      <p:bldP spid="605230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4044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it = name2Age.find(“Ziggy”);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5502275" y="838200"/>
            <a:ext cx="3162300" cy="1613431"/>
          </a:xfrm>
          <a:prstGeom prst="wedgeRoundRectCallout">
            <a:avLst>
              <a:gd name="adj1" fmla="val -87750"/>
              <a:gd name="adj2" fmla="val 12875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8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5187950" y="2554357"/>
            <a:ext cx="3684588" cy="1543235"/>
          </a:xfrm>
          <a:prstGeom prst="wedgeRoundRectCallout">
            <a:avLst>
              <a:gd name="adj1" fmla="val -79105"/>
              <a:gd name="adj2" fmla="val 506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8" grpId="0" animBg="1"/>
      <p:bldP spid="607278" grpId="1" animBg="1"/>
      <p:bldP spid="607281" grpId="0"/>
      <p:bldP spid="607282" grpId="0"/>
      <p:bldP spid="607283" grpId="0" animBg="1"/>
      <p:bldP spid="60728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4672012" y="1755775"/>
            <a:ext cx="3992562" cy="1760538"/>
          </a:xfrm>
          <a:prstGeom prst="wedgeRoundRectCallout">
            <a:avLst>
              <a:gd name="adj1" fmla="val -54723"/>
              <a:gd name="adj2" fmla="val 68064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 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! This means that when you iterate thru them, they’re automatically ordered for you!</a:t>
            </a:r>
          </a:p>
          <a:p>
            <a:pPr algn="ctr"/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5037138" y="946963"/>
            <a:ext cx="3973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752" y="-76200"/>
            <a:ext cx="7772400" cy="1143000"/>
          </a:xfrm>
        </p:spPr>
        <p:txBody>
          <a:bodyPr/>
          <a:lstStyle/>
          <a:p>
            <a:pPr algn="l"/>
            <a:r>
              <a:rPr lang="en-US" sz="3200"/>
              <a:t>Cool STL Class #3: </a:t>
            </a:r>
            <a:r>
              <a:rPr lang="en-US" sz="3200">
                <a:solidFill>
                  <a:srgbClr val="6600CC"/>
                </a:solidFill>
              </a:rPr>
              <a:t>Map</a:t>
            </a:r>
            <a:r>
              <a:rPr lang="en-US" sz="3200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1" y="115966"/>
            <a:ext cx="40078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16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16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d.name = “David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Smallberg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d.idNum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113338" y="1815233"/>
            <a:ext cx="3897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method for the left-hand class/</a:t>
            </a:r>
            <a:r>
              <a:rPr lang="en-US" sz="16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4574071" y="4748214"/>
            <a:ext cx="4569929" cy="2055813"/>
          </a:xfrm>
          <a:prstGeom prst="wedgeRoundRectCallout">
            <a:avLst>
              <a:gd name="adj1" fmla="val -78951"/>
              <a:gd name="adj2" fmla="val -13356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 (Right now, you might be asking: </a:t>
            </a:r>
            <a:b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717537" y="3496367"/>
            <a:ext cx="2856534" cy="963614"/>
          </a:xfrm>
          <a:prstGeom prst="wedgeRoundRectCallout">
            <a:avLst>
              <a:gd name="adj1" fmla="val -51613"/>
              <a:gd name="adj2" fmla="val 7924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Therefore, for this to work we must define an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5285821" y="2756383"/>
            <a:ext cx="3768725" cy="1855788"/>
          </a:xfrm>
          <a:prstGeom prst="wedgeRoundRectCallout">
            <a:avLst>
              <a:gd name="adj1" fmla="val -98846"/>
              <a:gd name="adj2" fmla="val -1761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4" grpId="0" animBg="1"/>
      <p:bldP spid="562204" grpId="1" animBg="1"/>
      <p:bldP spid="562199" grpId="0" animBg="1"/>
      <p:bldP spid="562199" grpId="1" animBg="1"/>
      <p:bldP spid="562201" grpId="0" animBg="1"/>
      <p:bldP spid="56220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5712"/>
            <a:ext cx="7772400" cy="1143000"/>
          </a:xfrm>
        </p:spPr>
        <p:txBody>
          <a:bodyPr/>
          <a:lstStyle/>
          <a:p>
            <a:r>
              <a:rPr lang="en-US" sz="4000"/>
              <a:t>Cool STL Class #3: </a:t>
            </a:r>
            <a:r>
              <a:rPr lang="en-US" sz="4000">
                <a:solidFill>
                  <a:srgbClr val="6600CC"/>
                </a:solidFill>
              </a:rPr>
              <a:t>Map</a:t>
            </a:r>
            <a:r>
              <a:rPr lang="en-US" sz="4000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798447"/>
            <a:ext cx="38973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/ class (it’s on the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483014" y="4649719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map&lt;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 dirty="0" err="1"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 dirty="0">
                <a:cs typeface="Times New Roman" pitchFamily="18" charset="0"/>
              </a:rPr>
              <a:t>&gt;  phone2Stud;</a:t>
            </a:r>
          </a:p>
          <a:p>
            <a:br>
              <a:rPr lang="en-US" sz="1000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stud d;</a:t>
            </a:r>
          </a:p>
          <a:p>
            <a:r>
              <a:rPr lang="en-US" dirty="0">
                <a:cs typeface="Times New Roman" pitchFamily="18" charset="0"/>
              </a:rPr>
              <a:t>d.name = “David </a:t>
            </a:r>
            <a:r>
              <a:rPr lang="en-US" dirty="0" err="1">
                <a:cs typeface="Times New Roman" pitchFamily="18" charset="0"/>
              </a:rPr>
              <a:t>Smallberg</a:t>
            </a:r>
            <a:r>
              <a:rPr lang="en-US" dirty="0">
                <a:cs typeface="Times New Roman" pitchFamily="18" charset="0"/>
              </a:rPr>
              <a:t>”;</a:t>
            </a:r>
          </a:p>
          <a:p>
            <a:r>
              <a:rPr lang="en-US" dirty="0" err="1">
                <a:cs typeface="Times New Roman" pitchFamily="18" charset="0"/>
              </a:rPr>
              <a:t>d.idNum</a:t>
            </a:r>
            <a:r>
              <a:rPr lang="en-US" dirty="0"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cs typeface="Times New Roman" pitchFamily="18" charset="0"/>
              </a:rPr>
              <a:t>  </a:t>
            </a:r>
          </a:p>
          <a:p>
            <a:r>
              <a:rPr lang="en-US" dirty="0">
                <a:cs typeface="Times New Roman" pitchFamily="18" charset="0"/>
              </a:rPr>
              <a:t>stud2GPA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 dirty="0">
                <a:cs typeface="Times New Roman" pitchFamily="18" charset="0"/>
              </a:rPr>
              <a:t>] = d;</a:t>
            </a: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83014" y="2530475"/>
            <a:ext cx="2168111" cy="1311275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66713" y="2530475"/>
            <a:ext cx="2284412" cy="1247775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2" grpId="0"/>
      <p:bldP spid="611343" grpId="0" animBg="1"/>
      <p:bldP spid="61134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5158424" y="985838"/>
            <a:ext cx="3627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5314399" y="2008654"/>
            <a:ext cx="35914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4760843" y="2987675"/>
            <a:ext cx="4221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4770368" y="3689350"/>
            <a:ext cx="42212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4684643" y="5181600"/>
            <a:ext cx="4221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4694168" y="5897563"/>
            <a:ext cx="4221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3005138" y="1301750"/>
            <a:ext cx="2143332" cy="1334294"/>
          </a:xfrm>
          <a:prstGeom prst="wedgeRoundRectCallout">
            <a:avLst>
              <a:gd name="adj1" fmla="val -85175"/>
              <a:gd name="adj2" fmla="val 1272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80" grpId="0"/>
      <p:bldP spid="466980" grpId="1"/>
      <p:bldP spid="466980" grpId="2"/>
      <p:bldP spid="466982" grpId="0"/>
      <p:bldP spid="466984" grpId="0"/>
      <p:bldP spid="466986" grpId="0" animBg="1"/>
      <p:bldP spid="466986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Searching/Iterating Through a Set</a:t>
            </a:r>
            <a:endParaRPr lang="en-US" sz="1200" dirty="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889557"/>
            <a:ext cx="3673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16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8044059" y="1514079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8272659" y="1971279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8272659" y="1942704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5605659" y="2276079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6291459" y="2276079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8315522" y="1928417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6566097" y="2157017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5453259" y="3266679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92027" y="3847582"/>
            <a:ext cx="4468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5200845" y="4830417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it = </a:t>
            </a:r>
            <a:r>
              <a:rPr lang="en-US" dirty="0" err="1">
                <a:cs typeface="Times New Roman" pitchFamily="18" charset="0"/>
              </a:rPr>
              <a:t>a.begin</a:t>
            </a:r>
            <a:r>
              <a:rPr lang="en-US" dirty="0">
                <a:cs typeface="Times New Roman" pitchFamily="18" charset="0"/>
              </a:rPr>
              <a:t>(); </a:t>
            </a:r>
          </a:p>
          <a:p>
            <a:r>
              <a:rPr lang="en-US" dirty="0">
                <a:cs typeface="Times New Roman" pitchFamily="18" charset="0"/>
              </a:rPr>
              <a:t>while (it != </a:t>
            </a:r>
            <a:r>
              <a:rPr lang="en-US" dirty="0" err="1">
                <a:cs typeface="Times New Roman" pitchFamily="18" charset="0"/>
              </a:rPr>
              <a:t>a.end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*it;</a:t>
            </a:r>
          </a:p>
          <a:p>
            <a:r>
              <a:rPr lang="en-US" dirty="0">
                <a:cs typeface="Times New Roman" pitchFamily="18" charset="0"/>
              </a:rPr>
              <a:t>  it++;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90" grpId="0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 dirty="0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661451"/>
            <a:ext cx="42497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When you 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6283601" y="3462025"/>
            <a:ext cx="1321836" cy="1052513"/>
          </a:xfrm>
          <a:prstGeom prst="wedgeRoundRectCallout">
            <a:avLst>
              <a:gd name="adj1" fmla="val -368700"/>
              <a:gd name="adj2" fmla="val 98900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33388" y="4514539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(it); 	// kill 1</a:t>
            </a:r>
            <a:r>
              <a:rPr lang="en-US" b="0" baseline="3000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AF8C349-AF11-4906-8298-098B9D7E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B5E92E9-AA92-4B39-89C5-C9CFDB2EB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564" y="1876002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2D31CAA2-3997-44B9-BBCC-ED32AFEE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582" y="2651309"/>
            <a:ext cx="44973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ou should assume that your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will become </a:t>
            </a:r>
            <a:r>
              <a:rPr lang="en-US" sz="22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invalid*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E2F13-D8C5-42E6-B34E-DC6B1011D443}"/>
              </a:ext>
            </a:extLst>
          </p:cNvPr>
          <p:cNvSpPr/>
          <p:nvPr/>
        </p:nvSpPr>
        <p:spPr>
          <a:xfrm>
            <a:off x="3013042" y="9088"/>
            <a:ext cx="6130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3300"/>
                </a:solidFill>
              </a:rPr>
              <a:t>* </a:t>
            </a:r>
            <a:r>
              <a:rPr lang="en-US" sz="1200" dirty="0"/>
              <a:t>For more details, see:</a:t>
            </a:r>
          </a:p>
          <a:p>
            <a:r>
              <a:rPr lang="en-US" sz="1200" dirty="0"/>
              <a:t>http://en.cppreference.com/w/cpp/container#Sequence_containers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5" grpId="0"/>
      <p:bldP spid="539655" grpId="1"/>
      <p:bldP spid="539658" grpId="1" animBg="1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  <p:bldP spid="539659" grpId="0"/>
      <p:bldP spid="16" grpId="0"/>
      <p:bldP spid="17" grpId="0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50345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(“rick”); // removes rick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  <p:extLst>
      <p:ext uri="{BB962C8B-B14F-4D97-AF65-F5344CB8AC3E}">
        <p14:creationId xmlns:p14="http://schemas.microsoft.com/office/powerpoint/2010/main" val="3125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34041" y="3997562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244474" y="4343083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2975765" y="44310"/>
            <a:ext cx="2302227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  <p:extLst>
      <p:ext uri="{BB962C8B-B14F-4D97-AF65-F5344CB8AC3E}">
        <p14:creationId xmlns:p14="http://schemas.microsoft.com/office/powerpoint/2010/main" val="18288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819184" y="4868819"/>
            <a:ext cx="2937759" cy="811066"/>
          </a:xfrm>
          <a:prstGeom prst="wedgeRoundRectCallout">
            <a:avLst>
              <a:gd name="adj1" fmla="val -72606"/>
              <a:gd name="adj2" fmla="val 113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019800" y="88087"/>
            <a:ext cx="1910862" cy="1223169"/>
          </a:xfrm>
          <a:prstGeom prst="wedgeRoundRectCallout">
            <a:avLst>
              <a:gd name="adj1" fmla="val -82043"/>
              <a:gd name="adj2" fmla="val 16332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3"/>
            <a:ext cx="1987201" cy="1798980"/>
          </a:xfrm>
          <a:prstGeom prst="wedgeRoundRectCallout">
            <a:avLst>
              <a:gd name="adj1" fmla="val -160232"/>
              <a:gd name="adj2" fmla="val -2063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6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831623" y="1483260"/>
            <a:ext cx="2074986" cy="1278648"/>
          </a:xfrm>
          <a:prstGeom prst="wedgeRoundRectCallout">
            <a:avLst>
              <a:gd name="adj1" fmla="val -107029"/>
              <a:gd name="adj2" fmla="val 553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19800" y="4778791"/>
            <a:ext cx="1773340" cy="708735"/>
          </a:xfrm>
          <a:prstGeom prst="wedgeRoundRectCallout">
            <a:avLst>
              <a:gd name="adj1" fmla="val -167956"/>
              <a:gd name="adj2" fmla="val -6093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713732" y="5543015"/>
            <a:ext cx="3294796" cy="1211876"/>
          </a:xfrm>
          <a:prstGeom prst="wedgeRoundRectCallout">
            <a:avLst>
              <a:gd name="adj1" fmla="val -94119"/>
              <a:gd name="adj2" fmla="val 130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14992" y="-66261"/>
            <a:ext cx="8305800" cy="1143000"/>
          </a:xfrm>
        </p:spPr>
        <p:txBody>
          <a:bodyPr/>
          <a:lstStyle/>
          <a:p>
            <a:r>
              <a:rPr lang="en-US" sz="26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5366027" y="4169948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6144384" y="4179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57156" y="0"/>
            <a:ext cx="2552700" cy="1676400"/>
            <a:chOff x="6446838" y="1371600"/>
            <a:chExt cx="2552700" cy="1676400"/>
          </a:xfrm>
        </p:grpSpPr>
        <p:sp>
          <p:nvSpPr>
            <p:cNvPr id="529428" name="AutoShape 20"/>
            <p:cNvSpPr>
              <a:spLocks noChangeArrowheads="1"/>
            </p:cNvSpPr>
            <p:nvPr/>
          </p:nvSpPr>
          <p:spPr bwMode="auto">
            <a:xfrm>
              <a:off x="6467475" y="1371600"/>
              <a:ext cx="2532063" cy="167640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9432" name="Group 24"/>
            <p:cNvGrpSpPr>
              <a:grpSpLocks/>
            </p:cNvGrpSpPr>
            <p:nvPr/>
          </p:nvGrpSpPr>
          <p:grpSpPr bwMode="auto">
            <a:xfrm>
              <a:off x="6446838" y="1844675"/>
              <a:ext cx="1096962" cy="366713"/>
              <a:chOff x="4061" y="1162"/>
              <a:chExt cx="691" cy="231"/>
            </a:xfrm>
          </p:grpSpPr>
          <p:sp>
            <p:nvSpPr>
              <p:cNvPr id="529429" name="Rectangle 21"/>
              <p:cNvSpPr>
                <a:spLocks noChangeArrowheads="1"/>
              </p:cNvSpPr>
              <p:nvPr/>
            </p:nvSpPr>
            <p:spPr bwMode="auto">
              <a:xfrm>
                <a:off x="4061" y="1162"/>
                <a:ext cx="6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1EB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“carey”</a:t>
                </a:r>
                <a:endParaRPr lang="en-US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9430" name="Line 22"/>
              <p:cNvSpPr>
                <a:spLocks noChangeShapeType="1"/>
              </p:cNvSpPr>
              <p:nvPr/>
            </p:nvSpPr>
            <p:spPr bwMode="auto">
              <a:xfrm>
                <a:off x="4620" y="1272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9431" name="AutoShape 23"/>
            <p:cNvSpPr>
              <a:spLocks noChangeArrowheads="1"/>
            </p:cNvSpPr>
            <p:nvPr/>
          </p:nvSpPr>
          <p:spPr bwMode="auto">
            <a:xfrm>
              <a:off x="7591425" y="1819275"/>
              <a:ext cx="1331913" cy="47625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1587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33" name="Text Box 25"/>
            <p:cNvSpPr txBox="1">
              <a:spLocks noChangeArrowheads="1"/>
            </p:cNvSpPr>
            <p:nvPr/>
          </p:nvSpPr>
          <p:spPr bwMode="auto">
            <a:xfrm>
              <a:off x="7712075" y="1908175"/>
              <a:ext cx="4048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529434" name="Text Box 26"/>
            <p:cNvSpPr txBox="1">
              <a:spLocks noChangeArrowheads="1"/>
            </p:cNvSpPr>
            <p:nvPr/>
          </p:nvSpPr>
          <p:spPr bwMode="auto">
            <a:xfrm>
              <a:off x="8056563" y="1917700"/>
              <a:ext cx="441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c2</a:t>
              </a:r>
            </a:p>
          </p:txBody>
        </p:sp>
        <p:grpSp>
          <p:nvGrpSpPr>
            <p:cNvPr id="529435" name="Group 27"/>
            <p:cNvGrpSpPr>
              <a:grpSpLocks/>
            </p:cNvGrpSpPr>
            <p:nvPr/>
          </p:nvGrpSpPr>
          <p:grpSpPr bwMode="auto">
            <a:xfrm>
              <a:off x="6461125" y="2368550"/>
              <a:ext cx="1082675" cy="366713"/>
              <a:chOff x="4070" y="1162"/>
              <a:chExt cx="682" cy="231"/>
            </a:xfrm>
          </p:grpSpPr>
          <p:sp>
            <p:nvSpPr>
              <p:cNvPr id="529436" name="Rectangle 28"/>
              <p:cNvSpPr>
                <a:spLocks noChangeArrowheads="1"/>
              </p:cNvSpPr>
              <p:nvPr/>
            </p:nvSpPr>
            <p:spPr bwMode="auto">
              <a:xfrm>
                <a:off x="4070" y="1162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1EB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“david”</a:t>
                </a:r>
                <a:endParaRPr lang="en-US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29437" name="Line 29"/>
              <p:cNvSpPr>
                <a:spLocks noChangeShapeType="1"/>
              </p:cNvSpPr>
              <p:nvPr/>
            </p:nvSpPr>
            <p:spPr bwMode="auto">
              <a:xfrm>
                <a:off x="4620" y="1272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9438" name="AutoShape 30"/>
            <p:cNvSpPr>
              <a:spLocks noChangeArrowheads="1"/>
            </p:cNvSpPr>
            <p:nvPr/>
          </p:nvSpPr>
          <p:spPr bwMode="auto">
            <a:xfrm>
              <a:off x="7591425" y="2343150"/>
              <a:ext cx="1331913" cy="47625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1587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39" name="Text Box 31"/>
            <p:cNvSpPr txBox="1">
              <a:spLocks noChangeArrowheads="1"/>
            </p:cNvSpPr>
            <p:nvPr/>
          </p:nvSpPr>
          <p:spPr bwMode="auto">
            <a:xfrm>
              <a:off x="7664450" y="2432050"/>
              <a:ext cx="4048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c1</a:t>
              </a:r>
            </a:p>
          </p:txBody>
        </p:sp>
        <p:sp>
          <p:nvSpPr>
            <p:cNvPr id="529440" name="Text Box 32"/>
            <p:cNvSpPr txBox="1">
              <a:spLocks noChangeArrowheads="1"/>
            </p:cNvSpPr>
            <p:nvPr/>
          </p:nvSpPr>
          <p:spPr bwMode="auto">
            <a:xfrm>
              <a:off x="7999413" y="2432050"/>
              <a:ext cx="441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c3</a:t>
              </a:r>
            </a:p>
          </p:txBody>
        </p:sp>
        <p:sp>
          <p:nvSpPr>
            <p:cNvPr id="529441" name="Text Box 33"/>
            <p:cNvSpPr txBox="1">
              <a:spLocks noChangeArrowheads="1"/>
            </p:cNvSpPr>
            <p:nvPr/>
          </p:nvSpPr>
          <p:spPr bwMode="auto">
            <a:xfrm>
              <a:off x="7061200" y="1398588"/>
              <a:ext cx="1270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crsMap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that allows us to associate people (a Person object) and each person’s set of friends 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to associate people with the group of courses (e.g.,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objects) they’ve taken, and further associate each course with the grade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5" grpId="0"/>
      <p:bldP spid="5314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 dirty="0">
                <a:solidFill>
                  <a:srgbClr val="6600CC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64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 dirty="0">
              <a:solidFill>
                <a:srgbClr val="9900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void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void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printVal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(void)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“The value is: “;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“\n”;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 dirty="0"/>
          </a:p>
          <a:p>
            <a:endParaRPr lang="en-US" b="0" dirty="0"/>
          </a:p>
          <a:p>
            <a:endParaRPr lang="en-US" sz="1000" b="0" dirty="0"/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 dirty="0"/>
          </a:p>
          <a:p>
            <a:endParaRPr lang="en-US" sz="500" b="0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::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a)</a:t>
            </a:r>
            <a:endParaRPr lang="en-US" b="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a;</a:t>
            </a:r>
            <a:endParaRPr lang="en-US" b="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 dirty="0"/>
          </a:p>
          <a:p>
            <a:r>
              <a:rPr lang="en-US" sz="10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>
              <a:solidFill>
                <a:srgbClr val="FF3300"/>
              </a:solidFill>
            </a:endParaRPr>
          </a:p>
          <a:p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674687" y="0"/>
            <a:ext cx="381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1060301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typename</a:t>
            </a:r>
            <a:r>
              <a:rPr lang="en-US" dirty="0">
                <a:solidFill>
                  <a:srgbClr val="FF3300"/>
                </a:solidFill>
                <a:cs typeface="Times New Roman" pitchFamily="18" charset="0"/>
              </a:rPr>
              <a:t>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4869759" y="229756"/>
            <a:ext cx="43438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4416835" y="4141304"/>
            <a:ext cx="4698589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nerd;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4647923" y="5535129"/>
            <a:ext cx="3867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4647923" y="5883688"/>
            <a:ext cx="3867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/>
              <a:t>nerd.setVal</a:t>
            </a:r>
            <a:r>
              <a:rPr lang="en-US" sz="1600" dirty="0"/>
              <a:t>(10);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5006216" y="981304"/>
            <a:ext cx="4129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273191" y="1517408"/>
            <a:ext cx="353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4927332" y="2053512"/>
            <a:ext cx="41290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sz="14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sz="14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663984" y="5233926"/>
            <a:ext cx="14269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/>
              <a:t>nerd.m_a</a:t>
            </a:r>
            <a:r>
              <a:rPr lang="en-US" sz="1100" dirty="0"/>
              <a:t>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4660623" y="5185328"/>
            <a:ext cx="20361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nerd.setVal</a:t>
            </a:r>
            <a:r>
              <a:rPr lang="en-US" sz="1600" dirty="0"/>
              <a:t>(5);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77122" y="2805060"/>
            <a:ext cx="41290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769126" y="3556609"/>
            <a:ext cx="4545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6683929" y="5913155"/>
            <a:ext cx="15119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sym typeface="Wingdings" panose="05000000000000000000" pitchFamily="2" charset="2"/>
              </a:rPr>
              <a:t> </a:t>
            </a:r>
            <a:r>
              <a:rPr lang="en-US" sz="1100" dirty="0" err="1"/>
              <a:t>nerd.m_a</a:t>
            </a:r>
            <a:r>
              <a:rPr lang="en-US" sz="1100" dirty="0"/>
              <a:t>= 10;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6973" y="550338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ea typeface="MS Mincho" pitchFamily="49" charset="-128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1100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sz="1100" dirty="0">
                <a:ea typeface="MS Mincho" pitchFamily="49" charset="-128"/>
                <a:cs typeface="Times New Roman" pitchFamily="18" charset="0"/>
              </a:rPr>
              <a:t> &lt;&lt; “The value is: “;</a:t>
            </a:r>
          </a:p>
          <a:p>
            <a:r>
              <a:rPr lang="en-US" sz="1100" dirty="0">
                <a:ea typeface="MS Mincho" pitchFamily="49" charset="-128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1100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sz="1100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sz="1100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sz="1100" dirty="0">
                <a:ea typeface="MS Mincho" pitchFamily="49" charset="-128"/>
                <a:cs typeface="Times New Roman" pitchFamily="18" charset="0"/>
              </a:rPr>
              <a:t> &lt;&lt; “\n”;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12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38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5" grpId="0"/>
      <p:bldP spid="621615" grpId="1"/>
      <p:bldP spid="621619" grpId="0"/>
      <p:bldP spid="621619" grpId="1"/>
      <p:bldP spid="621624" grpId="0"/>
      <p:bldP spid="621625" grpId="0"/>
      <p:bldP spid="621627" grpId="0"/>
      <p:bldP spid="621627" grpId="1"/>
      <p:bldP spid="621628" grpId="0"/>
      <p:bldP spid="621629" grpId="0"/>
      <p:bldP spid="621630" grpId="0"/>
      <p:bldP spid="29" grpId="0"/>
      <p:bldP spid="29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65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23123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66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 sz="1600" dirty="0"/>
          </a:p>
          <a:p>
            <a:pPr algn="ctr"/>
            <a:r>
              <a:rPr lang="en-US" b="0" dirty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095503"/>
            <a:ext cx="3549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16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16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2680278"/>
            <a:ext cx="3711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305425" y="3470704"/>
            <a:ext cx="3711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84799" y="4297422"/>
            <a:ext cx="3711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600" b="0" dirty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cs typeface="Times New Roman" pitchFamily="18" charset="0"/>
              </a:rPr>
              <a:t> if (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 ==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 dirty="0">
                <a:cs typeface="Times New Roman" pitchFamily="18" charset="0"/>
              </a:rPr>
              <a:t> 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“I failed!”;</a:t>
            </a:r>
          </a:p>
          <a:p>
            <a:r>
              <a:rPr lang="en-US" dirty="0">
                <a:cs typeface="Times New Roman" pitchFamily="18" charset="0"/>
              </a:rPr>
              <a:t> else</a:t>
            </a:r>
          </a:p>
          <a:p>
            <a:r>
              <a:rPr lang="en-US" dirty="0">
                <a:cs typeface="Times New Roman" pitchFamily="18" charset="0"/>
              </a:rPr>
              <a:t> 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“Hello: “ &lt;&lt; *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219575" y="4777581"/>
            <a:ext cx="2552700" cy="1063625"/>
          </a:xfrm>
          <a:prstGeom prst="wedgeRoundRectCallout">
            <a:avLst>
              <a:gd name="adj1" fmla="val -121867"/>
              <a:gd name="adj2" fmla="val -756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6772275" y="5723921"/>
            <a:ext cx="2228815" cy="1033083"/>
          </a:xfrm>
          <a:prstGeom prst="wedgeRoundRectCallout">
            <a:avLst>
              <a:gd name="adj1" fmla="val -52866"/>
              <a:gd name="adj2" fmla="val -914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1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3067050" y="915987"/>
            <a:ext cx="2428875" cy="1408113"/>
          </a:xfrm>
          <a:prstGeom prst="wedgeRoundRectCallout">
            <a:avLst>
              <a:gd name="adj1" fmla="val -102504"/>
              <a:gd name="adj2" fmla="val 20747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16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16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names.begin</a:t>
            </a:r>
            <a:r>
              <a:rPr lang="en-US" dirty="0">
                <a:cs typeface="Times New Roman" pitchFamily="18" charset="0"/>
              </a:rPr>
              <a:t>(); // start here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names.end</a:t>
            </a:r>
            <a:r>
              <a:rPr lang="en-US" dirty="0">
                <a:cs typeface="Times New Roman" pitchFamily="18" charset="0"/>
              </a:rPr>
              <a:t>();   // end here</a:t>
            </a:r>
          </a:p>
        </p:txBody>
      </p:sp>
    </p:spTree>
    <p:extLst>
      <p:ext uri="{BB962C8B-B14F-4D97-AF65-F5344CB8AC3E}">
        <p14:creationId xmlns:p14="http://schemas.microsoft.com/office/powerpoint/2010/main" val="4268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46" grpId="0" animBg="1"/>
      <p:bldP spid="469046" grpId="1" animBg="1"/>
      <p:bldP spid="469051" grpId="0" animBg="1"/>
      <p:bldP spid="469059" grpId="0"/>
      <p:bldP spid="469056" grpId="0"/>
      <p:bldP spid="46905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67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31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8" grpId="0" animBg="1"/>
      <p:bldP spid="617508" grpId="1" animBg="1"/>
      <p:bldP spid="617508" grpId="2" animBg="1"/>
      <p:bldP spid="617511" grpId="0" animBg="1"/>
      <p:bldP spid="61751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68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24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62099" y="-308769"/>
            <a:ext cx="3032760" cy="1143000"/>
          </a:xfrm>
          <a:noFill/>
          <a:ln/>
        </p:spPr>
        <p:txBody>
          <a:bodyPr/>
          <a:lstStyle/>
          <a:p>
            <a:r>
              <a:rPr lang="en-US" sz="20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58492" y="1443845"/>
            <a:ext cx="3528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You can define a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14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452" y="265280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46841" y="1901880"/>
            <a:ext cx="3886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14706" y="2449681"/>
            <a:ext cx="356911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1689652" y="99412"/>
            <a:ext cx="4148441" cy="704282"/>
          </a:xfrm>
          <a:prstGeom prst="wedgeRoundRectCallout">
            <a:avLst>
              <a:gd name="adj1" fmla="val -12419"/>
              <a:gd name="adj2" fmla="val 8678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14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14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14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14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5861359" y="732185"/>
            <a:ext cx="3056765" cy="765292"/>
          </a:xfrm>
          <a:prstGeom prst="wedgeRoundRectCallout">
            <a:avLst>
              <a:gd name="adj1" fmla="val -104178"/>
              <a:gd name="adj2" fmla="val 570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14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14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5477307" y="4647510"/>
            <a:ext cx="3625126" cy="1092976"/>
          </a:xfrm>
          <a:prstGeom prst="wedgeRoundRectCallout">
            <a:avLst>
              <a:gd name="adj1" fmla="val -80767"/>
              <a:gd name="adj2" fmla="val -304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14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5514706" y="3238040"/>
            <a:ext cx="3438843" cy="1397659"/>
          </a:xfrm>
          <a:prstGeom prst="wedgeRoundRectCallout">
            <a:avLst>
              <a:gd name="adj1" fmla="val -145512"/>
              <a:gd name="adj2" fmla="val 5534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 It’s just like </a:t>
            </a:r>
            <a:r>
              <a:rPr lang="en-US" sz="1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456717" y="4033664"/>
            <a:ext cx="2674110" cy="671512"/>
          </a:xfrm>
          <a:prstGeom prst="wedgeRoundRectCallout">
            <a:avLst>
              <a:gd name="adj1" fmla="val 2404"/>
              <a:gd name="adj2" fmla="val 1741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1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1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1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12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5468135" y="5740486"/>
            <a:ext cx="3662252" cy="1100181"/>
          </a:xfrm>
          <a:prstGeom prst="wedgeRoundRectCallout">
            <a:avLst>
              <a:gd name="adj1" fmla="val -55259"/>
              <a:gd name="adj2" fmla="val -5455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14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3235944" y="1902620"/>
            <a:ext cx="2232191" cy="2189705"/>
          </a:xfrm>
          <a:prstGeom prst="wedgeRoundRectCallout">
            <a:avLst>
              <a:gd name="adj1" fmla="val -26940"/>
              <a:gd name="adj2" fmla="val -8246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1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1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.  “other” refers to the value to the </a:t>
            </a:r>
            <a:r>
              <a:rPr lang="en-US" sz="1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endParaRPr lang="en-US" sz="3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4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14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14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14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465" y="94273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6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11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6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2775923" y="5788964"/>
            <a:ext cx="2499181" cy="1050756"/>
          </a:xfrm>
          <a:prstGeom prst="wedgeRoundRectCallout">
            <a:avLst>
              <a:gd name="adj1" fmla="val -71726"/>
              <a:gd name="adj2" fmla="val -2390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12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r>
              <a:rPr lang="en-US" sz="1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1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1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1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 </a:t>
            </a:r>
            <a: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1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1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1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12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5745520" y="57634"/>
            <a:ext cx="3371541" cy="637442"/>
          </a:xfrm>
          <a:prstGeom prst="wedgeRoundRectCallout">
            <a:avLst>
              <a:gd name="adj1" fmla="val -62841"/>
              <a:gd name="adj2" fmla="val 960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14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14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20" grpId="0" animBg="1"/>
      <p:bldP spid="20" grpId="1" animBg="1"/>
      <p:bldP spid="12" grpId="0" animBg="1"/>
      <p:bldP spid="12" grpId="1" animBg="1"/>
      <p:bldP spid="15" grpId="0"/>
      <p:bldP spid="11" grpId="0" animBg="1"/>
      <p:bldP spid="11" grpId="1" animBg="1"/>
      <p:bldP spid="9" grpId="0"/>
      <p:bldP spid="22" grpId="0" animBg="1"/>
      <p:bldP spid="2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70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Just like you can have pointers to </a:t>
            </a:r>
            <a:r>
              <a:rPr lang="en-US" sz="1200" b="0" dirty="0" err="1"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3177689" y="3453591"/>
            <a:ext cx="2493962" cy="1109296"/>
          </a:xfrm>
          <a:prstGeom prst="wedgeRoundRectCallout">
            <a:avLst>
              <a:gd name="adj1" fmla="val -104808"/>
              <a:gd name="adj2" fmla="val 51477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12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12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12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1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1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3543300" y="4683126"/>
            <a:ext cx="2019300" cy="752474"/>
          </a:xfrm>
          <a:prstGeom prst="wedgeRoundRectCallout">
            <a:avLst>
              <a:gd name="adj1" fmla="val -97995"/>
              <a:gd name="adj2" fmla="val 2396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56250" y="1851967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46835" y="2445118"/>
            <a:ext cx="37465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</a:t>
            </a:r>
            <a:r>
              <a:rPr lang="en-US" sz="11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int,float</a:t>
            </a:r>
            <a:r>
              <a:rPr lang="en-US" sz="1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pPr algn="ctr"/>
            <a:endParaRPr lang="en-US" sz="6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100" b="0" dirty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6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100" b="0" dirty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723060" y="3279731"/>
            <a:ext cx="31940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100" b="0" dirty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sz="1100" b="0" dirty="0">
                <a:latin typeface="Comic Sans MS" pitchFamily="66" charset="0"/>
                <a:cs typeface="Times New Roman" pitchFamily="18" charset="0"/>
              </a:rPr>
              <a:t>(This is how </a:t>
            </a:r>
            <a:r>
              <a:rPr lang="en-US" sz="1100" b="0" dirty="0" err="1"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100" b="0" dirty="0">
                <a:latin typeface="Comic Sans MS" pitchFamily="66" charset="0"/>
                <a:cs typeface="Times New Roman" pitchFamily="18" charset="0"/>
              </a:rPr>
              <a:t> works)</a:t>
            </a:r>
            <a:endParaRPr lang="en-US" sz="1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6883767" y="5656385"/>
            <a:ext cx="2084387" cy="1181100"/>
          </a:xfrm>
          <a:prstGeom prst="wedgeRoundRectCallout">
            <a:avLst>
              <a:gd name="adj1" fmla="val -255362"/>
              <a:gd name="adj2" fmla="val -4885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You can use a function pointer with </a:t>
            </a:r>
            <a:r>
              <a:rPr lang="en-US" sz="1200" b="0" dirty="0" err="1">
                <a:latin typeface="Comic Sans MS" pitchFamily="66" charset="0"/>
                <a:cs typeface="Times New Roman" pitchFamily="18" charset="0"/>
              </a:rPr>
              <a:t>parens</a:t>
            </a:r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 ( ) to call the pointed-to function just like you call any other function..</a:t>
            </a:r>
          </a:p>
        </p:txBody>
      </p:sp>
    </p:spTree>
    <p:extLst>
      <p:ext uri="{BB962C8B-B14F-4D97-AF65-F5344CB8AC3E}">
        <p14:creationId xmlns:p14="http://schemas.microsoft.com/office/powerpoint/2010/main" val="4215683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  <p:bldP spid="551944" grpId="0" animBg="1"/>
      <p:bldP spid="5519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50147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73947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6122504" y="5869321"/>
            <a:ext cx="2985881" cy="886731"/>
          </a:xfrm>
          <a:prstGeom prst="wedgeRoundRectCallout">
            <a:avLst>
              <a:gd name="adj1" fmla="val -12412"/>
              <a:gd name="adj2" fmla="val -118396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97080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54217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52979" y="594479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498679" y="3067295"/>
            <a:ext cx="4125217" cy="1246288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16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16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16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6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16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1600" b="0" dirty="0">
                <a:latin typeface="Comic Sans MS" pitchFamily="66" charset="0"/>
                <a:cs typeface="Times New Roman" pitchFamily="18" charset="0"/>
              </a:rPr>
              <a:t>in Dog! 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r>
              <a:rPr lang="en-US" sz="16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16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89" y="6031811"/>
            <a:ext cx="4176445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25398" y="31670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65730" y="5142032"/>
            <a:ext cx="3033169" cy="960388"/>
          </a:xfrm>
          <a:prstGeom prst="wedgeRoundRectCallout">
            <a:avLst>
              <a:gd name="adj1" fmla="val 49350"/>
              <a:gd name="adj2" fmla="val 9427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611" grpId="0" animBg="1"/>
      <p:bldP spid="536611" grpId="1" animBg="1"/>
      <p:bldP spid="536616" grpId="0"/>
      <p:bldP spid="536616" grpId="1"/>
      <p:bldP spid="536617" grpId="0"/>
      <p:bldP spid="536617" grpId="1"/>
      <p:bldP spid="536633" grpId="0" animBg="1" autoUpdateAnimBg="0"/>
      <p:bldP spid="536633" grpId="1" animBg="1"/>
      <p:bldP spid="536631" grpId="0" animBg="1"/>
      <p:bldP spid="536631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5324" y="-228600"/>
            <a:ext cx="3444875" cy="1143000"/>
          </a:xfrm>
        </p:spPr>
        <p:txBody>
          <a:bodyPr/>
          <a:lstStyle/>
          <a:p>
            <a:r>
              <a:rPr lang="en-US" sz="2400" dirty="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459287" y="893650"/>
            <a:ext cx="46545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b="0" i="1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b="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155416"/>
            <a:ext cx="4306888" cy="5416868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sz="1600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sz="1600" dirty="0"/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1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 sz="1600" dirty="0"/>
          </a:p>
          <a:p>
            <a:r>
              <a:rPr lang="en-US" sz="7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7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);</a:t>
            </a:r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);</a:t>
            </a:r>
            <a:endParaRPr lang="en-US" sz="1600" dirty="0"/>
          </a:p>
          <a:p>
            <a:r>
              <a:rPr lang="en-US" sz="1100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4757340" y="1948579"/>
            <a:ext cx="40584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i="1" dirty="0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4459287" y="2944242"/>
            <a:ext cx="4154626" cy="3807308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 sz="1600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 sz="16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 sz="16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a(5), b(6);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e = 5, f = 10;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160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sz="1600" dirty="0">
              <a:solidFill>
                <a:srgbClr val="FF3300"/>
              </a:solidFill>
            </a:endParaRPr>
          </a:p>
          <a:p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sz="1600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sz="1600" dirty="0">
              <a:solidFill>
                <a:srgbClr val="FF3300"/>
              </a:solidFill>
            </a:endParaRPr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152400" y="5739247"/>
            <a:ext cx="4091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30990</TotalTime>
  <Words>10051</Words>
  <Application>Microsoft Office PowerPoint</Application>
  <PresentationFormat>On-screen Show (4:3)</PresentationFormat>
  <Paragraphs>2724</Paragraphs>
  <Slides>71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MS Mincho</vt:lpstr>
      <vt:lpstr>Comic Sans MS</vt:lpstr>
      <vt:lpstr>Courier New</vt:lpstr>
      <vt:lpstr>Impact</vt:lpstr>
      <vt:lpstr>Times New Roman</vt:lpstr>
      <vt:lpstr>Wingdings</vt:lpstr>
      <vt:lpstr>Default Design</vt:lpstr>
      <vt:lpstr>Lecture #9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4773</cp:revision>
  <dcterms:created xsi:type="dcterms:W3CDTF">2002-10-09T05:27:34Z</dcterms:created>
  <dcterms:modified xsi:type="dcterms:W3CDTF">2018-02-24T19:09:49Z</dcterms:modified>
</cp:coreProperties>
</file>