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03" r:id="rId2"/>
    <p:sldId id="448" r:id="rId3"/>
    <p:sldId id="436" r:id="rId4"/>
    <p:sldId id="437" r:id="rId5"/>
    <p:sldId id="403" r:id="rId6"/>
    <p:sldId id="397" r:id="rId7"/>
    <p:sldId id="435" r:id="rId8"/>
    <p:sldId id="398" r:id="rId9"/>
    <p:sldId id="364" r:id="rId10"/>
    <p:sldId id="367" r:id="rId11"/>
    <p:sldId id="369" r:id="rId12"/>
    <p:sldId id="370" r:id="rId13"/>
    <p:sldId id="371" r:id="rId14"/>
    <p:sldId id="372" r:id="rId15"/>
    <p:sldId id="410" r:id="rId16"/>
    <p:sldId id="390" r:id="rId17"/>
    <p:sldId id="404" r:id="rId18"/>
    <p:sldId id="405" r:id="rId19"/>
    <p:sldId id="376" r:id="rId20"/>
    <p:sldId id="378" r:id="rId21"/>
    <p:sldId id="433" r:id="rId22"/>
    <p:sldId id="379" r:id="rId23"/>
    <p:sldId id="380" r:id="rId24"/>
    <p:sldId id="381" r:id="rId25"/>
    <p:sldId id="412" r:id="rId26"/>
    <p:sldId id="413" r:id="rId27"/>
    <p:sldId id="414" r:id="rId28"/>
    <p:sldId id="415" r:id="rId29"/>
    <p:sldId id="385" r:id="rId30"/>
    <p:sldId id="416" r:id="rId31"/>
    <p:sldId id="329" r:id="rId32"/>
    <p:sldId id="330" r:id="rId33"/>
    <p:sldId id="431" r:id="rId34"/>
    <p:sldId id="333" r:id="rId35"/>
    <p:sldId id="417" r:id="rId36"/>
    <p:sldId id="418" r:id="rId37"/>
    <p:sldId id="419" r:id="rId38"/>
    <p:sldId id="420" r:id="rId39"/>
    <p:sldId id="434" r:id="rId40"/>
    <p:sldId id="336" r:id="rId41"/>
    <p:sldId id="335" r:id="rId42"/>
    <p:sldId id="401" r:id="rId43"/>
    <p:sldId id="392" r:id="rId44"/>
    <p:sldId id="383" r:id="rId45"/>
    <p:sldId id="421" r:id="rId46"/>
    <p:sldId id="422" r:id="rId47"/>
    <p:sldId id="423" r:id="rId48"/>
    <p:sldId id="424" r:id="rId49"/>
    <p:sldId id="432" r:id="rId50"/>
    <p:sldId id="406" r:id="rId51"/>
    <p:sldId id="425" r:id="rId52"/>
    <p:sldId id="384" r:id="rId53"/>
    <p:sldId id="426" r:id="rId54"/>
    <p:sldId id="394" r:id="rId55"/>
    <p:sldId id="346" r:id="rId56"/>
    <p:sldId id="449" r:id="rId57"/>
    <p:sldId id="400" r:id="rId58"/>
    <p:sldId id="407" r:id="rId59"/>
    <p:sldId id="408" r:id="rId60"/>
    <p:sldId id="447" r:id="rId61"/>
    <p:sldId id="395" r:id="rId62"/>
    <p:sldId id="396" r:id="rId63"/>
    <p:sldId id="446" r:id="rId64"/>
    <p:sldId id="438" r:id="rId65"/>
    <p:sldId id="439" r:id="rId66"/>
    <p:sldId id="441" r:id="rId67"/>
    <p:sldId id="442" r:id="rId68"/>
    <p:sldId id="443" r:id="rId69"/>
    <p:sldId id="444" r:id="rId70"/>
    <p:sldId id="445" r:id="rId71"/>
    <p:sldId id="402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6600CC"/>
    <a:srgbClr val="3333CC"/>
    <a:srgbClr val="008080"/>
    <a:srgbClr val="FFFF99"/>
    <a:srgbClr val="EAEAFA"/>
    <a:srgbClr val="FFEAE5"/>
    <a:srgbClr val="99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1263" autoAdjust="0"/>
  </p:normalViewPr>
  <p:slideViewPr>
    <p:cSldViewPr snapToGrid="0">
      <p:cViewPr>
        <p:scale>
          <a:sx n="154" d="100"/>
          <a:sy n="154" d="100"/>
        </p:scale>
        <p:origin x="1506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14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16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18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20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21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22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7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23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24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25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29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31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32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5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33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38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40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41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43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44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45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46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47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48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49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51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52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8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53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55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56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09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57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59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60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84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61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62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9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64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0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65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7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66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1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67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78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68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46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69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70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27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71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10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11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12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Custom Comparison Operators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Templates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Standard Template Library (STL)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Iterators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Algorithms (sort, etc.)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On-your-own Study: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Inline Functions, Template Exercise, More STL Algorithms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10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11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Function Template Details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10673" y="3263286"/>
            <a:ext cx="3754438" cy="3524251"/>
            <a:chOff x="3320" y="1933"/>
            <a:chExt cx="2365" cy="222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257"/>
              <a:ext cx="2347" cy="185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20" y="1933"/>
              <a:ext cx="2223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6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endParaRPr lang="en-US" sz="3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r>
                <a:rPr lang="en-US" sz="400" dirty="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 dirty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12</a:t>
            </a:fld>
            <a:endParaRPr lang="en-US"/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x,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2" grpId="0" animBg="1"/>
      <p:bldP spid="452632" grpId="1" animBg="1"/>
      <p:bldP spid="452632" grpId="2" animBg="1"/>
      <p:bldP spid="452632" grpId="3" animBg="1"/>
      <p:bldP spid="452626" grpId="0"/>
      <p:bldP spid="452627" grpId="0"/>
      <p:bldP spid="4526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13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endParaRPr lang="en-US" sz="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getRandomItem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x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 dirty="0"/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14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type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equal, check bite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(Data 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endParaRPr lang="en-US" sz="7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24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that operator defined.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i1=3, i2=4;</a:t>
            </a: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84922" y="3623419"/>
            <a:ext cx="1581461" cy="577778"/>
          </a:xfrm>
          <a:prstGeom prst="wedgeRoundRectCallout">
            <a:avLst>
              <a:gd name="adj1" fmla="val 36308"/>
              <a:gd name="adj2" fmla="val 24749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Like this…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007705" y="2662928"/>
            <a:ext cx="3452881" cy="1578822"/>
          </a:xfrm>
          <a:prstGeom prst="wedgeRoundRectCallout">
            <a:avLst>
              <a:gd name="adj1" fmla="val 65477"/>
              <a:gd name="adj2" fmla="val 8386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in this case, that’s OK, since C++ has built-in  comparison operators defined for integers.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for that class!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15115" y="2470189"/>
            <a:ext cx="3452881" cy="932396"/>
          </a:xfrm>
          <a:prstGeom prst="wedgeRoundRectCallout">
            <a:avLst>
              <a:gd name="adj1" fmla="val -45345"/>
              <a:gd name="adj2" fmla="val -19329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&gt; operator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is defined for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Dogs</a:t>
            </a: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385454" y="3488686"/>
            <a:ext cx="2622822" cy="932396"/>
          </a:xfrm>
          <a:prstGeom prst="wedgeRoundRectCallout">
            <a:avLst>
              <a:gd name="adj1" fmla="val -2586"/>
              <a:gd name="adj2" fmla="val 1552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comparison will now work!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008275" y="4490537"/>
            <a:ext cx="2591972" cy="1090464"/>
          </a:xfrm>
          <a:prstGeom prst="wedgeRoundRectCallout">
            <a:avLst>
              <a:gd name="adj1" fmla="val 71488"/>
              <a:gd name="adj2" fmla="val 180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we use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winner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with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20" grpId="0" animBg="1"/>
      <p:bldP spid="20" grpId="1" animBg="1"/>
      <p:bldP spid="21" grpId="0" animBg="1"/>
      <p:bldP spid="21" grpId="1" animBg="1"/>
      <p:bldP spid="4" grpId="0"/>
      <p:bldP spid="5" grpId="0"/>
      <p:bldP spid="24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17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18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7712" y="4591878"/>
            <a:ext cx="426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classes!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53113" y="517542"/>
            <a:ext cx="5898174" cy="5912461"/>
            <a:chOff x="2190750" y="1047750"/>
            <a:chExt cx="5898174" cy="59124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0" y="1047750"/>
              <a:ext cx="5898174" cy="58981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69500" y="1105612"/>
              <a:ext cx="43406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PROFESSOR SPENDS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10 MINUTES ON SYNTAX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2034" y="5759882"/>
              <a:ext cx="52556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THEN SAYS “YOU DON’T HAVE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TO MEMORIZE THIS”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06240" y="1252249"/>
            <a:ext cx="5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WRITES 50 DIFFERENT SORT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6240" y="5680906"/>
            <a:ext cx="512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DATA WAS ALREADY SORTED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92487-A44B-44E1-8668-DBDD8BD4747B}"/>
              </a:ext>
            </a:extLst>
          </p:cNvPr>
          <p:cNvGrpSpPr/>
          <p:nvPr/>
        </p:nvGrpSpPr>
        <p:grpSpPr>
          <a:xfrm>
            <a:off x="2632953" y="457200"/>
            <a:ext cx="3931827" cy="5952014"/>
            <a:chOff x="2632953" y="457200"/>
            <a:chExt cx="3931827" cy="59520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F001F-ADE6-463D-8093-FABCFD6C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953" y="457200"/>
              <a:ext cx="3931827" cy="59520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192928-87DE-4A47-9E6B-06759B92173A}"/>
                </a:ext>
              </a:extLst>
            </p:cNvPr>
            <p:cNvSpPr/>
            <p:nvPr/>
          </p:nvSpPr>
          <p:spPr bwMode="auto">
            <a:xfrm>
              <a:off x="3002604" y="2516221"/>
              <a:ext cx="1063557" cy="553998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Implement polymorphism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+mj-lt"/>
                </a:rPr>
                <a:t>in C++.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  <a:cs typeface="Courier New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8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8481" y="1812925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>
                <a:cs typeface="Times New Roman" pitchFamily="18" charset="0"/>
              </a:rPr>
              <a:t>int</a:t>
            </a:r>
            <a:r>
              <a:rPr lang="en-US" sz="1900" dirty="0">
                <a:cs typeface="Times New Roman" pitchFamily="18" charset="0"/>
              </a:rPr>
              <a:t> 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names;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</a:t>
            </a:r>
            <a:r>
              <a:rPr lang="en-US" sz="1900" dirty="0" err="1">
                <a:cs typeface="Times New Roman" pitchFamily="18" charset="0"/>
              </a:rPr>
              <a:t>Seymore</a:t>
            </a:r>
            <a:r>
              <a:rPr lang="en-US" sz="1900" dirty="0">
                <a:cs typeface="Times New Roman" pitchFamily="18" charset="0"/>
              </a:rPr>
              <a:t>”);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(“Butts”);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22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23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2141933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classes are both part of the </a:t>
            </a:r>
            <a:r>
              <a:rPr lang="en-US" sz="24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24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Or create a vector that starts with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vector&lt;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&gt;    geeks(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950</a:t>
            </a:r>
            <a:r>
              <a:rPr lang="en-US" dirty="0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All of a vector’s initial elements are automatically initialized/constructed (e.g.,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6" grpId="0"/>
      <p:bldP spid="463968" grpId="0" animBg="1"/>
      <p:bldP spid="46396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25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28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29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DB573-F00D-4756-A941-00796EB5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5" y="1975296"/>
            <a:ext cx="6171429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30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54896" y="4391025"/>
            <a:ext cx="724177" cy="2477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31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32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it’s 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iterator to move it up/down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33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34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35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37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38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39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void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  </a:t>
            </a:r>
            <a:r>
              <a:rPr lang="en-US" b="0" dirty="0" err="1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 list&lt;Nerd&gt; &amp;nerds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(“Carey”);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(“David”);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(nerds);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Generic Programming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359" y="144635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you could program 50x faster than everyone else?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91" y="2403482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what generic programming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275" y="3428692"/>
            <a:ext cx="62601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We’ll learn how to do stuff like: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Write a single generic function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that can sort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0070C0"/>
                </a:solidFill>
              </a:rPr>
              <a:t> type data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</a:rPr>
              <a:t>Write a linked list class that can hold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7030A0"/>
                </a:solidFill>
              </a:rPr>
              <a:t> type of value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</a:rPr>
              <a:t>Define once, re-use infinitely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5414" r="7500" b="21798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40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41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it’s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44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an integer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45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967413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88956" y="4737100"/>
            <a:ext cx="40306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 want to </a:t>
            </a:r>
            <a:r>
              <a:rPr lang="en-US" sz="21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efficiently </a:t>
            </a:r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search in both directions, you have to use two maps.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46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47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48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49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414233" y="3902834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Left Arrow 56"/>
          <p:cNvSpPr/>
          <p:nvPr/>
        </p:nvSpPr>
        <p:spPr bwMode="auto">
          <a:xfrm>
            <a:off x="8414233" y="4570619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Left Arrow 57"/>
          <p:cNvSpPr/>
          <p:nvPr/>
        </p:nvSpPr>
        <p:spPr bwMode="auto">
          <a:xfrm>
            <a:off x="8414233" y="5260975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  <p:bldP spid="2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5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50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d.name = “David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Smallberg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”;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d.idNum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= 916451243;</a:t>
            </a:r>
          </a:p>
          <a:p>
            <a:r>
              <a:rPr lang="en-US" sz="1000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51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your own 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/class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(it’s on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idNum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right-hand-side, so we don’t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left-hand-side now so we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52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is a container that keeps track of </a:t>
            </a:r>
            <a:r>
              <a:rPr lang="en-US" sz="2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unique items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, it is ignored (since it’s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53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for your own classes (e.g.,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55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56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69607" y="2216504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608115" y="3366647"/>
            <a:ext cx="44973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ou should assume that your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will become </a:t>
            </a:r>
            <a:r>
              <a:rPr lang="en-US" sz="22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invalid*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04966" y="4494421"/>
            <a:ext cx="424973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may not point to the right place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77813" y="5611852"/>
            <a:ext cx="41894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EACD6-CE2D-4700-8637-DC3A52D45284}"/>
              </a:ext>
            </a:extLst>
          </p:cNvPr>
          <p:cNvSpPr/>
          <p:nvPr/>
        </p:nvSpPr>
        <p:spPr>
          <a:xfrm>
            <a:off x="3013042" y="9088"/>
            <a:ext cx="6130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3300"/>
                </a:solidFill>
              </a:rPr>
              <a:t>* </a:t>
            </a:r>
            <a:r>
              <a:rPr lang="en-US" sz="1200" dirty="0"/>
              <a:t>For more details, see:</a:t>
            </a:r>
          </a:p>
          <a:p>
            <a:r>
              <a:rPr lang="en-US" sz="1200" dirty="0"/>
              <a:t>http://en.cppreference.com/w/cpp/container#Sequence_containers</a:t>
            </a:r>
          </a:p>
        </p:txBody>
      </p:sp>
    </p:spTree>
    <p:extLst>
      <p:ext uri="{BB962C8B-B14F-4D97-AF65-F5344CB8AC3E}">
        <p14:creationId xmlns:p14="http://schemas.microsoft.com/office/powerpoint/2010/main" val="20619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0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s.insert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s.erase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58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248149" y="270703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find()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search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most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STL containers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3957637" y="5120447"/>
            <a:ext cx="4746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 arrays/vectors/lists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you!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062481" y="6044854"/>
            <a:ext cx="4746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Let’s learn about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function!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62482" y="389341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compute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two sorted sets/lists/arrays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cs typeface="Times New Roman" pitchFamily="18" charset="0"/>
              </a:rPr>
              <a:t>of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025" y="835223"/>
            <a:ext cx="5383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See: http://en.cppreference.com/w/cpp/algorithm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59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bart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{2,5,1,-7};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083249" y="2058654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ascending (increasing) order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083249" y="914400"/>
            <a:ext cx="3700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you with a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fast sorting function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which works on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967367" y="3768677"/>
            <a:ext cx="39862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one that points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just past the last item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01648" y="4309567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 the whole vector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 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[0]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[4]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950568" y="554828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Finally, you can use sort() to 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order objects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based on your own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arbitrary criteria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01648" y="404112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 + 2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44499" y="4256385"/>
            <a:ext cx="4035424" cy="420230"/>
            <a:chOff x="200496" y="3926185"/>
            <a:chExt cx="4035424" cy="420230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00496" y="3977083"/>
              <a:ext cx="4035424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 bwMode="auto">
          <a:xfrm flipH="1" flipV="1">
            <a:off x="1527546" y="4518156"/>
            <a:ext cx="67856" cy="16995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338426" y="4225697"/>
            <a:ext cx="941798" cy="292456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>
            <a:no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2588444" y="4496562"/>
            <a:ext cx="43469" cy="189688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457199" y="5796821"/>
            <a:ext cx="3552826" cy="420231"/>
            <a:chOff x="3062491" y="6189662"/>
            <a:chExt cx="5266729" cy="420231"/>
          </a:xfrm>
        </p:grpSpPr>
        <p:grpSp>
          <p:nvGrpSpPr>
            <p:cNvPr id="63" name="Group 62"/>
            <p:cNvGrpSpPr/>
            <p:nvPr/>
          </p:nvGrpSpPr>
          <p:grpSpPr>
            <a:xfrm>
              <a:off x="3062491" y="6189663"/>
              <a:ext cx="5266729" cy="420230"/>
              <a:chOff x="474307" y="3926185"/>
              <a:chExt cx="5266729" cy="420230"/>
            </a:xfrm>
          </p:grpSpPr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474307" y="3977083"/>
                <a:ext cx="5266729" cy="369332"/>
              </a:xfrm>
              <a:prstGeom prst="rect">
                <a:avLst/>
              </a:prstGeom>
              <a:solidFill>
                <a:srgbClr val="FFFF99">
                  <a:alpha val="89804"/>
                </a:srgbClr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>
                <a:noAutofit/>
              </a:bodyPr>
              <a:lstStyle/>
              <a:p>
                <a:pPr algn="ctr"/>
                <a:endParaRPr lang="en-US" sz="1600" b="0" dirty="0">
                  <a:cs typeface="Times New Roman" pitchFamily="18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387866" y="3926185"/>
                <a:ext cx="1673058" cy="245097"/>
                <a:chOff x="-584967" y="3296731"/>
                <a:chExt cx="1673058" cy="245097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-584967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-28688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529701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</p:grpSp>
        </p:grpSp>
        <p:sp>
          <p:nvSpPr>
            <p:cNvPr id="69" name="Rectangle 68"/>
            <p:cNvSpPr/>
            <p:nvPr/>
          </p:nvSpPr>
          <p:spPr bwMode="auto">
            <a:xfrm>
              <a:off x="5640797" y="6189662"/>
              <a:ext cx="558390" cy="245097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rPr>
                <a:t>-7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H="1" flipV="1">
            <a:off x="1323187" y="6068436"/>
            <a:ext cx="53016" cy="19373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2573149" y="6056116"/>
            <a:ext cx="119066" cy="18438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4786341" y="2949621"/>
            <a:ext cx="434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sort, you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pass in two iterators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 </a:t>
            </a:r>
          </a:p>
        </p:txBody>
      </p:sp>
      <p:sp>
        <p:nvSpPr>
          <p:cNvPr id="566273" name="Rectangle 566272"/>
          <p:cNvSpPr/>
          <p:nvPr/>
        </p:nvSpPr>
        <p:spPr>
          <a:xfrm>
            <a:off x="5414307" y="3358371"/>
            <a:ext cx="3092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first item…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12772" y="4193226"/>
            <a:ext cx="3663950" cy="420230"/>
            <a:chOff x="346075" y="3926185"/>
            <a:chExt cx="3663950" cy="42023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46075" y="3977083"/>
              <a:ext cx="3663950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7" name="Straight Arrow Connector 6"/>
          <p:cNvCxnSpPr/>
          <p:nvPr/>
        </p:nvCxnSpPr>
        <p:spPr bwMode="auto">
          <a:xfrm flipH="1" flipV="1">
            <a:off x="1439116" y="4501785"/>
            <a:ext cx="67855" cy="169949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924804" y="4479455"/>
            <a:ext cx="69058" cy="19188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3040914" y="4243376"/>
            <a:ext cx="2015719" cy="245097"/>
            <a:chOff x="3084645" y="3879397"/>
            <a:chExt cx="2015719" cy="245097"/>
          </a:xfrm>
        </p:grpSpPr>
        <p:grpSp>
          <p:nvGrpSpPr>
            <p:cNvPr id="92" name="Group 91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3" name="Arrow: Right 92"/>
            <p:cNvSpPr/>
            <p:nvPr/>
          </p:nvSpPr>
          <p:spPr bwMode="auto">
            <a:xfrm>
              <a:off x="3084645" y="3882110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5081138" y="4652286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similarly pass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addresses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sort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grpSp>
        <p:nvGrpSpPr>
          <p:cNvPr id="566278" name="Group 566277"/>
          <p:cNvGrpSpPr/>
          <p:nvPr/>
        </p:nvGrpSpPr>
        <p:grpSpPr>
          <a:xfrm>
            <a:off x="3040218" y="4149048"/>
            <a:ext cx="2015719" cy="322214"/>
            <a:chOff x="3084645" y="3835219"/>
            <a:chExt cx="2015719" cy="322214"/>
          </a:xfrm>
        </p:grpSpPr>
        <p:grpSp>
          <p:nvGrpSpPr>
            <p:cNvPr id="566275" name="Group 566274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</p:grpSp>
        <p:sp>
          <p:nvSpPr>
            <p:cNvPr id="566277" name="Arrow: Right 566276"/>
            <p:cNvSpPr/>
            <p:nvPr/>
          </p:nvSpPr>
          <p:spPr bwMode="auto">
            <a:xfrm>
              <a:off x="3084645" y="3835219"/>
              <a:ext cx="254501" cy="322214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6281" name="Group 566280"/>
          <p:cNvGrpSpPr/>
          <p:nvPr/>
        </p:nvGrpSpPr>
        <p:grpSpPr>
          <a:xfrm>
            <a:off x="2969231" y="5793263"/>
            <a:ext cx="1911135" cy="248655"/>
            <a:chOff x="2984759" y="5839766"/>
            <a:chExt cx="1911135" cy="248655"/>
          </a:xfrm>
        </p:grpSpPr>
        <p:grpSp>
          <p:nvGrpSpPr>
            <p:cNvPr id="566279" name="Group 566278"/>
            <p:cNvGrpSpPr/>
            <p:nvPr/>
          </p:nvGrpSpPr>
          <p:grpSpPr>
            <a:xfrm>
              <a:off x="3340849" y="5843323"/>
              <a:ext cx="1555045" cy="245098"/>
              <a:chOff x="1170504" y="5972667"/>
              <a:chExt cx="1555045" cy="245098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1170504" y="5972669"/>
                <a:ext cx="432041" cy="245096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-7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1601121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1977799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348871" y="5972667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sp>
          <p:nvSpPr>
            <p:cNvPr id="106" name="Arrow: Right 105"/>
            <p:cNvSpPr/>
            <p:nvPr/>
          </p:nvSpPr>
          <p:spPr bwMode="auto">
            <a:xfrm>
              <a:off x="2984759" y="5839766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74236"/>
              <a:gd name="adj2" fmla="val 581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to use the STL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function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or any of its other algorithms, you need to include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header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8" grpId="1"/>
      <p:bldP spid="566319" grpId="0"/>
      <p:bldP spid="566320" grpId="0"/>
      <p:bldP spid="566324" grpId="0"/>
      <p:bldP spid="62" grpId="0" animBg="1"/>
      <p:bldP spid="62" grpId="1" animBg="1"/>
      <p:bldP spid="80" grpId="0"/>
      <p:bldP spid="566273" grpId="0"/>
      <p:bldP spid="83" grpId="0"/>
      <p:bldP spid="110" grpId="0" animBg="1"/>
      <p:bldP spid="1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6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60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9204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getBark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m_barkVolume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getBite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m_bitePain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{...};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</a:p>
          <a:p>
            <a:endParaRPr lang="en-US" sz="105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84464" y="2522336"/>
            <a:ext cx="55659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dog A should go before dog B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&amp;a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&amp;b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b.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Dog a has a nastier bite!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false; // Dog b has a nastier bite!</a:t>
            </a:r>
          </a:p>
          <a:p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315914" y="6107905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arr+4,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276079" y="4023112"/>
            <a:ext cx="3245642" cy="1663959"/>
          </a:xfrm>
          <a:prstGeom prst="wedgeRoundRectCallout">
            <a:avLst>
              <a:gd name="adj1" fmla="val -93855"/>
              <a:gd name="adj2" fmla="val 7576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sort() function uses the passed-in function to figure out how to order the items!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435248" y="1115567"/>
            <a:ext cx="3635046" cy="1223169"/>
          </a:xfrm>
          <a:prstGeom prst="wedgeRoundRectCallout">
            <a:avLst>
              <a:gd name="adj1" fmla="val -59037"/>
              <a:gd name="adj2" fmla="val 928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you define a new function that can compare two Dogs, A and B.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718128" y="2931282"/>
            <a:ext cx="3069286" cy="1954249"/>
          </a:xfrm>
          <a:prstGeom prst="wedgeRoundRectCallout">
            <a:avLst>
              <a:gd name="adj1" fmla="val -120412"/>
              <a:gd name="adj2" fmla="val -2356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function must: </a:t>
            </a:r>
          </a:p>
          <a:p>
            <a:pPr algn="ctr"/>
            <a:endParaRPr lang="en-US" sz="9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before B</a:t>
            </a:r>
          </a:p>
          <a:p>
            <a:pPr algn="ctr"/>
            <a:endParaRPr lang="en-US" sz="105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after B.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106458"/>
              <a:gd name="adj2" fmla="val 925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Let’s say we want to sort Dogs based on how nasty their bite is first, and how loud their bark is, second…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876801" y="3081368"/>
            <a:ext cx="4267200" cy="1278648"/>
          </a:xfrm>
          <a:prstGeom prst="wedgeRoundRectCallout">
            <a:avLst>
              <a:gd name="adj1" fmla="val -83300"/>
              <a:gd name="adj2" fmla="val -2028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instance, this function will place dogs with a bigger bite before dogs with a smaller bite…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000750" y="5035617"/>
            <a:ext cx="2806548" cy="1072288"/>
          </a:xfrm>
          <a:prstGeom prst="wedgeRoundRectCallout">
            <a:avLst>
              <a:gd name="adj1" fmla="val -121846"/>
              <a:gd name="adj2" fmla="val -7582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break ties by the loudest bark…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684676" y="5006272"/>
            <a:ext cx="3294796" cy="1211876"/>
          </a:xfrm>
          <a:prstGeom prst="wedgeRoundRectCallout">
            <a:avLst>
              <a:gd name="adj1" fmla="val -102658"/>
              <a:gd name="adj2" fmla="val 442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then pass 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function’s address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a parameter to sort()! </a:t>
            </a:r>
          </a:p>
        </p:txBody>
      </p:sp>
    </p:spTree>
    <p:extLst>
      <p:ext uri="{BB962C8B-B14F-4D97-AF65-F5344CB8AC3E}">
        <p14:creationId xmlns:p14="http://schemas.microsoft.com/office/powerpoint/2010/main" val="35997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22" grpId="0"/>
      <p:bldP spid="566323" grpId="0"/>
      <p:bldP spid="18" grpId="0" animBg="1"/>
      <p:bldP spid="18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7" grpId="0" animBg="1"/>
      <p:bldP spid="17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61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How could you do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98850" y="914399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62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that allows us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(a Person object) and each person’s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set of friends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getPhone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&lt;Person&gt;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facebook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&amp;a,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&amp;b)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());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to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group of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courses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(e.g.,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Course objects)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they’ve taken,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further 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each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grade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Course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&gt; x;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4" y="-76200"/>
            <a:ext cx="8872694" cy="1143000"/>
          </a:xfrm>
        </p:spPr>
        <p:txBody>
          <a:bodyPr/>
          <a:lstStyle/>
          <a:p>
            <a:r>
              <a:rPr lang="en-US" dirty="0"/>
              <a:t>Appendix – On Your Own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307961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Inline Functions</a:t>
            </a:r>
          </a:p>
          <a:p>
            <a:r>
              <a:rPr lang="en-US" dirty="0">
                <a:solidFill>
                  <a:srgbClr val="6600CC"/>
                </a:solidFill>
              </a:rPr>
              <a:t>Template Exercise</a:t>
            </a:r>
          </a:p>
          <a:p>
            <a:r>
              <a:rPr lang="en-US" dirty="0">
                <a:solidFill>
                  <a:srgbClr val="6600CC"/>
                </a:solidFill>
              </a:rPr>
              <a:t>More STL Algorithm Functions</a:t>
            </a:r>
          </a:p>
          <a:p>
            <a:pPr lvl="1"/>
            <a:r>
              <a:rPr lang="en-US" dirty="0">
                <a:solidFill>
                  <a:srgbClr val="6600CC"/>
                </a:solidFill>
              </a:rPr>
              <a:t>find()</a:t>
            </a:r>
          </a:p>
          <a:p>
            <a:pPr lvl="1"/>
            <a:r>
              <a:rPr lang="en-US" dirty="0" err="1">
                <a:solidFill>
                  <a:srgbClr val="6600CC"/>
                </a:solidFill>
              </a:rPr>
              <a:t>find_if</a:t>
            </a:r>
            <a:r>
              <a:rPr lang="en-US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6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64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the function’s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65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Dog 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;</a:t>
            </a:r>
          </a:p>
          <a:p>
            <a:endParaRPr lang="en-US" sz="1000" dirty="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stackOfDogs.push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  <p:extLst>
      <p:ext uri="{BB962C8B-B14F-4D97-AF65-F5344CB8AC3E}">
        <p14:creationId xmlns:p14="http://schemas.microsoft.com/office/powerpoint/2010/main" val="36132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0" animBg="1"/>
      <p:bldP spid="568340" grpId="0"/>
      <p:bldP spid="568341" grpId="0"/>
      <p:bldP spid="5683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66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list&lt;string&gt;::iterator a, b, 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05025" y="2366308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67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68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69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06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like this…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return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your class…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from your class!</a:t>
            </a: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value: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322" y="965109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sz="17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  <a:r>
              <a:rPr lang="en-US" sz="900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</a:t>
            </a:r>
            <a:endParaRPr lang="en-US" sz="1700" dirty="0">
              <a:solidFill>
                <a:srgbClr val="FF00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br>
              <a:rPr lang="en-US" sz="7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6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</a:p>
        </p:txBody>
      </p:sp>
      <p:sp>
        <p:nvSpPr>
          <p:cNvPr id="22" name="AutoShape 44"/>
          <p:cNvSpPr>
            <a:spLocks noChangeArrowheads="1"/>
          </p:cNvSpPr>
          <p:nvPr/>
        </p:nvSpPr>
        <p:spPr bwMode="auto">
          <a:xfrm>
            <a:off x="4993775" y="1983932"/>
            <a:ext cx="4016375" cy="1343025"/>
          </a:xfrm>
          <a:prstGeom prst="wedgeRoundRectCallout">
            <a:avLst>
              <a:gd name="adj1" fmla="val -41718"/>
              <a:gd name="adj2" fmla="val -1011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Don’t forget to make it a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– otherwise it won’t work when you compare </a:t>
            </a:r>
            <a:r>
              <a:rPr lang="en-US" sz="2000" b="0" dirty="0" err="1"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8" grpId="0"/>
      <p:bldP spid="9" grpId="0"/>
      <p:bldP spid="10" grpId="0"/>
      <p:bldP spid="18" grpId="0" animBg="1"/>
      <p:bldP spid="18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5" grpId="0"/>
      <p:bldP spid="17" grpId="0" animBg="1"/>
      <p:bldP spid="17" grpId="1" animBg="1"/>
      <p:bldP spid="12" grpId="0" animBg="1"/>
      <p:bldP spid="12" grpId="1" animBg="1"/>
      <p:bldP spid="22" grpId="0" animBg="1"/>
      <p:bldP spid="2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70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71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applyToArray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)(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 dirty="0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          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x[],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size)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for (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=0;i&lt;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size;i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++)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 = 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]);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8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And here’s how they work!</a:t>
            </a: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&gt;= 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operator in your code causes 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258763" y="3067294"/>
            <a:ext cx="4508500" cy="1946713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in Dog!</a:t>
            </a:r>
          </a:p>
          <a:p>
            <a:pPr algn="ctr"/>
            <a:endParaRPr lang="en-US" sz="1000" b="0" i="1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90" y="6031811"/>
            <a:ext cx="5540188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8234354" y="3740418"/>
            <a:ext cx="825355" cy="369332"/>
          </a:xfrm>
          <a:prstGeom prst="rect">
            <a:avLst/>
          </a:prstGeom>
          <a:solidFill>
            <a:srgbClr val="FFFF99">
              <a:alpha val="94902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61013" y="2329681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611162" y="5191867"/>
            <a:ext cx="3033169" cy="960388"/>
          </a:xfrm>
          <a:prstGeom prst="wedgeRoundRectCallout">
            <a:avLst>
              <a:gd name="adj1" fmla="val 54921"/>
              <a:gd name="adj2" fmla="val 9220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6" grpId="1"/>
      <p:bldP spid="536617" grpId="0"/>
      <p:bldP spid="536617" grpId="1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  <p:bldP spid="40" grpId="0" animBg="1"/>
      <p:bldP spid="40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55429</TotalTime>
  <Words>10546</Words>
  <Application>Microsoft Office PowerPoint</Application>
  <PresentationFormat>On-screen Show (4:3)</PresentationFormat>
  <Paragraphs>2862</Paragraphs>
  <Slides>71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MS Mincho</vt:lpstr>
      <vt:lpstr>Comic Sans MS</vt:lpstr>
      <vt:lpstr>Courier New</vt:lpstr>
      <vt:lpstr>Impact</vt:lpstr>
      <vt:lpstr>Times New Roman</vt:lpstr>
      <vt:lpstr>Wingdings</vt:lpstr>
      <vt:lpstr>Default Design</vt:lpstr>
      <vt:lpstr>Lecture #9</vt:lpstr>
      <vt:lpstr>PowerPoint Presentation</vt:lpstr>
      <vt:lpstr>Generic Programming</vt:lpstr>
      <vt:lpstr>PowerPoint Presentation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The “sort” function</vt:lpstr>
      <vt:lpstr>The “sort” function</vt:lpstr>
      <vt:lpstr>Part 6: Compound STL Data Structures</vt:lpstr>
      <vt:lpstr>STL Challenges</vt:lpstr>
      <vt:lpstr>Appendix – On Your Own Study</vt:lpstr>
      <vt:lpstr>PowerPoint Presentation</vt:lpstr>
      <vt:lpstr>Template Exercise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4951</cp:revision>
  <dcterms:created xsi:type="dcterms:W3CDTF">2002-10-09T05:27:34Z</dcterms:created>
  <dcterms:modified xsi:type="dcterms:W3CDTF">2018-02-24T19:10:45Z</dcterms:modified>
</cp:coreProperties>
</file>