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88" r:id="rId2"/>
    <p:sldId id="391" r:id="rId3"/>
    <p:sldId id="330" r:id="rId4"/>
    <p:sldId id="338" r:id="rId5"/>
    <p:sldId id="377" r:id="rId6"/>
    <p:sldId id="339" r:id="rId7"/>
    <p:sldId id="378" r:id="rId8"/>
    <p:sldId id="343" r:id="rId9"/>
    <p:sldId id="365" r:id="rId10"/>
    <p:sldId id="341" r:id="rId11"/>
    <p:sldId id="382" r:id="rId12"/>
    <p:sldId id="383" r:id="rId13"/>
    <p:sldId id="384" r:id="rId14"/>
    <p:sldId id="385" r:id="rId15"/>
    <p:sldId id="386" r:id="rId16"/>
    <p:sldId id="304" r:id="rId17"/>
    <p:sldId id="306" r:id="rId18"/>
    <p:sldId id="307" r:id="rId19"/>
    <p:sldId id="308" r:id="rId20"/>
    <p:sldId id="309" r:id="rId21"/>
    <p:sldId id="310" r:id="rId22"/>
    <p:sldId id="323" r:id="rId23"/>
    <p:sldId id="389" r:id="rId24"/>
    <p:sldId id="390" r:id="rId25"/>
    <p:sldId id="324" r:id="rId26"/>
    <p:sldId id="387" r:id="rId27"/>
    <p:sldId id="345" r:id="rId28"/>
    <p:sldId id="328" r:id="rId29"/>
    <p:sldId id="326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66" r:id="rId39"/>
    <p:sldId id="367" r:id="rId40"/>
    <p:sldId id="368" r:id="rId41"/>
    <p:sldId id="355" r:id="rId42"/>
    <p:sldId id="364" r:id="rId43"/>
    <p:sldId id="329" r:id="rId44"/>
    <p:sldId id="356" r:id="rId45"/>
    <p:sldId id="363" r:id="rId46"/>
    <p:sldId id="357" r:id="rId47"/>
    <p:sldId id="358" r:id="rId48"/>
    <p:sldId id="359" r:id="rId49"/>
    <p:sldId id="360" r:id="rId50"/>
    <p:sldId id="361" r:id="rId51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00CC"/>
    <a:srgbClr val="FFE5D9"/>
    <a:srgbClr val="FF3300"/>
    <a:srgbClr val="993300"/>
    <a:srgbClr val="C5C2FE"/>
    <a:srgbClr val="CCFFFF"/>
    <a:srgbClr val="FBF5FD"/>
    <a:srgbClr val="FFFFFF"/>
    <a:srgbClr val="F9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1854" autoAdjust="0"/>
  </p:normalViewPr>
  <p:slideViewPr>
    <p:cSldViewPr snapToGrid="0">
      <p:cViewPr varScale="1">
        <p:scale>
          <a:sx n="147" d="100"/>
          <a:sy n="147" d="100"/>
        </p:scale>
        <p:origin x="14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462E2-8D6D-4EEB-8EA0-0B98A6F6F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5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40327BC-AC5B-4CD2-85D7-0982AEAE0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9421F-7A5C-481F-BA2D-0E1F260C2486}" type="slidenum">
              <a:rPr lang="en-US"/>
              <a:pPr/>
              <a:t>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52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5947F-F4B3-4FEC-8005-879AA0A7F8E8}" type="slidenum">
              <a:rPr lang="en-US"/>
              <a:pPr/>
              <a:t>16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E2619-4267-44AF-BEA5-CB4EC4AFA04A}" type="slidenum">
              <a:rPr lang="en-US"/>
              <a:pPr/>
              <a:t>17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FE548-0C49-4FBE-8B8F-644EF0F8E024}" type="slidenum">
              <a:rPr lang="en-US"/>
              <a:pPr/>
              <a:t>18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D1FED-AD6F-4E09-B44B-812519C1E4B1}" type="slidenum">
              <a:rPr lang="en-US"/>
              <a:pPr/>
              <a:t>19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69932-2B98-46DF-8724-5439870B9124}" type="slidenum">
              <a:rPr lang="en-US"/>
              <a:pPr/>
              <a:t>20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91FAA-5C51-4118-B283-2D690E511732}" type="slidenum">
              <a:rPr lang="en-US"/>
              <a:pPr/>
              <a:t>21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55C27-12E3-4AFE-A5CE-2B15A72C844B}" type="slidenum">
              <a:rPr lang="en-US"/>
              <a:pPr/>
              <a:t>22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1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D2C16-8B9B-4ADA-8793-2A4211263B3E}" type="slidenum">
              <a:rPr lang="en-US"/>
              <a:pPr/>
              <a:t>25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241BF-0758-43B1-ACEC-E6CE29DF1B1E}" type="slidenum">
              <a:rPr lang="en-US"/>
              <a:pPr/>
              <a:t>26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8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9660C-C4EB-4A83-971D-355D351706B2}" type="slidenum">
              <a:rPr lang="en-US"/>
              <a:pPr/>
              <a:t>3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92A5-9FB5-4AB9-8EFF-35790FAC938D}" type="slidenum">
              <a:rPr lang="en-US"/>
              <a:pPr/>
              <a:t>27</a:t>
            </a:fld>
            <a:endParaRPr lang="en-US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746CD-8BE1-4336-924C-165C3EF3AD5F}" type="slidenum">
              <a:rPr lang="en-US"/>
              <a:pPr/>
              <a:t>28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BF7C-4358-414D-B0F2-72F073D25438}" type="slidenum">
              <a:rPr lang="en-US"/>
              <a:pPr/>
              <a:t>29</a:t>
            </a:fld>
            <a:endParaRPr lang="en-US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444D1-384B-478E-AFF3-A406D927763E}" type="slidenum">
              <a:rPr lang="en-US"/>
              <a:pPr/>
              <a:t>30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EFE0A-E34F-4DD9-B403-607DB251A675}" type="slidenum">
              <a:rPr lang="en-US"/>
              <a:pPr/>
              <a:t>31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3A9CB-6C82-4B62-8199-6ED6939FD6F9}" type="slidenum">
              <a:rPr lang="en-US"/>
              <a:pPr/>
              <a:t>32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9BFD5-2702-4C50-92A9-9EF2EF13FBBA}" type="slidenum">
              <a:rPr lang="en-US"/>
              <a:pPr/>
              <a:t>33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72A91-7EA8-4B08-AB8B-76B143E720B0}" type="slidenum">
              <a:rPr lang="en-US"/>
              <a:pPr/>
              <a:t>34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667AE-3181-4985-8098-5CBF9CB94C8A}" type="slidenum">
              <a:rPr lang="en-US"/>
              <a:pPr/>
              <a:t>35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BEF0D-11F1-428C-AB06-88D95B62781C}" type="slidenum">
              <a:rPr lang="en-US"/>
              <a:pPr/>
              <a:t>36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4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39BA4-9456-4E19-8FE0-8EF37A576C96}" type="slidenum">
              <a:rPr lang="en-US"/>
              <a:pPr/>
              <a:t>37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9BCC-801C-435F-9115-7DDFC0EF4051}" type="slidenum">
              <a:rPr lang="en-US"/>
              <a:pPr/>
              <a:t>38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E3EDA-06C3-470D-8443-E11BDB7D6CA4}" type="slidenum">
              <a:rPr lang="en-US"/>
              <a:pPr/>
              <a:t>39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FECA-C38D-427E-97DC-0B1BE0281D26}" type="slidenum">
              <a:rPr lang="en-US"/>
              <a:pPr/>
              <a:t>40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1713A-231A-4CD6-ACFE-981BF819D549}" type="slidenum">
              <a:rPr lang="en-US"/>
              <a:pPr/>
              <a:t>41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8D69F-5522-4252-B5E0-2B7AFCF6BF28}" type="slidenum">
              <a:rPr lang="en-US"/>
              <a:pPr/>
              <a:t>42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C179-36B4-4879-99DD-B4C7CBD30C7B}" type="slidenum">
              <a:rPr lang="en-US"/>
              <a:pPr/>
              <a:t>43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7F6B-1434-42A7-AEA5-568C8F5613ED}" type="slidenum">
              <a:rPr lang="en-US"/>
              <a:pPr/>
              <a:t>44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66AE6-5578-4DB7-B80D-C6EAB921D442}" type="slidenum">
              <a:rPr lang="en-US"/>
              <a:pPr/>
              <a:t>45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CC10-B781-48D5-9ABD-0505637273B5}" type="slidenum">
              <a:rPr lang="en-US"/>
              <a:pPr/>
              <a:t>46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5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43728-233D-4EBE-AE7B-41AC2A66CDD9}" type="slidenum">
              <a:rPr lang="en-US"/>
              <a:pPr/>
              <a:t>47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6903-EFA4-480A-8665-E3E79454D529}" type="slidenum">
              <a:rPr lang="en-US"/>
              <a:pPr/>
              <a:t>48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D2CC-27AC-435F-B515-3DF8E39AE099}" type="slidenum">
              <a:rPr lang="en-US"/>
              <a:pPr/>
              <a:t>49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47A17-7EDA-412A-91D5-79B9BBB62C22}" type="slidenum">
              <a:rPr lang="en-US"/>
              <a:pPr/>
              <a:t>50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6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7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1E540-7A65-4D8E-B32C-7889597AAB88}" type="slidenum">
              <a:rPr lang="en-US"/>
              <a:pPr/>
              <a:t>8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A34A2-C71B-4DD3-8BA1-600CDBBE84BE}" type="slidenum">
              <a:rPr lang="en-US"/>
              <a:pPr/>
              <a:t>9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2E9AE-ACB9-4AB2-A8F3-5824091E4193}" type="slidenum">
              <a:rPr lang="en-US"/>
              <a:pPr/>
              <a:t>10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48B66-44CE-44D3-8EFD-79C702787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6E39-C4AE-4997-B4EF-0980A07C5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6B354-5DCE-46AD-AA28-EFCB47A53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8600" y="-381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0EF4E3-3E34-4652-B194-8C94B29FE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A60A2-44D9-428E-87B2-AB775A449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49A3-E98B-4D07-9FAD-8F49C3B89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5CEF3-1165-491E-BEBB-1225B53B8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B197E-42B1-48BB-938D-C9A5E99C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D652-CB2D-4662-9DD0-CD3277BDA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D63E-6A3D-4C3E-A770-4FC1188B1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3FAB-AC32-4404-A17D-7B637E54B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D224-FF1F-4D98-98FD-21693DA4D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98600" y="-38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162F536-CF49-4B17-84CC-4049E1F13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892-E6FE-41F2-B011-889D6C75CA75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#12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4450"/>
            <a:ext cx="7480300" cy="127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Binary Tree Traversals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Evaluate Expressions Using Binary Trees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Binary Search Trees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Searching for an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Inserting a new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Finding the minimum and maximum items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Printing out the items in order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Deleting the whole tree</a:t>
            </a:r>
          </a:p>
        </p:txBody>
      </p:sp>
    </p:spTree>
    <p:extLst>
      <p:ext uri="{BB962C8B-B14F-4D97-AF65-F5344CB8AC3E}">
        <p14:creationId xmlns:p14="http://schemas.microsoft.com/office/powerpoint/2010/main" val="1507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4EB-94B4-4AAB-91F9-A8B10A54F28F}" type="slidenum">
              <a:rPr lang="en-US"/>
              <a:pPr/>
              <a:t>10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Challenge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3962400" y="1295400"/>
            <a:ext cx="4941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Challenge: What order will the following nodes be printed out if we use an </a:t>
            </a:r>
            <a:r>
              <a:rPr lang="en-US">
                <a:solidFill>
                  <a:schemeClr val="accent2"/>
                </a:solidFill>
              </a:rPr>
              <a:t>in-order traversal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4495800" y="2743200"/>
            <a:ext cx="4038600" cy="3886200"/>
            <a:chOff x="2928" y="1728"/>
            <a:chExt cx="2544" cy="2448"/>
          </a:xfrm>
        </p:grpSpPr>
        <p:grpSp>
          <p:nvGrpSpPr>
            <p:cNvPr id="590856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0857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8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9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0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1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0862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3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4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5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6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0867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8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9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70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71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2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3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74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0875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0876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0877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8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0879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0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1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2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83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0884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85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0886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0887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8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9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90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91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2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3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0894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5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98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0899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0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1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2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03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04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0905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06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907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0908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9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0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1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12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0913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14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091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120650" y="1828800"/>
            <a:ext cx="3689350" cy="4724400"/>
          </a:xfrm>
          <a:noFill/>
          <a:ln/>
        </p:spPr>
        <p:txBody>
          <a:bodyPr/>
          <a:lstStyle/>
          <a:p>
            <a:r>
              <a:rPr lang="en-US" sz="2000"/>
              <a:t>The class will split into left and right teams</a:t>
            </a:r>
          </a:p>
          <a:p>
            <a:r>
              <a:rPr lang="en-US" sz="2000"/>
              <a:t>One student from each team will come up to the board</a:t>
            </a:r>
          </a:p>
          <a:p>
            <a:r>
              <a:rPr lang="en-US" sz="2000"/>
              <a:t>Each student can either 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write one new item</a:t>
            </a:r>
            <a:r>
              <a:rPr lang="en-US" sz="2000"/>
              <a:t> or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fix a single error</a:t>
            </a:r>
            <a:r>
              <a:rPr lang="en-US" sz="2000"/>
              <a:t> in their teammates solution</a:t>
            </a:r>
          </a:p>
          <a:p>
            <a:r>
              <a:rPr lang="en-US" sz="2000"/>
              <a:t>Then the next two people come up, etc.</a:t>
            </a:r>
          </a:p>
          <a:p>
            <a:r>
              <a:rPr lang="en-US" sz="2000"/>
              <a:t>The team that completes their program first wins!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1954213" y="131286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RULES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" y="-76200"/>
            <a:ext cx="9068499" cy="1143000"/>
          </a:xfrm>
        </p:spPr>
        <p:txBody>
          <a:bodyPr/>
          <a:lstStyle/>
          <a:p>
            <a:r>
              <a:rPr lang="en-US" sz="3200" dirty="0"/>
              <a:t>An Easy Way to Remember the Order of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Pre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6600CC"/>
                </a:solidFill>
              </a:rPr>
              <a:t>In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FF6600"/>
                </a:solidFill>
              </a:rPr>
              <a:t>Post</a:t>
            </a:r>
            <a:r>
              <a:rPr lang="en-US" sz="3200" dirty="0"/>
              <a:t> Traversals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12" y="158369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33" y="1437197"/>
            <a:ext cx="2508623" cy="20847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0443" y="1581344"/>
            <a:ext cx="456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Starting just above-left of the root node, </a:t>
            </a:r>
            <a:r>
              <a:rPr lang="en-US" sz="2000" dirty="0">
                <a:solidFill>
                  <a:srgbClr val="FF3300"/>
                </a:solidFill>
              </a:rPr>
              <a:t>draw a loop counter-clockwise </a:t>
            </a:r>
            <a:r>
              <a:rPr lang="en-US" sz="2000" dirty="0"/>
              <a:t>around all of the nodes.</a:t>
            </a:r>
          </a:p>
        </p:txBody>
      </p:sp>
      <p:sp>
        <p:nvSpPr>
          <p:cNvPr id="11" name="Rectangle 10"/>
          <p:cNvSpPr/>
          <p:nvPr/>
        </p:nvSpPr>
        <p:spPr bwMode="auto">
          <a:xfrm rot="2571361">
            <a:off x="2247287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097736" y="1628180"/>
            <a:ext cx="143634" cy="3408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908305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46437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63462" y="2100904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37043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84144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40754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50439" y="2889632"/>
            <a:ext cx="143634" cy="30357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75912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172779">
            <a:off x="1648376" y="2479108"/>
            <a:ext cx="143634" cy="3578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80005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802038" y="2676732"/>
            <a:ext cx="143634" cy="32489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64932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85821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36207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40114" y="3254730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700632" y="3394293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15586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73701" y="305529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67937" y="2968709"/>
            <a:ext cx="139953" cy="2226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42024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32314" y="3221769"/>
            <a:ext cx="139953" cy="19524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97048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462885" y="3370087"/>
            <a:ext cx="139953" cy="32842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94765" y="323210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46104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37092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53747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77347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70245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93374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57242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63160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87479" y="211873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56807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450903" y="1831921"/>
            <a:ext cx="96774" cy="4036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99081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93431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49466" y="2275767"/>
            <a:ext cx="96774" cy="1398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33749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77569" y="2432347"/>
            <a:ext cx="96774" cy="20038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70894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89198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53732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97372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84362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78979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97180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65509" y="3207400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40190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44476" y="3464350"/>
            <a:ext cx="24013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108553" y="321173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72310" y="2938194"/>
            <a:ext cx="35956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41098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52373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61079" y="226603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65908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28011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606989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82166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18293" y="2886067"/>
            <a:ext cx="456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Ok, got that?</a:t>
            </a:r>
          </a:p>
        </p:txBody>
      </p:sp>
    </p:spTree>
    <p:extLst>
      <p:ext uri="{BB962C8B-B14F-4D97-AF65-F5344CB8AC3E}">
        <p14:creationId xmlns:p14="http://schemas.microsoft.com/office/powerpoint/2010/main" val="41740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750"/>
                            </p:stCondLst>
                            <p:childTnLst>
                              <p:par>
                                <p:cTn id="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250"/>
                            </p:stCondLst>
                            <p:childTnLst>
                              <p:par>
                                <p:cTn id="9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50"/>
                            </p:stCondLst>
                            <p:childTnLst>
                              <p:par>
                                <p:cTn id="10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250"/>
                            </p:stCondLst>
                            <p:childTnLst>
                              <p:par>
                                <p:cTn id="10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750"/>
                            </p:stCondLst>
                            <p:childTnLst>
                              <p:par>
                                <p:cTn id="1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250"/>
                            </p:stCondLst>
                            <p:childTnLst>
                              <p:par>
                                <p:cTn id="1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750"/>
                            </p:stCondLst>
                            <p:childTnLst>
                              <p:par>
                                <p:cTn id="1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250"/>
                            </p:stCondLst>
                            <p:childTnLst>
                              <p:par>
                                <p:cTn id="14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750"/>
                            </p:stCondLst>
                            <p:childTnLst>
                              <p:par>
                                <p:cTn id="14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250"/>
                            </p:stCondLst>
                            <p:childTnLst>
                              <p:par>
                                <p:cTn id="15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500"/>
                            </p:stCondLst>
                            <p:childTnLst>
                              <p:par>
                                <p:cTn id="16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750"/>
                            </p:stCondLst>
                            <p:childTnLst>
                              <p:par>
                                <p:cTn id="16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7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750"/>
                            </p:stCondLst>
                            <p:childTnLst>
                              <p:par>
                                <p:cTn id="18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250"/>
                            </p:stCondLst>
                            <p:childTnLst>
                              <p:par>
                                <p:cTn id="1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1750"/>
                            </p:stCondLst>
                            <p:childTnLst>
                              <p:par>
                                <p:cTn id="1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250"/>
                            </p:stCondLst>
                            <p:childTnLst>
                              <p:par>
                                <p:cTn id="20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2750"/>
                            </p:stCondLst>
                            <p:childTnLst>
                              <p:par>
                                <p:cTn id="2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3250"/>
                            </p:stCondLst>
                            <p:childTnLst>
                              <p:par>
                                <p:cTn id="2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3750"/>
                            </p:stCondLst>
                            <p:childTnLst>
                              <p:par>
                                <p:cTn id="2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4250"/>
                            </p:stCondLst>
                            <p:childTnLst>
                              <p:par>
                                <p:cTn id="2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2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4750"/>
                            </p:stCondLst>
                            <p:childTnLst>
                              <p:par>
                                <p:cTn id="2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" y="-76200"/>
            <a:ext cx="9068499" cy="1143000"/>
          </a:xfrm>
        </p:spPr>
        <p:txBody>
          <a:bodyPr/>
          <a:lstStyle/>
          <a:p>
            <a:r>
              <a:rPr lang="en-US" sz="3200" dirty="0"/>
              <a:t>Pre-order Traversal: Dot on the </a:t>
            </a:r>
            <a:r>
              <a:rPr lang="en-US" sz="3200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04" y="157855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5" y="1432057"/>
            <a:ext cx="2508623" cy="2084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25153" y="1259701"/>
            <a:ext cx="215466" cy="47328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146112" y="163807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898797" y="186232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36929" y="190768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73225" y="209852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27535" y="236872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74636" y="244822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31246" y="263847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40931" y="2884492"/>
            <a:ext cx="143634" cy="30357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66404" y="279562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172779">
            <a:off x="1638868" y="2473968"/>
            <a:ext cx="143634" cy="3578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70497" y="248874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92530" y="267159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55424" y="294198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76313" y="296877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26699" y="307864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32021" y="325655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691124" y="3389153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06078" y="326663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64193" y="305015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58429" y="2963569"/>
            <a:ext cx="139953" cy="2226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32516" y="309672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22806" y="321662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87540" y="334174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453377" y="3364947"/>
            <a:ext cx="139953" cy="32842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85257" y="322696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36596" y="293320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27584" y="295904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44239" y="289604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67839" y="276434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60737" y="263587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83866" y="253396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47734" y="246663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53652" y="240477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77971" y="211359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47299" y="188910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441395" y="1826781"/>
            <a:ext cx="96774" cy="4036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89573" y="201149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83923" y="213662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39703" y="227066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24241" y="239711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68061" y="2427207"/>
            <a:ext cx="96774" cy="20038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61386" y="252397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79690" y="262923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44224" y="274656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87864" y="286940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74854" y="298538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69471" y="299523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87672" y="305780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71049" y="319125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30682" y="338721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34968" y="3459210"/>
            <a:ext cx="24013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099045" y="320659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62802" y="2933054"/>
            <a:ext cx="35956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31590" y="267711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42865" y="249386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51571" y="226089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56400" y="201141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18503" y="199264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597481" y="186802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72658" y="157076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 rot="1747172">
            <a:off x="2056458" y="172768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997288" y="1609813"/>
            <a:ext cx="264816" cy="307777"/>
            <a:chOff x="2243367" y="1064373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43367" y="106437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87" name="Rectangle 86"/>
          <p:cNvSpPr/>
          <p:nvPr/>
        </p:nvSpPr>
        <p:spPr bwMode="auto">
          <a:xfrm>
            <a:off x="1445765" y="224737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95342" y="2126928"/>
            <a:ext cx="293670" cy="307777"/>
            <a:chOff x="2228940" y="1064373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40281" y="2651882"/>
            <a:ext cx="293670" cy="307777"/>
            <a:chOff x="2228940" y="1064373"/>
            <a:chExt cx="2936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94" name="Rectangle 93"/>
          <p:cNvSpPr/>
          <p:nvPr/>
        </p:nvSpPr>
        <p:spPr bwMode="auto">
          <a:xfrm>
            <a:off x="1793793" y="282111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646959" y="2648859"/>
            <a:ext cx="293670" cy="307777"/>
            <a:chOff x="2228940" y="1064373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93646" y="3139617"/>
            <a:ext cx="293670" cy="307777"/>
            <a:chOff x="2228940" y="1064373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968318" y="3157183"/>
            <a:ext cx="293670" cy="307777"/>
            <a:chOff x="2228940" y="1064373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656985" y="2193909"/>
            <a:ext cx="293670" cy="307777"/>
            <a:chOff x="2228940" y="106437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959105" y="2642686"/>
            <a:ext cx="293670" cy="307777"/>
            <a:chOff x="2228940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641020" y="3156892"/>
            <a:ext cx="293670" cy="307777"/>
            <a:chOff x="2228940" y="1064373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11476" y="3873506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Pre-order:</a:t>
            </a:r>
          </a:p>
          <a:p>
            <a:r>
              <a:rPr lang="en-US" dirty="0">
                <a:solidFill>
                  <a:srgbClr val="7030A0"/>
                </a:solidFill>
              </a:rPr>
              <a:t>F B A D C E G I 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10854" y="1134242"/>
            <a:ext cx="4149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pre-order traversal</a:t>
            </a:r>
            <a:r>
              <a:rPr lang="en-US" sz="2000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42966" y="2329350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left side</a:t>
            </a:r>
            <a:r>
              <a:rPr lang="en-US" sz="2000" dirty="0"/>
              <a:t>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68297" y="3524458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pre-order traversal!</a:t>
            </a:r>
          </a:p>
        </p:txBody>
      </p:sp>
    </p:spTree>
    <p:extLst>
      <p:ext uri="{BB962C8B-B14F-4D97-AF65-F5344CB8AC3E}">
        <p14:creationId xmlns:p14="http://schemas.microsoft.com/office/powerpoint/2010/main" val="30937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50"/>
                            </p:stCondLst>
                            <p:childTnLst>
                              <p:par>
                                <p:cTn id="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50"/>
                            </p:stCondLst>
                            <p:childTnLst>
                              <p:par>
                                <p:cTn id="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5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750"/>
                            </p:stCondLst>
                            <p:childTnLst>
                              <p:par>
                                <p:cTn id="1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250"/>
                            </p:stCondLst>
                            <p:childTnLst>
                              <p:par>
                                <p:cTn id="11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750"/>
                            </p:stCondLst>
                            <p:childTnLst>
                              <p:par>
                                <p:cTn id="1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250"/>
                            </p:stCondLst>
                            <p:childTnLst>
                              <p:par>
                                <p:cTn id="13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750"/>
                            </p:stCondLst>
                            <p:childTnLst>
                              <p:par>
                                <p:cTn id="14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000"/>
                            </p:stCondLst>
                            <p:childTnLst>
                              <p:par>
                                <p:cTn id="14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250"/>
                            </p:stCondLst>
                            <p:childTnLst>
                              <p:par>
                                <p:cTn id="15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750"/>
                            </p:stCondLst>
                            <p:childTnLst>
                              <p:par>
                                <p:cTn id="15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250"/>
                            </p:stCondLst>
                            <p:childTnLst>
                              <p:par>
                                <p:cTn id="16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500"/>
                            </p:stCondLst>
                            <p:childTnLst>
                              <p:par>
                                <p:cTn id="17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750"/>
                            </p:stCondLst>
                            <p:childTnLst>
                              <p:par>
                                <p:cTn id="17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000"/>
                            </p:stCondLst>
                            <p:childTnLst>
                              <p:par>
                                <p:cTn id="17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9250"/>
                            </p:stCondLst>
                            <p:childTnLst>
                              <p:par>
                                <p:cTn id="18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9500"/>
                            </p:stCondLst>
                            <p:childTnLst>
                              <p:par>
                                <p:cTn id="18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9750"/>
                            </p:stCondLst>
                            <p:childTnLst>
                              <p:par>
                                <p:cTn id="19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9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750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2750"/>
                            </p:stCondLst>
                            <p:childTnLst>
                              <p:par>
                                <p:cTn id="2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6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250"/>
                            </p:stCondLst>
                            <p:childTnLst>
                              <p:par>
                                <p:cTn id="2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750"/>
                            </p:stCondLst>
                            <p:childTnLst>
                              <p:par>
                                <p:cTn id="29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7" grpId="0" animBg="1"/>
      <p:bldP spid="94" grpId="0" animBg="1"/>
      <p:bldP spid="14" grpId="0"/>
      <p:bldP spid="114" grpId="0"/>
      <p:bldP spid="115" grpId="0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03517" y="2378295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under-side</a:t>
            </a:r>
            <a:r>
              <a:rPr lang="en-US" sz="2000" dirty="0"/>
              <a:t>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7898" y="3877426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In-order:</a:t>
            </a:r>
          </a:p>
          <a:p>
            <a:r>
              <a:rPr lang="en-US" dirty="0">
                <a:solidFill>
                  <a:srgbClr val="7030A0"/>
                </a:solidFill>
              </a:rPr>
              <a:t>A B C D E F G H I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354177" y="3391804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in-order traversal!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26" y="1583694"/>
            <a:ext cx="2435667" cy="1938294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7" y="1437197"/>
            <a:ext cx="2508623" cy="2084791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 rot="1747172">
            <a:off x="2152534" y="164321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 rot="3300852">
            <a:off x="1905219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 rot="5068765">
            <a:off x="1643351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 rot="979572">
            <a:off x="1479647" y="210366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 rot="1481069">
            <a:off x="1433957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 rot="4029587">
            <a:off x="1281058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1137668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 rot="17098750">
            <a:off x="1311828" y="2916902"/>
            <a:ext cx="143634" cy="230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 rot="2613311">
            <a:off x="1572826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 rot="214344">
            <a:off x="1665226" y="2479183"/>
            <a:ext cx="123696" cy="35831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 rot="19693370">
            <a:off x="1776919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1798952" y="267673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 rot="2648701">
            <a:off x="1761846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 rot="4985538">
            <a:off x="1682735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 rot="1950804">
            <a:off x="1533121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 rot="20221560">
            <a:off x="1538443" y="326169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 rot="17383717">
            <a:off x="1687839" y="3401124"/>
            <a:ext cx="82222" cy="21263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 rot="13609851">
            <a:off x="1912500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 rot="21016839">
            <a:off x="1970615" y="305529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 rot="5400000">
            <a:off x="2006380" y="3027181"/>
            <a:ext cx="139953" cy="105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 rot="1644009">
            <a:off x="2138938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2129228" y="322176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 rot="18929716">
            <a:off x="2193962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 rot="15995400">
            <a:off x="2396799" y="3452371"/>
            <a:ext cx="139953" cy="1713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 rot="1972159">
            <a:off x="2591679" y="323210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 rot="18584315">
            <a:off x="2543018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 rot="15163715">
            <a:off x="2334006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 rot="19514476">
            <a:off x="2250661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 rot="751596">
            <a:off x="2274261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 rot="20116739">
            <a:off x="2267159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 rot="18420588">
            <a:off x="2190288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 rot="16952007">
            <a:off x="2054156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 rot="19572879">
            <a:off x="1960074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 rot="1183572">
            <a:off x="1984393" y="211873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 rot="3047030">
            <a:off x="2153721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 rot="5639308">
            <a:off x="2343361" y="1942081"/>
            <a:ext cx="96774" cy="1687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 rot="7607310">
            <a:off x="2695995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 rot="19709952">
            <a:off x="2790345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 rot="20514498">
            <a:off x="2846125" y="227580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 rot="18519987">
            <a:off x="2930663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 rot="17028585">
            <a:off x="3074499" y="2426046"/>
            <a:ext cx="96774" cy="2129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 rot="19401785">
            <a:off x="3167808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 rot="18231759">
            <a:off x="3186112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 rot="5400000">
            <a:off x="3150646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 rot="3057485">
            <a:off x="3194286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 rot="1675936">
            <a:off x="3081276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 rot="20631749">
            <a:off x="2975893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 rot="18723766">
            <a:off x="2894094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 rot="17258266">
            <a:off x="2777471" y="319639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 rot="2883388">
            <a:off x="2837104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041390" y="3464350"/>
            <a:ext cx="23053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 rot="16844791">
            <a:off x="3105467" y="321173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 rot="20060742">
            <a:off x="3378331" y="2978190"/>
            <a:ext cx="17480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 rot="16200000">
            <a:off x="3538012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 rot="1530763">
            <a:off x="3349287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 rot="4967356">
            <a:off x="3157993" y="226603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 rot="771986">
            <a:off x="3062822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2924925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 rot="2469804">
            <a:off x="2603903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 rot="4351929">
            <a:off x="2479080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 rot="1747172">
            <a:off x="2062880" y="173282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1229186" y="2912192"/>
            <a:ext cx="264816" cy="307777"/>
            <a:chOff x="2243367" y="1064373"/>
            <a:chExt cx="264816" cy="307777"/>
          </a:xfrm>
        </p:grpSpPr>
        <p:sp>
          <p:nvSpPr>
            <p:cNvPr id="188" name="Oval 187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43367" y="106437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190" name="Rectangle 189"/>
          <p:cNvSpPr/>
          <p:nvPr/>
        </p:nvSpPr>
        <p:spPr bwMode="auto">
          <a:xfrm>
            <a:off x="1452187" y="225251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1551903" y="2389231"/>
            <a:ext cx="293670" cy="307777"/>
            <a:chOff x="2228940" y="1064373"/>
            <a:chExt cx="293670" cy="307777"/>
          </a:xfrm>
        </p:grpSpPr>
        <p:sp>
          <p:nvSpPr>
            <p:cNvPr id="192" name="Oval 1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551401" y="3400716"/>
            <a:ext cx="293670" cy="307777"/>
            <a:chOff x="2228940" y="1064373"/>
            <a:chExt cx="293670" cy="307777"/>
          </a:xfrm>
        </p:grpSpPr>
        <p:sp>
          <p:nvSpPr>
            <p:cNvPr id="195" name="Oval 19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197" name="Rectangle 196"/>
          <p:cNvSpPr/>
          <p:nvPr/>
        </p:nvSpPr>
        <p:spPr bwMode="auto">
          <a:xfrm>
            <a:off x="1800215" y="282625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202878" y="3404626"/>
            <a:ext cx="293670" cy="307777"/>
            <a:chOff x="2228940" y="1064373"/>
            <a:chExt cx="293670" cy="307777"/>
          </a:xfrm>
        </p:grpSpPr>
        <p:sp>
          <p:nvSpPr>
            <p:cNvPr id="199" name="Oval 1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869517" y="2394797"/>
            <a:ext cx="293670" cy="307777"/>
            <a:chOff x="2228940" y="1064373"/>
            <a:chExt cx="293670" cy="307777"/>
          </a:xfrm>
        </p:grpSpPr>
        <p:sp>
          <p:nvSpPr>
            <p:cNvPr id="202" name="Oval 2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874929" y="3383279"/>
            <a:ext cx="293670" cy="307777"/>
            <a:chOff x="2228940" y="1064373"/>
            <a:chExt cx="293670" cy="307777"/>
          </a:xfrm>
        </p:grpSpPr>
        <p:sp>
          <p:nvSpPr>
            <p:cNvPr id="205" name="Oval 2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sp>
        <p:nvSpPr>
          <p:cNvPr id="207" name="Rectangle 206"/>
          <p:cNvSpPr/>
          <p:nvPr/>
        </p:nvSpPr>
        <p:spPr bwMode="auto">
          <a:xfrm rot="8053751">
            <a:off x="2124648" y="3017407"/>
            <a:ext cx="139953" cy="1273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1889028" y="2892057"/>
            <a:ext cx="293670" cy="307777"/>
            <a:chOff x="2228940" y="1064373"/>
            <a:chExt cx="293670" cy="307777"/>
          </a:xfrm>
        </p:grpSpPr>
        <p:sp>
          <p:nvSpPr>
            <p:cNvPr id="209" name="Oval 20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sp>
        <p:nvSpPr>
          <p:cNvPr id="211" name="Rectangle 210"/>
          <p:cNvSpPr/>
          <p:nvPr/>
        </p:nvSpPr>
        <p:spPr bwMode="auto">
          <a:xfrm rot="5987318">
            <a:off x="2538325" y="1920068"/>
            <a:ext cx="96774" cy="2422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2204796" y="1892956"/>
            <a:ext cx="293670" cy="307777"/>
            <a:chOff x="2228940" y="1064373"/>
            <a:chExt cx="293670" cy="307777"/>
          </a:xfrm>
        </p:grpSpPr>
        <p:sp>
          <p:nvSpPr>
            <p:cNvPr id="213" name="Oval 212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sp>
        <p:nvSpPr>
          <p:cNvPr id="215" name="Rectangle 214"/>
          <p:cNvSpPr/>
          <p:nvPr/>
        </p:nvSpPr>
        <p:spPr bwMode="auto">
          <a:xfrm rot="19318853">
            <a:off x="3525326" y="2900436"/>
            <a:ext cx="219926" cy="1353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3220435" y="2883033"/>
            <a:ext cx="293670" cy="307777"/>
            <a:chOff x="2228940" y="1064373"/>
            <a:chExt cx="293670" cy="307777"/>
          </a:xfrm>
        </p:grpSpPr>
        <p:sp>
          <p:nvSpPr>
            <p:cNvPr id="217" name="Oval 216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220" name="Title 1"/>
          <p:cNvSpPr>
            <a:spLocks noGrp="1"/>
          </p:cNvSpPr>
          <p:nvPr>
            <p:ph type="title"/>
          </p:nvPr>
        </p:nvSpPr>
        <p:spPr>
          <a:xfrm>
            <a:off x="406400" y="-76200"/>
            <a:ext cx="8147940" cy="1143000"/>
          </a:xfrm>
        </p:spPr>
        <p:txBody>
          <a:bodyPr/>
          <a:lstStyle/>
          <a:p>
            <a:r>
              <a:rPr lang="en-US" sz="3200" dirty="0"/>
              <a:t>In-order Traversal: Dot </a:t>
            </a:r>
            <a:r>
              <a:rPr lang="en-US" sz="3200" dirty="0">
                <a:solidFill>
                  <a:srgbClr val="FF0000"/>
                </a:solidFill>
              </a:rPr>
              <a:t>UNDER</a:t>
            </a:r>
            <a:r>
              <a:rPr lang="en-US" sz="3200" dirty="0"/>
              <a:t> the node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510854" y="1134242"/>
            <a:ext cx="4149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in-order traversal</a:t>
            </a: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5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250"/>
                            </p:stCondLst>
                            <p:childTnLst>
                              <p:par>
                                <p:cTn id="8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250"/>
                            </p:stCondLst>
                            <p:childTnLst>
                              <p:par>
                                <p:cTn id="9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25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250"/>
                            </p:stCondLst>
                            <p:childTnLst>
                              <p:par>
                                <p:cTn id="11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750"/>
                            </p:stCondLst>
                            <p:childTnLst>
                              <p:par>
                                <p:cTn id="12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0"/>
                            </p:stCondLst>
                            <p:childTnLst>
                              <p:par>
                                <p:cTn id="1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250"/>
                            </p:stCondLst>
                            <p:childTnLst>
                              <p:par>
                                <p:cTn id="13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5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0"/>
                            </p:stCondLst>
                            <p:childTnLst>
                              <p:par>
                                <p:cTn id="14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25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250"/>
                            </p:stCondLst>
                            <p:childTnLst>
                              <p:par>
                                <p:cTn id="1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0"/>
                            </p:stCondLst>
                            <p:childTnLst>
                              <p:par>
                                <p:cTn id="1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8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750"/>
                            </p:stCondLst>
                            <p:childTnLst>
                              <p:par>
                                <p:cTn id="1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2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250"/>
                            </p:stCondLst>
                            <p:childTnLst>
                              <p:par>
                                <p:cTn id="16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500"/>
                            </p:stCondLst>
                            <p:childTnLst>
                              <p:par>
                                <p:cTn id="17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750"/>
                            </p:stCondLst>
                            <p:childTnLst>
                              <p:par>
                                <p:cTn id="17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8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000"/>
                            </p:stCondLst>
                            <p:childTnLst>
                              <p:par>
                                <p:cTn id="1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2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250"/>
                            </p:stCondLst>
                            <p:childTnLst>
                              <p:par>
                                <p:cTn id="1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500"/>
                            </p:stCondLst>
                            <p:childTnLst>
                              <p:par>
                                <p:cTn id="18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9750"/>
                            </p:stCondLst>
                            <p:childTnLst>
                              <p:par>
                                <p:cTn id="19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4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8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25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250"/>
                            </p:stCondLst>
                            <p:childTnLst>
                              <p:par>
                                <p:cTn id="20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5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9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3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7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1250"/>
                            </p:stCondLst>
                            <p:childTnLst>
                              <p:par>
                                <p:cTn id="22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1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5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750"/>
                            </p:stCondLst>
                            <p:childTnLst>
                              <p:par>
                                <p:cTn id="23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2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6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0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4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2750"/>
                            </p:stCondLst>
                            <p:childTnLst>
                              <p:par>
                                <p:cTn id="24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8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2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6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0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3750"/>
                            </p:stCondLst>
                            <p:childTnLst>
                              <p:par>
                                <p:cTn id="26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4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8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5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9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6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250"/>
                            </p:stCondLst>
                            <p:childTnLst>
                              <p:par>
                                <p:cTn id="2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4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8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5750"/>
                            </p:stCondLst>
                            <p:childTnLst>
                              <p:par>
                                <p:cTn id="3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2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6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6250"/>
                            </p:stCondLst>
                            <p:childTnLst>
                              <p:par>
                                <p:cTn id="3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4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6" grpId="0"/>
      <p:bldP spid="118" grpId="0"/>
      <p:bldP spid="122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0" grpId="0" animBg="1"/>
      <p:bldP spid="197" grpId="0" animBg="1"/>
      <p:bldP spid="207" grpId="0" animBg="1"/>
      <p:bldP spid="211" grpId="0" animBg="1"/>
      <p:bldP spid="215" grpId="0" animBg="1"/>
      <p:bldP spid="2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26" y="158369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7" y="1437197"/>
            <a:ext cx="2508623" cy="2084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152534" y="164321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905219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43351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79647" y="210366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33957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81058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37668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11828" y="2916902"/>
            <a:ext cx="143634" cy="230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72826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214344">
            <a:off x="1665901" y="2479204"/>
            <a:ext cx="123696" cy="33665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76919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98952" y="267673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61846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82735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33121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38443" y="326169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687839" y="3401124"/>
            <a:ext cx="82222" cy="21263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12500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67577" y="3055548"/>
            <a:ext cx="82222" cy="2739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06380" y="3027181"/>
            <a:ext cx="139953" cy="105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38938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29228" y="322176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93962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396799" y="3452371"/>
            <a:ext cx="139953" cy="1713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88140" y="3244104"/>
            <a:ext cx="139953" cy="33361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43018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34006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50661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74261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67159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90288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54156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60074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58337" y="2268600"/>
            <a:ext cx="97364" cy="17034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53721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343361" y="1942081"/>
            <a:ext cx="96774" cy="1687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95995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90345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46125" y="227580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30663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74499" y="2426046"/>
            <a:ext cx="96774" cy="2129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67808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86112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50646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94286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81276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75893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94094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77471" y="319639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37104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41390" y="3464350"/>
            <a:ext cx="23053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205479" y="3332512"/>
            <a:ext cx="21587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78331" y="2978190"/>
            <a:ext cx="17480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38013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49287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56789" y="2264978"/>
            <a:ext cx="40412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62822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24925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603903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79080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 rot="1747172">
            <a:off x="2062880" y="173282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604600" y="2647812"/>
            <a:ext cx="264816" cy="307777"/>
            <a:chOff x="2412435" y="1056342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12435" y="1056342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87" name="Rectangle 86"/>
          <p:cNvSpPr/>
          <p:nvPr/>
        </p:nvSpPr>
        <p:spPr bwMode="auto">
          <a:xfrm>
            <a:off x="1452187" y="225251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943799" y="3144112"/>
            <a:ext cx="293670" cy="307777"/>
            <a:chOff x="2415767" y="1054348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15767" y="105434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586206" y="3134547"/>
            <a:ext cx="293670" cy="307777"/>
            <a:chOff x="2406761" y="1062369"/>
            <a:chExt cx="2936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06761" y="106236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94" name="Rectangle 93"/>
          <p:cNvSpPr/>
          <p:nvPr/>
        </p:nvSpPr>
        <p:spPr bwMode="auto">
          <a:xfrm>
            <a:off x="1800215" y="282625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608800" y="2650554"/>
            <a:ext cx="293670" cy="307777"/>
            <a:chOff x="2409523" y="106309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09523" y="106309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64165" y="2131098"/>
            <a:ext cx="293670" cy="307777"/>
            <a:chOff x="2419047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19047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424218" y="1134242"/>
            <a:ext cx="432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a </a:t>
            </a:r>
            <a:r>
              <a:rPr lang="en-US" sz="2000" dirty="0">
                <a:solidFill>
                  <a:srgbClr val="FF6600"/>
                </a:solidFill>
              </a:rPr>
              <a:t>post-order traversal</a:t>
            </a:r>
            <a:r>
              <a:rPr lang="en-US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44271" y="2263023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right side</a:t>
            </a:r>
            <a:r>
              <a:rPr lang="en-US" sz="2000" dirty="0"/>
              <a:t>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49600" y="3873131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Post-order:</a:t>
            </a:r>
          </a:p>
          <a:p>
            <a:r>
              <a:rPr lang="en-US" dirty="0">
                <a:solidFill>
                  <a:srgbClr val="7030A0"/>
                </a:solidFill>
              </a:rPr>
              <a:t>A C E D B H I G F</a:t>
            </a:r>
          </a:p>
        </p:txBody>
      </p:sp>
      <p:sp>
        <p:nvSpPr>
          <p:cNvPr id="119" name="Rectangle 118"/>
          <p:cNvSpPr/>
          <p:nvPr/>
        </p:nvSpPr>
        <p:spPr bwMode="auto">
          <a:xfrm rot="8053751">
            <a:off x="2124648" y="3017407"/>
            <a:ext cx="139953" cy="1273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275312" y="2624647"/>
            <a:ext cx="293670" cy="307777"/>
            <a:chOff x="2426620" y="1055089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26620" y="105508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sp>
        <p:nvSpPr>
          <p:cNvPr id="120" name="Rectangle 119"/>
          <p:cNvSpPr/>
          <p:nvPr/>
        </p:nvSpPr>
        <p:spPr bwMode="auto">
          <a:xfrm rot="5987318">
            <a:off x="2538325" y="1920068"/>
            <a:ext cx="96774" cy="2422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 rot="19318853">
            <a:off x="3525326" y="2900436"/>
            <a:ext cx="219926" cy="1353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424218" y="3331235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post-order traversal!</a:t>
            </a:r>
          </a:p>
        </p:txBody>
      </p:sp>
      <p:sp>
        <p:nvSpPr>
          <p:cNvPr id="110" name="Rectangle 109"/>
          <p:cNvSpPr/>
          <p:nvPr/>
        </p:nvSpPr>
        <p:spPr bwMode="auto">
          <a:xfrm rot="16844791">
            <a:off x="3251345" y="3115605"/>
            <a:ext cx="24900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607259" y="1634523"/>
            <a:ext cx="293670" cy="307777"/>
            <a:chOff x="2326059" y="-297329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346669" y="-18060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26059" y="-29732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111" name="Rectangle 110"/>
          <p:cNvSpPr/>
          <p:nvPr/>
        </p:nvSpPr>
        <p:spPr bwMode="auto">
          <a:xfrm rot="2214376">
            <a:off x="2007476" y="2130670"/>
            <a:ext cx="97364" cy="1624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953339" y="2167930"/>
            <a:ext cx="293670" cy="307777"/>
            <a:chOff x="2421848" y="1061662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21848" y="106166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272391" y="3141252"/>
            <a:ext cx="293670" cy="307777"/>
            <a:chOff x="2422267" y="1058699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22267" y="105869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247827" y="-76200"/>
            <a:ext cx="8511611" cy="1143000"/>
          </a:xfrm>
        </p:spPr>
        <p:txBody>
          <a:bodyPr/>
          <a:lstStyle/>
          <a:p>
            <a:r>
              <a:rPr lang="en-US" sz="3200" dirty="0"/>
              <a:t>Post-order Traversal: Dot </a:t>
            </a:r>
            <a:r>
              <a:rPr lang="en-US" sz="3200" dirty="0">
                <a:solidFill>
                  <a:schemeClr val="tx1"/>
                </a:solidFill>
              </a:rPr>
              <a:t>on the </a:t>
            </a:r>
            <a:r>
              <a:rPr lang="en-US" sz="3200" dirty="0">
                <a:solidFill>
                  <a:srgbClr val="FF0000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45549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750"/>
                            </p:stCondLst>
                            <p:childTnLst>
                              <p:par>
                                <p:cTn id="9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750"/>
                            </p:stCondLst>
                            <p:childTnLst>
                              <p:par>
                                <p:cTn id="11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250"/>
                            </p:stCondLst>
                            <p:childTnLst>
                              <p:par>
                                <p:cTn id="12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50"/>
                            </p:stCondLst>
                            <p:childTnLst>
                              <p:par>
                                <p:cTn id="13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250"/>
                            </p:stCondLst>
                            <p:childTnLst>
                              <p:par>
                                <p:cTn id="13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750"/>
                            </p:stCondLst>
                            <p:childTnLst>
                              <p:par>
                                <p:cTn id="15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0"/>
                            </p:stCondLst>
                            <p:childTnLst>
                              <p:par>
                                <p:cTn id="1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250"/>
                            </p:stCondLst>
                            <p:childTnLst>
                              <p:par>
                                <p:cTn id="1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500"/>
                            </p:stCondLst>
                            <p:childTnLst>
                              <p:par>
                                <p:cTn id="16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750"/>
                            </p:stCondLst>
                            <p:childTnLst>
                              <p:par>
                                <p:cTn id="16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250"/>
                            </p:stCondLst>
                            <p:childTnLst>
                              <p:par>
                                <p:cTn id="17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500"/>
                            </p:stCondLst>
                            <p:childTnLst>
                              <p:par>
                                <p:cTn id="18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75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9750"/>
                            </p:stCondLst>
                            <p:childTnLst>
                              <p:par>
                                <p:cTn id="18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9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750"/>
                            </p:stCondLst>
                            <p:childTnLst>
                              <p:par>
                                <p:cTn id="20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2250"/>
                            </p:stCondLst>
                            <p:childTnLst>
                              <p:par>
                                <p:cTn id="2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23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4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4250"/>
                            </p:stCondLst>
                            <p:childTnLst>
                              <p:par>
                                <p:cTn id="2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4750"/>
                            </p:stCondLst>
                            <p:childTnLst>
                              <p:par>
                                <p:cTn id="26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7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250"/>
                            </p:stCondLst>
                            <p:childTnLst>
                              <p:par>
                                <p:cTn id="27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9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8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750"/>
                            </p:stCondLst>
                            <p:childTnLst>
                              <p:par>
                                <p:cTn id="2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6250"/>
                            </p:stCondLst>
                            <p:childTnLst>
                              <p:par>
                                <p:cTn id="29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6500"/>
                            </p:stCondLst>
                            <p:childTnLst>
                              <p:par>
                                <p:cTn id="30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6750"/>
                            </p:stCondLst>
                            <p:childTnLst>
                              <p:par>
                                <p:cTn id="30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3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7000"/>
                            </p:stCondLst>
                            <p:childTnLst>
                              <p:par>
                                <p:cTn id="3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7" grpId="0" animBg="1"/>
      <p:bldP spid="94" grpId="0" animBg="1"/>
      <p:bldP spid="115" grpId="0"/>
      <p:bldP spid="116" grpId="0"/>
      <p:bldP spid="118" grpId="0"/>
      <p:bldP spid="119" grpId="0" animBg="1"/>
      <p:bldP spid="120" grpId="0" animBg="1"/>
      <p:bldP spid="121" grpId="0" animBg="1"/>
      <p:bldP spid="122" grpId="0"/>
      <p:bldP spid="110" grpId="0" animBg="1"/>
      <p:bldP spid="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4424218" y="1134242"/>
            <a:ext cx="432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a </a:t>
            </a:r>
            <a:r>
              <a:rPr lang="en-US" sz="2000" dirty="0">
                <a:solidFill>
                  <a:srgbClr val="00B0F0"/>
                </a:solidFill>
              </a:rPr>
              <a:t>level-order traversal</a:t>
            </a:r>
            <a:r>
              <a:rPr lang="en-US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44271" y="2159641"/>
            <a:ext cx="4285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Start at the top node and</a:t>
            </a:r>
            <a:r>
              <a:rPr lang="en-US" sz="2000" dirty="0">
                <a:solidFill>
                  <a:srgbClr val="FF0000"/>
                </a:solidFill>
              </a:rPr>
              <a:t> draw a horizontal line left-to-right </a:t>
            </a:r>
            <a:r>
              <a:rPr lang="en-US" sz="2000" dirty="0"/>
              <a:t>through all nodes on that row.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49600" y="3873131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Level-order:</a:t>
            </a:r>
          </a:p>
          <a:p>
            <a:r>
              <a:rPr lang="en-US" dirty="0">
                <a:solidFill>
                  <a:srgbClr val="7030A0"/>
                </a:solidFill>
              </a:rPr>
              <a:t>F B G A D I C E 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419496" y="4210441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lines is the order of the level-order traversal!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7668" y="1310659"/>
            <a:ext cx="2607584" cy="2297368"/>
            <a:chOff x="1137668" y="1310659"/>
            <a:chExt cx="2607584" cy="22973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326" y="1583694"/>
              <a:ext cx="2435667" cy="19382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47" y="1437197"/>
              <a:ext cx="2508623" cy="208479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 rot="2571361">
              <a:off x="2244201" y="1310659"/>
              <a:ext cx="215466" cy="35503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 rot="1747172">
              <a:off x="2152534" y="1643215"/>
              <a:ext cx="143634" cy="1029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3300852">
              <a:off x="1905219" y="1867467"/>
              <a:ext cx="143634" cy="2925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068765">
              <a:off x="1643351" y="1912829"/>
              <a:ext cx="143634" cy="2925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979572">
              <a:off x="1479647" y="2103668"/>
              <a:ext cx="143634" cy="1554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481069">
              <a:off x="1433957" y="2373860"/>
              <a:ext cx="143634" cy="2355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4029587">
              <a:off x="1281058" y="2453368"/>
              <a:ext cx="143634" cy="2400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137668" y="2643615"/>
              <a:ext cx="143634" cy="42054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7098750">
              <a:off x="1311828" y="2916902"/>
              <a:ext cx="143634" cy="23002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 rot="2613311">
              <a:off x="1572826" y="2800767"/>
              <a:ext cx="143634" cy="28067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214344">
              <a:off x="1665901" y="2479204"/>
              <a:ext cx="123696" cy="3366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9693370">
              <a:off x="1776919" y="2493883"/>
              <a:ext cx="143634" cy="2163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798952" y="2676732"/>
              <a:ext cx="143634" cy="15406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 rot="2648701">
              <a:off x="1761846" y="2947121"/>
              <a:ext cx="140628" cy="1236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4985538">
              <a:off x="1682735" y="2973912"/>
              <a:ext cx="87194" cy="1959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950804">
              <a:off x="1533121" y="3083782"/>
              <a:ext cx="87194" cy="17871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 rot="20221560">
              <a:off x="1538443" y="3261694"/>
              <a:ext cx="82222" cy="2260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 rot="17383717">
              <a:off x="1687839" y="3401124"/>
              <a:ext cx="82222" cy="21263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 rot="13609851">
              <a:off x="1912500" y="3271773"/>
              <a:ext cx="82222" cy="3099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21016839">
              <a:off x="1967577" y="3055548"/>
              <a:ext cx="82222" cy="27391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rot="5400000">
              <a:off x="2006380" y="3027181"/>
              <a:ext cx="139953" cy="1057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 rot="1644009">
              <a:off x="2138938" y="3101860"/>
              <a:ext cx="139953" cy="2167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129228" y="3221769"/>
              <a:ext cx="139953" cy="12887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18929716">
              <a:off x="2193962" y="3346888"/>
              <a:ext cx="139953" cy="2167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15995400">
              <a:off x="2396799" y="3452371"/>
              <a:ext cx="139953" cy="17136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1972159">
              <a:off x="2588140" y="3244104"/>
              <a:ext cx="139953" cy="33361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 rot="18584315">
              <a:off x="2543018" y="2938345"/>
              <a:ext cx="139953" cy="34640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 rot="15163715">
              <a:off x="2334006" y="2964186"/>
              <a:ext cx="152371" cy="16771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 rot="19514476">
              <a:off x="2250661" y="2901184"/>
              <a:ext cx="97364" cy="1469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 rot="751596">
              <a:off x="2274261" y="2769483"/>
              <a:ext cx="97364" cy="16037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 rot="20116739">
              <a:off x="2267159" y="2641018"/>
              <a:ext cx="97364" cy="13167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 rot="18420588">
              <a:off x="2190288" y="2539108"/>
              <a:ext cx="97364" cy="13707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 rot="16952007">
              <a:off x="2054156" y="2471770"/>
              <a:ext cx="97364" cy="17405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 rot="19572879">
              <a:off x="1960074" y="2409919"/>
              <a:ext cx="97364" cy="15235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 rot="1183572">
              <a:off x="1958337" y="2268600"/>
              <a:ext cx="97364" cy="17034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 rot="3047030">
              <a:off x="2153721" y="1894245"/>
              <a:ext cx="97364" cy="30793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 rot="5639308">
              <a:off x="2343361" y="1942081"/>
              <a:ext cx="96774" cy="16875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 rot="7607310">
              <a:off x="2695995" y="2016637"/>
              <a:ext cx="96774" cy="16972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 rot="19709952">
              <a:off x="2790345" y="2141764"/>
              <a:ext cx="96774" cy="16903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 rot="20514498">
              <a:off x="2846125" y="2275808"/>
              <a:ext cx="96774" cy="138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 rot="18519987">
              <a:off x="2930663" y="2402254"/>
              <a:ext cx="96774" cy="14534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 rot="17028585">
              <a:off x="3074499" y="2426046"/>
              <a:ext cx="96774" cy="21299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 rot="19401785">
              <a:off x="3167808" y="2529119"/>
              <a:ext cx="96774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 rot="18231759">
              <a:off x="3186112" y="2634375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 rot="5400000">
              <a:off x="3150646" y="2751705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rot="3057485">
              <a:off x="3194286" y="2874547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rot="1675936">
              <a:off x="3081276" y="2990520"/>
              <a:ext cx="125181" cy="12468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rot="20631749">
              <a:off x="2975893" y="3000372"/>
              <a:ext cx="125181" cy="12468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rot="18723766">
              <a:off x="2894094" y="3062941"/>
              <a:ext cx="9749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rot="17258266">
              <a:off x="2777471" y="3196394"/>
              <a:ext cx="195859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 rot="2883388">
              <a:off x="2837104" y="3392356"/>
              <a:ext cx="218956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41390" y="3464350"/>
              <a:ext cx="230537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 rot="16844791">
              <a:off x="3205479" y="3332512"/>
              <a:ext cx="215878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 rot="20060742">
              <a:off x="3378331" y="2978190"/>
              <a:ext cx="17480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 rot="16200000">
              <a:off x="3538013" y="2682251"/>
              <a:ext cx="28502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 rot="1530763">
              <a:off x="3349287" y="2499006"/>
              <a:ext cx="28502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 rot="4967356">
              <a:off x="3156789" y="2264978"/>
              <a:ext cx="40412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 rot="771986">
              <a:off x="3062822" y="2016551"/>
              <a:ext cx="23946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924925" y="1997783"/>
              <a:ext cx="130903" cy="13115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 rot="2469804">
              <a:off x="2603903" y="1873167"/>
              <a:ext cx="383305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 rot="4351929">
              <a:off x="2479080" y="1575901"/>
              <a:ext cx="316749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 rot="1747172">
              <a:off x="2062880" y="1732822"/>
              <a:ext cx="143634" cy="2507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452187" y="2252513"/>
              <a:ext cx="143634" cy="1554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00215" y="2826257"/>
              <a:ext cx="143634" cy="15406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 rot="8053751">
              <a:off x="2124648" y="3017407"/>
              <a:ext cx="139953" cy="12738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 rot="5987318">
              <a:off x="2538325" y="1920068"/>
              <a:ext cx="96774" cy="2422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 rot="19318853">
              <a:off x="3525326" y="2900436"/>
              <a:ext cx="219926" cy="13532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 rot="16844791">
              <a:off x="3251345" y="3115605"/>
              <a:ext cx="249002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 rot="2214376">
              <a:off x="2007476" y="2130670"/>
              <a:ext cx="97364" cy="16247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247827" y="-76200"/>
            <a:ext cx="8511611" cy="1143000"/>
          </a:xfrm>
        </p:spPr>
        <p:txBody>
          <a:bodyPr/>
          <a:lstStyle/>
          <a:p>
            <a:r>
              <a:rPr lang="en-US" sz="3200" dirty="0"/>
              <a:t>Level-order Traversal: Level-by-level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082670" y="171371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2374970" y="1409026"/>
            <a:ext cx="264816" cy="307777"/>
            <a:chOff x="2429213" y="1056342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29213" y="1056342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668924" y="1887612"/>
            <a:ext cx="293670" cy="307777"/>
            <a:chOff x="2415767" y="1054348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15767" y="105434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003169" y="1879110"/>
            <a:ext cx="346570" cy="307777"/>
            <a:chOff x="2380311" y="1062369"/>
            <a:chExt cx="3465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80311" y="1062369"/>
              <a:ext cx="346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3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89188" y="2877615"/>
            <a:ext cx="293670" cy="307777"/>
            <a:chOff x="2409523" y="106309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09523" y="106309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390243" y="2872524"/>
            <a:ext cx="293670" cy="307777"/>
            <a:chOff x="2419047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19047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333978" y="2403030"/>
            <a:ext cx="293670" cy="307777"/>
            <a:chOff x="2426620" y="1055089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26620" y="105508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00862" y="2866442"/>
            <a:ext cx="293670" cy="307777"/>
            <a:chOff x="2326059" y="-297329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346669" y="-18060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26059" y="-29732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079606" y="2378560"/>
            <a:ext cx="293670" cy="307777"/>
            <a:chOff x="2421848" y="1061662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21848" y="106166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388407" y="2376166"/>
            <a:ext cx="293670" cy="307777"/>
            <a:chOff x="2422267" y="1058699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22267" y="105869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cxnSp>
        <p:nvCxnSpPr>
          <p:cNvPr id="113" name="Straight Arrow Connector 112"/>
          <p:cNvCxnSpPr/>
          <p:nvPr/>
        </p:nvCxnSpPr>
        <p:spPr bwMode="auto">
          <a:xfrm>
            <a:off x="1082670" y="226615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1082670" y="2787021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1082670" y="329722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4533060" y="3492817"/>
            <a:ext cx="428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Repeat for all remaining rows.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42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8" grpId="0"/>
      <p:bldP spid="122" grpId="0"/>
      <p:bldP spid="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3A8A-C218-48A6-AC9F-9D69F2B9B56C}" type="slidenum">
              <a:rPr lang="en-US"/>
              <a:pPr/>
              <a:t>16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635000" y="2360613"/>
          <a:ext cx="406241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2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60613"/>
                        <a:ext cx="4062413" cy="373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533400" y="1082675"/>
            <a:ext cx="798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represent </a:t>
            </a:r>
            <a:r>
              <a:rPr lang="en-US">
                <a:solidFill>
                  <a:srgbClr val="006666"/>
                </a:solidFill>
              </a:rPr>
              <a:t>arithmetic expressions</a:t>
            </a:r>
            <a:r>
              <a:rPr lang="en-US"/>
              <a:t> using a </a:t>
            </a:r>
            <a:r>
              <a:rPr lang="en-US">
                <a:solidFill>
                  <a:srgbClr val="6600CC"/>
                </a:solidFill>
              </a:rPr>
              <a:t>binary tree</a:t>
            </a:r>
            <a:r>
              <a:rPr lang="en-US"/>
              <a:t>. 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143000" y="2970213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2290763" y="34274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2970" name="AutoShape 10"/>
          <p:cNvCxnSpPr>
            <a:cxnSpLocks noChangeShapeType="1"/>
            <a:stCxn id="552968" idx="3"/>
            <a:endCxn id="552969" idx="0"/>
          </p:cNvCxnSpPr>
          <p:nvPr/>
        </p:nvCxnSpPr>
        <p:spPr bwMode="auto">
          <a:xfrm>
            <a:off x="1827213" y="3106738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33400" y="2892425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1524000" y="2284413"/>
            <a:ext cx="1725613" cy="531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1" name="Text Box 21"/>
          <p:cNvSpPr txBox="1">
            <a:spLocks noChangeArrowheads="1"/>
          </p:cNvSpPr>
          <p:nvPr/>
        </p:nvSpPr>
        <p:spPr bwMode="auto">
          <a:xfrm>
            <a:off x="4718050" y="2133600"/>
            <a:ext cx="4273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example, the tree on the left represents the expression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006666"/>
                </a:solidFill>
              </a:rPr>
              <a:t> (5+6)*(3-1)</a:t>
            </a:r>
          </a:p>
        </p:txBody>
      </p:sp>
      <p:sp>
        <p:nvSpPr>
          <p:cNvPr id="552982" name="Text Box 22"/>
          <p:cNvSpPr txBox="1">
            <a:spLocks noChangeArrowheads="1"/>
          </p:cNvSpPr>
          <p:nvPr/>
        </p:nvSpPr>
        <p:spPr bwMode="auto">
          <a:xfrm>
            <a:off x="4724400" y="3613150"/>
            <a:ext cx="4273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Once you have an expression in a tree, its easy to evaluate it and get the result.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718050" y="5410200"/>
            <a:ext cx="4273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1" grpId="0"/>
      <p:bldP spid="55298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D2-F480-45D4-93E8-8FC111E51B3F}" type="slidenum">
              <a:rPr lang="en-US"/>
              <a:pPr/>
              <a:t>17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22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left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right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5017" name="AutoShape 9"/>
          <p:cNvCxnSpPr>
            <a:cxnSpLocks noChangeShapeType="1"/>
            <a:stCxn id="555015" idx="3"/>
            <a:endCxn id="555016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0" name="Text Box 12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5022" name="Group 14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5023" name="Text Box 15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29" name="Group 21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1" name="Line 23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32" name="Rectangle 24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6" name="Rectangle 28"/>
          <p:cNvSpPr>
            <a:spLocks noChangeArrowheads="1"/>
          </p:cNvSpPr>
          <p:nvPr/>
        </p:nvSpPr>
        <p:spPr bwMode="auto">
          <a:xfrm>
            <a:off x="5003800" y="44529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533400" y="22748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37" name="Group 29"/>
          <p:cNvGrpSpPr>
            <a:grpSpLocks/>
          </p:cNvGrpSpPr>
          <p:nvPr/>
        </p:nvGrpSpPr>
        <p:grpSpPr bwMode="auto">
          <a:xfrm rot="-3598280">
            <a:off x="5040312" y="5791201"/>
            <a:ext cx="892175" cy="457200"/>
            <a:chOff x="4022" y="3917"/>
            <a:chExt cx="562" cy="288"/>
          </a:xfrm>
        </p:grpSpPr>
        <p:sp>
          <p:nvSpPr>
            <p:cNvPr id="555038" name="Text Box 3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9" name="Line 3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42" name="Oval 34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build="p" animBg="1"/>
      <p:bldP spid="555028" grpId="0" animBg="1"/>
      <p:bldP spid="555032" grpId="0" animBg="1"/>
      <p:bldP spid="555036" grpId="0" animBg="1"/>
      <p:bldP spid="555035" grpId="0" animBg="1"/>
      <p:bldP spid="5550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A3BE-1E8F-41B6-A187-5D101B11AFDD}" type="slidenum">
              <a:rPr lang="en-US"/>
              <a:pPr/>
              <a:t>18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6036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53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6040" name="AutoShape 8"/>
          <p:cNvCxnSpPr>
            <a:cxnSpLocks noChangeShapeType="1"/>
            <a:stCxn id="556038" idx="3"/>
            <a:endCxn id="556039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6042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6045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6046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47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51" name="Group 19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6052" name="Text Box 2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53" name="Line 2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54" name="Rectangle 2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3" name="Oval 31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4" name="Rectangle 32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6068" name="Rectangle 36"/>
          <p:cNvSpPr>
            <a:spLocks noChangeArrowheads="1"/>
          </p:cNvSpPr>
          <p:nvPr/>
        </p:nvSpPr>
        <p:spPr bwMode="auto">
          <a:xfrm>
            <a:off x="5003800" y="44021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465138" y="2274888"/>
            <a:ext cx="4640262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69" name="Group 37"/>
          <p:cNvGrpSpPr>
            <a:grpSpLocks/>
          </p:cNvGrpSpPr>
          <p:nvPr/>
        </p:nvGrpSpPr>
        <p:grpSpPr bwMode="auto">
          <a:xfrm rot="-3598280">
            <a:off x="6107112" y="5791201"/>
            <a:ext cx="892175" cy="457200"/>
            <a:chOff x="4022" y="3917"/>
            <a:chExt cx="562" cy="288"/>
          </a:xfrm>
        </p:grpSpPr>
        <p:sp>
          <p:nvSpPr>
            <p:cNvPr id="556070" name="Text Box 38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71" name="Line 39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73" name="Oval 41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63" grpId="0" animBg="1"/>
      <p:bldP spid="556064" grpId="0" animBg="1"/>
      <p:bldP spid="556068" grpId="0" animBg="1"/>
      <p:bldP spid="556067" grpId="0" animBg="1"/>
      <p:bldP spid="5560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B41-C3D7-4189-817C-3423AED727BA}" type="slidenum">
              <a:rPr lang="en-US"/>
              <a:pPr/>
              <a:t>19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73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7064" name="AutoShape 8"/>
          <p:cNvCxnSpPr>
            <a:cxnSpLocks noChangeShapeType="1"/>
            <a:stCxn id="557062" idx="3"/>
            <a:endCxn id="557063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65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7069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7070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3" name="Text Box 17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7074" name="Group 18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7075" name="Text Box 19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6" name="Line 20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7" name="Rectangle 21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0" name="Rectangle 24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7089" name="Rectangle 33"/>
          <p:cNvSpPr>
            <a:spLocks noChangeArrowheads="1"/>
          </p:cNvSpPr>
          <p:nvPr/>
        </p:nvSpPr>
        <p:spPr bwMode="auto">
          <a:xfrm>
            <a:off x="850900" y="4198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6</a:t>
            </a:r>
          </a:p>
        </p:txBody>
      </p:sp>
      <p:sp>
        <p:nvSpPr>
          <p:cNvPr id="557091" name="Oval 35"/>
          <p:cNvSpPr>
            <a:spLocks noChangeArrowheads="1"/>
          </p:cNvSpPr>
          <p:nvPr/>
        </p:nvSpPr>
        <p:spPr bwMode="auto">
          <a:xfrm>
            <a:off x="6184900" y="43688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2" name="Text Box 36"/>
          <p:cNvSpPr txBox="1">
            <a:spLocks noChangeArrowheads="1"/>
          </p:cNvSpPr>
          <p:nvPr/>
        </p:nvSpPr>
        <p:spPr bwMode="auto">
          <a:xfrm>
            <a:off x="5529262" y="56848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5+6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89" grpId="0" animBg="1" autoUpdateAnimBg="0"/>
      <p:bldP spid="557091" grpId="0" animBg="1"/>
      <p:bldP spid="5570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Trees,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3CD12-4AFA-4BD1-A2CF-81AC1BFC2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304925"/>
            <a:ext cx="6305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E09-853F-4C58-AE9D-83739A2431AA}" type="slidenum">
              <a:rPr lang="en-US"/>
              <a:pPr/>
              <a:t>20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03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8088" name="AutoShape 8"/>
          <p:cNvCxnSpPr>
            <a:cxnSpLocks noChangeShapeType="1"/>
            <a:stCxn id="558086" idx="3"/>
            <a:endCxn id="558087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8093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095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104" name="Oval 24"/>
          <p:cNvSpPr>
            <a:spLocks noChangeArrowheads="1"/>
          </p:cNvSpPr>
          <p:nvPr/>
        </p:nvSpPr>
        <p:spPr bwMode="auto">
          <a:xfrm>
            <a:off x="7764463" y="4395788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7549265" y="56848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8111" name="Text Box 31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112" name="Rectangle 3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8117" name="Group 37"/>
          <p:cNvGrpSpPr>
            <a:grpSpLocks/>
          </p:cNvGrpSpPr>
          <p:nvPr/>
        </p:nvGrpSpPr>
        <p:grpSpPr bwMode="auto">
          <a:xfrm rot="-2578578">
            <a:off x="8032750" y="3733800"/>
            <a:ext cx="882650" cy="457200"/>
            <a:chOff x="4848" y="2018"/>
            <a:chExt cx="556" cy="288"/>
          </a:xfrm>
        </p:grpSpPr>
        <p:sp>
          <p:nvSpPr>
            <p:cNvPr id="558114" name="Text Box 34"/>
            <p:cNvSpPr txBox="1">
              <a:spLocks noChangeArrowheads="1"/>
            </p:cNvSpPr>
            <p:nvPr/>
          </p:nvSpPr>
          <p:spPr bwMode="auto">
            <a:xfrm>
              <a:off x="4997" y="2018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115" name="Line 35"/>
            <p:cNvSpPr>
              <a:spLocks noChangeShapeType="1"/>
            </p:cNvSpPr>
            <p:nvPr/>
          </p:nvSpPr>
          <p:spPr bwMode="auto">
            <a:xfrm flipH="1">
              <a:off x="4848" y="217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3</a:t>
            </a:r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876300" y="41862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04" grpId="0" animBg="1"/>
      <p:bldP spid="558108" grpId="0"/>
      <p:bldP spid="558109" grpId="0" animBg="1" autoUpdateAnimBg="0"/>
      <p:bldP spid="558111" grpId="0" animBg="1"/>
      <p:bldP spid="558112" grpId="0" animBg="1"/>
      <p:bldP spid="558120" grpId="0" animBg="1"/>
      <p:bldP spid="5581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7B5E-1AFE-47CC-A7DB-3CCF5D31B624}" type="slidenum">
              <a:rPr lang="en-US"/>
              <a:pPr/>
              <a:t>21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20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9112" name="AutoShape 8"/>
          <p:cNvCxnSpPr>
            <a:cxnSpLocks noChangeShapeType="1"/>
            <a:stCxn id="559110" idx="3"/>
            <a:endCxn id="559111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9116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9118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698500" y="44275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2</a:t>
            </a:r>
          </a:p>
        </p:txBody>
      </p:sp>
      <p:sp>
        <p:nvSpPr>
          <p:cNvPr id="559138" name="Oval 34"/>
          <p:cNvSpPr>
            <a:spLocks noChangeArrowheads="1"/>
          </p:cNvSpPr>
          <p:nvPr/>
        </p:nvSpPr>
        <p:spPr bwMode="auto">
          <a:xfrm>
            <a:off x="7010400" y="33782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9" name="Text Box 35"/>
          <p:cNvSpPr txBox="1">
            <a:spLocks noChangeArrowheads="1"/>
          </p:cNvSpPr>
          <p:nvPr/>
        </p:nvSpPr>
        <p:spPr bwMode="auto">
          <a:xfrm>
            <a:off x="7358063" y="292100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11*2=22</a:t>
            </a:r>
          </a:p>
        </p:txBody>
      </p:sp>
      <p:sp>
        <p:nvSpPr>
          <p:cNvPr id="559140" name="Text Box 36"/>
          <p:cNvSpPr txBox="1">
            <a:spLocks noChangeArrowheads="1"/>
          </p:cNvSpPr>
          <p:nvPr/>
        </p:nvSpPr>
        <p:spPr bwMode="auto">
          <a:xfrm>
            <a:off x="822325" y="2179638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result is </a:t>
            </a:r>
            <a:r>
              <a:rPr lang="en-US">
                <a:solidFill>
                  <a:srgbClr val="6600CC"/>
                </a:solidFill>
              </a:rPr>
              <a:t>22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36" grpId="0" animBg="1" autoUpdateAnimBg="0"/>
      <p:bldP spid="559138" grpId="0" animBg="1"/>
      <p:bldP spid="55913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FF5C-1ED0-4057-9276-37ACE74C043F}" type="slidenum">
              <a:rPr lang="en-US"/>
              <a:pPr/>
              <a:t>22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7242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sp>
        <p:nvSpPr>
          <p:cNvPr id="572440" name="Text Box 24"/>
          <p:cNvSpPr txBox="1">
            <a:spLocks noChangeArrowheads="1"/>
          </p:cNvSpPr>
          <p:nvPr/>
        </p:nvSpPr>
        <p:spPr bwMode="auto">
          <a:xfrm>
            <a:off x="4970463" y="2789238"/>
            <a:ext cx="4043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 Which other algorithm does this remind you of?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D3E3C-B5ED-47ED-8337-47F501F3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538287"/>
            <a:ext cx="5305425" cy="37814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B055FF6-AD67-401C-8682-CA9A9C4FA88F}"/>
              </a:ext>
            </a:extLst>
          </p:cNvPr>
          <p:cNvGrpSpPr/>
          <p:nvPr/>
        </p:nvGrpSpPr>
        <p:grpSpPr>
          <a:xfrm>
            <a:off x="3795292" y="3608962"/>
            <a:ext cx="1430200" cy="1002852"/>
            <a:chOff x="-257899" y="1981200"/>
            <a:chExt cx="1430200" cy="10028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AD3C42-5DFA-4526-BE7E-C4E361241D97}"/>
                </a:ext>
              </a:extLst>
            </p:cNvPr>
            <p:cNvSpPr txBox="1"/>
            <p:nvPr/>
          </p:nvSpPr>
          <p:spPr>
            <a:xfrm>
              <a:off x="-257899" y="2153055"/>
              <a:ext cx="14302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SEARCH</a:t>
              </a:r>
            </a:p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C490B4-FCA4-44CE-AA95-AA690A8518F2}"/>
                </a:ext>
              </a:extLst>
            </p:cNvPr>
            <p:cNvSpPr txBox="1"/>
            <p:nvPr/>
          </p:nvSpPr>
          <p:spPr>
            <a:xfrm rot="10800000">
              <a:off x="275100" y="1981200"/>
              <a:ext cx="3642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89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Binary Search Trees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Binary Search Trees are an extremely efficient way to store/search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BST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262" y="3694851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databases, operating systems, search engines, etc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1558" t="5899" r="23653" b="34407"/>
          <a:stretch/>
        </p:blipFill>
        <p:spPr>
          <a:xfrm>
            <a:off x="7550092" y="1279591"/>
            <a:ext cx="1291904" cy="13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D76-6EA4-4F56-9C0E-82D2A67BE604}" type="slidenum">
              <a:rPr lang="en-US"/>
              <a:pPr/>
              <a:t>25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34950" y="1155700"/>
            <a:ext cx="88534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600">
                <a:solidFill>
                  <a:srgbClr val="6600CC"/>
                </a:solidFill>
              </a:rPr>
              <a:t>Binary Search Trees</a:t>
            </a:r>
            <a:r>
              <a:rPr lang="en-US" sz="2600"/>
              <a:t> are a type of </a:t>
            </a:r>
            <a:r>
              <a:rPr lang="en-US" sz="2600">
                <a:solidFill>
                  <a:srgbClr val="006666"/>
                </a:solidFill>
              </a:rPr>
              <a:t>binary tree</a:t>
            </a:r>
            <a:r>
              <a:rPr lang="en-US" sz="2600"/>
              <a:t> with specific properties that make them very efficient to </a:t>
            </a:r>
            <a:r>
              <a:rPr lang="en-US" sz="2600">
                <a:solidFill>
                  <a:srgbClr val="006666"/>
                </a:solidFill>
              </a:rPr>
              <a:t>search</a:t>
            </a:r>
            <a:r>
              <a:rPr lang="en-US" sz="2600"/>
              <a:t> for a value in the tree. </a:t>
            </a: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328613" y="3671888"/>
            <a:ext cx="403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Like regular Binary Trees, we store and search for </a:t>
            </a:r>
            <a:r>
              <a:rPr lang="en-US">
                <a:solidFill>
                  <a:srgbClr val="6600CC"/>
                </a:solidFill>
              </a:rPr>
              <a:t>values</a:t>
            </a:r>
            <a:r>
              <a:rPr lang="en-US"/>
              <a:t> in Binary Search Trees… </a:t>
            </a:r>
          </a:p>
          <a:p>
            <a:pPr algn="l"/>
            <a:endParaRPr lang="en-US"/>
          </a:p>
          <a:p>
            <a:pPr algn="l"/>
            <a:r>
              <a:rPr lang="en-US"/>
              <a:t>Here’s an example BST…</a:t>
            </a:r>
          </a:p>
        </p:txBody>
      </p:sp>
      <p:grpSp>
        <p:nvGrpSpPr>
          <p:cNvPr id="573522" name="Group 82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73452" name="Group 12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73453" name="Rectangle 1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4" name="Rectangle 1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5" name="Rectangle 1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6" name="Rectangle 1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7" name="Group 17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73458" name="Rectangle 18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9" name="Rectangle 19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0" name="Rectangle 20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1" name="Rectangle 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62" name="Group 22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73463" name="Rectangle 2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4" name="Rectangle 2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5" name="Rectangle 2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6" name="Rectangle 2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8" name="Line 28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3471" name="Text Box 31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3472" name="Text Box 32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75" name="Group 35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7347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0" name="Text Box 40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73481" name="Text Box 41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82" name="Text Box 42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3483" name="Group 43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73484" name="Rectangle 4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5" name="Rectangle 4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6" name="Rectangle 4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7" name="Rectangle 4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8" name="Line 48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89" name="Text Box 49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0" name="Text Box 50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73491" name="Text Box 51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2" name="Rectangle 52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3" name="Text Box 53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73494" name="Line 54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04" name="Group 64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73505" name="Rectangle 6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6" name="Rectangle 6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7" name="Rectangle 6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8" name="Rectangle 6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09" name="Line 69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1" name="Text Box 71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73512" name="Text Box 72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13" name="Line 73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14" name="Group 74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73515" name="Rectangle 7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6" name="Rectangle 7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7" name="Rectangle 7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8" name="Rectangle 7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19" name="Text Box 79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73520" name="Text Box 80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21" name="Text Box 81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370-862C-4F12-80BF-B5E0D7B1E62B}" type="slidenum">
              <a:rPr lang="en-US"/>
              <a:pPr/>
              <a:t>26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81000" y="1125538"/>
            <a:ext cx="8029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BST Definition</a:t>
            </a:r>
            <a:r>
              <a:rPr lang="en-US" dirty="0"/>
              <a:t>: A Binary Search Tree is a binary tree with the following property:</a:t>
            </a:r>
          </a:p>
        </p:txBody>
      </p:sp>
      <p:grpSp>
        <p:nvGrpSpPr>
          <p:cNvPr id="593927" name="Group 7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3929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0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2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3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393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8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393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4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5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46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3948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3949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3951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2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3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4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5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3956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57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3958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395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63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4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5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3966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7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8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3969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0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3971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2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3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4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75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6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3977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9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3980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1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2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3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84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3985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86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3987" name="Text Box 67"/>
          <p:cNvSpPr txBox="1">
            <a:spLocks noChangeArrowheads="1"/>
          </p:cNvSpPr>
          <p:nvPr/>
        </p:nvSpPr>
        <p:spPr bwMode="auto">
          <a:xfrm>
            <a:off x="380999" y="2103438"/>
            <a:ext cx="49765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/>
              <a:t>For </a:t>
            </a:r>
            <a:r>
              <a:rPr lang="en-US" i="1" dirty="0"/>
              <a:t>every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node X</a:t>
            </a:r>
            <a:r>
              <a:rPr lang="en-US" dirty="0">
                <a:solidFill>
                  <a:schemeClr val="tx1"/>
                </a:solidFill>
              </a:rPr>
              <a:t> in the tree</a:t>
            </a:r>
            <a:r>
              <a:rPr lang="en-US" dirty="0"/>
              <a:t>:</a:t>
            </a:r>
          </a:p>
          <a:p>
            <a:pPr algn="l"/>
            <a:endParaRPr lang="en-US" sz="300" dirty="0"/>
          </a:p>
        </p:txBody>
      </p:sp>
      <p:sp>
        <p:nvSpPr>
          <p:cNvPr id="593990" name="Text Box 70"/>
          <p:cNvSpPr txBox="1">
            <a:spLocks noChangeArrowheads="1"/>
          </p:cNvSpPr>
          <p:nvPr/>
        </p:nvSpPr>
        <p:spPr bwMode="auto">
          <a:xfrm>
            <a:off x="1052307" y="4806571"/>
            <a:ext cx="34563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validate that this</a:t>
            </a:r>
            <a:br>
              <a:rPr lang="en-US" dirty="0"/>
            </a:br>
            <a:r>
              <a:rPr lang="en-US" dirty="0"/>
              <a:t>is a valid BST…</a:t>
            </a:r>
          </a:p>
        </p:txBody>
      </p:sp>
      <p:sp>
        <p:nvSpPr>
          <p:cNvPr id="593991" name="Oval 71"/>
          <p:cNvSpPr>
            <a:spLocks noChangeArrowheads="1"/>
          </p:cNvSpPr>
          <p:nvPr/>
        </p:nvSpPr>
        <p:spPr bwMode="auto">
          <a:xfrm>
            <a:off x="6248400" y="2667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Oval 72"/>
          <p:cNvSpPr>
            <a:spLocks noChangeArrowheads="1"/>
          </p:cNvSpPr>
          <p:nvPr/>
        </p:nvSpPr>
        <p:spPr bwMode="auto">
          <a:xfrm>
            <a:off x="4419600" y="3886200"/>
            <a:ext cx="2779713" cy="2057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Oval 75"/>
          <p:cNvSpPr>
            <a:spLocks noChangeArrowheads="1"/>
          </p:cNvSpPr>
          <p:nvPr/>
        </p:nvSpPr>
        <p:spPr bwMode="auto">
          <a:xfrm>
            <a:off x="6615113" y="3784600"/>
            <a:ext cx="2224087" cy="299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5257800" y="3810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4783138" y="48006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5811838" y="48133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1" name="Oval 81"/>
          <p:cNvSpPr>
            <a:spLocks noChangeArrowheads="1"/>
          </p:cNvSpPr>
          <p:nvPr/>
        </p:nvSpPr>
        <p:spPr bwMode="auto">
          <a:xfrm>
            <a:off x="7027863" y="37020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3" name="Oval 83"/>
          <p:cNvSpPr>
            <a:spLocks noChangeArrowheads="1"/>
          </p:cNvSpPr>
          <p:nvPr/>
        </p:nvSpPr>
        <p:spPr bwMode="auto">
          <a:xfrm rot="1934063">
            <a:off x="7359650" y="4533900"/>
            <a:ext cx="1109663" cy="2463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4" name="Oval 84"/>
          <p:cNvSpPr>
            <a:spLocks noChangeArrowheads="1"/>
          </p:cNvSpPr>
          <p:nvPr/>
        </p:nvSpPr>
        <p:spPr bwMode="auto">
          <a:xfrm>
            <a:off x="7556500" y="47942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5" name="Oval 85"/>
          <p:cNvSpPr>
            <a:spLocks noChangeArrowheads="1"/>
          </p:cNvSpPr>
          <p:nvPr/>
        </p:nvSpPr>
        <p:spPr bwMode="auto">
          <a:xfrm>
            <a:off x="6934200" y="5848350"/>
            <a:ext cx="1109663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67"/>
          <p:cNvSpPr txBox="1">
            <a:spLocks noChangeArrowheads="1"/>
          </p:cNvSpPr>
          <p:nvPr/>
        </p:nvSpPr>
        <p:spPr bwMode="auto">
          <a:xfrm>
            <a:off x="159246" y="3340180"/>
            <a:ext cx="51549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nodes in X’s </a:t>
            </a:r>
            <a:r>
              <a:rPr lang="en-US" dirty="0">
                <a:solidFill>
                  <a:srgbClr val="FF0000"/>
                </a:solidFill>
              </a:rPr>
              <a:t>right sub-tree</a:t>
            </a:r>
            <a:r>
              <a:rPr lang="en-US" dirty="0"/>
              <a:t> must be </a:t>
            </a:r>
            <a:r>
              <a:rPr lang="en-US" dirty="0">
                <a:solidFill>
                  <a:srgbClr val="FF0000"/>
                </a:solidFill>
              </a:rPr>
              <a:t>greater</a:t>
            </a:r>
            <a:r>
              <a:rPr lang="en-US" dirty="0"/>
              <a:t> than X.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75897" y="2137622"/>
            <a:ext cx="497657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/>
              <a:t> </a:t>
            </a:r>
          </a:p>
          <a:p>
            <a:pPr algn="l"/>
            <a:endParaRPr lang="en-US" sz="3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nodes in X’s </a:t>
            </a:r>
            <a:r>
              <a:rPr lang="en-US" dirty="0">
                <a:solidFill>
                  <a:srgbClr val="FF0000"/>
                </a:solidFill>
              </a:rPr>
              <a:t>left sub-tree</a:t>
            </a:r>
            <a:r>
              <a:rPr lang="en-US" dirty="0"/>
              <a:t> must be </a:t>
            </a:r>
            <a:r>
              <a:rPr lang="en-US" dirty="0">
                <a:solidFill>
                  <a:srgbClr val="FF0000"/>
                </a:solidFill>
              </a:rPr>
              <a:t>less</a:t>
            </a:r>
            <a:r>
              <a:rPr lang="en-US" dirty="0"/>
              <a:t> than X.</a:t>
            </a:r>
          </a:p>
        </p:txBody>
      </p:sp>
    </p:spTree>
    <p:extLst>
      <p:ext uri="{BB962C8B-B14F-4D97-AF65-F5344CB8AC3E}">
        <p14:creationId xmlns:p14="http://schemas.microsoft.com/office/powerpoint/2010/main" val="257831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7" grpId="0" build="p"/>
      <p:bldP spid="593990" grpId="0"/>
      <p:bldP spid="593991" grpId="0" animBg="1"/>
      <p:bldP spid="593991" grpId="1" animBg="1"/>
      <p:bldP spid="593992" grpId="0" animBg="1"/>
      <p:bldP spid="593992" grpId="1" animBg="1"/>
      <p:bldP spid="593995" grpId="0" animBg="1"/>
      <p:bldP spid="593995" grpId="1" animBg="1"/>
      <p:bldP spid="593995" grpId="2" animBg="1"/>
      <p:bldP spid="593998" grpId="0" animBg="1"/>
      <p:bldP spid="593998" grpId="1" animBg="1"/>
      <p:bldP spid="593999" grpId="0" animBg="1"/>
      <p:bldP spid="593999" grpId="1" animBg="1"/>
      <p:bldP spid="594000" grpId="0" animBg="1"/>
      <p:bldP spid="594000" grpId="1" animBg="1"/>
      <p:bldP spid="594001" grpId="0" animBg="1"/>
      <p:bldP spid="594001" grpId="1" animBg="1"/>
      <p:bldP spid="594003" grpId="0" animBg="1"/>
      <p:bldP spid="594003" grpId="1" animBg="1"/>
      <p:bldP spid="594004" grpId="0" animBg="1"/>
      <p:bldP spid="594004" grpId="1" animBg="1"/>
      <p:bldP spid="594005" grpId="0" animBg="1"/>
      <p:bldP spid="594005" grpId="1" animBg="1"/>
      <p:bldP spid="78" grpId="0"/>
      <p:bldP spid="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2366-8F31-4937-856E-6636068CA6B6}" type="slidenum">
              <a:rPr lang="en-US"/>
              <a:pPr/>
              <a:t>27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Question</a:t>
            </a:r>
            <a:r>
              <a:rPr lang="en-US">
                <a:solidFill>
                  <a:schemeClr val="accent2"/>
                </a:solidFill>
              </a:rPr>
              <a:t>: Which of the following are valid BSTs?</a:t>
            </a:r>
            <a:endParaRPr lang="en-US"/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3541713" y="2816225"/>
            <a:ext cx="792162" cy="592138"/>
            <a:chOff x="3511" y="3072"/>
            <a:chExt cx="729" cy="624"/>
          </a:xfrm>
        </p:grpSpPr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4" name="Group 10"/>
          <p:cNvGrpSpPr>
            <a:grpSpLocks/>
          </p:cNvGrpSpPr>
          <p:nvPr/>
        </p:nvGrpSpPr>
        <p:grpSpPr bwMode="auto">
          <a:xfrm>
            <a:off x="4491038" y="1809750"/>
            <a:ext cx="792162" cy="592138"/>
            <a:chOff x="3511" y="3072"/>
            <a:chExt cx="729" cy="624"/>
          </a:xfrm>
        </p:grpSpPr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5264150" y="2816225"/>
            <a:ext cx="790575" cy="592138"/>
            <a:chOff x="3511" y="3072"/>
            <a:chExt cx="729" cy="624"/>
          </a:xfrm>
        </p:grpSpPr>
        <p:sp>
          <p:nvSpPr>
            <p:cNvPr id="59496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64" name="Line 20"/>
          <p:cNvSpPr>
            <a:spLocks noChangeShapeType="1"/>
          </p:cNvSpPr>
          <p:nvPr/>
        </p:nvSpPr>
        <p:spPr bwMode="auto">
          <a:xfrm flipH="1">
            <a:off x="4016375" y="22844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5075238" y="2282825"/>
            <a:ext cx="541337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238750" y="3178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67" name="Text Box 23"/>
          <p:cNvSpPr txBox="1">
            <a:spLocks noChangeArrowheads="1"/>
          </p:cNvSpPr>
          <p:nvPr/>
        </p:nvSpPr>
        <p:spPr bwMode="auto">
          <a:xfrm>
            <a:off x="4267200" y="18288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365500" y="283210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4897438" y="28289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94970" name="Line 26"/>
          <p:cNvSpPr>
            <a:spLocks noChangeShapeType="1"/>
          </p:cNvSpPr>
          <p:nvPr/>
        </p:nvSpPr>
        <p:spPr bwMode="auto">
          <a:xfrm flipH="1">
            <a:off x="3563938" y="3303588"/>
            <a:ext cx="284162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971" name="Group 27"/>
          <p:cNvGrpSpPr>
            <a:grpSpLocks/>
          </p:cNvGrpSpPr>
          <p:nvPr/>
        </p:nvGrpSpPr>
        <p:grpSpPr bwMode="auto">
          <a:xfrm>
            <a:off x="2941638" y="3808413"/>
            <a:ext cx="792162" cy="592137"/>
            <a:chOff x="3511" y="3072"/>
            <a:chExt cx="729" cy="624"/>
          </a:xfrm>
        </p:grpSpPr>
        <p:sp>
          <p:nvSpPr>
            <p:cNvPr id="594972" name="Rectangle 2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3" name="Rectangle 2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4" name="Rectangle 3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6" name="Text Box 32"/>
          <p:cNvSpPr txBox="1">
            <a:spLocks noChangeArrowheads="1"/>
          </p:cNvSpPr>
          <p:nvPr/>
        </p:nvSpPr>
        <p:spPr bwMode="auto">
          <a:xfrm>
            <a:off x="2649538" y="3849688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4977" name="Text Box 33"/>
          <p:cNvSpPr txBox="1">
            <a:spLocks noChangeArrowheads="1"/>
          </p:cNvSpPr>
          <p:nvPr/>
        </p:nvSpPr>
        <p:spPr bwMode="auto">
          <a:xfrm>
            <a:off x="2895600" y="41624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3271838" y="41767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3967163" y="3811588"/>
            <a:ext cx="790575" cy="592137"/>
            <a:chOff x="3511" y="3072"/>
            <a:chExt cx="729" cy="624"/>
          </a:xfrm>
        </p:grpSpPr>
        <p:sp>
          <p:nvSpPr>
            <p:cNvPr id="594980" name="Rectangle 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1" name="Rectangle 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2" name="Rectangle 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3" name="Rectangle 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84" name="Line 40"/>
          <p:cNvSpPr>
            <a:spLocks noChangeShapeType="1"/>
          </p:cNvSpPr>
          <p:nvPr/>
        </p:nvSpPr>
        <p:spPr bwMode="auto">
          <a:xfrm>
            <a:off x="4021138" y="3316288"/>
            <a:ext cx="209550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5" name="Text Box 41"/>
          <p:cNvSpPr txBox="1">
            <a:spLocks noChangeArrowheads="1"/>
          </p:cNvSpPr>
          <p:nvPr/>
        </p:nvSpPr>
        <p:spPr bwMode="auto">
          <a:xfrm>
            <a:off x="3941763" y="4198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665538" y="38496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4287838" y="41830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21" name="Text Box 77"/>
          <p:cNvSpPr txBox="1">
            <a:spLocks noChangeArrowheads="1"/>
          </p:cNvSpPr>
          <p:nvPr/>
        </p:nvSpPr>
        <p:spPr bwMode="auto">
          <a:xfrm>
            <a:off x="5595938" y="3163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22" name="Group 78"/>
          <p:cNvGrpSpPr>
            <a:grpSpLocks/>
          </p:cNvGrpSpPr>
          <p:nvPr/>
        </p:nvGrpSpPr>
        <p:grpSpPr bwMode="auto">
          <a:xfrm>
            <a:off x="1514475" y="2616200"/>
            <a:ext cx="792163" cy="592138"/>
            <a:chOff x="3511" y="3072"/>
            <a:chExt cx="729" cy="624"/>
          </a:xfrm>
        </p:grpSpPr>
        <p:sp>
          <p:nvSpPr>
            <p:cNvPr id="595023" name="Rectangle 7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4" name="Rectangle 8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5" name="Rectangle 8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6" name="Rectangle 8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27" name="Group 83"/>
          <p:cNvGrpSpPr>
            <a:grpSpLocks/>
          </p:cNvGrpSpPr>
          <p:nvPr/>
        </p:nvGrpSpPr>
        <p:grpSpPr bwMode="auto">
          <a:xfrm>
            <a:off x="2282825" y="1752600"/>
            <a:ext cx="792163" cy="592138"/>
            <a:chOff x="3511" y="3072"/>
            <a:chExt cx="729" cy="624"/>
          </a:xfrm>
        </p:grpSpPr>
        <p:sp>
          <p:nvSpPr>
            <p:cNvPr id="595028" name="Rectangle 8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9" name="Rectangle 8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0" name="Rectangle 8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1" name="Rectangle 8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37" name="Line 93"/>
          <p:cNvSpPr>
            <a:spLocks noChangeShapeType="1"/>
          </p:cNvSpPr>
          <p:nvPr/>
        </p:nvSpPr>
        <p:spPr bwMode="auto">
          <a:xfrm flipH="1">
            <a:off x="2179638" y="2227263"/>
            <a:ext cx="282575" cy="40005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0" name="Text Box 96"/>
          <p:cNvSpPr txBox="1">
            <a:spLocks noChangeArrowheads="1"/>
          </p:cNvSpPr>
          <p:nvPr/>
        </p:nvSpPr>
        <p:spPr bwMode="auto">
          <a:xfrm>
            <a:off x="2019300" y="175895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5041" name="Text Box 97"/>
          <p:cNvSpPr txBox="1">
            <a:spLocks noChangeArrowheads="1"/>
          </p:cNvSpPr>
          <p:nvPr/>
        </p:nvSpPr>
        <p:spPr bwMode="auto">
          <a:xfrm>
            <a:off x="1338263" y="2632075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5043" name="Line 99"/>
          <p:cNvSpPr>
            <a:spLocks noChangeShapeType="1"/>
          </p:cNvSpPr>
          <p:nvPr/>
        </p:nvSpPr>
        <p:spPr bwMode="auto">
          <a:xfrm flipH="1">
            <a:off x="1536700" y="3103563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44" name="Group 100"/>
          <p:cNvGrpSpPr>
            <a:grpSpLocks/>
          </p:cNvGrpSpPr>
          <p:nvPr/>
        </p:nvGrpSpPr>
        <p:grpSpPr bwMode="auto">
          <a:xfrm>
            <a:off x="914400" y="3608388"/>
            <a:ext cx="792163" cy="592137"/>
            <a:chOff x="3511" y="3072"/>
            <a:chExt cx="729" cy="624"/>
          </a:xfrm>
        </p:grpSpPr>
        <p:sp>
          <p:nvSpPr>
            <p:cNvPr id="595045" name="Rectangle 10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6" name="Rectangle 10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7" name="Rectangle 10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8" name="Rectangle 10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49" name="Text Box 105"/>
          <p:cNvSpPr txBox="1">
            <a:spLocks noChangeArrowheads="1"/>
          </p:cNvSpPr>
          <p:nvPr/>
        </p:nvSpPr>
        <p:spPr bwMode="auto">
          <a:xfrm>
            <a:off x="622300" y="3649663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5051" name="Text Box 107"/>
          <p:cNvSpPr txBox="1">
            <a:spLocks noChangeArrowheads="1"/>
          </p:cNvSpPr>
          <p:nvPr/>
        </p:nvSpPr>
        <p:spPr bwMode="auto">
          <a:xfrm>
            <a:off x="1244600" y="3976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2" name="Text Box 118"/>
          <p:cNvSpPr txBox="1">
            <a:spLocks noChangeArrowheads="1"/>
          </p:cNvSpPr>
          <p:nvPr/>
        </p:nvSpPr>
        <p:spPr bwMode="auto">
          <a:xfrm>
            <a:off x="2603500" y="21050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3" name="Line 119"/>
          <p:cNvSpPr>
            <a:spLocks noChangeShapeType="1"/>
          </p:cNvSpPr>
          <p:nvPr/>
        </p:nvSpPr>
        <p:spPr bwMode="auto">
          <a:xfrm flipH="1">
            <a:off x="838200" y="4140200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64" name="Group 120"/>
          <p:cNvGrpSpPr>
            <a:grpSpLocks/>
          </p:cNvGrpSpPr>
          <p:nvPr/>
        </p:nvGrpSpPr>
        <p:grpSpPr bwMode="auto">
          <a:xfrm>
            <a:off x="215900" y="4645025"/>
            <a:ext cx="792163" cy="592138"/>
            <a:chOff x="3511" y="3072"/>
            <a:chExt cx="729" cy="624"/>
          </a:xfrm>
        </p:grpSpPr>
        <p:sp>
          <p:nvSpPr>
            <p:cNvPr id="595065" name="Rectangle 12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6" name="Rectangle 12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7" name="Rectangle 12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8" name="Rectangle 12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69" name="Text Box 125"/>
          <p:cNvSpPr txBox="1">
            <a:spLocks noChangeArrowheads="1"/>
          </p:cNvSpPr>
          <p:nvPr/>
        </p:nvSpPr>
        <p:spPr bwMode="auto">
          <a:xfrm>
            <a:off x="7938" y="4648200"/>
            <a:ext cx="1058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“Alex”</a:t>
            </a:r>
          </a:p>
        </p:txBody>
      </p:sp>
      <p:sp>
        <p:nvSpPr>
          <p:cNvPr id="595070" name="Text Box 126"/>
          <p:cNvSpPr txBox="1">
            <a:spLocks noChangeArrowheads="1"/>
          </p:cNvSpPr>
          <p:nvPr/>
        </p:nvSpPr>
        <p:spPr bwMode="auto">
          <a:xfrm>
            <a:off x="169863" y="49990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1" name="Text Box 127"/>
          <p:cNvSpPr txBox="1">
            <a:spLocks noChangeArrowheads="1"/>
          </p:cNvSpPr>
          <p:nvPr/>
        </p:nvSpPr>
        <p:spPr bwMode="auto">
          <a:xfrm>
            <a:off x="546100" y="5013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2" name="Text Box 128"/>
          <p:cNvSpPr txBox="1">
            <a:spLocks noChangeArrowheads="1"/>
          </p:cNvSpPr>
          <p:nvPr/>
        </p:nvSpPr>
        <p:spPr bwMode="auto">
          <a:xfrm>
            <a:off x="1862138" y="2974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73" name="Group 129"/>
          <p:cNvGrpSpPr>
            <a:grpSpLocks/>
          </p:cNvGrpSpPr>
          <p:nvPr/>
        </p:nvGrpSpPr>
        <p:grpSpPr bwMode="auto">
          <a:xfrm>
            <a:off x="5918200" y="4645025"/>
            <a:ext cx="792163" cy="592138"/>
            <a:chOff x="3511" y="3072"/>
            <a:chExt cx="729" cy="624"/>
          </a:xfrm>
        </p:grpSpPr>
        <p:sp>
          <p:nvSpPr>
            <p:cNvPr id="595074" name="Rectangle 1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5" name="Rectangle 1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6" name="Rectangle 1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7" name="Rectangle 1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78" name="Group 134"/>
          <p:cNvGrpSpPr>
            <a:grpSpLocks/>
          </p:cNvGrpSpPr>
          <p:nvPr/>
        </p:nvGrpSpPr>
        <p:grpSpPr bwMode="auto">
          <a:xfrm>
            <a:off x="6867525" y="3638550"/>
            <a:ext cx="792163" cy="592138"/>
            <a:chOff x="3511" y="3072"/>
            <a:chExt cx="729" cy="624"/>
          </a:xfrm>
        </p:grpSpPr>
        <p:sp>
          <p:nvSpPr>
            <p:cNvPr id="595079" name="Rectangle 13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0" name="Rectangle 13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1" name="Rectangle 13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2" name="Rectangle 13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83" name="Group 139"/>
          <p:cNvGrpSpPr>
            <a:grpSpLocks/>
          </p:cNvGrpSpPr>
          <p:nvPr/>
        </p:nvGrpSpPr>
        <p:grpSpPr bwMode="auto">
          <a:xfrm>
            <a:off x="7640638" y="4645025"/>
            <a:ext cx="790575" cy="592138"/>
            <a:chOff x="3511" y="3072"/>
            <a:chExt cx="729" cy="624"/>
          </a:xfrm>
        </p:grpSpPr>
        <p:sp>
          <p:nvSpPr>
            <p:cNvPr id="595084" name="Rectangle 14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5" name="Rectangle 14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6" name="Rectangle 14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7" name="Rectangle 14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88" name="Line 144"/>
          <p:cNvSpPr>
            <a:spLocks noChangeShapeType="1"/>
          </p:cNvSpPr>
          <p:nvPr/>
        </p:nvSpPr>
        <p:spPr bwMode="auto">
          <a:xfrm flipH="1">
            <a:off x="6392863" y="41132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9" name="Line 145"/>
          <p:cNvSpPr>
            <a:spLocks noChangeShapeType="1"/>
          </p:cNvSpPr>
          <p:nvPr/>
        </p:nvSpPr>
        <p:spPr bwMode="auto">
          <a:xfrm>
            <a:off x="7451725" y="41116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1" name="Text Box 147"/>
          <p:cNvSpPr txBox="1">
            <a:spLocks noChangeArrowheads="1"/>
          </p:cNvSpPr>
          <p:nvPr/>
        </p:nvSpPr>
        <p:spPr bwMode="auto">
          <a:xfrm>
            <a:off x="6553200" y="36576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“Manny”</a:t>
            </a:r>
          </a:p>
        </p:txBody>
      </p:sp>
      <p:sp>
        <p:nvSpPr>
          <p:cNvPr id="595092" name="Text Box 148"/>
          <p:cNvSpPr txBox="1">
            <a:spLocks noChangeArrowheads="1"/>
          </p:cNvSpPr>
          <p:nvPr/>
        </p:nvSpPr>
        <p:spPr bwMode="auto">
          <a:xfrm>
            <a:off x="5741988" y="4660900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“Amy”</a:t>
            </a:r>
          </a:p>
        </p:txBody>
      </p:sp>
      <p:sp>
        <p:nvSpPr>
          <p:cNvPr id="595093" name="Text Box 149"/>
          <p:cNvSpPr txBox="1">
            <a:spLocks noChangeArrowheads="1"/>
          </p:cNvSpPr>
          <p:nvPr/>
        </p:nvSpPr>
        <p:spPr bwMode="auto">
          <a:xfrm>
            <a:off x="7273925" y="4657725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grpSp>
        <p:nvGrpSpPr>
          <p:cNvPr id="595102" name="Group 158"/>
          <p:cNvGrpSpPr>
            <a:grpSpLocks/>
          </p:cNvGrpSpPr>
          <p:nvPr/>
        </p:nvGrpSpPr>
        <p:grpSpPr bwMode="auto">
          <a:xfrm>
            <a:off x="7324725" y="5640388"/>
            <a:ext cx="790575" cy="592137"/>
            <a:chOff x="3511" y="3072"/>
            <a:chExt cx="729" cy="624"/>
          </a:xfrm>
        </p:grpSpPr>
        <p:sp>
          <p:nvSpPr>
            <p:cNvPr id="595103" name="Rectangle 15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4" name="Rectangle 16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5" name="Rectangle 16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6" name="Rectangle 16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107" name="Line 163"/>
          <p:cNvSpPr>
            <a:spLocks noChangeShapeType="1"/>
          </p:cNvSpPr>
          <p:nvPr/>
        </p:nvSpPr>
        <p:spPr bwMode="auto">
          <a:xfrm flipH="1">
            <a:off x="7588250" y="5145088"/>
            <a:ext cx="161925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8" name="Text Box 164"/>
          <p:cNvSpPr txBox="1">
            <a:spLocks noChangeArrowheads="1"/>
          </p:cNvSpPr>
          <p:nvPr/>
        </p:nvSpPr>
        <p:spPr bwMode="auto">
          <a:xfrm>
            <a:off x="7299325" y="60277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09" name="Text Box 165"/>
          <p:cNvSpPr txBox="1">
            <a:spLocks noChangeArrowheads="1"/>
          </p:cNvSpPr>
          <p:nvPr/>
        </p:nvSpPr>
        <p:spPr bwMode="auto">
          <a:xfrm>
            <a:off x="6934200" y="5653088"/>
            <a:ext cx="134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“Maddy”</a:t>
            </a:r>
          </a:p>
        </p:txBody>
      </p:sp>
      <p:sp>
        <p:nvSpPr>
          <p:cNvPr id="595110" name="Text Box 166"/>
          <p:cNvSpPr txBox="1">
            <a:spLocks noChangeArrowheads="1"/>
          </p:cNvSpPr>
          <p:nvPr/>
        </p:nvSpPr>
        <p:spPr bwMode="auto">
          <a:xfrm>
            <a:off x="7645400" y="60118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1" name="Text Box 167"/>
          <p:cNvSpPr txBox="1">
            <a:spLocks noChangeArrowheads="1"/>
          </p:cNvSpPr>
          <p:nvPr/>
        </p:nvSpPr>
        <p:spPr bwMode="auto">
          <a:xfrm>
            <a:off x="7972425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3" name="Text Box 169"/>
          <p:cNvSpPr txBox="1">
            <a:spLocks noChangeArrowheads="1"/>
          </p:cNvSpPr>
          <p:nvPr/>
        </p:nvSpPr>
        <p:spPr bwMode="auto">
          <a:xfrm>
            <a:off x="5880100" y="5006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4" name="Text Box 170"/>
          <p:cNvSpPr txBox="1">
            <a:spLocks noChangeArrowheads="1"/>
          </p:cNvSpPr>
          <p:nvPr/>
        </p:nvSpPr>
        <p:spPr bwMode="auto">
          <a:xfrm>
            <a:off x="6237288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0A9-574E-420F-8326-2D5BFB7C8C07}" type="slidenum">
              <a:rPr lang="en-US"/>
              <a:pPr/>
              <a:t>28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-76200"/>
            <a:ext cx="9005887" cy="1143000"/>
          </a:xfrm>
        </p:spPr>
        <p:txBody>
          <a:bodyPr/>
          <a:lstStyle/>
          <a:p>
            <a:r>
              <a:rPr lang="en-US" sz="4000"/>
              <a:t>Operations on a Binary Search Tree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Determine if the binary search tree is </a:t>
            </a:r>
            <a:r>
              <a:rPr lang="en-US" sz="2600" dirty="0">
                <a:solidFill>
                  <a:srgbClr val="006666"/>
                </a:solidFill>
              </a:rPr>
              <a:t>empty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Search</a:t>
            </a:r>
            <a:r>
              <a:rPr lang="en-US" sz="2600" dirty="0"/>
              <a:t> the binary search tree for a value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Insert</a:t>
            </a:r>
            <a:r>
              <a:rPr lang="en-US" sz="2600" dirty="0"/>
              <a:t> an item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Delete</a:t>
            </a:r>
            <a:r>
              <a:rPr lang="en-US" sz="2600" dirty="0"/>
              <a:t> an item from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height</a:t>
            </a:r>
            <a:r>
              <a:rPr lang="en-US" sz="2600" dirty="0"/>
              <a:t> of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number</a:t>
            </a:r>
            <a:r>
              <a:rPr lang="en-US" sz="2600" dirty="0"/>
              <a:t> of </a:t>
            </a:r>
            <a:r>
              <a:rPr lang="en-US" sz="2600" dirty="0">
                <a:solidFill>
                  <a:srgbClr val="6600CC"/>
                </a:solidFill>
              </a:rPr>
              <a:t>nodes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6600CC"/>
                </a:solidFill>
              </a:rPr>
              <a:t>leaves</a:t>
            </a:r>
            <a:r>
              <a:rPr lang="en-US" sz="2600" dirty="0"/>
              <a:t>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Traverse</a:t>
            </a:r>
            <a:r>
              <a:rPr lang="en-US" sz="2600" dirty="0"/>
              <a:t>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Free </a:t>
            </a:r>
            <a:r>
              <a:rPr lang="en-US" sz="2600" dirty="0"/>
              <a:t>the memory used by the binary search tree 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87388" y="1084263"/>
            <a:ext cx="5540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</a:rPr>
              <a:t>Here’s what we can do to a BST: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601-D08B-45EE-B46D-B107CE93E7FB}" type="slidenum">
              <a:rPr lang="en-US"/>
              <a:pPr/>
              <a:t>29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469900" y="914400"/>
            <a:ext cx="6981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6666"/>
                </a:solidFill>
              </a:rPr>
              <a:t>value V </a:t>
            </a:r>
            <a:r>
              <a:rPr lang="en-US">
                <a:solidFill>
                  <a:schemeClr val="tx1"/>
                </a:solidFill>
              </a:rPr>
              <a:t>to search for 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>
                <a:solidFill>
                  <a:schemeClr val="tx1"/>
                </a:solidFill>
              </a:rPr>
              <a:t> if found,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>
                <a:solidFill>
                  <a:schemeClr val="tx1"/>
                </a:solidFill>
              </a:rPr>
              <a:t> otherwise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42913" y="1930400"/>
            <a:ext cx="810895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6286500" y="5154613"/>
            <a:ext cx="792163" cy="592137"/>
            <a:chOff x="3511" y="3072"/>
            <a:chExt cx="729" cy="624"/>
          </a:xfrm>
        </p:grpSpPr>
        <p:sp>
          <p:nvSpPr>
            <p:cNvPr id="575556" name="Rectangle 6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Rectangle 6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8" name="Rectangle 7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0" name="Group 72"/>
          <p:cNvGrpSpPr>
            <a:grpSpLocks/>
          </p:cNvGrpSpPr>
          <p:nvPr/>
        </p:nvGrpSpPr>
        <p:grpSpPr bwMode="auto">
          <a:xfrm>
            <a:off x="7235825" y="4148138"/>
            <a:ext cx="792163" cy="592137"/>
            <a:chOff x="3511" y="3072"/>
            <a:chExt cx="729" cy="624"/>
          </a:xfrm>
        </p:grpSpPr>
        <p:sp>
          <p:nvSpPr>
            <p:cNvPr id="575561" name="Rectangle 7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2" name="Rectangle 7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Rectangle 7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4" name="Rectangle 7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5" name="Group 77"/>
          <p:cNvGrpSpPr>
            <a:grpSpLocks/>
          </p:cNvGrpSpPr>
          <p:nvPr/>
        </p:nvGrpSpPr>
        <p:grpSpPr bwMode="auto">
          <a:xfrm>
            <a:off x="8008938" y="5154613"/>
            <a:ext cx="790575" cy="592137"/>
            <a:chOff x="3511" y="3072"/>
            <a:chExt cx="729" cy="624"/>
          </a:xfrm>
        </p:grpSpPr>
        <p:sp>
          <p:nvSpPr>
            <p:cNvPr id="575566" name="Rectangle 7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7" name="Rectangle 7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8" name="Rectangle 8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9" name="Rectangle 8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70" name="Line 82"/>
          <p:cNvSpPr>
            <a:spLocks noChangeShapeType="1"/>
          </p:cNvSpPr>
          <p:nvPr/>
        </p:nvSpPr>
        <p:spPr bwMode="auto">
          <a:xfrm flipH="1">
            <a:off x="6761163" y="4622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1" name="Line 83"/>
          <p:cNvSpPr>
            <a:spLocks noChangeShapeType="1"/>
          </p:cNvSpPr>
          <p:nvPr/>
        </p:nvSpPr>
        <p:spPr bwMode="auto">
          <a:xfrm>
            <a:off x="7820025" y="4621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2" name="Text Box 84"/>
          <p:cNvSpPr txBox="1">
            <a:spLocks noChangeArrowheads="1"/>
          </p:cNvSpPr>
          <p:nvPr/>
        </p:nvSpPr>
        <p:spPr bwMode="auto">
          <a:xfrm>
            <a:off x="7983538" y="5516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73" name="Text Box 85"/>
          <p:cNvSpPr txBox="1">
            <a:spLocks noChangeArrowheads="1"/>
          </p:cNvSpPr>
          <p:nvPr/>
        </p:nvSpPr>
        <p:spPr bwMode="auto">
          <a:xfrm>
            <a:off x="7011988" y="4167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75574" name="Text Box 86"/>
          <p:cNvSpPr txBox="1">
            <a:spLocks noChangeArrowheads="1"/>
          </p:cNvSpPr>
          <p:nvPr/>
        </p:nvSpPr>
        <p:spPr bwMode="auto">
          <a:xfrm>
            <a:off x="6110288" y="5170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75575" name="Text Box 87"/>
          <p:cNvSpPr txBox="1">
            <a:spLocks noChangeArrowheads="1"/>
          </p:cNvSpPr>
          <p:nvPr/>
        </p:nvSpPr>
        <p:spPr bwMode="auto">
          <a:xfrm>
            <a:off x="7642225" y="5167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75576" name="Line 88"/>
          <p:cNvSpPr>
            <a:spLocks noChangeShapeType="1"/>
          </p:cNvSpPr>
          <p:nvPr/>
        </p:nvSpPr>
        <p:spPr bwMode="auto">
          <a:xfrm flipH="1">
            <a:off x="6308725" y="5641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5577" name="Group 89"/>
          <p:cNvGrpSpPr>
            <a:grpSpLocks/>
          </p:cNvGrpSpPr>
          <p:nvPr/>
        </p:nvGrpSpPr>
        <p:grpSpPr bwMode="auto">
          <a:xfrm>
            <a:off x="5686425" y="6146800"/>
            <a:ext cx="792163" cy="592138"/>
            <a:chOff x="3511" y="3072"/>
            <a:chExt cx="729" cy="624"/>
          </a:xfrm>
        </p:grpSpPr>
        <p:sp>
          <p:nvSpPr>
            <p:cNvPr id="575578" name="Rectangle 9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9" name="Rectangle 9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0" name="Rectangle 9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1" name="Rectangle 9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2" name="Text Box 94"/>
          <p:cNvSpPr txBox="1">
            <a:spLocks noChangeArrowheads="1"/>
          </p:cNvSpPr>
          <p:nvPr/>
        </p:nvSpPr>
        <p:spPr bwMode="auto">
          <a:xfrm>
            <a:off x="5640388" y="6500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83" name="Text Box 95"/>
          <p:cNvSpPr txBox="1">
            <a:spLocks noChangeArrowheads="1"/>
          </p:cNvSpPr>
          <p:nvPr/>
        </p:nvSpPr>
        <p:spPr bwMode="auto">
          <a:xfrm>
            <a:off x="6016625" y="6515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75584" name="Group 96"/>
          <p:cNvGrpSpPr>
            <a:grpSpLocks/>
          </p:cNvGrpSpPr>
          <p:nvPr/>
        </p:nvGrpSpPr>
        <p:grpSpPr bwMode="auto">
          <a:xfrm>
            <a:off x="6711950" y="6149975"/>
            <a:ext cx="790575" cy="592138"/>
            <a:chOff x="3511" y="3072"/>
            <a:chExt cx="729" cy="624"/>
          </a:xfrm>
        </p:grpSpPr>
        <p:sp>
          <p:nvSpPr>
            <p:cNvPr id="575585" name="Rectangle 9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6" name="Rectangle 9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7" name="Rectangle 9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8" name="Rectangle 10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9" name="Line 101"/>
          <p:cNvSpPr>
            <a:spLocks noChangeShapeType="1"/>
          </p:cNvSpPr>
          <p:nvPr/>
        </p:nvSpPr>
        <p:spPr bwMode="auto">
          <a:xfrm>
            <a:off x="6765925" y="5654675"/>
            <a:ext cx="209550" cy="5064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90" name="Text Box 102"/>
          <p:cNvSpPr txBox="1">
            <a:spLocks noChangeArrowheads="1"/>
          </p:cNvSpPr>
          <p:nvPr/>
        </p:nvSpPr>
        <p:spPr bwMode="auto">
          <a:xfrm>
            <a:off x="6686550" y="6537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1" name="Text Box 103"/>
          <p:cNvSpPr txBox="1">
            <a:spLocks noChangeArrowheads="1"/>
          </p:cNvSpPr>
          <p:nvPr/>
        </p:nvSpPr>
        <p:spPr bwMode="auto">
          <a:xfrm>
            <a:off x="6410325" y="61880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“Gary”</a:t>
            </a:r>
          </a:p>
        </p:txBody>
      </p:sp>
      <p:sp>
        <p:nvSpPr>
          <p:cNvPr id="575592" name="Text Box 104"/>
          <p:cNvSpPr txBox="1">
            <a:spLocks noChangeArrowheads="1"/>
          </p:cNvSpPr>
          <p:nvPr/>
        </p:nvSpPr>
        <p:spPr bwMode="auto">
          <a:xfrm>
            <a:off x="7032625" y="65214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3" name="Text Box 105"/>
          <p:cNvSpPr txBox="1">
            <a:spLocks noChangeArrowheads="1"/>
          </p:cNvSpPr>
          <p:nvPr/>
        </p:nvSpPr>
        <p:spPr bwMode="auto">
          <a:xfrm>
            <a:off x="8340725" y="5502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4" name="Text Box 106"/>
          <p:cNvSpPr txBox="1">
            <a:spLocks noChangeArrowheads="1"/>
          </p:cNvSpPr>
          <p:nvPr/>
        </p:nvSpPr>
        <p:spPr bwMode="auto">
          <a:xfrm>
            <a:off x="5372100" y="6172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575595" name="Text Box 107"/>
          <p:cNvSpPr txBox="1">
            <a:spLocks noChangeArrowheads="1"/>
          </p:cNvSpPr>
          <p:nvPr/>
        </p:nvSpPr>
        <p:spPr bwMode="auto">
          <a:xfrm>
            <a:off x="73025" y="5951538"/>
            <a:ext cx="21605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Let’s search for </a:t>
            </a:r>
            <a:r>
              <a:rPr lang="en-US" dirty="0">
                <a:solidFill>
                  <a:srgbClr val="A50021"/>
                </a:solidFill>
              </a:rPr>
              <a:t>Gary</a:t>
            </a:r>
            <a:r>
              <a:rPr lang="en-US" dirty="0"/>
              <a:t>.</a:t>
            </a:r>
          </a:p>
        </p:txBody>
      </p:sp>
      <p:sp>
        <p:nvSpPr>
          <p:cNvPr id="575616" name="Oval 128"/>
          <p:cNvSpPr>
            <a:spLocks noChangeArrowheads="1"/>
          </p:cNvSpPr>
          <p:nvPr/>
        </p:nvSpPr>
        <p:spPr bwMode="auto">
          <a:xfrm>
            <a:off x="7188200" y="40005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9" name="Text Box 131"/>
          <p:cNvSpPr txBox="1">
            <a:spLocks noChangeArrowheads="1"/>
          </p:cNvSpPr>
          <p:nvPr/>
        </p:nvSpPr>
        <p:spPr bwMode="auto">
          <a:xfrm>
            <a:off x="2346325" y="4608048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Larry??</a:t>
            </a:r>
          </a:p>
        </p:txBody>
      </p:sp>
      <p:sp>
        <p:nvSpPr>
          <p:cNvPr id="575621" name="Text Box 133"/>
          <p:cNvSpPr txBox="1">
            <a:spLocks noChangeArrowheads="1"/>
          </p:cNvSpPr>
          <p:nvPr/>
        </p:nvSpPr>
        <p:spPr bwMode="auto">
          <a:xfrm>
            <a:off x="2362200" y="4938293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Gary &lt; Larry??</a:t>
            </a:r>
          </a:p>
        </p:txBody>
      </p:sp>
      <p:sp>
        <p:nvSpPr>
          <p:cNvPr id="575624" name="Oval 136"/>
          <p:cNvSpPr>
            <a:spLocks noChangeArrowheads="1"/>
          </p:cNvSpPr>
          <p:nvPr/>
        </p:nvSpPr>
        <p:spPr bwMode="auto">
          <a:xfrm>
            <a:off x="6210300" y="50292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7" name="Text Box 139"/>
          <p:cNvSpPr txBox="1">
            <a:spLocks noChangeArrowheads="1"/>
          </p:cNvSpPr>
          <p:nvPr/>
        </p:nvSpPr>
        <p:spPr bwMode="auto">
          <a:xfrm>
            <a:off x="2362200" y="5268538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Gary == Fran??</a:t>
            </a:r>
          </a:p>
        </p:txBody>
      </p:sp>
      <p:sp>
        <p:nvSpPr>
          <p:cNvPr id="575629" name="Text Box 141"/>
          <p:cNvSpPr txBox="1">
            <a:spLocks noChangeArrowheads="1"/>
          </p:cNvSpPr>
          <p:nvPr/>
        </p:nvSpPr>
        <p:spPr bwMode="auto">
          <a:xfrm>
            <a:off x="2379663" y="5598783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Gary &lt; Fran??</a:t>
            </a:r>
          </a:p>
        </p:txBody>
      </p:sp>
      <p:sp>
        <p:nvSpPr>
          <p:cNvPr id="575631" name="Text Box 143"/>
          <p:cNvSpPr txBox="1">
            <a:spLocks noChangeArrowheads="1"/>
          </p:cNvSpPr>
          <p:nvPr/>
        </p:nvSpPr>
        <p:spPr bwMode="auto">
          <a:xfrm>
            <a:off x="2399506" y="5929028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Gary &gt; Fran??</a:t>
            </a:r>
          </a:p>
        </p:txBody>
      </p:sp>
      <p:sp>
        <p:nvSpPr>
          <p:cNvPr id="575633" name="Oval 145"/>
          <p:cNvSpPr>
            <a:spLocks noChangeArrowheads="1"/>
          </p:cNvSpPr>
          <p:nvPr/>
        </p:nvSpPr>
        <p:spPr bwMode="auto">
          <a:xfrm>
            <a:off x="6642100" y="59944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6" name="Text Box 148"/>
          <p:cNvSpPr txBox="1">
            <a:spLocks noChangeArrowheads="1"/>
          </p:cNvSpPr>
          <p:nvPr/>
        </p:nvSpPr>
        <p:spPr bwMode="auto">
          <a:xfrm>
            <a:off x="2399506" y="6259275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Gary == Gary??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95" grpId="0"/>
      <p:bldP spid="575616" grpId="0" animBg="1"/>
      <p:bldP spid="575616" grpId="1" animBg="1"/>
      <p:bldP spid="575619" grpId="0"/>
      <p:bldP spid="575619" grpId="1"/>
      <p:bldP spid="575621" grpId="0"/>
      <p:bldP spid="575621" grpId="1"/>
      <p:bldP spid="575624" grpId="0" animBg="1"/>
      <p:bldP spid="575624" grpId="1" animBg="1"/>
      <p:bldP spid="575627" grpId="0"/>
      <p:bldP spid="575627" grpId="1"/>
      <p:bldP spid="575629" grpId="0"/>
      <p:bldP spid="575629" grpId="1"/>
      <p:bldP spid="575631" grpId="0"/>
      <p:bldP spid="575631" grpId="1"/>
      <p:bldP spid="575633" grpId="0" animBg="1"/>
      <p:bldP spid="575636" grpId="0"/>
      <p:bldP spid="5756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08-A39D-4511-9094-7607432CCAA0}" type="slidenum">
              <a:rPr lang="en-US"/>
              <a:pPr/>
              <a:t>3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ourier New" pitchFamily="49" charset="0"/>
              </a:rPr>
              <a:t>Binary Tree Traversals</a:t>
            </a:r>
            <a:r>
              <a:rPr lang="en-US"/>
              <a:t> 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85750" y="962025"/>
            <a:ext cx="832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When we process all the nodes in a tree, it’s called a traversal. 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825500" y="2227263"/>
            <a:ext cx="7670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There are four common ways to traverse a tree.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	1. Pre-order traversal (we did this last time)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2. In-order traversal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3. Post-order traversal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     4. Level-order traversal</a:t>
            </a:r>
          </a:p>
        </p:txBody>
      </p:sp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1605370" y="5486400"/>
            <a:ext cx="53799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Let’s see an in-order traversal first!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7BC8-0170-4A41-BE90-9581286339CB}" type="slidenum">
              <a:rPr lang="en-US"/>
              <a:pPr/>
              <a:t>30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228600" y="887413"/>
            <a:ext cx="810895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sp>
        <p:nvSpPr>
          <p:cNvPr id="596013" name="Text Box 45"/>
          <p:cNvSpPr txBox="1">
            <a:spLocks noChangeArrowheads="1"/>
          </p:cNvSpPr>
          <p:nvPr/>
        </p:nvSpPr>
        <p:spPr bwMode="auto">
          <a:xfrm>
            <a:off x="457200" y="4114800"/>
            <a:ext cx="4489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Show how to search for: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Khang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Dale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Sam</a:t>
            </a:r>
          </a:p>
          <a:p>
            <a:pPr>
              <a:buFontTx/>
              <a:buAutoNum type="arabicPeriod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596037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0E05-C8CD-406D-A95F-B463EEBF728C}" type="slidenum">
              <a:rPr lang="en-US"/>
              <a:pPr/>
              <a:t>31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990600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 are two different BST search algorithms in C++, one recursive and one iterative: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84150" y="24971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4981575" y="2133600"/>
            <a:ext cx="4010025" cy="3940175"/>
          </a:xfrm>
          <a:prstGeom prst="rect">
            <a:avLst/>
          </a:prstGeom>
          <a:solidFill>
            <a:srgbClr val="DBFFD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Search(int V,Node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while (ptr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{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if (V == ptr-&gt;value)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  return(true);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ptr-&gt;left;</a:t>
            </a:r>
          </a:p>
          <a:p>
            <a:pPr algn="l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else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ptr-&gt;right;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} 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return(false);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593725" y="6294438"/>
            <a:ext cx="623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trace through the recursive version…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522-B60D-4D10-8B38-4B27E01C2905}" type="slidenum">
              <a:rPr lang="en-US"/>
              <a:pPr/>
              <a:t>32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802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28" name="Group 12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803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38" name="Line 22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Line 23"/>
          <p:cNvSpPr>
            <a:spLocks noChangeShapeType="1"/>
          </p:cNvSpPr>
          <p:nvPr/>
        </p:nvSpPr>
        <p:spPr bwMode="auto">
          <a:xfrm>
            <a:off x="7391400" y="2719388"/>
            <a:ext cx="550863" cy="541337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Text Box 25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8042" name="Text Box 26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8043" name="Text Box 27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8044" name="Line 28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045" name="Group 29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8046" name="Rectangle 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7" name="Rectangle 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8" name="Rectangle 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9" name="Rectangle 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0" name="Text Box 34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51" name="Text Box 35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8052" name="Group 36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8053" name="Rectangle 3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4" name="Rectangle 3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6" name="Rectangle 4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7" name="Line 41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58" name="Text Box 42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0" name="Text Box 44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2" name="Text Box 46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8066" name="Text Box 50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8067" name="Group 51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8068" name="Rectangle 5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69" name="Rectangle 5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0" name="Rectangle 5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1" name="Rectangle 5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2" name="Text Box 56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4" name="Text Box 58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5" name="Text Box 59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8076" name="Text Box 60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8077" name="Line 61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78" name="Text Box 62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Text Box 6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8082" name="AutoShape 6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83" name="Text Box 6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8087" name="Text Box 7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95" name="Rectangle 7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096" name="Text Box 8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104" name="Rectangle 88"/>
          <p:cNvSpPr>
            <a:spLocks noChangeArrowheads="1"/>
          </p:cNvSpPr>
          <p:nvPr/>
        </p:nvSpPr>
        <p:spPr bwMode="auto">
          <a:xfrm>
            <a:off x="533400" y="28194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118" name="Line 102"/>
          <p:cNvSpPr>
            <a:spLocks noChangeShapeType="1"/>
          </p:cNvSpPr>
          <p:nvPr/>
        </p:nvSpPr>
        <p:spPr bwMode="auto">
          <a:xfrm>
            <a:off x="7378700" y="2705100"/>
            <a:ext cx="541338" cy="531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4" name="Group 98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8111" name="Rectangle 95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2" name="Rectangle 96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05" name="Text Box 89"/>
          <p:cNvSpPr txBox="1">
            <a:spLocks noChangeArrowheads="1"/>
          </p:cNvSpPr>
          <p:nvPr/>
        </p:nvSpPr>
        <p:spPr bwMode="auto">
          <a:xfrm>
            <a:off x="6311900" y="41783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119" name="Line 103"/>
          <p:cNvSpPr>
            <a:spLocks noChangeShapeType="1"/>
          </p:cNvSpPr>
          <p:nvPr/>
        </p:nvSpPr>
        <p:spPr bwMode="auto">
          <a:xfrm flipH="1">
            <a:off x="7416800" y="3784600"/>
            <a:ext cx="2952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7" name="Group 101"/>
          <p:cNvGrpSpPr>
            <a:grpSpLocks/>
          </p:cNvGrpSpPr>
          <p:nvPr/>
        </p:nvGrpSpPr>
        <p:grpSpPr bwMode="auto">
          <a:xfrm>
            <a:off x="6629400" y="2971800"/>
            <a:ext cx="2441575" cy="1981200"/>
            <a:chOff x="4176" y="1872"/>
            <a:chExt cx="1538" cy="1248"/>
          </a:xfrm>
        </p:grpSpPr>
        <p:sp>
          <p:nvSpPr>
            <p:cNvPr id="598115" name="Rectangle 99"/>
            <p:cNvSpPr>
              <a:spLocks noChangeArrowheads="1"/>
            </p:cNvSpPr>
            <p:nvPr/>
          </p:nvSpPr>
          <p:spPr bwMode="auto">
            <a:xfrm>
              <a:off x="4176" y="1872"/>
              <a:ext cx="1384" cy="808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6" name="Rectangle 100"/>
            <p:cNvSpPr>
              <a:spLocks noChangeArrowheads="1"/>
            </p:cNvSpPr>
            <p:nvPr/>
          </p:nvSpPr>
          <p:spPr bwMode="auto">
            <a:xfrm>
              <a:off x="4998" y="2679"/>
              <a:ext cx="716" cy="441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122" name="Group 106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8120" name="Text Box 104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8121" name="Line 105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9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7" grpId="0"/>
      <p:bldP spid="598095" grpId="0" animBg="1"/>
      <p:bldP spid="598096" grpId="0"/>
      <p:bldP spid="598104" grpId="0" animBg="1"/>
      <p:bldP spid="598118" grpId="0" animBg="1"/>
      <p:bldP spid="598105" grpId="0"/>
      <p:bldP spid="5981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B62D-DA55-4390-9012-5869D8813C86}" type="slidenum">
              <a:rPr lang="en-US"/>
              <a:pPr/>
              <a:t>33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60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9065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066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9074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5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8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9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0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1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9083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88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9091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9092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4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5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9096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7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9101" name="Text Box 6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09" name="Rectangle 6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9110" name="Text Box 7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grpSp>
        <p:nvGrpSpPr>
          <p:cNvPr id="599128" name="Group 88"/>
          <p:cNvGrpSpPr>
            <a:grpSpLocks/>
          </p:cNvGrpSpPr>
          <p:nvPr/>
        </p:nvGrpSpPr>
        <p:grpSpPr bwMode="auto">
          <a:xfrm>
            <a:off x="2027238" y="4940300"/>
            <a:ext cx="2492375" cy="396875"/>
            <a:chOff x="1853" y="3112"/>
            <a:chExt cx="944" cy="250"/>
          </a:xfrm>
        </p:grpSpPr>
        <p:sp>
          <p:nvSpPr>
            <p:cNvPr id="599126" name="Rectangle 8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27" name="Text Box 8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grpSp>
        <p:nvGrpSpPr>
          <p:cNvPr id="599129" name="Group 89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9130" name="Rectangle 90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31" name="Rectangle 91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2" name="Group 9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9133" name="Text Box 9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34" name="Line 9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8" name="Group 9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599139" name="Text Box 99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40" name="Line 100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EA9-F5F7-4D75-8248-76D592A286B4}" type="slidenum">
              <a:rPr lang="en-US"/>
              <a:pPr/>
              <a:t>34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60007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60007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9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60008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84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600087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600088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600089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090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60009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00097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600098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0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1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02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4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600107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600108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9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0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1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12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3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4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600115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600116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7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8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9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600120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121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 = Search(14,pRoot);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00124" name="Text Box 60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grpSp>
        <p:nvGrpSpPr>
          <p:cNvPr id="600129" name="Group 65"/>
          <p:cNvGrpSpPr>
            <a:grpSpLocks/>
          </p:cNvGrpSpPr>
          <p:nvPr/>
        </p:nvGrpSpPr>
        <p:grpSpPr bwMode="auto">
          <a:xfrm>
            <a:off x="1905000" y="6016625"/>
            <a:ext cx="2611438" cy="396875"/>
            <a:chOff x="1853" y="3112"/>
            <a:chExt cx="944" cy="250"/>
          </a:xfrm>
        </p:grpSpPr>
        <p:sp>
          <p:nvSpPr>
            <p:cNvPr id="600130" name="Rectangle 6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1" name="Text Box 6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grpSp>
        <p:nvGrpSpPr>
          <p:cNvPr id="600133" name="Group 69"/>
          <p:cNvGrpSpPr>
            <a:grpSpLocks/>
          </p:cNvGrpSpPr>
          <p:nvPr/>
        </p:nvGrpSpPr>
        <p:grpSpPr bwMode="auto">
          <a:xfrm>
            <a:off x="6494463" y="6019800"/>
            <a:ext cx="2187575" cy="396875"/>
            <a:chOff x="1853" y="3112"/>
            <a:chExt cx="944" cy="250"/>
          </a:xfrm>
        </p:grpSpPr>
        <p:sp>
          <p:nvSpPr>
            <p:cNvPr id="600134" name="Rectangle 70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Text Box 71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true</a:t>
              </a:r>
            </a:p>
          </p:txBody>
        </p:sp>
      </p:grpSp>
      <p:grpSp>
        <p:nvGrpSpPr>
          <p:cNvPr id="600136" name="Group 7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600137" name="Text Box 7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38" name="Line 7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2" name="Group 7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600140" name="Text Box 76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1" name="Line 77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6" name="Group 82"/>
          <p:cNvGrpSpPr>
            <a:grpSpLocks/>
          </p:cNvGrpSpPr>
          <p:nvPr/>
        </p:nvGrpSpPr>
        <p:grpSpPr bwMode="auto">
          <a:xfrm>
            <a:off x="7397750" y="1627188"/>
            <a:ext cx="755650" cy="533400"/>
            <a:chOff x="4660" y="1025"/>
            <a:chExt cx="476" cy="336"/>
          </a:xfrm>
        </p:grpSpPr>
        <p:sp>
          <p:nvSpPr>
            <p:cNvPr id="600144" name="Text Box 80"/>
            <p:cNvSpPr txBox="1">
              <a:spLocks noChangeArrowheads="1"/>
            </p:cNvSpPr>
            <p:nvPr/>
          </p:nvSpPr>
          <p:spPr bwMode="auto">
            <a:xfrm>
              <a:off x="4697" y="1056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5" name="Line 81"/>
            <p:cNvSpPr>
              <a:spLocks noChangeShapeType="1"/>
            </p:cNvSpPr>
            <p:nvPr/>
          </p:nvSpPr>
          <p:spPr bwMode="auto">
            <a:xfrm flipH="1" flipV="1">
              <a:off x="4660" y="1025"/>
              <a:ext cx="41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D5A-4EAB-4EC8-AADB-844418FAA16B}" type="slidenum">
              <a:rPr lang="en-US"/>
              <a:pPr/>
              <a:t>35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of BST Search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20815" y="974404"/>
            <a:ext cx="42657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In the average BST with </a:t>
            </a:r>
            <a:r>
              <a:rPr lang="en-US" sz="2000" dirty="0">
                <a:solidFill>
                  <a:srgbClr val="FF3300"/>
                </a:solidFill>
              </a:rPr>
              <a:t>N values</a:t>
            </a:r>
            <a:r>
              <a:rPr lang="en-US" sz="2000" dirty="0"/>
              <a:t>, how many steps are required to find our value?</a:t>
            </a: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67700" y="3114107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In the worst case BST with </a:t>
            </a:r>
            <a:br>
              <a:rPr lang="en-US" sz="2000" dirty="0"/>
            </a:br>
            <a:r>
              <a:rPr lang="en-US" sz="2000" dirty="0">
                <a:solidFill>
                  <a:srgbClr val="FF3300"/>
                </a:solidFill>
              </a:rPr>
              <a:t>N values</a:t>
            </a:r>
            <a:r>
              <a:rPr lang="en-US" sz="2000" dirty="0"/>
              <a:t>, how many steps are required find our value?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255252" y="5173925"/>
            <a:ext cx="56121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If there are 4 billion nodes in a BST, how many steps will it take to perform a search?</a:t>
            </a:r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 bwMode="auto">
          <a:xfrm>
            <a:off x="6180137" y="5681756"/>
            <a:ext cx="2714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WOW!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Now that’s </a:t>
            </a:r>
            <a:r>
              <a:rPr lang="en-US" dirty="0">
                <a:solidFill>
                  <a:srgbClr val="6600CC"/>
                </a:solidFill>
              </a:rPr>
              <a:t>PIMP</a:t>
            </a:r>
            <a:r>
              <a:rPr lang="en-US" dirty="0">
                <a:solidFill>
                  <a:srgbClr val="006666"/>
                </a:solidFill>
              </a:rPr>
              <a:t>!</a:t>
            </a:r>
          </a:p>
        </p:txBody>
      </p:sp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07956"/>
            <a:ext cx="4267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875258" y="1066800"/>
            <a:ext cx="3192542" cy="2835275"/>
            <a:chOff x="5914003" y="1066800"/>
            <a:chExt cx="3192542" cy="2835275"/>
          </a:xfrm>
        </p:grpSpPr>
        <p:sp>
          <p:nvSpPr>
            <p:cNvPr id="4" name="Rectangle 3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14003" y="1096878"/>
              <a:ext cx="1096398" cy="104902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4640580" y="1854041"/>
            <a:ext cx="1159669" cy="1830529"/>
          </a:xfrm>
          <a:prstGeom prst="rect">
            <a:avLst/>
          </a:prstGeom>
          <a:solidFill>
            <a:srgbClr val="F7FFF7">
              <a:alpha val="85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09507" y="2122464"/>
            <a:ext cx="1096398" cy="1364188"/>
            <a:chOff x="5914003" y="1066800"/>
            <a:chExt cx="3192542" cy="283527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14003" y="1096878"/>
              <a:ext cx="1096397" cy="1284400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5800249" y="1908810"/>
            <a:ext cx="372268" cy="403860"/>
          </a:xfrm>
          <a:prstGeom prst="rect">
            <a:avLst/>
          </a:prstGeom>
          <a:solidFill>
            <a:srgbClr val="F7FFF7">
              <a:alpha val="85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867400" y="1507956"/>
            <a:ext cx="625475" cy="24464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68140" y="2087019"/>
            <a:ext cx="294467" cy="122322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/>
        </p:nvGrpSpPr>
        <p:grpSpPr>
          <a:xfrm>
            <a:off x="5638799" y="2532243"/>
            <a:ext cx="664838" cy="857246"/>
            <a:chOff x="8199935" y="1055070"/>
            <a:chExt cx="1935906" cy="178166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8199935" y="1066800"/>
              <a:ext cx="906606" cy="1769936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039443" y="1055070"/>
              <a:ext cx="1096398" cy="1284400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 flipH="1">
            <a:off x="5867401" y="2438400"/>
            <a:ext cx="165502" cy="30480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138803" y="2824644"/>
            <a:ext cx="147234" cy="29369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213600" y="141404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1424" y="1489668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99320" y="2245499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5496" y="2789390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727" y="2387110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Right! </a:t>
            </a:r>
            <a:r>
              <a:rPr lang="en-US" dirty="0">
                <a:solidFill>
                  <a:srgbClr val="FF3300"/>
                </a:solidFill>
              </a:rPr>
              <a:t>log</a:t>
            </a:r>
            <a:r>
              <a:rPr lang="en-US" baseline="-25000" dirty="0">
                <a:solidFill>
                  <a:srgbClr val="FF3300"/>
                </a:solidFill>
              </a:rPr>
              <a:t>2</a:t>
            </a:r>
            <a:r>
              <a:rPr lang="en-US" dirty="0">
                <a:solidFill>
                  <a:srgbClr val="FF3300"/>
                </a:solidFill>
              </a:rPr>
              <a:t>(N) steps</a:t>
            </a:r>
          </a:p>
        </p:txBody>
      </p:sp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81" y="3684570"/>
            <a:ext cx="2552002" cy="16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2132" y="4498244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Right! </a:t>
            </a:r>
            <a:r>
              <a:rPr lang="en-US" dirty="0">
                <a:solidFill>
                  <a:srgbClr val="FF3300"/>
                </a:solidFill>
              </a:rPr>
              <a:t>N steps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8063" y="6183634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Just 32!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  <p:bldP spid="601094" grpId="0"/>
      <p:bldP spid="601095" grpId="0"/>
      <p:bldP spid="601096" grpId="0"/>
      <p:bldP spid="19" grpId="0" animBg="1"/>
      <p:bldP spid="26" grpId="0" animBg="1"/>
      <p:bldP spid="12" grpId="0"/>
      <p:bldP spid="12" grpId="1"/>
      <p:bldP spid="37" grpId="0"/>
      <p:bldP spid="37" grpId="1"/>
      <p:bldP spid="38" grpId="0"/>
      <p:bldP spid="38" grpId="1"/>
      <p:bldP spid="39" grpId="0"/>
      <p:bldP spid="39" grpId="1"/>
      <p:bldP spid="13" grpId="0"/>
      <p:bldP spid="43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5E4-326D-4E16-870B-FA23FEBE630F}" type="slidenum">
              <a:rPr lang="en-US"/>
              <a:pPr/>
              <a:t>36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514600"/>
            <a:ext cx="3976687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593725" y="10366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6600CC"/>
                </a:solidFill>
              </a:rPr>
              <a:t>insert a new node</a:t>
            </a:r>
            <a:r>
              <a:rPr lang="en-US"/>
              <a:t> in our BST, we must place the new node so that the resulting tree is </a:t>
            </a:r>
            <a:r>
              <a:rPr lang="en-US">
                <a:solidFill>
                  <a:srgbClr val="6600CC"/>
                </a:solidFill>
              </a:rPr>
              <a:t>still a valid BST</a:t>
            </a:r>
            <a:r>
              <a:rPr lang="en-US"/>
              <a:t>!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381000" y="2408238"/>
            <a:ext cx="4432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Where would the following new values go?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46125" y="33226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Carly</a:t>
            </a:r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4813300" y="5083175"/>
            <a:ext cx="869950" cy="782638"/>
            <a:chOff x="3032" y="3202"/>
            <a:chExt cx="548" cy="493"/>
          </a:xfrm>
        </p:grpSpPr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3032" y="3408"/>
              <a:ext cx="52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Carly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749300" y="3721100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Ken</a:t>
            </a:r>
          </a:p>
        </p:txBody>
      </p:sp>
      <p:grpSp>
        <p:nvGrpSpPr>
          <p:cNvPr id="603149" name="Group 13"/>
          <p:cNvGrpSpPr>
            <a:grpSpLocks/>
          </p:cNvGrpSpPr>
          <p:nvPr/>
        </p:nvGrpSpPr>
        <p:grpSpPr bwMode="auto">
          <a:xfrm flipH="1">
            <a:off x="6559550" y="4356100"/>
            <a:ext cx="831850" cy="782638"/>
            <a:chOff x="3056" y="3202"/>
            <a:chExt cx="524" cy="493"/>
          </a:xfrm>
        </p:grpSpPr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056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  Ken</a:t>
              </a:r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2" name="Text Box 16"/>
          <p:cNvSpPr txBox="1">
            <a:spLocks noChangeArrowheads="1"/>
          </p:cNvSpPr>
          <p:nvPr/>
        </p:nvSpPr>
        <p:spPr bwMode="auto">
          <a:xfrm>
            <a:off x="711200" y="4089400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Alice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3454400" y="5080000"/>
            <a:ext cx="869950" cy="782638"/>
            <a:chOff x="3032" y="3202"/>
            <a:chExt cx="548" cy="493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032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Alice</a:t>
              </a:r>
            </a:p>
          </p:txBody>
        </p: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Rectangle 20"/>
          <p:cNvSpPr>
            <a:spLocks noChangeArrowheads="1"/>
          </p:cNvSpPr>
          <p:nvPr/>
        </p:nvSpPr>
        <p:spPr bwMode="auto">
          <a:xfrm>
            <a:off x="3048000" y="5094288"/>
            <a:ext cx="2716213" cy="14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Rectangle 21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8" grpId="0"/>
      <p:bldP spid="603152" grpId="0"/>
      <p:bldP spid="603156" grpId="0" animBg="1"/>
      <p:bldP spid="6031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E2EC-9924-4E0F-B40A-51C46727C723}" type="slidenum">
              <a:rPr lang="en-US"/>
              <a:pPr/>
              <a:t>37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sp>
        <p:nvSpPr>
          <p:cNvPr id="604179" name="Rectangle 19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Rectangle 20"/>
          <p:cNvSpPr>
            <a:spLocks noChangeArrowheads="1"/>
          </p:cNvSpPr>
          <p:nvPr/>
        </p:nvSpPr>
        <p:spPr bwMode="auto">
          <a:xfrm>
            <a:off x="152400" y="1349375"/>
            <a:ext cx="900906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</a:t>
            </a:r>
            <a:r>
              <a:rPr lang="en-US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Point the </a:t>
            </a:r>
            <a:r>
              <a:rPr lang="en-US">
                <a:solidFill>
                  <a:srgbClr val="6600CC"/>
                </a:solidFill>
              </a:rPr>
              <a:t>root pointer</a:t>
            </a:r>
            <a:r>
              <a:rPr lang="en-US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</p:txBody>
      </p:sp>
      <p:sp>
        <p:nvSpPr>
          <p:cNvPr id="604181" name="Rectangle 21"/>
          <p:cNvSpPr>
            <a:spLocks noChangeArrowheads="1"/>
          </p:cNvSpPr>
          <p:nvPr/>
        </p:nvSpPr>
        <p:spPr bwMode="auto">
          <a:xfrm>
            <a:off x="152400" y="838200"/>
            <a:ext cx="698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0000"/>
                </a:solidFill>
              </a:rPr>
              <a:t>value V</a:t>
            </a: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to insert</a:t>
            </a:r>
          </a:p>
        </p:txBody>
      </p:sp>
      <p:sp>
        <p:nvSpPr>
          <p:cNvPr id="604182" name="Rectangle 22"/>
          <p:cNvSpPr>
            <a:spLocks noChangeArrowheads="1"/>
          </p:cNvSpPr>
          <p:nvPr/>
        </p:nvSpPr>
        <p:spPr bwMode="auto">
          <a:xfrm>
            <a:off x="152400" y="2387600"/>
            <a:ext cx="90090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While we’re not done…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604183" name="Rectangle 23"/>
          <p:cNvSpPr>
            <a:spLocks noChangeArrowheads="1"/>
          </p:cNvSpPr>
          <p:nvPr/>
        </p:nvSpPr>
        <p:spPr bwMode="auto">
          <a:xfrm>
            <a:off x="482600" y="52578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greater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right child, then </a:t>
            </a:r>
            <a:r>
              <a:rPr lang="en-US" sz="2000" dirty="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>
                <a:solidFill>
                  <a:srgbClr val="990000"/>
                </a:solidFill>
              </a:rPr>
              <a:t>ELSE allocate a new node and put V into it,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         set current node’s </a:t>
            </a:r>
            <a:r>
              <a:rPr lang="en-US" sz="2000" dirty="0">
                <a:solidFill>
                  <a:srgbClr val="6600CC"/>
                </a:solidFill>
              </a:rPr>
              <a:t>right </a:t>
            </a:r>
            <a:r>
              <a:rPr lang="en-US" sz="2000" dirty="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4186" name="Rectangle 26"/>
          <p:cNvSpPr>
            <a:spLocks noChangeArrowheads="1"/>
          </p:cNvSpPr>
          <p:nvPr/>
        </p:nvSpPr>
        <p:spPr bwMode="auto">
          <a:xfrm>
            <a:off x="304800" y="3352800"/>
            <a:ext cx="900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  If V is </a:t>
            </a:r>
            <a:r>
              <a:rPr lang="en-US" dirty="0">
                <a:solidFill>
                  <a:srgbClr val="6600CC"/>
                </a:solidFill>
              </a:rPr>
              <a:t>equal</a:t>
            </a:r>
            <a:r>
              <a:rPr lang="en-US" dirty="0">
                <a:solidFill>
                  <a:srgbClr val="006666"/>
                </a:solidFill>
              </a:rPr>
              <a:t> to current node’s value, DONE! </a:t>
            </a:r>
            <a:r>
              <a:rPr lang="en-US" sz="1800" dirty="0">
                <a:solidFill>
                  <a:srgbClr val="006666"/>
                </a:solidFill>
              </a:rPr>
              <a:t>(nothing to do...)</a:t>
            </a:r>
          </a:p>
        </p:txBody>
      </p:sp>
      <p:sp>
        <p:nvSpPr>
          <p:cNvPr id="604187" name="Rectangle 27"/>
          <p:cNvSpPr>
            <a:spLocks noChangeArrowheads="1"/>
          </p:cNvSpPr>
          <p:nvPr/>
        </p:nvSpPr>
        <p:spPr bwMode="auto">
          <a:xfrm>
            <a:off x="482600" y="38100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less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left child, then </a:t>
            </a:r>
            <a:r>
              <a:rPr lang="en-US" sz="2000" dirty="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ELSE allocate a new node and put V into it, and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         set current node’s </a:t>
            </a:r>
            <a:r>
              <a:rPr lang="en-US" sz="2000" dirty="0">
                <a:solidFill>
                  <a:srgbClr val="6600CC"/>
                </a:solidFill>
              </a:rPr>
              <a:t>left</a:t>
            </a:r>
            <a:r>
              <a:rPr lang="en-US" sz="2000" dirty="0">
                <a:solidFill>
                  <a:srgbClr val="990000"/>
                </a:solidFill>
              </a:rPr>
              <a:t> pointer to new node.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2" grpId="0"/>
      <p:bldP spid="604183" grpId="0"/>
      <p:bldP spid="604186" grpId="0"/>
      <p:bldP spid="6041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81400" y="9278"/>
            <a:ext cx="5334000" cy="6811963"/>
            <a:chOff x="-3806773" y="864250"/>
            <a:chExt cx="5334000" cy="6811963"/>
          </a:xfrm>
        </p:grpSpPr>
        <p:sp>
          <p:nvSpPr>
            <p:cNvPr id="665616" name="Rectangle 16"/>
            <p:cNvSpPr>
              <a:spLocks noChangeArrowheads="1"/>
            </p:cNvSpPr>
            <p:nvPr/>
          </p:nvSpPr>
          <p:spPr bwMode="auto">
            <a:xfrm>
              <a:off x="-3806773" y="864250"/>
              <a:ext cx="5334000" cy="6811963"/>
            </a:xfrm>
            <a:prstGeom prst="rect">
              <a:avLst/>
            </a:prstGeom>
            <a:solidFill>
              <a:srgbClr val="FBF5FD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 b="1" dirty="0"/>
                <a:t>void insert(</a:t>
              </a:r>
              <a:r>
                <a:rPr lang="en-US" sz="1600" b="1" dirty="0" err="1"/>
                <a:t>const</a:t>
              </a:r>
              <a:r>
                <a:rPr lang="en-US" sz="1600" b="1" dirty="0"/>
                <a:t> </a:t>
              </a:r>
              <a:r>
                <a:rPr lang="en-US" sz="1600" b="1" dirty="0" err="1"/>
                <a:t>std</a:t>
              </a:r>
              <a:r>
                <a:rPr lang="en-US" sz="1600" b="1" dirty="0"/>
                <a:t>::string &amp;value)</a:t>
              </a:r>
            </a:p>
            <a:p>
              <a:pPr algn="l"/>
              <a:r>
                <a:rPr lang="en-US" sz="1200" b="1" dirty="0"/>
                <a:t>{</a:t>
              </a:r>
            </a:p>
            <a:p>
              <a:pPr algn="l"/>
              <a:r>
                <a:rPr lang="en-US" sz="1600" b="1" dirty="0"/>
                <a:t>   if (</a:t>
              </a:r>
              <a:r>
                <a:rPr lang="en-US" sz="1600" b="1" dirty="0" err="1"/>
                <a:t>m_root</a:t>
              </a:r>
              <a:r>
                <a:rPr lang="en-US" sz="1600" b="1" dirty="0"/>
                <a:t> == NULL)  </a:t>
              </a:r>
              <a:br>
                <a:rPr lang="en-US" sz="1600" b="1" dirty="0"/>
              </a:br>
              <a:r>
                <a:rPr lang="en-US" sz="1600" b="1" dirty="0"/>
                <a:t>      {   </a:t>
              </a:r>
              <a:r>
                <a:rPr lang="en-US" sz="1600" b="1" dirty="0" err="1"/>
                <a:t>m_root</a:t>
              </a:r>
              <a:r>
                <a:rPr lang="en-US" sz="1600" b="1" dirty="0"/>
                <a:t> = new Node(value);   </a:t>
              </a:r>
              <a:r>
                <a:rPr lang="en-US" sz="1600" b="1" dirty="0">
                  <a:solidFill>
                    <a:srgbClr val="6600CC"/>
                  </a:solidFill>
                </a:rPr>
                <a:t>return;</a:t>
              </a:r>
              <a:r>
                <a:rPr lang="en-US" sz="1600" b="1" dirty="0"/>
                <a:t> }</a:t>
              </a:r>
              <a:endParaRPr lang="en-US" sz="1200" b="1" dirty="0"/>
            </a:p>
            <a:p>
              <a:pPr algn="l"/>
              <a:endParaRPr lang="en-US" sz="800" b="1" dirty="0"/>
            </a:p>
            <a:p>
              <a:pPr algn="l"/>
              <a:r>
                <a:rPr lang="en-US" sz="1600" b="1" dirty="0"/>
                <a:t>   Node *cur = </a:t>
              </a:r>
              <a:r>
                <a:rPr lang="en-US" sz="1600" b="1" dirty="0" err="1"/>
                <a:t>m_root</a:t>
              </a:r>
              <a:r>
                <a:rPr lang="en-US" sz="1600" b="1" dirty="0"/>
                <a:t>;</a:t>
              </a:r>
            </a:p>
            <a:p>
              <a:pPr algn="l"/>
              <a:r>
                <a:rPr lang="en-US" sz="1600" b="1" dirty="0"/>
                <a:t>   for (;;)</a:t>
              </a:r>
              <a:br>
                <a:rPr lang="en-US" sz="1600" b="1" dirty="0"/>
              </a:br>
              <a:r>
                <a:rPr lang="en-US" sz="1200" b="1" dirty="0"/>
                <a:t>     {</a:t>
              </a:r>
            </a:p>
            <a:p>
              <a:pPr algn="l"/>
              <a:r>
                <a:rPr lang="en-US" sz="1600" b="1" dirty="0"/>
                <a:t>       if (value == cur-&gt;value)   </a:t>
              </a:r>
              <a:r>
                <a:rPr lang="en-US" sz="1600" b="1" dirty="0">
                  <a:solidFill>
                    <a:srgbClr val="6600CC"/>
                  </a:solidFill>
                </a:rPr>
                <a:t>return; </a:t>
              </a:r>
            </a:p>
            <a:p>
              <a:pPr algn="l"/>
              <a:endParaRPr lang="en-US" sz="400" b="1" dirty="0">
                <a:solidFill>
                  <a:srgbClr val="6600CC"/>
                </a:solidFill>
              </a:endParaRPr>
            </a:p>
            <a:p>
              <a:pPr algn="l"/>
              <a:r>
                <a:rPr lang="en-US" sz="1600" b="1" dirty="0"/>
                <a:t>       if (value &lt; cur-&gt;value)  </a:t>
              </a:r>
              <a:br>
                <a:rPr lang="en-US" sz="1600" b="1" dirty="0"/>
              </a:br>
              <a:r>
                <a:rPr lang="en-US" sz="1200" b="1" dirty="0"/>
                <a:t>          {</a:t>
              </a:r>
            </a:p>
            <a:p>
              <a:pPr algn="l"/>
              <a:r>
                <a:rPr lang="en-US" sz="1600" b="1" dirty="0"/>
                <a:t>           if (cur-&gt;left != NULL)      </a:t>
              </a:r>
              <a:br>
                <a:rPr lang="en-US" sz="1600" b="1" dirty="0"/>
              </a:br>
              <a:r>
                <a:rPr lang="en-US" sz="1600" b="1" dirty="0"/>
                <a:t>               cur = cur-&gt;left;</a:t>
              </a:r>
            </a:p>
            <a:p>
              <a:pPr algn="l"/>
              <a:r>
                <a:rPr lang="en-US" sz="1600" b="1" dirty="0"/>
                <a:t>           else</a:t>
              </a:r>
            </a:p>
            <a:p>
              <a:pPr algn="l"/>
              <a:r>
                <a:rPr lang="en-US" sz="1200" b="1" dirty="0"/>
                <a:t>               {</a:t>
              </a:r>
            </a:p>
            <a:p>
              <a:pPr algn="l"/>
              <a:r>
                <a:rPr lang="en-US" sz="1600" b="1" dirty="0"/>
                <a:t>               cur-&gt;left = new Node(value);</a:t>
              </a:r>
            </a:p>
            <a:p>
              <a:pPr algn="l"/>
              <a:r>
                <a:rPr lang="en-US" sz="1600" b="1" dirty="0"/>
                <a:t>               </a:t>
              </a:r>
              <a:r>
                <a:rPr lang="en-US" sz="1600" b="1" dirty="0">
                  <a:solidFill>
                    <a:srgbClr val="6600CC"/>
                  </a:solidFill>
                </a:rPr>
                <a:t>return;</a:t>
              </a:r>
            </a:p>
            <a:p>
              <a:pPr algn="l"/>
              <a:r>
                <a:rPr lang="en-US" sz="1200" b="1" dirty="0"/>
                <a:t>               }</a:t>
              </a:r>
            </a:p>
            <a:p>
              <a:pPr algn="l"/>
              <a:r>
                <a:rPr lang="en-US" sz="1200" b="1" dirty="0"/>
                <a:t>           }</a:t>
              </a:r>
            </a:p>
            <a:p>
              <a:pPr algn="l"/>
              <a:r>
                <a:rPr lang="en-US" sz="1600" b="1" dirty="0"/>
                <a:t>        else if (value &gt; cur-&gt;value)</a:t>
              </a:r>
            </a:p>
            <a:p>
              <a:pPr algn="l"/>
              <a:r>
                <a:rPr lang="en-US" sz="1200" b="1" dirty="0"/>
                <a:t>           {</a:t>
              </a:r>
            </a:p>
            <a:p>
              <a:pPr algn="l"/>
              <a:r>
                <a:rPr lang="en-US" sz="1600" b="1" dirty="0"/>
                <a:t>            if (cur-&gt;right != NULL)     </a:t>
              </a:r>
              <a:br>
                <a:rPr lang="en-US" sz="1600" b="1" dirty="0"/>
              </a:br>
              <a:r>
                <a:rPr lang="en-US" sz="1600" b="1" dirty="0"/>
                <a:t>                cur = cur-&gt;right;</a:t>
              </a:r>
            </a:p>
            <a:p>
              <a:pPr algn="l"/>
              <a:r>
                <a:rPr lang="en-US" sz="1600" b="1" dirty="0"/>
                <a:t>            else </a:t>
              </a:r>
            </a:p>
            <a:p>
              <a:pPr algn="l"/>
              <a:r>
                <a:rPr lang="en-US" sz="1200" b="1" dirty="0"/>
                <a:t>                {</a:t>
              </a:r>
            </a:p>
            <a:p>
              <a:pPr algn="l"/>
              <a:r>
                <a:rPr lang="en-US" sz="1600" b="1" dirty="0"/>
                <a:t>                cur-&gt;right = new Node(value);</a:t>
              </a:r>
            </a:p>
            <a:p>
              <a:pPr algn="l"/>
              <a:r>
                <a:rPr lang="en-US" sz="1600" b="1" dirty="0"/>
                <a:t>                </a:t>
              </a:r>
              <a:r>
                <a:rPr lang="en-US" sz="1600" b="1" dirty="0">
                  <a:solidFill>
                    <a:srgbClr val="6600CC"/>
                  </a:solidFill>
                </a:rPr>
                <a:t>return;</a:t>
              </a:r>
            </a:p>
            <a:p>
              <a:pPr algn="l"/>
              <a:r>
                <a:rPr lang="en-US" sz="1100" b="1" dirty="0"/>
                <a:t>                 }</a:t>
              </a:r>
            </a:p>
            <a:p>
              <a:pPr algn="l"/>
              <a:r>
                <a:rPr lang="en-US" sz="1100" b="1" dirty="0"/>
                <a:t>           }</a:t>
              </a:r>
            </a:p>
            <a:p>
              <a:pPr algn="l"/>
              <a:r>
                <a:rPr lang="en-US" sz="1100" b="1" dirty="0"/>
                <a:t>      }</a:t>
              </a:r>
            </a:p>
            <a:p>
              <a:pPr algn="l"/>
              <a:r>
                <a:rPr lang="en-US" sz="1100" b="1" dirty="0"/>
                <a:t>}</a:t>
              </a:r>
            </a:p>
          </p:txBody>
        </p:sp>
        <p:sp>
          <p:nvSpPr>
            <p:cNvPr id="665618" name="Rectangle 18"/>
            <p:cNvSpPr>
              <a:spLocks noChangeArrowheads="1"/>
            </p:cNvSpPr>
            <p:nvPr/>
          </p:nvSpPr>
          <p:spPr bwMode="auto">
            <a:xfrm>
              <a:off x="-3730573" y="1334150"/>
              <a:ext cx="5105400" cy="609600"/>
            </a:xfrm>
            <a:prstGeom prst="rect">
              <a:avLst/>
            </a:prstGeom>
            <a:solidFill>
              <a:srgbClr val="99CCFF">
                <a:alpha val="10001"/>
              </a:srgbClr>
            </a:solidFill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620" name="Rectangle 20"/>
            <p:cNvSpPr>
              <a:spLocks noChangeArrowheads="1"/>
            </p:cNvSpPr>
            <p:nvPr/>
          </p:nvSpPr>
          <p:spPr bwMode="auto">
            <a:xfrm>
              <a:off x="-3730573" y="1969150"/>
              <a:ext cx="5105400" cy="508000"/>
            </a:xfrm>
            <a:prstGeom prst="rect">
              <a:avLst/>
            </a:prstGeom>
            <a:solidFill>
              <a:srgbClr val="99CCFF">
                <a:alpha val="10001"/>
              </a:srgbClr>
            </a:solidFill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622" name="Rectangle 22"/>
            <p:cNvSpPr>
              <a:spLocks noChangeArrowheads="1"/>
            </p:cNvSpPr>
            <p:nvPr/>
          </p:nvSpPr>
          <p:spPr bwMode="auto">
            <a:xfrm>
              <a:off x="-3730573" y="2629550"/>
              <a:ext cx="5105400" cy="228600"/>
            </a:xfrm>
            <a:prstGeom prst="rect">
              <a:avLst/>
            </a:prstGeom>
            <a:solidFill>
              <a:srgbClr val="99CCFF">
                <a:alpha val="10001"/>
              </a:srgbClr>
            </a:solidFill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624" name="Rectangle 24"/>
            <p:cNvSpPr>
              <a:spLocks noChangeArrowheads="1"/>
            </p:cNvSpPr>
            <p:nvPr/>
          </p:nvSpPr>
          <p:spPr bwMode="auto">
            <a:xfrm>
              <a:off x="-3730573" y="2934350"/>
              <a:ext cx="5105400" cy="228600"/>
            </a:xfrm>
            <a:prstGeom prst="rect">
              <a:avLst/>
            </a:prstGeom>
            <a:solidFill>
              <a:srgbClr val="99CCFF">
                <a:alpha val="10001"/>
              </a:srgbClr>
            </a:solidFill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626" name="Rectangle 26"/>
            <p:cNvSpPr>
              <a:spLocks noChangeArrowheads="1"/>
            </p:cNvSpPr>
            <p:nvPr/>
          </p:nvSpPr>
          <p:spPr bwMode="auto">
            <a:xfrm>
              <a:off x="-3730573" y="3315350"/>
              <a:ext cx="5105400" cy="533400"/>
            </a:xfrm>
            <a:prstGeom prst="rect">
              <a:avLst/>
            </a:prstGeom>
            <a:solidFill>
              <a:srgbClr val="99CCFF">
                <a:alpha val="10001"/>
              </a:srgbClr>
            </a:solidFill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628" name="Rectangle 28"/>
            <p:cNvSpPr>
              <a:spLocks noChangeArrowheads="1"/>
            </p:cNvSpPr>
            <p:nvPr/>
          </p:nvSpPr>
          <p:spPr bwMode="auto">
            <a:xfrm>
              <a:off x="-3730573" y="3874150"/>
              <a:ext cx="5105400" cy="1041400"/>
            </a:xfrm>
            <a:prstGeom prst="rect">
              <a:avLst/>
            </a:prstGeom>
            <a:solidFill>
              <a:srgbClr val="99CCFF">
                <a:alpha val="10001"/>
              </a:srgbClr>
            </a:solidFill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630" name="Rectangle 30"/>
            <p:cNvSpPr>
              <a:spLocks noChangeArrowheads="1"/>
            </p:cNvSpPr>
            <p:nvPr/>
          </p:nvSpPr>
          <p:spPr bwMode="auto">
            <a:xfrm>
              <a:off x="-3730573" y="5131450"/>
              <a:ext cx="5105400" cy="2146300"/>
            </a:xfrm>
            <a:prstGeom prst="rect">
              <a:avLst/>
            </a:prstGeom>
            <a:solidFill>
              <a:srgbClr val="99CCFF">
                <a:alpha val="10001"/>
              </a:srgbClr>
            </a:solidFill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B99E-4B21-4E90-86F8-26E598605EE3}" type="slidenum">
              <a:rPr lang="en-US"/>
              <a:pPr/>
              <a:t>38</a:t>
            </a:fld>
            <a:endParaRPr lang="en-US"/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0" y="2584800"/>
            <a:ext cx="3777521" cy="4185761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endParaRPr lang="en-US" sz="1400" dirty="0"/>
          </a:p>
          <a:p>
            <a:pPr algn="l"/>
            <a:r>
              <a:rPr lang="en-US" sz="1400" dirty="0"/>
              <a:t>class </a:t>
            </a:r>
            <a:r>
              <a:rPr lang="en-US" sz="1400" dirty="0" err="1"/>
              <a:t>BinarySearchTree</a:t>
            </a:r>
            <a:endParaRPr lang="en-US" sz="1400" dirty="0"/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public: </a:t>
            </a:r>
            <a:br>
              <a:rPr lang="en-US" sz="1400" dirty="0"/>
            </a:br>
            <a:endParaRPr lang="en-US" sz="1400" dirty="0"/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BinarySearchTree</a:t>
            </a:r>
            <a:r>
              <a:rPr lang="en-US" sz="1400" dirty="0"/>
              <a:t>()</a:t>
            </a:r>
          </a:p>
          <a:p>
            <a:pPr algn="l"/>
            <a:r>
              <a:rPr lang="en-US" sz="1400" dirty="0"/>
              <a:t>    {</a:t>
            </a:r>
          </a:p>
          <a:p>
            <a:pPr algn="l"/>
            <a:r>
              <a:rPr lang="en-US" sz="1400" dirty="0"/>
              <a:t>       </a:t>
            </a:r>
            <a:r>
              <a:rPr lang="en-US" sz="1400" dirty="0" err="1"/>
              <a:t>m_root</a:t>
            </a:r>
            <a:r>
              <a:rPr lang="en-US" sz="1400" dirty="0"/>
              <a:t> = NULL;</a:t>
            </a:r>
          </a:p>
          <a:p>
            <a:pPr algn="l"/>
            <a:r>
              <a:rPr lang="en-US" sz="1400" dirty="0"/>
              <a:t>    }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void insert(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::string &amp;value)</a:t>
            </a:r>
          </a:p>
          <a:p>
            <a:pPr algn="l"/>
            <a:r>
              <a:rPr lang="en-US" sz="1400" dirty="0"/>
              <a:t>    {</a:t>
            </a:r>
          </a:p>
          <a:p>
            <a:pPr algn="l"/>
            <a:r>
              <a:rPr lang="en-US" sz="1400" dirty="0"/>
              <a:t>       …</a:t>
            </a:r>
          </a:p>
          <a:p>
            <a:pPr algn="l"/>
            <a:r>
              <a:rPr lang="en-US" sz="1400" dirty="0"/>
              <a:t>    }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private:</a:t>
            </a:r>
            <a:br>
              <a:rPr lang="en-US" sz="1400" dirty="0"/>
            </a:br>
            <a:endParaRPr lang="en-US" sz="1400" dirty="0"/>
          </a:p>
          <a:p>
            <a:pPr algn="l"/>
            <a:r>
              <a:rPr lang="en-US" sz="1400" dirty="0"/>
              <a:t>    Node *</a:t>
            </a:r>
            <a:r>
              <a:rPr lang="en-US" sz="1400" dirty="0" err="1"/>
              <a:t>m_root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};</a:t>
            </a:r>
          </a:p>
        </p:txBody>
      </p:sp>
      <p:sp>
        <p:nvSpPr>
          <p:cNvPr id="665611" name="AutoShape 11"/>
          <p:cNvSpPr>
            <a:spLocks noChangeArrowheads="1"/>
          </p:cNvSpPr>
          <p:nvPr/>
        </p:nvSpPr>
        <p:spPr bwMode="auto">
          <a:xfrm>
            <a:off x="1888760" y="5112793"/>
            <a:ext cx="1888761" cy="1230513"/>
          </a:xfrm>
          <a:prstGeom prst="wedgeRoundRectCallout">
            <a:avLst>
              <a:gd name="adj1" fmla="val -90461"/>
              <a:gd name="adj2" fmla="val 50728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/>
              <a:t>Our BST class has a </a:t>
            </a:r>
            <a:r>
              <a:rPr lang="en-US" sz="1400">
                <a:solidFill>
                  <a:srgbClr val="6600CC"/>
                </a:solidFill>
              </a:rPr>
              <a:t>single member variable </a:t>
            </a:r>
            <a:r>
              <a:rPr lang="en-US" sz="1400"/>
              <a:t>– the root pointer to the tree.</a:t>
            </a:r>
          </a:p>
        </p:txBody>
      </p:sp>
      <p:sp>
        <p:nvSpPr>
          <p:cNvPr id="665612" name="AutoShape 12"/>
          <p:cNvSpPr>
            <a:spLocks noChangeArrowheads="1"/>
          </p:cNvSpPr>
          <p:nvPr/>
        </p:nvSpPr>
        <p:spPr bwMode="auto">
          <a:xfrm>
            <a:off x="2164830" y="2549824"/>
            <a:ext cx="2077387" cy="1582087"/>
          </a:xfrm>
          <a:prstGeom prst="wedgeRoundRectCallout">
            <a:avLst>
              <a:gd name="adj1" fmla="val -74702"/>
              <a:gd name="adj2" fmla="val 54484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And our constructor initializes that </a:t>
            </a:r>
            <a:r>
              <a:rPr lang="en-US" sz="1400" dirty="0">
                <a:solidFill>
                  <a:srgbClr val="6600CC"/>
                </a:solidFill>
              </a:rPr>
              <a:t>root pointer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6600CC"/>
                </a:solidFill>
              </a:rPr>
              <a:t>NULL</a:t>
            </a:r>
            <a:br>
              <a:rPr lang="en-US" sz="1400" dirty="0"/>
            </a:br>
            <a:r>
              <a:rPr lang="en-US" sz="1400" dirty="0"/>
              <a:t>when we create a new tree.</a:t>
            </a:r>
          </a:p>
          <a:p>
            <a:r>
              <a:rPr lang="en-US" sz="1400" dirty="0"/>
              <a:t>(This indicates the tree is empty)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40142"/>
            <a:ext cx="4699000" cy="2462213"/>
            <a:chOff x="-3806773" y="2126313"/>
            <a:chExt cx="4699000" cy="2462213"/>
          </a:xfrm>
        </p:grpSpPr>
        <p:sp>
          <p:nvSpPr>
            <p:cNvPr id="665606" name="Rectangle 6"/>
            <p:cNvSpPr>
              <a:spLocks noChangeArrowheads="1"/>
            </p:cNvSpPr>
            <p:nvPr/>
          </p:nvSpPr>
          <p:spPr bwMode="auto">
            <a:xfrm>
              <a:off x="-3806773" y="2126313"/>
              <a:ext cx="3006673" cy="2462213"/>
            </a:xfrm>
            <a:prstGeom prst="rect">
              <a:avLst/>
            </a:prstGeom>
            <a:solidFill>
              <a:srgbClr val="FFFFD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/>
                <a:t>struct</a:t>
              </a:r>
              <a:r>
                <a:rPr lang="en-US" sz="1400" dirty="0"/>
                <a:t> Node</a:t>
              </a:r>
            </a:p>
            <a:p>
              <a:pPr algn="l"/>
              <a:r>
                <a:rPr lang="en-US" sz="1400" dirty="0"/>
                <a:t>{</a:t>
              </a:r>
            </a:p>
            <a:p>
              <a:pPr algn="l"/>
              <a:r>
                <a:rPr lang="en-US" sz="1400" dirty="0"/>
                <a:t> </a:t>
              </a:r>
            </a:p>
            <a:p>
              <a:pPr algn="l"/>
              <a:endParaRPr lang="en-US" sz="1400" dirty="0"/>
            </a:p>
            <a:p>
              <a:pPr algn="l"/>
              <a:endParaRPr lang="en-US" sz="1400" dirty="0"/>
            </a:p>
            <a:p>
              <a:pPr algn="l"/>
              <a:endParaRPr lang="en-US" sz="1400" dirty="0"/>
            </a:p>
            <a:p>
              <a:pPr algn="l"/>
              <a:endParaRPr lang="en-US" sz="1400" dirty="0"/>
            </a:p>
            <a:p>
              <a:pPr algn="l"/>
              <a:endParaRPr lang="en-US" sz="1400" dirty="0"/>
            </a:p>
            <a:p>
              <a:pPr algn="l"/>
              <a:r>
                <a:rPr lang="en-US" sz="1400" dirty="0"/>
                <a:t>   </a:t>
              </a:r>
              <a:r>
                <a:rPr lang="en-US" sz="1400" dirty="0" err="1"/>
                <a:t>std</a:t>
              </a:r>
              <a:r>
                <a:rPr lang="en-US" sz="1400" dirty="0"/>
                <a:t>::string   value;</a:t>
              </a:r>
            </a:p>
            <a:p>
              <a:pPr algn="l"/>
              <a:r>
                <a:rPr lang="en-US" sz="1400" dirty="0"/>
                <a:t>   Node 	       *left,*right;</a:t>
              </a:r>
            </a:p>
            <a:p>
              <a:pPr algn="l"/>
              <a:r>
                <a:rPr lang="en-US" sz="1400" dirty="0"/>
                <a:t>};</a:t>
              </a:r>
            </a:p>
          </p:txBody>
        </p:sp>
        <p:sp>
          <p:nvSpPr>
            <p:cNvPr id="665614" name="Rectangle 14"/>
            <p:cNvSpPr>
              <a:spLocks noChangeArrowheads="1"/>
            </p:cNvSpPr>
            <p:nvPr/>
          </p:nvSpPr>
          <p:spPr bwMode="auto">
            <a:xfrm>
              <a:off x="-3679773" y="2705750"/>
              <a:ext cx="4572000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Node(const std::string &amp;myVal)</a:t>
              </a:r>
            </a:p>
            <a:p>
              <a:pPr algn="l"/>
              <a:r>
                <a:rPr lang="en-US" sz="1400">
                  <a:solidFill>
                    <a:srgbClr val="6600CC"/>
                  </a:solidFill>
                </a:rPr>
                <a:t>  {</a:t>
              </a:r>
            </a:p>
            <a:p>
              <a:pPr algn="l"/>
              <a:r>
                <a:rPr lang="en-US" sz="1400">
                  <a:solidFill>
                    <a:srgbClr val="6600CC"/>
                  </a:solidFill>
                </a:rPr>
                <a:t>     value = myVal;</a:t>
              </a:r>
            </a:p>
            <a:p>
              <a:pPr algn="l"/>
              <a:r>
                <a:rPr lang="en-US" sz="1400">
                  <a:solidFill>
                    <a:srgbClr val="6600CC"/>
                  </a:solidFill>
                </a:rPr>
                <a:t>     left = right = NULL;</a:t>
              </a:r>
            </a:p>
            <a:p>
              <a:pPr algn="l"/>
              <a:r>
                <a:rPr lang="en-US" sz="1400">
                  <a:solidFill>
                    <a:srgbClr val="6600CC"/>
                  </a:solidFill>
                </a:rPr>
                <a:t>  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5" grpId="1" animBg="1"/>
      <p:bldP spid="665605" grpId="2" animBg="1"/>
      <p:bldP spid="665611" grpId="0" animBg="1"/>
      <p:bldP spid="665611" grpId="1" animBg="1"/>
      <p:bldP spid="665612" grpId="0" animBg="1"/>
      <p:bldP spid="66561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1AFC-33C8-449D-AF65-8FCC56C755F3}" type="slidenum">
              <a:rPr lang="en-US"/>
              <a:pPr/>
              <a:t>39</a:t>
            </a:fld>
            <a:endParaRPr lang="en-US"/>
          </a:p>
        </p:txBody>
      </p:sp>
      <p:sp>
        <p:nvSpPr>
          <p:cNvPr id="667679" name="Rectangle 31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7682" name="Rectangle 34"/>
          <p:cNvSpPr>
            <a:spLocks noChangeArrowheads="1"/>
          </p:cNvSpPr>
          <p:nvPr/>
        </p:nvSpPr>
        <p:spPr bwMode="auto">
          <a:xfrm>
            <a:off x="71104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0960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035800" y="5080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BF7"/>
                </a:solidFill>
              </a:rPr>
              <a:t>NULL</a:t>
            </a:r>
          </a:p>
        </p:txBody>
      </p:sp>
      <p:grpSp>
        <p:nvGrpSpPr>
          <p:cNvPr id="667698" name="Group 50"/>
          <p:cNvGrpSpPr>
            <a:grpSpLocks/>
          </p:cNvGrpSpPr>
          <p:nvPr/>
        </p:nvGrpSpPr>
        <p:grpSpPr bwMode="auto">
          <a:xfrm>
            <a:off x="7237413" y="1058863"/>
            <a:ext cx="1106487" cy="612775"/>
            <a:chOff x="4494" y="3780"/>
            <a:chExt cx="697" cy="386"/>
          </a:xfrm>
        </p:grpSpPr>
        <p:grpSp>
          <p:nvGrpSpPr>
            <p:cNvPr id="667699" name="Group 51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7700" name="Rectangle 5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1" name="Rectangle 5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2" name="Rectangle 5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3" name="Rectangle 5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5" name="Text Box 57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6" name="Text Box 58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7480300" y="10747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CC"/>
                </a:solidFill>
              </a:rPr>
              <a:t>“Larry”</a:t>
            </a:r>
          </a:p>
        </p:txBody>
      </p:sp>
      <p:sp>
        <p:nvSpPr>
          <p:cNvPr id="667708" name="Rectangle 60"/>
          <p:cNvSpPr>
            <a:spLocks noChangeArrowheads="1"/>
          </p:cNvSpPr>
          <p:nvPr/>
        </p:nvSpPr>
        <p:spPr bwMode="auto">
          <a:xfrm>
            <a:off x="7504113" y="1431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7709" name="Rectangle 61"/>
          <p:cNvSpPr>
            <a:spLocks noChangeArrowheads="1"/>
          </p:cNvSpPr>
          <p:nvPr/>
        </p:nvSpPr>
        <p:spPr bwMode="auto">
          <a:xfrm>
            <a:off x="7875588" y="1409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cxnSp>
        <p:nvCxnSpPr>
          <p:cNvPr id="667710" name="AutoShape 62"/>
          <p:cNvCxnSpPr>
            <a:cxnSpLocks noChangeShapeType="1"/>
          </p:cNvCxnSpPr>
          <p:nvPr/>
        </p:nvCxnSpPr>
        <p:spPr bwMode="auto">
          <a:xfrm rot="16200000" flipH="1">
            <a:off x="75628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67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0" grpId="0" animBg="1"/>
      <p:bldP spid="667682" grpId="0" animBg="1"/>
      <p:bldP spid="667683" grpId="0"/>
      <p:bldP spid="667684" grpId="0"/>
      <p:bldP spid="667684" grpId="1"/>
      <p:bldP spid="667707" grpId="0"/>
      <p:bldP spid="667708" grpId="0"/>
      <p:bldP spid="6677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4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564618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111" name="Group 51"/>
          <p:cNvGrpSpPr>
            <a:grpSpLocks/>
          </p:cNvGrpSpPr>
          <p:nvPr/>
        </p:nvGrpSpPr>
        <p:grpSpPr bwMode="auto">
          <a:xfrm>
            <a:off x="5313846" y="2416175"/>
            <a:ext cx="927100" cy="457200"/>
            <a:chOff x="1240" y="1132"/>
            <a:chExt cx="584" cy="288"/>
          </a:xfrm>
        </p:grpSpPr>
        <p:sp>
          <p:nvSpPr>
            <p:cNvPr id="11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9299-7E5D-4002-9F48-DCED7DF06E8B}" type="slidenum">
              <a:rPr lang="en-US"/>
              <a:pPr/>
              <a:t>40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9822" name="Rectangle 126"/>
          <p:cNvSpPr>
            <a:spLocks noChangeArrowheads="1"/>
          </p:cNvSpPr>
          <p:nvPr/>
        </p:nvSpPr>
        <p:spPr bwMode="auto">
          <a:xfrm>
            <a:off x="71485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3" name="Text Box 127"/>
          <p:cNvSpPr txBox="1">
            <a:spLocks noChangeArrowheads="1"/>
          </p:cNvSpPr>
          <p:nvPr/>
        </p:nvSpPr>
        <p:spPr bwMode="auto">
          <a:xfrm>
            <a:off x="61341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cxnSp>
        <p:nvCxnSpPr>
          <p:cNvPr id="669825" name="AutoShape 129"/>
          <p:cNvCxnSpPr>
            <a:cxnSpLocks noChangeShapeType="1"/>
          </p:cNvCxnSpPr>
          <p:nvPr/>
        </p:nvCxnSpPr>
        <p:spPr bwMode="auto">
          <a:xfrm rot="16200000" flipH="1">
            <a:off x="76009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9826" name="Group 130"/>
          <p:cNvGrpSpPr>
            <a:grpSpLocks/>
          </p:cNvGrpSpPr>
          <p:nvPr/>
        </p:nvGrpSpPr>
        <p:grpSpPr bwMode="auto">
          <a:xfrm>
            <a:off x="6553200" y="2106613"/>
            <a:ext cx="792163" cy="592137"/>
            <a:chOff x="3511" y="3072"/>
            <a:chExt cx="729" cy="624"/>
          </a:xfrm>
        </p:grpSpPr>
        <p:sp>
          <p:nvSpPr>
            <p:cNvPr id="669827" name="Rectangle 1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8" name="Rectangle 1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9" name="Rectangle 1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0" name="Rectangle 1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1" name="Group 135"/>
          <p:cNvGrpSpPr>
            <a:grpSpLocks/>
          </p:cNvGrpSpPr>
          <p:nvPr/>
        </p:nvGrpSpPr>
        <p:grpSpPr bwMode="auto">
          <a:xfrm>
            <a:off x="7502525" y="1100138"/>
            <a:ext cx="792163" cy="592137"/>
            <a:chOff x="3511" y="3072"/>
            <a:chExt cx="729" cy="624"/>
          </a:xfrm>
        </p:grpSpPr>
        <p:sp>
          <p:nvSpPr>
            <p:cNvPr id="669832" name="Rectangle 1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3" name="Rectangle 1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4" name="Rectangle 1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5" name="Rectangle 1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6" name="Group 140"/>
          <p:cNvGrpSpPr>
            <a:grpSpLocks/>
          </p:cNvGrpSpPr>
          <p:nvPr/>
        </p:nvGrpSpPr>
        <p:grpSpPr bwMode="auto">
          <a:xfrm>
            <a:off x="8275638" y="2106613"/>
            <a:ext cx="790575" cy="592137"/>
            <a:chOff x="3511" y="3072"/>
            <a:chExt cx="729" cy="624"/>
          </a:xfrm>
        </p:grpSpPr>
        <p:sp>
          <p:nvSpPr>
            <p:cNvPr id="669837" name="Rectangle 14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8" name="Rectangle 14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9" name="Rectangle 14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40" name="Rectangle 14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41" name="Line 145"/>
          <p:cNvSpPr>
            <a:spLocks noChangeShapeType="1"/>
          </p:cNvSpPr>
          <p:nvPr/>
        </p:nvSpPr>
        <p:spPr bwMode="auto">
          <a:xfrm flipH="1">
            <a:off x="7027863" y="1574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2" name="Line 146"/>
          <p:cNvSpPr>
            <a:spLocks noChangeShapeType="1"/>
          </p:cNvSpPr>
          <p:nvPr/>
        </p:nvSpPr>
        <p:spPr bwMode="auto">
          <a:xfrm>
            <a:off x="8086725" y="1573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3" name="Text Box 147"/>
          <p:cNvSpPr txBox="1">
            <a:spLocks noChangeArrowheads="1"/>
          </p:cNvSpPr>
          <p:nvPr/>
        </p:nvSpPr>
        <p:spPr bwMode="auto">
          <a:xfrm>
            <a:off x="8250238" y="2468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44" name="Text Box 148"/>
          <p:cNvSpPr txBox="1">
            <a:spLocks noChangeArrowheads="1"/>
          </p:cNvSpPr>
          <p:nvPr/>
        </p:nvSpPr>
        <p:spPr bwMode="auto">
          <a:xfrm>
            <a:off x="7278688" y="1119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“Larry”</a:t>
            </a:r>
          </a:p>
        </p:txBody>
      </p:sp>
      <p:sp>
        <p:nvSpPr>
          <p:cNvPr id="669845" name="Text Box 149"/>
          <p:cNvSpPr txBox="1">
            <a:spLocks noChangeArrowheads="1"/>
          </p:cNvSpPr>
          <p:nvPr/>
        </p:nvSpPr>
        <p:spPr bwMode="auto">
          <a:xfrm>
            <a:off x="6376988" y="2122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“Fran”</a:t>
            </a:r>
          </a:p>
        </p:txBody>
      </p:sp>
      <p:sp>
        <p:nvSpPr>
          <p:cNvPr id="669846" name="Text Box 150"/>
          <p:cNvSpPr txBox="1">
            <a:spLocks noChangeArrowheads="1"/>
          </p:cNvSpPr>
          <p:nvPr/>
        </p:nvSpPr>
        <p:spPr bwMode="auto">
          <a:xfrm>
            <a:off x="7908925" y="2119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“Ronda”</a:t>
            </a:r>
          </a:p>
        </p:txBody>
      </p:sp>
      <p:sp>
        <p:nvSpPr>
          <p:cNvPr id="669847" name="Line 151"/>
          <p:cNvSpPr>
            <a:spLocks noChangeShapeType="1"/>
          </p:cNvSpPr>
          <p:nvPr/>
        </p:nvSpPr>
        <p:spPr bwMode="auto">
          <a:xfrm flipH="1">
            <a:off x="6575425" y="2593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9848" name="Group 152"/>
          <p:cNvGrpSpPr>
            <a:grpSpLocks/>
          </p:cNvGrpSpPr>
          <p:nvPr/>
        </p:nvGrpSpPr>
        <p:grpSpPr bwMode="auto">
          <a:xfrm>
            <a:off x="5953125" y="3098800"/>
            <a:ext cx="792163" cy="592138"/>
            <a:chOff x="3511" y="3072"/>
            <a:chExt cx="729" cy="624"/>
          </a:xfrm>
        </p:grpSpPr>
        <p:sp>
          <p:nvSpPr>
            <p:cNvPr id="669849" name="Rectangle 15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0" name="Rectangle 15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1" name="Rectangle 15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2" name="Rectangle 15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53" name="Text Box 157"/>
          <p:cNvSpPr txBox="1">
            <a:spLocks noChangeArrowheads="1"/>
          </p:cNvSpPr>
          <p:nvPr/>
        </p:nvSpPr>
        <p:spPr bwMode="auto">
          <a:xfrm>
            <a:off x="5907088" y="3452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4" name="Text Box 158"/>
          <p:cNvSpPr txBox="1">
            <a:spLocks noChangeArrowheads="1"/>
          </p:cNvSpPr>
          <p:nvPr/>
        </p:nvSpPr>
        <p:spPr bwMode="auto">
          <a:xfrm>
            <a:off x="6283325" y="3467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5" name="Text Box 159"/>
          <p:cNvSpPr txBox="1">
            <a:spLocks noChangeArrowheads="1"/>
          </p:cNvSpPr>
          <p:nvPr/>
        </p:nvSpPr>
        <p:spPr bwMode="auto">
          <a:xfrm>
            <a:off x="8607425" y="2454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6" name="Text Box 160"/>
          <p:cNvSpPr txBox="1">
            <a:spLocks noChangeArrowheads="1"/>
          </p:cNvSpPr>
          <p:nvPr/>
        </p:nvSpPr>
        <p:spPr bwMode="auto">
          <a:xfrm>
            <a:off x="5638800" y="3124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“Barry”</a:t>
            </a:r>
          </a:p>
        </p:txBody>
      </p:sp>
      <p:grpSp>
        <p:nvGrpSpPr>
          <p:cNvPr id="669858" name="Group 162"/>
          <p:cNvGrpSpPr>
            <a:grpSpLocks/>
          </p:cNvGrpSpPr>
          <p:nvPr/>
        </p:nvGrpSpPr>
        <p:grpSpPr bwMode="auto">
          <a:xfrm>
            <a:off x="7248525" y="3067050"/>
            <a:ext cx="1106488" cy="612775"/>
            <a:chOff x="4494" y="3780"/>
            <a:chExt cx="697" cy="386"/>
          </a:xfrm>
        </p:grpSpPr>
        <p:grpSp>
          <p:nvGrpSpPr>
            <p:cNvPr id="669859" name="Group 163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9860" name="Rectangle 16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1" name="Rectangle 16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2" name="Rectangle 16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3" name="Rectangle 16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9864" name="Text Box 168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5" name="Text Box 169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6" name="Text Box 170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9878" name="Text Box 182"/>
          <p:cNvSpPr txBox="1">
            <a:spLocks noChangeArrowheads="1"/>
          </p:cNvSpPr>
          <p:nvPr/>
        </p:nvSpPr>
        <p:spPr bwMode="auto">
          <a:xfrm>
            <a:off x="8369300" y="15255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7" name="Text Box 191"/>
          <p:cNvSpPr txBox="1">
            <a:spLocks noChangeArrowheads="1"/>
          </p:cNvSpPr>
          <p:nvPr/>
        </p:nvSpPr>
        <p:spPr bwMode="auto">
          <a:xfrm>
            <a:off x="8050213" y="26924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9" name="Text Box 193"/>
          <p:cNvSpPr txBox="1">
            <a:spLocks noChangeArrowheads="1"/>
          </p:cNvSpPr>
          <p:nvPr/>
        </p:nvSpPr>
        <p:spPr bwMode="auto">
          <a:xfrm>
            <a:off x="7554913" y="3048000"/>
            <a:ext cx="865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69890" name="Rectangle 194"/>
          <p:cNvSpPr>
            <a:spLocks noChangeArrowheads="1"/>
          </p:cNvSpPr>
          <p:nvPr/>
        </p:nvSpPr>
        <p:spPr bwMode="auto">
          <a:xfrm>
            <a:off x="7515225" y="34401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91" name="Rectangle 195"/>
          <p:cNvSpPr>
            <a:spLocks noChangeArrowheads="1"/>
          </p:cNvSpPr>
          <p:nvPr/>
        </p:nvSpPr>
        <p:spPr bwMode="auto">
          <a:xfrm>
            <a:off x="7886700" y="3417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69893" name="Group 197"/>
          <p:cNvGrpSpPr>
            <a:grpSpLocks/>
          </p:cNvGrpSpPr>
          <p:nvPr/>
        </p:nvGrpSpPr>
        <p:grpSpPr bwMode="auto">
          <a:xfrm>
            <a:off x="8094663" y="2503488"/>
            <a:ext cx="554037" cy="573087"/>
            <a:chOff x="5075" y="1592"/>
            <a:chExt cx="349" cy="361"/>
          </a:xfrm>
        </p:grpSpPr>
        <p:sp>
          <p:nvSpPr>
            <p:cNvPr id="669894" name="Rectangle 198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95" name="Line 199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98" name="Text Box 202"/>
          <p:cNvSpPr txBox="1">
            <a:spLocks noChangeArrowheads="1"/>
          </p:cNvSpPr>
          <p:nvPr/>
        </p:nvSpPr>
        <p:spPr bwMode="auto">
          <a:xfrm>
            <a:off x="6591300" y="11049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7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4 0.13321 " pathEditMode="relative" ptsTypes="AA">
                                      <p:cBhvr>
                                        <p:cTn id="19" dur="2000" fill="hold"/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6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6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6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878" grpId="0"/>
      <p:bldP spid="669878" grpId="1"/>
      <p:bldP spid="669887" grpId="0"/>
      <p:bldP spid="669887" grpId="1"/>
      <p:bldP spid="669889" grpId="0"/>
      <p:bldP spid="669890" grpId="0"/>
      <p:bldP spid="669891" grpId="0"/>
      <p:bldP spid="669898" grpId="0"/>
      <p:bldP spid="66989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A1-4351-48A6-B4DA-6132B37C1328}" type="slidenum">
              <a:rPr lang="en-US"/>
              <a:pPr/>
              <a:t>41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sp>
        <p:nvSpPr>
          <p:cNvPr id="606282" name="Text Box 74"/>
          <p:cNvSpPr txBox="1">
            <a:spLocks noChangeArrowheads="1"/>
          </p:cNvSpPr>
          <p:nvPr/>
        </p:nvSpPr>
        <p:spPr bwMode="auto">
          <a:xfrm>
            <a:off x="593725" y="1369992"/>
            <a:ext cx="7843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As with BST Search, there is a </a:t>
            </a:r>
            <a:r>
              <a:rPr lang="en-US" dirty="0">
                <a:solidFill>
                  <a:schemeClr val="accent2"/>
                </a:solidFill>
              </a:rPr>
              <a:t>recursive version</a:t>
            </a:r>
            <a:r>
              <a:rPr lang="en-US" dirty="0"/>
              <a:t> of the Insertion algorithm too. Be familiar with it!</a:t>
            </a:r>
          </a:p>
        </p:txBody>
      </p:sp>
      <p:sp>
        <p:nvSpPr>
          <p:cNvPr id="606287" name="Text Box 79"/>
          <p:cNvSpPr txBox="1">
            <a:spLocks noChangeArrowheads="1"/>
          </p:cNvSpPr>
          <p:nvPr/>
        </p:nvSpPr>
        <p:spPr bwMode="auto">
          <a:xfrm>
            <a:off x="517525" y="2570142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Given a random array of numbers if you insert them one at a time into a BST, what will the BST look like?</a:t>
            </a:r>
          </a:p>
        </p:txBody>
      </p:sp>
      <p:sp>
        <p:nvSpPr>
          <p:cNvPr id="606291" name="Text Box 83"/>
          <p:cNvSpPr txBox="1">
            <a:spLocks noChangeArrowheads="1"/>
          </p:cNvSpPr>
          <p:nvPr/>
        </p:nvSpPr>
        <p:spPr bwMode="auto">
          <a:xfrm>
            <a:off x="517525" y="4217910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Given a ordered array of numbers if you insert them one at a time into a BST, what will the BST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87" grpId="0"/>
      <p:bldP spid="6062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1C16-4F39-4BB7-892C-E6F46DF70EAF}" type="slidenum">
              <a:rPr lang="en-US"/>
              <a:pPr/>
              <a:t>42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of BST Insertion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4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So, what’s the big-oh of BST Insertion?</a:t>
            </a:r>
            <a:endParaRPr lang="en-US"/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280988" y="1981200"/>
            <a:ext cx="8540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Right! It’s also 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Why? Because we have to first use a binary search to find where to insert our node and binary search is </a:t>
            </a:r>
            <a:r>
              <a:rPr lang="en-US">
                <a:solidFill>
                  <a:srgbClr val="6600CC"/>
                </a:solidFill>
              </a:rPr>
              <a:t>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n).</a:t>
            </a:r>
          </a:p>
          <a:p>
            <a:endParaRPr lang="en-US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Once we’ve found the right spot, we can insert our new node in </a:t>
            </a:r>
            <a:r>
              <a:rPr lang="en-US">
                <a:solidFill>
                  <a:srgbClr val="6600CC"/>
                </a:solidFill>
              </a:rPr>
              <a:t>O(1)</a:t>
            </a:r>
            <a:r>
              <a:rPr lang="en-US">
                <a:solidFill>
                  <a:srgbClr val="006666"/>
                </a:solidFill>
              </a:rPr>
              <a:t> time.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4764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990000"/>
                </a:solidFill>
              </a:rPr>
              <a:t>Groovy Baby!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1" grpId="0" build="p"/>
      <p:bldP spid="6615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D46-74C1-40E2-B62E-8B1EB1544665}" type="slidenum">
              <a:rPr lang="en-US"/>
              <a:pPr/>
              <a:t>43</a:t>
            </a:fld>
            <a:endParaRPr lang="en-US"/>
          </a:p>
        </p:txBody>
      </p:sp>
      <p:sp>
        <p:nvSpPr>
          <p:cNvPr id="578572" name="Text Box 12"/>
          <p:cNvSpPr txBox="1">
            <a:spLocks noChangeArrowheads="1"/>
          </p:cNvSpPr>
          <p:nvPr/>
        </p:nvSpPr>
        <p:spPr bwMode="auto">
          <a:xfrm>
            <a:off x="542925" y="5937250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big-oh to find the minimum or maximum element?</a:t>
            </a:r>
          </a:p>
        </p:txBody>
      </p:sp>
      <p:grpSp>
        <p:nvGrpSpPr>
          <p:cNvPr id="578623" name="Group 63"/>
          <p:cNvGrpSpPr>
            <a:grpSpLocks/>
          </p:cNvGrpSpPr>
          <p:nvPr/>
        </p:nvGrpSpPr>
        <p:grpSpPr bwMode="auto">
          <a:xfrm>
            <a:off x="2501900" y="2800350"/>
            <a:ext cx="3543300" cy="2611438"/>
            <a:chOff x="1608" y="1764"/>
            <a:chExt cx="2232" cy="1645"/>
          </a:xfrm>
        </p:grpSpPr>
        <p:grpSp>
          <p:nvGrpSpPr>
            <p:cNvPr id="578573" name="Group 13"/>
            <p:cNvGrpSpPr>
              <a:grpSpLocks/>
            </p:cNvGrpSpPr>
            <p:nvPr/>
          </p:nvGrpSpPr>
          <p:grpSpPr bwMode="auto">
            <a:xfrm>
              <a:off x="2184" y="2398"/>
              <a:ext cx="499" cy="373"/>
              <a:chOff x="3511" y="3072"/>
              <a:chExt cx="729" cy="624"/>
            </a:xfrm>
          </p:grpSpPr>
          <p:sp>
            <p:nvSpPr>
              <p:cNvPr id="57857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78" name="Group 18"/>
            <p:cNvGrpSpPr>
              <a:grpSpLocks/>
            </p:cNvGrpSpPr>
            <p:nvPr/>
          </p:nvGrpSpPr>
          <p:grpSpPr bwMode="auto">
            <a:xfrm>
              <a:off x="2782" y="1764"/>
              <a:ext cx="499" cy="373"/>
              <a:chOff x="3511" y="3072"/>
              <a:chExt cx="729" cy="624"/>
            </a:xfrm>
          </p:grpSpPr>
          <p:sp>
            <p:nvSpPr>
              <p:cNvPr id="57857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83" name="Group 23"/>
            <p:cNvGrpSpPr>
              <a:grpSpLocks/>
            </p:cNvGrpSpPr>
            <p:nvPr/>
          </p:nvGrpSpPr>
          <p:grpSpPr bwMode="auto">
            <a:xfrm>
              <a:off x="3269" y="2398"/>
              <a:ext cx="498" cy="373"/>
              <a:chOff x="3511" y="3072"/>
              <a:chExt cx="729" cy="624"/>
            </a:xfrm>
          </p:grpSpPr>
          <p:sp>
            <p:nvSpPr>
              <p:cNvPr id="578584" name="Rectangle 2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5" name="Rectangle 2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6" name="Rectangle 2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7" name="Rectangle 2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588" name="Line 28"/>
            <p:cNvSpPr>
              <a:spLocks noChangeShapeType="1"/>
            </p:cNvSpPr>
            <p:nvPr/>
          </p:nvSpPr>
          <p:spPr bwMode="auto">
            <a:xfrm flipH="1">
              <a:off x="2483" y="2063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89" name="Line 29"/>
            <p:cNvSpPr>
              <a:spLocks noChangeShapeType="1"/>
            </p:cNvSpPr>
            <p:nvPr/>
          </p:nvSpPr>
          <p:spPr bwMode="auto">
            <a:xfrm>
              <a:off x="3150" y="2062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90" name="Text Box 30"/>
            <p:cNvSpPr txBox="1">
              <a:spLocks noChangeArrowheads="1"/>
            </p:cNvSpPr>
            <p:nvPr/>
          </p:nvSpPr>
          <p:spPr bwMode="auto">
            <a:xfrm>
              <a:off x="3253" y="262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591" name="Text Box 31"/>
            <p:cNvSpPr txBox="1">
              <a:spLocks noChangeArrowheads="1"/>
            </p:cNvSpPr>
            <p:nvPr/>
          </p:nvSpPr>
          <p:spPr bwMode="auto">
            <a:xfrm>
              <a:off x="2641" y="1776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2073" y="2408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8593" name="Text Box 33"/>
            <p:cNvSpPr txBox="1">
              <a:spLocks noChangeArrowheads="1"/>
            </p:cNvSpPr>
            <p:nvPr/>
          </p:nvSpPr>
          <p:spPr bwMode="auto">
            <a:xfrm>
              <a:off x="3038" y="2406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8594" name="Line 34"/>
            <p:cNvSpPr>
              <a:spLocks noChangeShapeType="1"/>
            </p:cNvSpPr>
            <p:nvPr/>
          </p:nvSpPr>
          <p:spPr bwMode="auto">
            <a:xfrm flipH="1">
              <a:off x="2198" y="2705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595" name="Group 35"/>
            <p:cNvGrpSpPr>
              <a:grpSpLocks/>
            </p:cNvGrpSpPr>
            <p:nvPr/>
          </p:nvGrpSpPr>
          <p:grpSpPr bwMode="auto">
            <a:xfrm>
              <a:off x="1806" y="3023"/>
              <a:ext cx="499" cy="373"/>
              <a:chOff x="3511" y="3072"/>
              <a:chExt cx="729" cy="624"/>
            </a:xfrm>
          </p:grpSpPr>
          <p:sp>
            <p:nvSpPr>
              <p:cNvPr id="57859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600" name="Text Box 40"/>
            <p:cNvSpPr txBox="1">
              <a:spLocks noChangeArrowheads="1"/>
            </p:cNvSpPr>
            <p:nvPr/>
          </p:nvSpPr>
          <p:spPr bwMode="auto">
            <a:xfrm>
              <a:off x="1777" y="324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1" name="Text Box 41"/>
            <p:cNvSpPr txBox="1">
              <a:spLocks noChangeArrowheads="1"/>
            </p:cNvSpPr>
            <p:nvPr/>
          </p:nvSpPr>
          <p:spPr bwMode="auto">
            <a:xfrm>
              <a:off x="2014" y="325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2" name="Text Box 42"/>
            <p:cNvSpPr txBox="1">
              <a:spLocks noChangeArrowheads="1"/>
            </p:cNvSpPr>
            <p:nvPr/>
          </p:nvSpPr>
          <p:spPr bwMode="auto">
            <a:xfrm>
              <a:off x="3478" y="261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1608" y="3039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“Barry”</a:t>
              </a:r>
            </a:p>
          </p:txBody>
        </p: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622" y="3003"/>
              <a:ext cx="697" cy="386"/>
              <a:chOff x="4494" y="3780"/>
              <a:chExt cx="697" cy="386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4692" y="3780"/>
                <a:ext cx="499" cy="373"/>
                <a:chOff x="3511" y="3072"/>
                <a:chExt cx="729" cy="624"/>
              </a:xfrm>
            </p:grpSpPr>
            <p:sp>
              <p:nvSpPr>
                <p:cNvPr id="578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8610" name="Text Box 50"/>
              <p:cNvSpPr txBox="1">
                <a:spLocks noChangeArrowheads="1"/>
              </p:cNvSpPr>
              <p:nvPr/>
            </p:nvSpPr>
            <p:spPr bwMode="auto">
              <a:xfrm>
                <a:off x="4663" y="4003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1" name="Text Box 51"/>
              <p:cNvSpPr txBox="1">
                <a:spLocks noChangeArrowheads="1"/>
              </p:cNvSpPr>
              <p:nvPr/>
            </p:nvSpPr>
            <p:spPr bwMode="auto">
              <a:xfrm>
                <a:off x="4900" y="4012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2" name="Text Box 52"/>
              <p:cNvSpPr txBox="1">
                <a:spLocks noChangeArrowheads="1"/>
              </p:cNvSpPr>
              <p:nvPr/>
            </p:nvSpPr>
            <p:spPr bwMode="auto">
              <a:xfrm>
                <a:off x="4494" y="379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   </a:t>
                </a:r>
              </a:p>
            </p:txBody>
          </p:sp>
        </p:grpSp>
        <p:sp>
          <p:nvSpPr>
            <p:cNvPr id="578617" name="Text Box 57"/>
            <p:cNvSpPr txBox="1">
              <a:spLocks noChangeArrowheads="1"/>
            </p:cNvSpPr>
            <p:nvPr/>
          </p:nvSpPr>
          <p:spPr bwMode="auto">
            <a:xfrm>
              <a:off x="2815" y="2991"/>
              <a:ext cx="5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chemeClr val="tx1"/>
                  </a:solidFill>
                </a:rPr>
                <a:t>“Phil”</a:t>
              </a:r>
            </a:p>
          </p:txBody>
        </p:sp>
        <p:sp>
          <p:nvSpPr>
            <p:cNvPr id="578618" name="Rectangle 58"/>
            <p:cNvSpPr>
              <a:spLocks noChangeArrowheads="1"/>
            </p:cNvSpPr>
            <p:nvPr/>
          </p:nvSpPr>
          <p:spPr bwMode="auto">
            <a:xfrm>
              <a:off x="2790" y="323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19" name="Rectangle 59"/>
            <p:cNvSpPr>
              <a:spLocks noChangeArrowheads="1"/>
            </p:cNvSpPr>
            <p:nvPr/>
          </p:nvSpPr>
          <p:spPr bwMode="auto">
            <a:xfrm>
              <a:off x="3024" y="322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3155" y="2648"/>
              <a:ext cx="349" cy="361"/>
              <a:chOff x="5075" y="1592"/>
              <a:chExt cx="349" cy="361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5232" y="1592"/>
                <a:ext cx="192" cy="96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622" name="Line 62"/>
              <p:cNvSpPr>
                <a:spLocks noChangeShapeType="1"/>
              </p:cNvSpPr>
              <p:nvPr/>
            </p:nvSpPr>
            <p:spPr bwMode="auto">
              <a:xfrm flipH="1">
                <a:off x="5075" y="1670"/>
                <a:ext cx="201" cy="283"/>
              </a:xfrm>
              <a:prstGeom prst="line">
                <a:avLst/>
              </a:prstGeom>
              <a:noFill/>
              <a:ln w="508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04813" y="966788"/>
            <a:ext cx="879316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How do we find 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values in a BST?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000">
              <a:solidFill>
                <a:schemeClr val="tx1"/>
              </a:solidFill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78569" name="Text Box 9"/>
          <p:cNvSpPr txBox="1">
            <a:spLocks noChangeArrowheads="1"/>
          </p:cNvSpPr>
          <p:nvPr/>
        </p:nvSpPr>
        <p:spPr bwMode="auto">
          <a:xfrm>
            <a:off x="330200" y="2743200"/>
            <a:ext cx="4267200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GetMin(node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(pRoot-&gt;left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pRoot-&gt;left;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633913" y="2743200"/>
            <a:ext cx="4306887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GetMax(node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(pRoot-&gt;right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pRoot-&gt;right;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625" name="Rectangle 65"/>
          <p:cNvSpPr>
            <a:spLocks noChangeArrowheads="1"/>
          </p:cNvSpPr>
          <p:nvPr/>
        </p:nvSpPr>
        <p:spPr bwMode="auto">
          <a:xfrm>
            <a:off x="509588" y="1498600"/>
            <a:ext cx="833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value is located at the </a:t>
            </a:r>
            <a:r>
              <a:rPr lang="en-US">
                <a:solidFill>
                  <a:schemeClr val="accent2"/>
                </a:solidFill>
              </a:rPr>
              <a:t>left-most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The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 is located at the</a:t>
            </a:r>
            <a:r>
              <a:rPr lang="en-US">
                <a:solidFill>
                  <a:schemeClr val="accent2"/>
                </a:solidFill>
              </a:rPr>
              <a:t> right-most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</p:txBody>
      </p:sp>
      <p:sp>
        <p:nvSpPr>
          <p:cNvPr id="578624" name="Rectangle 64"/>
          <p:cNvSpPr>
            <a:spLocks noChangeArrowheads="1"/>
          </p:cNvSpPr>
          <p:nvPr/>
        </p:nvSpPr>
        <p:spPr bwMode="auto">
          <a:xfrm>
            <a:off x="304800" y="1447800"/>
            <a:ext cx="8610600" cy="1066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2" grpId="0"/>
      <p:bldP spid="578569" grpId="0" animBg="1"/>
      <p:bldP spid="578570" grpId="0" animBg="1"/>
      <p:bldP spid="578625" grpId="0"/>
      <p:bldP spid="5786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64C-DE6A-4644-A58F-84BE02261785}" type="slidenum">
              <a:rPr lang="en-US"/>
              <a:pPr/>
              <a:t>44</a:t>
            </a:fld>
            <a:endParaRPr lang="en-US"/>
          </a:p>
        </p:txBody>
      </p:sp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530225" y="539432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Hopefully you’re getting the idea that most tree functions can be done </a:t>
            </a:r>
            <a:r>
              <a:rPr lang="en-US">
                <a:solidFill>
                  <a:schemeClr val="accent2"/>
                </a:solidFill>
              </a:rPr>
              <a:t>recursively</a:t>
            </a:r>
            <a:r>
              <a:rPr lang="en-US"/>
              <a:t>…</a:t>
            </a:r>
          </a:p>
        </p:txBody>
      </p:sp>
      <p:sp>
        <p:nvSpPr>
          <p:cNvPr id="60728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457200" y="10064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 here are recursive versions for you…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77800" y="2057400"/>
            <a:ext cx="431958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(pRoot-&gt;left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(pRoot-&gt;left));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4527550" y="2070100"/>
            <a:ext cx="450373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(pRoot-&gt;right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(pRoot-&gt;right));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47E6-D3A7-416C-9574-325A2AFE8B9E}" type="slidenum">
              <a:rPr lang="en-US"/>
              <a:pPr/>
              <a:t>45</a:t>
            </a:fld>
            <a:endParaRPr 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InOrder(Node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  // if empty, return…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InOrder(cur-&gt;left);   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/>
            </a:br>
            <a:r>
              <a:rPr lang="en-US" sz="1800"/>
              <a:t>    cout &lt;&lt; cur-&gt;value;      // </a:t>
            </a:r>
            <a:r>
              <a:rPr lang="en-US" sz="1800">
                <a:solidFill>
                  <a:schemeClr val="accent2"/>
                </a:solidFill>
              </a:rPr>
              <a:t>Process the </a:t>
            </a:r>
            <a:r>
              <a:rPr lang="en-US" sz="1800">
                <a:solidFill>
                  <a:srgbClr val="FF3300"/>
                </a:solidFill>
              </a:rPr>
              <a:t>current</a:t>
            </a:r>
            <a:r>
              <a:rPr lang="en-US" sz="180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 InOrder(cur-&gt; right);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5549900" y="1114425"/>
            <a:ext cx="3668713" cy="2892425"/>
            <a:chOff x="3506" y="509"/>
            <a:chExt cx="2311" cy="1822"/>
          </a:xfrm>
        </p:grpSpPr>
        <p:grpSp>
          <p:nvGrpSpPr>
            <p:cNvPr id="614406" name="Group 6"/>
            <p:cNvGrpSpPr>
              <a:grpSpLocks/>
            </p:cNvGrpSpPr>
            <p:nvPr/>
          </p:nvGrpSpPr>
          <p:grpSpPr bwMode="auto">
            <a:xfrm>
              <a:off x="3506" y="672"/>
              <a:ext cx="2311" cy="1659"/>
              <a:chOff x="3443" y="693"/>
              <a:chExt cx="2311" cy="1659"/>
            </a:xfrm>
          </p:grpSpPr>
          <p:grpSp>
            <p:nvGrpSpPr>
              <p:cNvPr id="614407" name="Group 7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14408" name="Rectangle 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2" name="Group 1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44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7" name="Group 17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614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1" name="Rectangle 2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22" name="Line 22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3" name="Line 23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4" name="Text Box 24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5" name="Text Box 25"/>
              <p:cNvSpPr txBox="1">
                <a:spLocks noChangeArrowheads="1"/>
              </p:cNvSpPr>
              <p:nvPr/>
            </p:nvSpPr>
            <p:spPr bwMode="auto">
              <a:xfrm>
                <a:off x="4376" y="705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“jane”     </a:t>
                </a:r>
              </a:p>
            </p:txBody>
          </p:sp>
          <p:sp>
            <p:nvSpPr>
              <p:cNvPr id="614426" name="Text Box 26"/>
              <p:cNvSpPr txBox="1">
                <a:spLocks noChangeArrowheads="1"/>
              </p:cNvSpPr>
              <p:nvPr/>
            </p:nvSpPr>
            <p:spPr bwMode="auto">
              <a:xfrm>
                <a:off x="3800" y="1353"/>
                <a:ext cx="9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“danny”     </a:t>
                </a:r>
              </a:p>
            </p:txBody>
          </p:sp>
          <p:sp>
            <p:nvSpPr>
              <p:cNvPr id="614427" name="Text Box 27"/>
              <p:cNvSpPr txBox="1">
                <a:spLocks noChangeArrowheads="1"/>
              </p:cNvSpPr>
              <p:nvPr/>
            </p:nvSpPr>
            <p:spPr bwMode="auto">
              <a:xfrm>
                <a:off x="4847" y="1351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“waa”      </a:t>
                </a:r>
              </a:p>
            </p:txBody>
          </p:sp>
          <p:sp>
            <p:nvSpPr>
              <p:cNvPr id="614428" name="Text Box 28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9" name="Line 29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430" name="Group 30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61443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4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35" name="Text Box 35"/>
              <p:cNvSpPr txBox="1">
                <a:spLocks noChangeArrowheads="1"/>
              </p:cNvSpPr>
              <p:nvPr/>
            </p:nvSpPr>
            <p:spPr bwMode="auto">
              <a:xfrm>
                <a:off x="3443" y="1986"/>
                <a:ext cx="6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“bill”   </a:t>
                </a:r>
              </a:p>
            </p:txBody>
          </p:sp>
          <p:sp>
            <p:nvSpPr>
              <p:cNvPr id="61443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37" name="Text Box 37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614438" name="Group 38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6144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43" name="Line 43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44" name="Text Box 44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45" name="Text Box 45"/>
              <p:cNvSpPr txBox="1">
                <a:spLocks noChangeArrowheads="1"/>
              </p:cNvSpPr>
              <p:nvPr/>
            </p:nvSpPr>
            <p:spPr bwMode="auto">
              <a:xfrm>
                <a:off x="4226" y="1978"/>
                <a:ext cx="10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“frank”      </a:t>
                </a:r>
              </a:p>
            </p:txBody>
          </p:sp>
          <p:sp>
            <p:nvSpPr>
              <p:cNvPr id="614446" name="Text Box 46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614447" name="Rectangle 47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48" name="Text Box 48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50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614451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61445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grpSp>
        <p:nvGrpSpPr>
          <p:cNvPr id="614454" name="Group 54"/>
          <p:cNvGrpSpPr>
            <a:grpSpLocks/>
          </p:cNvGrpSpPr>
          <p:nvPr/>
        </p:nvGrpSpPr>
        <p:grpSpPr bwMode="auto">
          <a:xfrm>
            <a:off x="5305425" y="1412875"/>
            <a:ext cx="1890713" cy="1476375"/>
            <a:chOff x="3342" y="890"/>
            <a:chExt cx="1191" cy="930"/>
          </a:xfrm>
        </p:grpSpPr>
        <p:grpSp>
          <p:nvGrpSpPr>
            <p:cNvPr id="614455" name="Group 55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56" name="Line 5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57" name="Text Box 5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58" name="Rectangle 58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4364038" y="2443163"/>
            <a:ext cx="1890712" cy="1476375"/>
            <a:chOff x="3342" y="890"/>
            <a:chExt cx="1191" cy="930"/>
          </a:xfrm>
        </p:grpSpPr>
        <p:grpSp>
          <p:nvGrpSpPr>
            <p:cNvPr id="614460" name="Group 60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61" name="Line 6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2" name="Text Box 62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3" name="Rectangle 63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7312025" y="50625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bill</a:t>
            </a:r>
          </a:p>
        </p:txBody>
      </p:sp>
      <p:grpSp>
        <p:nvGrpSpPr>
          <p:cNvPr id="614465" name="Group 65"/>
          <p:cNvGrpSpPr>
            <a:grpSpLocks/>
          </p:cNvGrpSpPr>
          <p:nvPr/>
        </p:nvGrpSpPr>
        <p:grpSpPr bwMode="auto">
          <a:xfrm>
            <a:off x="4114800" y="2438400"/>
            <a:ext cx="2124075" cy="1524000"/>
            <a:chOff x="2592" y="1536"/>
            <a:chExt cx="1338" cy="960"/>
          </a:xfrm>
        </p:grpSpPr>
        <p:grpSp>
          <p:nvGrpSpPr>
            <p:cNvPr id="614466" name="Group 66"/>
            <p:cNvGrpSpPr>
              <a:grpSpLocks/>
            </p:cNvGrpSpPr>
            <p:nvPr/>
          </p:nvGrpSpPr>
          <p:grpSpPr bwMode="auto">
            <a:xfrm>
              <a:off x="3346" y="1536"/>
              <a:ext cx="584" cy="288"/>
              <a:chOff x="1240" y="1132"/>
              <a:chExt cx="584" cy="288"/>
            </a:xfrm>
          </p:grpSpPr>
          <p:sp>
            <p:nvSpPr>
              <p:cNvPr id="614467" name="Line 67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8" name="Text Box 68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9" name="Rectangle 69"/>
            <p:cNvSpPr>
              <a:spLocks noChangeArrowheads="1"/>
            </p:cNvSpPr>
            <p:nvPr/>
          </p:nvSpPr>
          <p:spPr bwMode="auto">
            <a:xfrm>
              <a:off x="2592" y="2208"/>
              <a:ext cx="864" cy="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70" name="Group 70"/>
          <p:cNvGrpSpPr>
            <a:grpSpLocks/>
          </p:cNvGrpSpPr>
          <p:nvPr/>
        </p:nvGrpSpPr>
        <p:grpSpPr bwMode="auto">
          <a:xfrm>
            <a:off x="5192713" y="2424113"/>
            <a:ext cx="3613150" cy="1573212"/>
            <a:chOff x="3299" y="1010"/>
            <a:chExt cx="2276" cy="991"/>
          </a:xfrm>
        </p:grpSpPr>
        <p:grpSp>
          <p:nvGrpSpPr>
            <p:cNvPr id="614471" name="Group 71"/>
            <p:cNvGrpSpPr>
              <a:grpSpLocks/>
            </p:cNvGrpSpPr>
            <p:nvPr/>
          </p:nvGrpSpPr>
          <p:grpSpPr bwMode="auto">
            <a:xfrm>
              <a:off x="5015" y="1713"/>
              <a:ext cx="560" cy="288"/>
              <a:chOff x="3818" y="404"/>
              <a:chExt cx="560" cy="288"/>
            </a:xfrm>
          </p:grpSpPr>
          <p:sp>
            <p:nvSpPr>
              <p:cNvPr id="614472" name="Line 72"/>
              <p:cNvSpPr>
                <a:spLocks noChangeShapeType="1"/>
              </p:cNvSpPr>
              <p:nvPr/>
            </p:nvSpPr>
            <p:spPr bwMode="auto">
              <a:xfrm>
                <a:off x="3818" y="5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73" name="Text Box 73"/>
              <p:cNvSpPr txBox="1">
                <a:spLocks noChangeArrowheads="1"/>
              </p:cNvSpPr>
              <p:nvPr/>
            </p:nvSpPr>
            <p:spPr bwMode="auto">
              <a:xfrm>
                <a:off x="3971" y="404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74" name="Rectangle 74"/>
            <p:cNvSpPr>
              <a:spLocks noChangeArrowheads="1"/>
            </p:cNvSpPr>
            <p:nvPr/>
          </p:nvSpPr>
          <p:spPr bwMode="auto">
            <a:xfrm>
              <a:off x="3299" y="1010"/>
              <a:ext cx="658" cy="30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75" name="Rectangle 75"/>
          <p:cNvSpPr>
            <a:spLocks noChangeArrowheads="1"/>
          </p:cNvSpPr>
          <p:nvPr/>
        </p:nvSpPr>
        <p:spPr bwMode="auto">
          <a:xfrm>
            <a:off x="7302500" y="53467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danny</a:t>
            </a:r>
          </a:p>
        </p:txBody>
      </p:sp>
      <p:sp>
        <p:nvSpPr>
          <p:cNvPr id="614476" name="Rectangle 76"/>
          <p:cNvSpPr>
            <a:spLocks noChangeArrowheads="1"/>
          </p:cNvSpPr>
          <p:nvPr/>
        </p:nvSpPr>
        <p:spPr bwMode="auto">
          <a:xfrm>
            <a:off x="7289800" y="567531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frank</a:t>
            </a:r>
          </a:p>
        </p:txBody>
      </p:sp>
      <p:grpSp>
        <p:nvGrpSpPr>
          <p:cNvPr id="614477" name="Group 77"/>
          <p:cNvGrpSpPr>
            <a:grpSpLocks/>
          </p:cNvGrpSpPr>
          <p:nvPr/>
        </p:nvGrpSpPr>
        <p:grpSpPr bwMode="auto">
          <a:xfrm>
            <a:off x="4113213" y="2438400"/>
            <a:ext cx="4792662" cy="1828800"/>
            <a:chOff x="2591" y="1536"/>
            <a:chExt cx="3019" cy="1152"/>
          </a:xfrm>
        </p:grpSpPr>
        <p:grpSp>
          <p:nvGrpSpPr>
            <p:cNvPr id="614478" name="Group 78"/>
            <p:cNvGrpSpPr>
              <a:grpSpLocks/>
            </p:cNvGrpSpPr>
            <p:nvPr/>
          </p:nvGrpSpPr>
          <p:grpSpPr bwMode="auto">
            <a:xfrm>
              <a:off x="2591" y="1536"/>
              <a:ext cx="1338" cy="960"/>
              <a:chOff x="2592" y="1536"/>
              <a:chExt cx="1338" cy="960"/>
            </a:xfrm>
          </p:grpSpPr>
          <p:grpSp>
            <p:nvGrpSpPr>
              <p:cNvPr id="614479" name="Group 79"/>
              <p:cNvGrpSpPr>
                <a:grpSpLocks/>
              </p:cNvGrpSpPr>
              <p:nvPr/>
            </p:nvGrpSpPr>
            <p:grpSpPr bwMode="auto">
              <a:xfrm>
                <a:off x="3346" y="1536"/>
                <a:ext cx="584" cy="288"/>
                <a:chOff x="1240" y="1132"/>
                <a:chExt cx="584" cy="288"/>
              </a:xfrm>
            </p:grpSpPr>
            <p:sp>
              <p:nvSpPr>
                <p:cNvPr id="614480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40" y="1132"/>
                  <a:ext cx="4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cur</a:t>
                  </a:r>
                </a:p>
              </p:txBody>
            </p:sp>
          </p:grpSp>
          <p:sp>
            <p:nvSpPr>
              <p:cNvPr id="614482" name="Rectangle 82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3" name="Rectangle 83"/>
            <p:cNvSpPr>
              <a:spLocks noChangeArrowheads="1"/>
            </p:cNvSpPr>
            <p:nvPr/>
          </p:nvSpPr>
          <p:spPr bwMode="auto">
            <a:xfrm>
              <a:off x="4992" y="2208"/>
              <a:ext cx="618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84" name="Group 84"/>
          <p:cNvGrpSpPr>
            <a:grpSpLocks/>
          </p:cNvGrpSpPr>
          <p:nvPr/>
        </p:nvGrpSpPr>
        <p:grpSpPr bwMode="auto">
          <a:xfrm>
            <a:off x="4876800" y="1403350"/>
            <a:ext cx="2293938" cy="1524000"/>
            <a:chOff x="3072" y="884"/>
            <a:chExt cx="1445" cy="960"/>
          </a:xfrm>
        </p:grpSpPr>
        <p:grpSp>
          <p:nvGrpSpPr>
            <p:cNvPr id="614485" name="Group 85"/>
            <p:cNvGrpSpPr>
              <a:grpSpLocks/>
            </p:cNvGrpSpPr>
            <p:nvPr/>
          </p:nvGrpSpPr>
          <p:grpSpPr bwMode="auto">
            <a:xfrm>
              <a:off x="3933" y="884"/>
              <a:ext cx="584" cy="288"/>
              <a:chOff x="1240" y="1132"/>
              <a:chExt cx="584" cy="288"/>
            </a:xfrm>
          </p:grpSpPr>
          <p:sp>
            <p:nvSpPr>
              <p:cNvPr id="614486" name="Line 8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87" name="Text Box 8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88" name="Rectangle 88"/>
            <p:cNvSpPr>
              <a:spLocks noChangeArrowheads="1"/>
            </p:cNvSpPr>
            <p:nvPr/>
          </p:nvSpPr>
          <p:spPr bwMode="auto">
            <a:xfrm>
              <a:off x="3072" y="1616"/>
              <a:ext cx="864" cy="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9" name="Rectangle 89"/>
          <p:cNvSpPr>
            <a:spLocks noChangeArrowheads="1"/>
          </p:cNvSpPr>
          <p:nvPr/>
        </p:nvSpPr>
        <p:spPr bwMode="auto">
          <a:xfrm>
            <a:off x="7302500" y="5934075"/>
            <a:ext cx="78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jane</a:t>
            </a:r>
          </a:p>
        </p:txBody>
      </p:sp>
      <p:grpSp>
        <p:nvGrpSpPr>
          <p:cNvPr id="614490" name="Group 90"/>
          <p:cNvGrpSpPr>
            <a:grpSpLocks/>
          </p:cNvGrpSpPr>
          <p:nvPr/>
        </p:nvGrpSpPr>
        <p:grpSpPr bwMode="auto">
          <a:xfrm>
            <a:off x="6186488" y="1341438"/>
            <a:ext cx="1816100" cy="1560512"/>
            <a:chOff x="3897" y="845"/>
            <a:chExt cx="1144" cy="983"/>
          </a:xfrm>
        </p:grpSpPr>
        <p:grpSp>
          <p:nvGrpSpPr>
            <p:cNvPr id="614491" name="Group 91"/>
            <p:cNvGrpSpPr>
              <a:grpSpLocks/>
            </p:cNvGrpSpPr>
            <p:nvPr/>
          </p:nvGrpSpPr>
          <p:grpSpPr bwMode="auto">
            <a:xfrm>
              <a:off x="4457" y="1540"/>
              <a:ext cx="584" cy="288"/>
              <a:chOff x="1240" y="1132"/>
              <a:chExt cx="584" cy="288"/>
            </a:xfrm>
          </p:grpSpPr>
          <p:sp>
            <p:nvSpPr>
              <p:cNvPr id="614492" name="Line 92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3" name="Text Box 93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94" name="Rectangle 94"/>
            <p:cNvSpPr>
              <a:spLocks noChangeArrowheads="1"/>
            </p:cNvSpPr>
            <p:nvPr/>
          </p:nvSpPr>
          <p:spPr bwMode="auto">
            <a:xfrm>
              <a:off x="3897" y="845"/>
              <a:ext cx="621" cy="3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95" name="Rectangle 95"/>
          <p:cNvSpPr>
            <a:spLocks noChangeArrowheads="1"/>
          </p:cNvSpPr>
          <p:nvPr/>
        </p:nvSpPr>
        <p:spPr bwMode="auto">
          <a:xfrm>
            <a:off x="7315200" y="6248400"/>
            <a:ext cx="70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waa</a:t>
            </a:r>
          </a:p>
        </p:txBody>
      </p:sp>
      <p:grpSp>
        <p:nvGrpSpPr>
          <p:cNvPr id="614496" name="Group 96"/>
          <p:cNvGrpSpPr>
            <a:grpSpLocks/>
          </p:cNvGrpSpPr>
          <p:nvPr/>
        </p:nvGrpSpPr>
        <p:grpSpPr bwMode="auto">
          <a:xfrm>
            <a:off x="6246813" y="1403350"/>
            <a:ext cx="1733550" cy="1506538"/>
            <a:chOff x="3935" y="884"/>
            <a:chExt cx="1092" cy="949"/>
          </a:xfrm>
        </p:grpSpPr>
        <p:grpSp>
          <p:nvGrpSpPr>
            <p:cNvPr id="614497" name="Group 97"/>
            <p:cNvGrpSpPr>
              <a:grpSpLocks/>
            </p:cNvGrpSpPr>
            <p:nvPr/>
          </p:nvGrpSpPr>
          <p:grpSpPr bwMode="auto">
            <a:xfrm>
              <a:off x="3935" y="884"/>
              <a:ext cx="584" cy="288"/>
              <a:chOff x="1240" y="1132"/>
              <a:chExt cx="584" cy="288"/>
            </a:xfrm>
          </p:grpSpPr>
          <p:sp>
            <p:nvSpPr>
              <p:cNvPr id="614498" name="Line 98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9" name="Text Box 99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500" name="Rectangle 100"/>
            <p:cNvSpPr>
              <a:spLocks noChangeArrowheads="1"/>
            </p:cNvSpPr>
            <p:nvPr/>
          </p:nvSpPr>
          <p:spPr bwMode="auto">
            <a:xfrm>
              <a:off x="4512" y="1536"/>
              <a:ext cx="515" cy="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02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000"/>
              <a:t>Printing a BST In Alphabetical Order</a:t>
            </a:r>
          </a:p>
        </p:txBody>
      </p:sp>
      <p:sp>
        <p:nvSpPr>
          <p:cNvPr id="614503" name="Text Box 103"/>
          <p:cNvSpPr txBox="1">
            <a:spLocks noChangeArrowheads="1"/>
          </p:cNvSpPr>
          <p:nvPr/>
        </p:nvSpPr>
        <p:spPr bwMode="auto">
          <a:xfrm>
            <a:off x="669925" y="1219200"/>
            <a:ext cx="2981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anyone guess what algorithm we use to print out a BST </a:t>
            </a:r>
            <a:r>
              <a:rPr lang="en-US">
                <a:solidFill>
                  <a:srgbClr val="990000"/>
                </a:solidFill>
              </a:rPr>
              <a:t>in</a:t>
            </a:r>
            <a:r>
              <a:rPr lang="en-US"/>
              <a:t> alphabetical </a:t>
            </a:r>
            <a:r>
              <a:rPr lang="en-US">
                <a:solidFill>
                  <a:srgbClr val="990000"/>
                </a:solidFill>
              </a:rPr>
              <a:t>order</a:t>
            </a:r>
            <a:r>
              <a:rPr lang="en-US"/>
              <a:t>?</a:t>
            </a:r>
          </a:p>
        </p:txBody>
      </p:sp>
      <p:sp>
        <p:nvSpPr>
          <p:cNvPr id="614504" name="Rectangle 104"/>
          <p:cNvSpPr>
            <a:spLocks noChangeArrowheads="1"/>
          </p:cNvSpPr>
          <p:nvPr/>
        </p:nvSpPr>
        <p:spPr bwMode="auto">
          <a:xfrm>
            <a:off x="0" y="4027488"/>
            <a:ext cx="6627813" cy="279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505" name="Rectangle 105"/>
          <p:cNvSpPr>
            <a:spLocks noChangeArrowheads="1"/>
          </p:cNvSpPr>
          <p:nvPr/>
        </p:nvSpPr>
        <p:spPr bwMode="auto">
          <a:xfrm>
            <a:off x="103188" y="4160838"/>
            <a:ext cx="4779962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printing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4506" name="Text Box 106"/>
          <p:cNvSpPr txBox="1">
            <a:spLocks noChangeArrowheads="1"/>
          </p:cNvSpPr>
          <p:nvPr/>
        </p:nvSpPr>
        <p:spPr bwMode="auto">
          <a:xfrm>
            <a:off x="25400" y="5867400"/>
            <a:ext cx="492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Right! O(n) since we have to visit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and print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4" grpId="0" autoUpdateAnimBg="0"/>
      <p:bldP spid="614475" grpId="0" autoUpdateAnimBg="0"/>
      <p:bldP spid="614476" grpId="0" autoUpdateAnimBg="0"/>
      <p:bldP spid="614489" grpId="0" autoUpdateAnimBg="0"/>
      <p:bldP spid="614495" grpId="0" autoUpdateAnimBg="0"/>
      <p:bldP spid="614504" grpId="0" animBg="1"/>
      <p:bldP spid="614504" grpId="1" animBg="1"/>
      <p:bldP spid="614505" grpId="0" animBg="1"/>
      <p:bldP spid="61450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F50D-EA95-4796-88B2-599CD08D269D}" type="slidenum">
              <a:rPr lang="en-US"/>
              <a:pPr/>
              <a:t>46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308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we are done with our BST, we have to free every node in the tree, one at a time.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30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Can anyone think of an algorithm for this?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306513" y="3429000"/>
            <a:ext cx="6715300" cy="2893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FreeTree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FreeTree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Delete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</a:t>
            </a:r>
            <a:r>
              <a:rPr lang="en-US" sz="1800" dirty="0"/>
              <a:t>   </a:t>
            </a:r>
            <a:r>
              <a:rPr lang="en-US" sz="1800" dirty="0" err="1"/>
              <a:t>FreeTree</a:t>
            </a:r>
            <a:r>
              <a:rPr lang="en-US" sz="1800" dirty="0"/>
              <a:t> (cur-&gt;right);  // </a:t>
            </a:r>
            <a:r>
              <a:rPr lang="en-US" sz="1800" dirty="0">
                <a:solidFill>
                  <a:schemeClr val="accent2"/>
                </a:solidFill>
              </a:rPr>
              <a:t>Delete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delete cur;                   // </a:t>
            </a:r>
            <a:r>
              <a:rPr lang="en-US" sz="1800" dirty="0">
                <a:solidFill>
                  <a:schemeClr val="accent2"/>
                </a:solidFill>
              </a:rPr>
              <a:t>Free</a:t>
            </a:r>
            <a:r>
              <a:rPr lang="en-US" sz="1800" dirty="0"/>
              <a:t> the current node</a:t>
            </a:r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C32-5865-467E-8E3B-A228E8419031}" type="slidenum">
              <a:rPr lang="en-US"/>
              <a:pPr/>
              <a:t>47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09287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1" name="Group 11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09292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09297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8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2" name="Line 22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0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1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2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13" name="Text Box 33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4" name="Text Box 34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5" name="Text Box 3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6" name="Text Box 36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09317" name="Group 37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09318" name="Group 38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931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9323" name="Text Box 43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4" name="Text Box 44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5" name="Text Box 45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9326" name="Text Box 46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09327" name="Rectangle 47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28" name="Rectangle 48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41" name="Text Box 61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43" name="Text Box 6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49" name="Text Box 69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1" name="Text Box 71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55" name="Text Box 75"/>
          <p:cNvSpPr txBox="1">
            <a:spLocks noChangeArrowheads="1"/>
          </p:cNvSpPr>
          <p:nvPr/>
        </p:nvSpPr>
        <p:spPr bwMode="auto">
          <a:xfrm>
            <a:off x="1066800" y="2895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7" name="Text Box 77"/>
          <p:cNvSpPr txBox="1">
            <a:spLocks noChangeArrowheads="1"/>
          </p:cNvSpPr>
          <p:nvPr/>
        </p:nvSpPr>
        <p:spPr bwMode="auto">
          <a:xfrm>
            <a:off x="2263775" y="2365375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cur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>
                <a:solidFill>
                  <a:srgbClr val="FF3300"/>
                </a:solidFill>
              </a:rPr>
              <a:t>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2" grpId="0"/>
      <p:bldP spid="609341" grpId="0" animBg="1"/>
      <p:bldP spid="609343" grpId="0"/>
      <p:bldP spid="609349" grpId="0" animBg="1"/>
      <p:bldP spid="609351" grpId="0"/>
      <p:bldP spid="609355" grpId="0" animBg="1"/>
      <p:bldP spid="6093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AFDB-35BC-438F-9AC3-9DDB677E3F0B}" type="slidenum">
              <a:rPr lang="en-US"/>
              <a:pPr/>
              <a:t>48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0308" name="Group 4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0309" name="Rectangle 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0" name="Rectangle 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5" name="Rectangle 1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7" name="Rectangle 1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8" name="Group 14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1" name="Rectangle 1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23" name="Line 19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5" name="Text Box 21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0327" name="Text Box 23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30" name="Group 26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1033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35" name="Text Box 31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7" name="Text Box 33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8" name="Text Box 34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10339" name="Group 35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0340" name="Group 36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0341" name="Rectangle 3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2" name="Rectangle 3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3" name="Rectangle 3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45" name="Text Box 41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6" name="Text Box 42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7" name="Text Box 43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0348" name="Text Box 44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0349" name="Rectangle 45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0" name="Rectangle 46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1" name="Text Box 47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56" name="Group 52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0357" name="Rectangle 53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58" name="Rectangle 54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61" name="Text Box 57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grpSp>
        <p:nvGrpSpPr>
          <p:cNvPr id="610364" name="Group 60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10365" name="Rectangle 61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66" name="Rectangle 62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7" name="Text Box 63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9" name="Text Box 65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82" name="Line 78"/>
          <p:cNvSpPr>
            <a:spLocks noChangeShapeType="1"/>
          </p:cNvSpPr>
          <p:nvPr/>
        </p:nvSpPr>
        <p:spPr bwMode="auto">
          <a:xfrm>
            <a:off x="6296025" y="3562350"/>
            <a:ext cx="112713" cy="333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86" name="Group 82"/>
          <p:cNvGrpSpPr>
            <a:grpSpLocks/>
          </p:cNvGrpSpPr>
          <p:nvPr/>
        </p:nvGrpSpPr>
        <p:grpSpPr bwMode="auto">
          <a:xfrm>
            <a:off x="5757863" y="3054350"/>
            <a:ext cx="533400" cy="685800"/>
            <a:chOff x="3360" y="2784"/>
            <a:chExt cx="336" cy="432"/>
          </a:xfrm>
        </p:grpSpPr>
        <p:sp>
          <p:nvSpPr>
            <p:cNvPr id="610384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0385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0387" name="Rectangle 83"/>
          <p:cNvSpPr>
            <a:spLocks noChangeArrowheads="1"/>
          </p:cNvSpPr>
          <p:nvPr/>
        </p:nvSpPr>
        <p:spPr bwMode="auto">
          <a:xfrm>
            <a:off x="4837113" y="3035300"/>
            <a:ext cx="1792287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82" grpId="0" animBg="1"/>
      <p:bldP spid="610382" grpId="1" animBg="1"/>
      <p:bldP spid="61038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D877-0CC9-4240-8005-7FBFEDD71519}" type="slidenum">
              <a:rPr lang="en-US"/>
              <a:pPr/>
              <a:t>49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1331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1332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41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1342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3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49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1363" name="Group 35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1364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5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7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68" name="Text Box 40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69" name="Text Box 41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70" name="Text Box 42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1371" name="Text Box 43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1372" name="Rectangle 44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4" name="Text Box 46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75" name="Line 47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79" name="Text Box 51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83" name="Text Box 55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84" name="Text Box 56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99" name="Text Box 71"/>
          <p:cNvSpPr txBox="1">
            <a:spLocks noChangeArrowheads="1"/>
          </p:cNvSpPr>
          <p:nvPr/>
        </p:nvSpPr>
        <p:spPr bwMode="auto">
          <a:xfrm>
            <a:off x="755650" y="3276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401" name="Text Box 73"/>
          <p:cNvSpPr txBox="1">
            <a:spLocks noChangeArrowheads="1"/>
          </p:cNvSpPr>
          <p:nvPr/>
        </p:nvSpPr>
        <p:spPr bwMode="auto">
          <a:xfrm>
            <a:off x="6472238" y="2925763"/>
            <a:ext cx="830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404" name="Line 76"/>
          <p:cNvSpPr>
            <a:spLocks noChangeShapeType="1"/>
          </p:cNvSpPr>
          <p:nvPr/>
        </p:nvSpPr>
        <p:spPr bwMode="auto">
          <a:xfrm flipH="1">
            <a:off x="7275513" y="3535363"/>
            <a:ext cx="192087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6" name="Line 78"/>
          <p:cNvSpPr>
            <a:spLocks noChangeShapeType="1"/>
          </p:cNvSpPr>
          <p:nvPr/>
        </p:nvSpPr>
        <p:spPr bwMode="auto">
          <a:xfrm>
            <a:off x="7848600" y="355441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1418" name="Group 90"/>
          <p:cNvGrpSpPr>
            <a:grpSpLocks/>
          </p:cNvGrpSpPr>
          <p:nvPr/>
        </p:nvGrpSpPr>
        <p:grpSpPr bwMode="auto">
          <a:xfrm>
            <a:off x="7366000" y="2984500"/>
            <a:ext cx="533400" cy="685800"/>
            <a:chOff x="3360" y="2784"/>
            <a:chExt cx="336" cy="432"/>
          </a:xfrm>
        </p:grpSpPr>
        <p:sp>
          <p:nvSpPr>
            <p:cNvPr id="611419" name="Line 91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1420" name="Line 92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1421" name="Rectangle 93"/>
          <p:cNvSpPr>
            <a:spLocks noChangeArrowheads="1"/>
          </p:cNvSpPr>
          <p:nvPr/>
        </p:nvSpPr>
        <p:spPr bwMode="auto">
          <a:xfrm>
            <a:off x="6378575" y="2971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99" grpId="0" animBg="1"/>
      <p:bldP spid="611401" grpId="0"/>
      <p:bldP spid="611404" grpId="0" animBg="1"/>
      <p:bldP spid="611404" grpId="1" animBg="1"/>
      <p:bldP spid="611406" grpId="0" animBg="1"/>
      <p:bldP spid="611406" grpId="1" animBg="1"/>
      <p:bldP spid="6114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5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6" name="Text Box 85"/>
          <p:cNvSpPr txBox="1">
            <a:spLocks noChangeArrowheads="1"/>
          </p:cNvSpPr>
          <p:nvPr/>
        </p:nvSpPr>
        <p:spPr bwMode="auto">
          <a:xfrm>
            <a:off x="758635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633547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7053344" y="2392294"/>
            <a:ext cx="927100" cy="457200"/>
            <a:chOff x="1240" y="1132"/>
            <a:chExt cx="584" cy="288"/>
          </a:xfrm>
        </p:grpSpPr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7810105" y="5078549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109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 animBg="1"/>
      <p:bldP spid="7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9D32-1F53-468E-8F96-5BB1E74C9123}" type="slidenum">
              <a:rPr lang="en-US"/>
              <a:pPr/>
              <a:t>50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2356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7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73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7" name="Text Box 2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1" name="Line 39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95" name="Text Box 4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397" name="Text Box 4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12431" name="Group 79"/>
          <p:cNvGrpSpPr>
            <a:grpSpLocks/>
          </p:cNvGrpSpPr>
          <p:nvPr/>
        </p:nvGrpSpPr>
        <p:grpSpPr bwMode="auto">
          <a:xfrm>
            <a:off x="6324600" y="1981200"/>
            <a:ext cx="533400" cy="685800"/>
            <a:chOff x="3360" y="2784"/>
            <a:chExt cx="336" cy="432"/>
          </a:xfrm>
        </p:grpSpPr>
        <p:sp>
          <p:nvSpPr>
            <p:cNvPr id="612432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2433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5334000" y="1955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5" name="Text Box 83"/>
          <p:cNvSpPr txBox="1">
            <a:spLocks noChangeArrowheads="1"/>
          </p:cNvSpPr>
          <p:nvPr/>
        </p:nvSpPr>
        <p:spPr bwMode="auto">
          <a:xfrm>
            <a:off x="5089525" y="4465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And so on…</a:t>
            </a:r>
          </a:p>
        </p:txBody>
      </p:sp>
      <p:sp>
        <p:nvSpPr>
          <p:cNvPr id="612436" name="Rectangle 84"/>
          <p:cNvSpPr>
            <a:spLocks noChangeArrowheads="1"/>
          </p:cNvSpPr>
          <p:nvPr/>
        </p:nvSpPr>
        <p:spPr bwMode="auto">
          <a:xfrm>
            <a:off x="4321175" y="4038600"/>
            <a:ext cx="4716463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freeing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2437" name="Text Box 85"/>
          <p:cNvSpPr txBox="1">
            <a:spLocks noChangeArrowheads="1"/>
          </p:cNvSpPr>
          <p:nvPr/>
        </p:nvSpPr>
        <p:spPr bwMode="auto">
          <a:xfrm>
            <a:off x="4840288" y="5791200"/>
            <a:ext cx="4148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It’s still O(n) since we have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to visit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434" grpId="0" animBg="1"/>
      <p:bldP spid="612435" grpId="0"/>
      <p:bldP spid="612436" grpId="0" animBg="1"/>
      <p:bldP spid="6124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6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41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145" name="Group 51"/>
          <p:cNvGrpSpPr>
            <a:grpSpLocks/>
          </p:cNvGrpSpPr>
          <p:nvPr/>
        </p:nvGrpSpPr>
        <p:grpSpPr bwMode="auto">
          <a:xfrm>
            <a:off x="5317193" y="2375694"/>
            <a:ext cx="927100" cy="457200"/>
            <a:chOff x="1240" y="1132"/>
            <a:chExt cx="584" cy="288"/>
          </a:xfrm>
        </p:grpSpPr>
        <p:sp>
          <p:nvSpPr>
            <p:cNvPr id="14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7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63" name="Group 51"/>
          <p:cNvGrpSpPr>
            <a:grpSpLocks/>
          </p:cNvGrpSpPr>
          <p:nvPr/>
        </p:nvGrpSpPr>
        <p:grpSpPr bwMode="auto">
          <a:xfrm>
            <a:off x="7062788" y="2403543"/>
            <a:ext cx="927100" cy="457200"/>
            <a:chOff x="1240" y="1132"/>
            <a:chExt cx="584" cy="288"/>
          </a:xfrm>
        </p:grpSpPr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72" name="Text Box 85"/>
          <p:cNvSpPr txBox="1">
            <a:spLocks noChangeArrowheads="1"/>
          </p:cNvSpPr>
          <p:nvPr/>
        </p:nvSpPr>
        <p:spPr bwMode="auto">
          <a:xfrm>
            <a:off x="7733836" y="5082208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97729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45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72" grpId="0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1BC-E48B-44CA-ADF1-C8B4FEA88220}" type="slidenum">
              <a:rPr lang="en-US"/>
              <a:pPr/>
              <a:t>8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Level Order Traversal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411163" y="1066800"/>
            <a:ext cx="8520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a </a:t>
            </a:r>
            <a:r>
              <a:rPr lang="en-US" i="1">
                <a:solidFill>
                  <a:srgbClr val="6600CC"/>
                </a:solidFill>
              </a:rPr>
              <a:t>level order traversal </a:t>
            </a:r>
            <a:r>
              <a:rPr lang="en-US"/>
              <a:t>we visit each level’s nodes, from left to right, before visiting nodes in the next level.</a:t>
            </a:r>
          </a:p>
        </p:txBody>
      </p:sp>
      <p:grpSp>
        <p:nvGrpSpPr>
          <p:cNvPr id="592903" name="Group 7"/>
          <p:cNvGrpSpPr>
            <a:grpSpLocks/>
          </p:cNvGrpSpPr>
          <p:nvPr/>
        </p:nvGrpSpPr>
        <p:grpSpPr bwMode="auto">
          <a:xfrm>
            <a:off x="6267450" y="3703638"/>
            <a:ext cx="792163" cy="592137"/>
            <a:chOff x="3511" y="3072"/>
            <a:chExt cx="729" cy="624"/>
          </a:xfrm>
        </p:grpSpPr>
        <p:sp>
          <p:nvSpPr>
            <p:cNvPr id="59290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08" name="Group 12"/>
          <p:cNvGrpSpPr>
            <a:grpSpLocks/>
          </p:cNvGrpSpPr>
          <p:nvPr/>
        </p:nvGrpSpPr>
        <p:grpSpPr bwMode="auto">
          <a:xfrm>
            <a:off x="7216775" y="2697163"/>
            <a:ext cx="792163" cy="592137"/>
            <a:chOff x="3511" y="3072"/>
            <a:chExt cx="729" cy="624"/>
          </a:xfrm>
        </p:grpSpPr>
        <p:sp>
          <p:nvSpPr>
            <p:cNvPr id="59290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13" name="Group 17"/>
          <p:cNvGrpSpPr>
            <a:grpSpLocks/>
          </p:cNvGrpSpPr>
          <p:nvPr/>
        </p:nvGrpSpPr>
        <p:grpSpPr bwMode="auto">
          <a:xfrm>
            <a:off x="7989888" y="3703638"/>
            <a:ext cx="790575" cy="592137"/>
            <a:chOff x="3511" y="3072"/>
            <a:chExt cx="729" cy="624"/>
          </a:xfrm>
        </p:grpSpPr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Line 22"/>
          <p:cNvSpPr>
            <a:spLocks noChangeShapeType="1"/>
          </p:cNvSpPr>
          <p:nvPr/>
        </p:nvSpPr>
        <p:spPr bwMode="auto">
          <a:xfrm flipH="1">
            <a:off x="6742113" y="3171825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9" name="Line 23"/>
          <p:cNvSpPr>
            <a:spLocks noChangeShapeType="1"/>
          </p:cNvSpPr>
          <p:nvPr/>
        </p:nvSpPr>
        <p:spPr bwMode="auto">
          <a:xfrm>
            <a:off x="7800975" y="3170238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20" name="Text Box 24"/>
          <p:cNvSpPr txBox="1">
            <a:spLocks noChangeArrowheads="1"/>
          </p:cNvSpPr>
          <p:nvPr/>
        </p:nvSpPr>
        <p:spPr bwMode="auto">
          <a:xfrm>
            <a:off x="7951788" y="4052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21" name="Text Box 25"/>
          <p:cNvSpPr txBox="1">
            <a:spLocks noChangeArrowheads="1"/>
          </p:cNvSpPr>
          <p:nvPr/>
        </p:nvSpPr>
        <p:spPr bwMode="auto">
          <a:xfrm>
            <a:off x="7162800" y="2716213"/>
            <a:ext cx="687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92922" name="Text Box 26"/>
          <p:cNvSpPr txBox="1">
            <a:spLocks noChangeArrowheads="1"/>
          </p:cNvSpPr>
          <p:nvPr/>
        </p:nvSpPr>
        <p:spPr bwMode="auto">
          <a:xfrm>
            <a:off x="6248400" y="3744913"/>
            <a:ext cx="636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92923" name="Text Box 27"/>
          <p:cNvSpPr txBox="1">
            <a:spLocks noChangeArrowheads="1"/>
          </p:cNvSpPr>
          <p:nvPr/>
        </p:nvSpPr>
        <p:spPr bwMode="auto">
          <a:xfrm>
            <a:off x="7891463" y="374173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92925" name="Line 29"/>
          <p:cNvSpPr>
            <a:spLocks noChangeShapeType="1"/>
          </p:cNvSpPr>
          <p:nvPr/>
        </p:nvSpPr>
        <p:spPr bwMode="auto">
          <a:xfrm flipH="1">
            <a:off x="5919788" y="41910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2926" name="Group 30"/>
          <p:cNvGrpSpPr>
            <a:grpSpLocks/>
          </p:cNvGrpSpPr>
          <p:nvPr/>
        </p:nvGrpSpPr>
        <p:grpSpPr bwMode="auto">
          <a:xfrm>
            <a:off x="5634038" y="4708525"/>
            <a:ext cx="792162" cy="592138"/>
            <a:chOff x="3511" y="3072"/>
            <a:chExt cx="729" cy="624"/>
          </a:xfrm>
        </p:grpSpPr>
        <p:sp>
          <p:nvSpPr>
            <p:cNvPr id="592927" name="Rectangle 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8" name="Rectangle 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9" name="Rectangle 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0" name="Rectangle 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1" name="Text Box 35"/>
          <p:cNvSpPr txBox="1">
            <a:spLocks noChangeArrowheads="1"/>
          </p:cNvSpPr>
          <p:nvPr/>
        </p:nvSpPr>
        <p:spPr bwMode="auto">
          <a:xfrm>
            <a:off x="5614988" y="4749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“d”</a:t>
            </a:r>
          </a:p>
        </p:txBody>
      </p:sp>
      <p:sp>
        <p:nvSpPr>
          <p:cNvPr id="592932" name="Text Box 36"/>
          <p:cNvSpPr txBox="1">
            <a:spLocks noChangeArrowheads="1"/>
          </p:cNvSpPr>
          <p:nvPr/>
        </p:nvSpPr>
        <p:spPr bwMode="auto">
          <a:xfrm>
            <a:off x="5588000" y="50625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33" name="Text Box 37"/>
          <p:cNvSpPr txBox="1">
            <a:spLocks noChangeArrowheads="1"/>
          </p:cNvSpPr>
          <p:nvPr/>
        </p:nvSpPr>
        <p:spPr bwMode="auto">
          <a:xfrm>
            <a:off x="5964238" y="50768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2934" name="Group 38"/>
          <p:cNvGrpSpPr>
            <a:grpSpLocks/>
          </p:cNvGrpSpPr>
          <p:nvPr/>
        </p:nvGrpSpPr>
        <p:grpSpPr bwMode="auto">
          <a:xfrm>
            <a:off x="7056438" y="4699000"/>
            <a:ext cx="790575" cy="592138"/>
            <a:chOff x="3511" y="3072"/>
            <a:chExt cx="729" cy="624"/>
          </a:xfrm>
        </p:grpSpPr>
        <p:sp>
          <p:nvSpPr>
            <p:cNvPr id="592935" name="Rectangle 3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6" name="Rectangle 4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7" name="Rectangle 4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8" name="Rectangle 4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6867525" y="4165600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0" name="Text Box 44"/>
          <p:cNvSpPr txBox="1">
            <a:spLocks noChangeArrowheads="1"/>
          </p:cNvSpPr>
          <p:nvPr/>
        </p:nvSpPr>
        <p:spPr bwMode="auto">
          <a:xfrm>
            <a:off x="7031038" y="50863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1" name="Text Box 45"/>
          <p:cNvSpPr txBox="1">
            <a:spLocks noChangeArrowheads="1"/>
          </p:cNvSpPr>
          <p:nvPr/>
        </p:nvSpPr>
        <p:spPr bwMode="auto">
          <a:xfrm>
            <a:off x="6958013" y="4737100"/>
            <a:ext cx="763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“e”</a:t>
            </a:r>
          </a:p>
        </p:txBody>
      </p: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7377113" y="5070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8213725" y="2438400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4" name="Text Box 48"/>
          <p:cNvSpPr txBox="1">
            <a:spLocks noChangeArrowheads="1"/>
          </p:cNvSpPr>
          <p:nvPr/>
        </p:nvSpPr>
        <p:spPr bwMode="auto">
          <a:xfrm>
            <a:off x="8315325" y="2590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92945" name="Line 49"/>
          <p:cNvSpPr>
            <a:spLocks noChangeShapeType="1"/>
          </p:cNvSpPr>
          <p:nvPr/>
        </p:nvSpPr>
        <p:spPr bwMode="auto">
          <a:xfrm flipH="1">
            <a:off x="8001000" y="2568575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79" name="Text Box 83"/>
          <p:cNvSpPr txBox="1">
            <a:spLocks noChangeArrowheads="1"/>
          </p:cNvSpPr>
          <p:nvPr/>
        </p:nvSpPr>
        <p:spPr bwMode="auto">
          <a:xfrm>
            <a:off x="495300" y="2133600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the algorithm:</a:t>
            </a:r>
          </a:p>
        </p:txBody>
      </p:sp>
      <p:sp>
        <p:nvSpPr>
          <p:cNvPr id="592980" name="Text Box 84"/>
          <p:cNvSpPr txBox="1">
            <a:spLocks noChangeArrowheads="1"/>
          </p:cNvSpPr>
          <p:nvPr/>
        </p:nvSpPr>
        <p:spPr bwMode="auto">
          <a:xfrm>
            <a:off x="457200" y="2590800"/>
            <a:ext cx="52800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Use a temp pointer variable and a queue of node pointers. 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Insert the root node pointer into the queue.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the queue is not empty:</a:t>
            </a:r>
          </a:p>
          <a:p>
            <a:pPr lvl="1">
              <a:buFontTx/>
              <a:buAutoNum type="alphaUcPeriod"/>
            </a:pPr>
            <a:r>
              <a:rPr lang="en-US" dirty="0" err="1">
                <a:solidFill>
                  <a:schemeClr val="tx2"/>
                </a:solidFill>
                <a:latin typeface="Comic Sans MS" pitchFamily="66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the top node pointer and put it in temp.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Add the node’s children to queue if they are not NULL.</a:t>
            </a:r>
          </a:p>
        </p:txBody>
      </p:sp>
      <p:grpSp>
        <p:nvGrpSpPr>
          <p:cNvPr id="592992" name="Group 96"/>
          <p:cNvGrpSpPr>
            <a:grpSpLocks/>
          </p:cNvGrpSpPr>
          <p:nvPr/>
        </p:nvGrpSpPr>
        <p:grpSpPr bwMode="auto">
          <a:xfrm>
            <a:off x="5865813" y="5943600"/>
            <a:ext cx="3173412" cy="838200"/>
            <a:chOff x="3695" y="3744"/>
            <a:chExt cx="1537" cy="528"/>
          </a:xfrm>
        </p:grpSpPr>
        <p:sp>
          <p:nvSpPr>
            <p:cNvPr id="592984" name="Rectangle 88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5" name="Rectangle 89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6" name="Rectangle 90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7" name="Rectangle 91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8" name="Rectangle 92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9" name="Rectangle 93"/>
            <p:cNvSpPr>
              <a:spLocks noChangeArrowheads="1"/>
            </p:cNvSpPr>
            <p:nvPr/>
          </p:nvSpPr>
          <p:spPr bwMode="auto">
            <a:xfrm>
              <a:off x="49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90" name="Text Box 94"/>
            <p:cNvSpPr txBox="1">
              <a:spLocks noChangeArrowheads="1"/>
            </p:cNvSpPr>
            <p:nvPr/>
          </p:nvSpPr>
          <p:spPr bwMode="auto">
            <a:xfrm>
              <a:off x="3695" y="3984"/>
              <a:ext cx="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front</a:t>
              </a:r>
            </a:p>
          </p:txBody>
        </p:sp>
        <p:sp>
          <p:nvSpPr>
            <p:cNvPr id="592991" name="Text Box 95"/>
            <p:cNvSpPr txBox="1">
              <a:spLocks noChangeArrowheads="1"/>
            </p:cNvSpPr>
            <p:nvPr/>
          </p:nvSpPr>
          <p:spPr bwMode="auto">
            <a:xfrm>
              <a:off x="4800" y="3984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rear</a:t>
              </a:r>
            </a:p>
          </p:txBody>
        </p:sp>
      </p:grpSp>
      <p:sp>
        <p:nvSpPr>
          <p:cNvPr id="592995" name="Text Box 99"/>
          <p:cNvSpPr txBox="1">
            <a:spLocks noChangeArrowheads="1"/>
          </p:cNvSpPr>
          <p:nvPr/>
        </p:nvSpPr>
        <p:spPr bwMode="auto">
          <a:xfrm>
            <a:off x="6699250" y="25781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2996" name="Text Box 100"/>
          <p:cNvSpPr txBox="1">
            <a:spLocks noChangeArrowheads="1"/>
          </p:cNvSpPr>
          <p:nvPr/>
        </p:nvSpPr>
        <p:spPr bwMode="auto">
          <a:xfrm>
            <a:off x="5740400" y="35956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720</a:t>
            </a:r>
          </a:p>
        </p:txBody>
      </p:sp>
      <p:sp>
        <p:nvSpPr>
          <p:cNvPr id="592997" name="Text Box 101"/>
          <p:cNvSpPr txBox="1">
            <a:spLocks noChangeArrowheads="1"/>
          </p:cNvSpPr>
          <p:nvPr/>
        </p:nvSpPr>
        <p:spPr bwMode="auto">
          <a:xfrm>
            <a:off x="7461250" y="3606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780</a:t>
            </a:r>
          </a:p>
        </p:txBody>
      </p:sp>
      <p:sp>
        <p:nvSpPr>
          <p:cNvPr id="592998" name="Text Box 102"/>
          <p:cNvSpPr txBox="1">
            <a:spLocks noChangeArrowheads="1"/>
          </p:cNvSpPr>
          <p:nvPr/>
        </p:nvSpPr>
        <p:spPr bwMode="auto">
          <a:xfrm>
            <a:off x="5111750" y="46624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800</a:t>
            </a:r>
          </a:p>
        </p:txBody>
      </p:sp>
      <p:sp>
        <p:nvSpPr>
          <p:cNvPr id="592999" name="Text Box 103"/>
          <p:cNvSpPr txBox="1">
            <a:spLocks noChangeArrowheads="1"/>
          </p:cNvSpPr>
          <p:nvPr/>
        </p:nvSpPr>
        <p:spPr bwMode="auto">
          <a:xfrm>
            <a:off x="6540500" y="4648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760</a:t>
            </a:r>
          </a:p>
        </p:txBody>
      </p:sp>
      <p:grpSp>
        <p:nvGrpSpPr>
          <p:cNvPr id="593002" name="Group 106"/>
          <p:cNvGrpSpPr>
            <a:grpSpLocks/>
          </p:cNvGrpSpPr>
          <p:nvPr/>
        </p:nvGrpSpPr>
        <p:grpSpPr bwMode="auto">
          <a:xfrm>
            <a:off x="7162800" y="3009900"/>
            <a:ext cx="555625" cy="336550"/>
            <a:chOff x="4586" y="1296"/>
            <a:chExt cx="350" cy="212"/>
          </a:xfrm>
        </p:grpSpPr>
        <p:sp>
          <p:nvSpPr>
            <p:cNvPr id="593000" name="Rectangle 10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1" name="Text Box 10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720</a:t>
              </a:r>
            </a:p>
          </p:txBody>
        </p:sp>
      </p:grpSp>
      <p:grpSp>
        <p:nvGrpSpPr>
          <p:cNvPr id="593003" name="Group 107"/>
          <p:cNvGrpSpPr>
            <a:grpSpLocks/>
          </p:cNvGrpSpPr>
          <p:nvPr/>
        </p:nvGrpSpPr>
        <p:grpSpPr bwMode="auto">
          <a:xfrm>
            <a:off x="7531100" y="3022600"/>
            <a:ext cx="555625" cy="336550"/>
            <a:chOff x="4586" y="1296"/>
            <a:chExt cx="350" cy="212"/>
          </a:xfrm>
        </p:grpSpPr>
        <p:sp>
          <p:nvSpPr>
            <p:cNvPr id="593004" name="Rectangle 108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5" name="Text Box 109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780</a:t>
              </a:r>
            </a:p>
          </p:txBody>
        </p:sp>
      </p:grpSp>
      <p:grpSp>
        <p:nvGrpSpPr>
          <p:cNvPr id="593006" name="Group 110"/>
          <p:cNvGrpSpPr>
            <a:grpSpLocks/>
          </p:cNvGrpSpPr>
          <p:nvPr/>
        </p:nvGrpSpPr>
        <p:grpSpPr bwMode="auto">
          <a:xfrm>
            <a:off x="6197600" y="4006850"/>
            <a:ext cx="555625" cy="336550"/>
            <a:chOff x="4586" y="1296"/>
            <a:chExt cx="350" cy="212"/>
          </a:xfrm>
        </p:grpSpPr>
        <p:sp>
          <p:nvSpPr>
            <p:cNvPr id="593007" name="Rectangle 111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8" name="Text Box 112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800</a:t>
              </a:r>
            </a:p>
          </p:txBody>
        </p:sp>
      </p:grpSp>
      <p:sp>
        <p:nvSpPr>
          <p:cNvPr id="593012" name="Rectangle 116"/>
          <p:cNvSpPr>
            <a:spLocks noChangeArrowheads="1"/>
          </p:cNvSpPr>
          <p:nvPr/>
        </p:nvSpPr>
        <p:spPr bwMode="auto">
          <a:xfrm>
            <a:off x="8258175" y="2360613"/>
            <a:ext cx="693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700</a:t>
            </a:r>
          </a:p>
        </p:txBody>
      </p:sp>
      <p:grpSp>
        <p:nvGrpSpPr>
          <p:cNvPr id="593019" name="Group 123"/>
          <p:cNvGrpSpPr>
            <a:grpSpLocks/>
          </p:cNvGrpSpPr>
          <p:nvPr/>
        </p:nvGrpSpPr>
        <p:grpSpPr bwMode="auto">
          <a:xfrm>
            <a:off x="5132388" y="1924050"/>
            <a:ext cx="1498600" cy="457200"/>
            <a:chOff x="2880" y="1344"/>
            <a:chExt cx="944" cy="288"/>
          </a:xfrm>
        </p:grpSpPr>
        <p:sp>
          <p:nvSpPr>
            <p:cNvPr id="593016" name="Rectangle 120"/>
            <p:cNvSpPr>
              <a:spLocks noChangeArrowheads="1"/>
            </p:cNvSpPr>
            <p:nvPr/>
          </p:nvSpPr>
          <p:spPr bwMode="auto">
            <a:xfrm>
              <a:off x="3394" y="1424"/>
              <a:ext cx="430" cy="16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8" name="Text Box 122"/>
            <p:cNvSpPr txBox="1">
              <a:spLocks noChangeArrowheads="1"/>
            </p:cNvSpPr>
            <p:nvPr/>
          </p:nvSpPr>
          <p:spPr bwMode="auto">
            <a:xfrm>
              <a:off x="2880" y="1344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temp</a:t>
              </a:r>
            </a:p>
          </p:txBody>
        </p:sp>
      </p:grpSp>
      <p:sp>
        <p:nvSpPr>
          <p:cNvPr id="593023" name="Text Box 127"/>
          <p:cNvSpPr txBox="1">
            <a:spLocks noChangeArrowheads="1"/>
          </p:cNvSpPr>
          <p:nvPr/>
        </p:nvSpPr>
        <p:spPr bwMode="auto">
          <a:xfrm>
            <a:off x="212725" y="63706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3035" name="Text Box 139"/>
          <p:cNvSpPr txBox="1">
            <a:spLocks noChangeArrowheads="1"/>
          </p:cNvSpPr>
          <p:nvPr/>
        </p:nvSpPr>
        <p:spPr bwMode="auto">
          <a:xfrm>
            <a:off x="403225" y="63754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3049" name="Text Box 153"/>
          <p:cNvSpPr txBox="1">
            <a:spLocks noChangeArrowheads="1"/>
          </p:cNvSpPr>
          <p:nvPr/>
        </p:nvSpPr>
        <p:spPr bwMode="auto">
          <a:xfrm>
            <a:off x="611188" y="6375400"/>
            <a:ext cx="34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c</a:t>
            </a:r>
          </a:p>
        </p:txBody>
      </p:sp>
      <p:grpSp>
        <p:nvGrpSpPr>
          <p:cNvPr id="593051" name="Group 155"/>
          <p:cNvGrpSpPr>
            <a:grpSpLocks/>
          </p:cNvGrpSpPr>
          <p:nvPr/>
        </p:nvGrpSpPr>
        <p:grpSpPr bwMode="auto">
          <a:xfrm>
            <a:off x="8353425" y="4648200"/>
            <a:ext cx="790575" cy="592138"/>
            <a:chOff x="3511" y="3072"/>
            <a:chExt cx="729" cy="624"/>
          </a:xfrm>
        </p:grpSpPr>
        <p:sp>
          <p:nvSpPr>
            <p:cNvPr id="593052" name="Rectangle 15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3" name="Rectangle 15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4" name="Rectangle 15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5" name="Rectangle 15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056" name="Line 160"/>
          <p:cNvSpPr>
            <a:spLocks noChangeShapeType="1"/>
          </p:cNvSpPr>
          <p:nvPr/>
        </p:nvSpPr>
        <p:spPr bwMode="auto">
          <a:xfrm>
            <a:off x="8615363" y="4248150"/>
            <a:ext cx="90487" cy="39846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57" name="Text Box 161"/>
          <p:cNvSpPr txBox="1">
            <a:spLocks noChangeArrowheads="1"/>
          </p:cNvSpPr>
          <p:nvPr/>
        </p:nvSpPr>
        <p:spPr bwMode="auto">
          <a:xfrm>
            <a:off x="8328025" y="50355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58" name="Text Box 162"/>
          <p:cNvSpPr txBox="1">
            <a:spLocks noChangeArrowheads="1"/>
          </p:cNvSpPr>
          <p:nvPr/>
        </p:nvSpPr>
        <p:spPr bwMode="auto">
          <a:xfrm>
            <a:off x="8255000" y="4686300"/>
            <a:ext cx="754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“f”</a:t>
            </a:r>
          </a:p>
        </p:txBody>
      </p:sp>
      <p:sp>
        <p:nvSpPr>
          <p:cNvPr id="593059" name="Text Box 163"/>
          <p:cNvSpPr txBox="1">
            <a:spLocks noChangeArrowheads="1"/>
          </p:cNvSpPr>
          <p:nvPr/>
        </p:nvSpPr>
        <p:spPr bwMode="auto">
          <a:xfrm>
            <a:off x="8674100" y="50196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60" name="Text Box 164"/>
          <p:cNvSpPr txBox="1">
            <a:spLocks noChangeArrowheads="1"/>
          </p:cNvSpPr>
          <p:nvPr/>
        </p:nvSpPr>
        <p:spPr bwMode="auto">
          <a:xfrm>
            <a:off x="7850188" y="4597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900</a:t>
            </a:r>
          </a:p>
        </p:txBody>
      </p:sp>
      <p:grpSp>
        <p:nvGrpSpPr>
          <p:cNvPr id="593061" name="Group 165"/>
          <p:cNvGrpSpPr>
            <a:grpSpLocks/>
          </p:cNvGrpSpPr>
          <p:nvPr/>
        </p:nvGrpSpPr>
        <p:grpSpPr bwMode="auto">
          <a:xfrm>
            <a:off x="8308975" y="4019550"/>
            <a:ext cx="555625" cy="336550"/>
            <a:chOff x="4586" y="1296"/>
            <a:chExt cx="350" cy="212"/>
          </a:xfrm>
        </p:grpSpPr>
        <p:sp>
          <p:nvSpPr>
            <p:cNvPr id="593062" name="Rectangle 166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63" name="Text Box 167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900</a:t>
              </a:r>
            </a:p>
          </p:txBody>
        </p:sp>
      </p:grpSp>
      <p:sp>
        <p:nvSpPr>
          <p:cNvPr id="593073" name="Text Box 177"/>
          <p:cNvSpPr txBox="1">
            <a:spLocks noChangeArrowheads="1"/>
          </p:cNvSpPr>
          <p:nvPr/>
        </p:nvSpPr>
        <p:spPr bwMode="auto">
          <a:xfrm>
            <a:off x="5607050" y="4497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93076" name="Text Box 180"/>
          <p:cNvSpPr txBox="1">
            <a:spLocks noChangeArrowheads="1"/>
          </p:cNvSpPr>
          <p:nvPr/>
        </p:nvSpPr>
        <p:spPr bwMode="auto">
          <a:xfrm>
            <a:off x="788988" y="637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593081" name="Text Box 185"/>
          <p:cNvSpPr txBox="1">
            <a:spLocks noChangeArrowheads="1"/>
          </p:cNvSpPr>
          <p:nvPr/>
        </p:nvSpPr>
        <p:spPr bwMode="auto">
          <a:xfrm>
            <a:off x="1230313" y="63849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80" grpId="0" uiExpand="1" build="p" bldLvl="2"/>
      <p:bldP spid="593023" grpId="0"/>
      <p:bldP spid="593035" grpId="0"/>
      <p:bldP spid="593049" grpId="0"/>
      <p:bldP spid="593076" grpId="0"/>
      <p:bldP spid="5930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5DED-3380-4D89-9BCB-621F250EC05A}" type="slidenum">
              <a:rPr lang="en-US"/>
              <a:pPr/>
              <a:t>9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Traversals?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13761" y="1094103"/>
            <a:ext cx="8426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r>
              <a:rPr lang="en-US" dirty="0"/>
              <a:t>What’re the big-</a:t>
            </a:r>
            <a:r>
              <a:rPr lang="en-US" dirty="0" err="1"/>
              <a:t>ohs</a:t>
            </a:r>
            <a:r>
              <a:rPr lang="en-US" dirty="0"/>
              <a:t> of each of our traversals?</a:t>
            </a:r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-45014" y="2077631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Answer: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Well, since a traversal </a:t>
            </a:r>
            <a:r>
              <a:rPr lang="en-US" b="1" i="1" dirty="0">
                <a:solidFill>
                  <a:schemeClr val="tx1"/>
                </a:solidFill>
              </a:rPr>
              <a:t>must</a:t>
            </a:r>
            <a:r>
              <a:rPr lang="en-US" dirty="0">
                <a:solidFill>
                  <a:schemeClr val="tx1"/>
                </a:solidFill>
              </a:rPr>
              <a:t> process each node exactly once…</a:t>
            </a:r>
          </a:p>
        </p:txBody>
      </p:sp>
      <p:sp>
        <p:nvSpPr>
          <p:cNvPr id="663559" name="Text Box 7"/>
          <p:cNvSpPr txBox="1">
            <a:spLocks noChangeArrowheads="1"/>
          </p:cNvSpPr>
          <p:nvPr/>
        </p:nvSpPr>
        <p:spPr bwMode="auto">
          <a:xfrm>
            <a:off x="-233170" y="295639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</a:rPr>
              <a:t>and since there are </a:t>
            </a:r>
            <a:r>
              <a:rPr lang="en-US" dirty="0">
                <a:solidFill>
                  <a:srgbClr val="990000"/>
                </a:solidFill>
              </a:rPr>
              <a:t>n nodes</a:t>
            </a:r>
            <a:r>
              <a:rPr lang="en-US" dirty="0">
                <a:solidFill>
                  <a:schemeClr val="tx1"/>
                </a:solidFill>
              </a:rPr>
              <a:t> in a tree…</a:t>
            </a:r>
          </a:p>
        </p:txBody>
      </p: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-233170" y="3461389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</a:rPr>
              <a:t>the big-oh for any of the traversals is…</a:t>
            </a: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-233170" y="5027366"/>
            <a:ext cx="8426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O(n)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829847" y="4298950"/>
            <a:ext cx="3193503" cy="247760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6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 </a:t>
            </a:r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PreOrder</a:t>
            </a:r>
            <a:r>
              <a:rPr lang="en-US" sz="1800" dirty="0"/>
              <a:t>(cur-&gt; right);   </a:t>
            </a:r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3" name="Speech Bubble: Rectangle with Corners Rounded 2"/>
          <p:cNvSpPr/>
          <p:nvPr/>
        </p:nvSpPr>
        <p:spPr bwMode="auto">
          <a:xfrm>
            <a:off x="1677676" y="4099526"/>
            <a:ext cx="3777242" cy="1250141"/>
          </a:xfrm>
          <a:prstGeom prst="wedgeRoundRectCallout">
            <a:avLst>
              <a:gd name="adj1" fmla="val 69583"/>
              <a:gd name="adj2" fmla="val 76075"/>
              <a:gd name="adj3" fmla="val 16667"/>
            </a:avLst>
          </a:prstGeom>
          <a:solidFill>
            <a:srgbClr val="FFE5D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of our traversals processes each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node just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once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8" grpId="0"/>
      <p:bldP spid="663559" grpId="0"/>
      <p:bldP spid="663560" grpId="0"/>
      <p:bldP spid="663561" grpId="0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17475</TotalTime>
  <Words>4169</Words>
  <Application>Microsoft Office PowerPoint</Application>
  <PresentationFormat>On-screen Show (4:3)</PresentationFormat>
  <Paragraphs>1355</Paragraphs>
  <Slides>50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MS Mincho</vt:lpstr>
      <vt:lpstr>Arial</vt:lpstr>
      <vt:lpstr>Comic Sans MS</vt:lpstr>
      <vt:lpstr>Courier New</vt:lpstr>
      <vt:lpstr>Times New Roman</vt:lpstr>
      <vt:lpstr>Wingdings</vt:lpstr>
      <vt:lpstr>Default Design</vt:lpstr>
      <vt:lpstr>Bitmap Image</vt:lpstr>
      <vt:lpstr>Lecture #12</vt:lpstr>
      <vt:lpstr>Binary Trees, Cont.</vt:lpstr>
      <vt:lpstr>Binary Tree Traversals </vt:lpstr>
      <vt:lpstr>The In-order Traversal</vt:lpstr>
      <vt:lpstr>The In-order Traversal</vt:lpstr>
      <vt:lpstr>The Post-order Traversal</vt:lpstr>
      <vt:lpstr>The Post-order Traversal</vt:lpstr>
      <vt:lpstr>The Level Order Traversal</vt:lpstr>
      <vt:lpstr>Big-Oh of Traversals?</vt:lpstr>
      <vt:lpstr>Traversal Challenge</vt:lpstr>
      <vt:lpstr>An Easy Way to Remember the Order of Pre/In/Post Traversals</vt:lpstr>
      <vt:lpstr>Pre-order Traversal: Dot on the LEFT</vt:lpstr>
      <vt:lpstr>In-order Traversal: Dot UNDER the node</vt:lpstr>
      <vt:lpstr>Post-order Traversal: Dot on the RIGHT</vt:lpstr>
      <vt:lpstr>Level-order Traversal: Level-by-level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Binary Search Trees</vt:lpstr>
      <vt:lpstr>PowerPoint Presentation</vt:lpstr>
      <vt:lpstr>Binary Search Trees </vt:lpstr>
      <vt:lpstr>Binary Search Trees </vt:lpstr>
      <vt:lpstr>Binary Search Trees </vt:lpstr>
      <vt:lpstr>Operations on a Binary Search Tree</vt:lpstr>
      <vt:lpstr>Searching a BST </vt:lpstr>
      <vt:lpstr>Searching a BST </vt:lpstr>
      <vt:lpstr>Searching a BST</vt:lpstr>
      <vt:lpstr>Recursive BST Search</vt:lpstr>
      <vt:lpstr>Recursive BST Search</vt:lpstr>
      <vt:lpstr>Recursive BST Search</vt:lpstr>
      <vt:lpstr>Big Oh of BST Search</vt:lpstr>
      <vt:lpstr>Inserting A New Value Into A BST </vt:lpstr>
      <vt:lpstr>Inserting A New Value Into A BST </vt:lpstr>
      <vt:lpstr>PowerPoint Presentation</vt:lpstr>
      <vt:lpstr>PowerPoint Presentation</vt:lpstr>
      <vt:lpstr>PowerPoint Presentation</vt:lpstr>
      <vt:lpstr>Inserting A New Value Into A BST </vt:lpstr>
      <vt:lpstr>Big Oh of BST Insertion</vt:lpstr>
      <vt:lpstr>Finding Min &amp; Max of a BST</vt:lpstr>
      <vt:lpstr>Finding Min &amp; Max of a BST</vt:lpstr>
      <vt:lpstr>Printing a BST In Alphabetical Order</vt:lpstr>
      <vt:lpstr>Freeing The Whole Tree</vt:lpstr>
      <vt:lpstr>Freeing The Whole Tree</vt:lpstr>
      <vt:lpstr>Freeing The Whole Tree</vt:lpstr>
      <vt:lpstr>Freeing The Whole Tree</vt:lpstr>
      <vt:lpstr>Freeing The Whole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4313</cp:revision>
  <dcterms:created xsi:type="dcterms:W3CDTF">2002-10-09T05:27:34Z</dcterms:created>
  <dcterms:modified xsi:type="dcterms:W3CDTF">2017-11-24T19:43:37Z</dcterms:modified>
</cp:coreProperties>
</file>