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303" r:id="rId2"/>
    <p:sldId id="441" r:id="rId3"/>
    <p:sldId id="440" r:id="rId4"/>
    <p:sldId id="338" r:id="rId5"/>
    <p:sldId id="325" r:id="rId6"/>
    <p:sldId id="434" r:id="rId7"/>
    <p:sldId id="326" r:id="rId8"/>
    <p:sldId id="327" r:id="rId9"/>
    <p:sldId id="328" r:id="rId10"/>
    <p:sldId id="435" r:id="rId11"/>
    <p:sldId id="330" r:id="rId12"/>
    <p:sldId id="437" r:id="rId13"/>
    <p:sldId id="332" r:id="rId14"/>
    <p:sldId id="335" r:id="rId15"/>
    <p:sldId id="438" r:id="rId16"/>
    <p:sldId id="439" r:id="rId17"/>
    <p:sldId id="337" r:id="rId18"/>
    <p:sldId id="339" r:id="rId19"/>
    <p:sldId id="340" r:id="rId20"/>
    <p:sldId id="413" r:id="rId21"/>
    <p:sldId id="414" r:id="rId22"/>
    <p:sldId id="415" r:id="rId23"/>
    <p:sldId id="416" r:id="rId24"/>
    <p:sldId id="417" r:id="rId25"/>
    <p:sldId id="418" r:id="rId26"/>
    <p:sldId id="419" r:id="rId27"/>
    <p:sldId id="420" r:id="rId28"/>
    <p:sldId id="421" r:id="rId29"/>
    <p:sldId id="422" r:id="rId30"/>
    <p:sldId id="423" r:id="rId31"/>
    <p:sldId id="424" r:id="rId32"/>
    <p:sldId id="425" r:id="rId33"/>
    <p:sldId id="426" r:id="rId34"/>
    <p:sldId id="427" r:id="rId35"/>
    <p:sldId id="428" r:id="rId36"/>
    <p:sldId id="429" r:id="rId37"/>
    <p:sldId id="430" r:id="rId38"/>
    <p:sldId id="431" r:id="rId39"/>
    <p:sldId id="432" r:id="rId40"/>
    <p:sldId id="433" r:id="rId41"/>
    <p:sldId id="449" r:id="rId42"/>
    <p:sldId id="450" r:id="rId43"/>
    <p:sldId id="444" r:id="rId44"/>
    <p:sldId id="445" r:id="rId45"/>
    <p:sldId id="446" r:id="rId46"/>
    <p:sldId id="412" r:id="rId47"/>
    <p:sldId id="448" r:id="rId48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F3300"/>
    <a:srgbClr val="FFCCCC"/>
    <a:srgbClr val="FFFFFF"/>
    <a:srgbClr val="FF9999"/>
    <a:srgbClr val="006666"/>
    <a:srgbClr val="CCFFFF"/>
    <a:srgbClr val="FF99FF"/>
    <a:srgbClr val="FFCCFF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30" autoAdjust="0"/>
    <p:restoredTop sz="94660" autoAdjust="0"/>
  </p:normalViewPr>
  <p:slideViewPr>
    <p:cSldViewPr>
      <p:cViewPr varScale="1">
        <p:scale>
          <a:sx n="184" d="100"/>
          <a:sy n="184" d="100"/>
        </p:scale>
        <p:origin x="1950" y="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0.xml"/><Relationship Id="rId7" Type="http://schemas.openxmlformats.org/officeDocument/2006/relationships/slide" Target="slides/slide47.xml"/><Relationship Id="rId2" Type="http://schemas.openxmlformats.org/officeDocument/2006/relationships/slide" Target="slides/slide9.xml"/><Relationship Id="rId1" Type="http://schemas.openxmlformats.org/officeDocument/2006/relationships/slide" Target="slides/slide1.xml"/><Relationship Id="rId6" Type="http://schemas.openxmlformats.org/officeDocument/2006/relationships/slide" Target="slides/slide43.xml"/><Relationship Id="rId5" Type="http://schemas.openxmlformats.org/officeDocument/2006/relationships/slide" Target="slides/slide12.xml"/><Relationship Id="rId4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C1F41D5-1663-41FC-9CA1-A00B273F1A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47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09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09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6125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9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30700"/>
            <a:ext cx="5486400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9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09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8AD1A60B-8BCA-403F-8B82-9634B8A774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973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D65C8C-2692-4206-9F50-EC3C1E52D165}" type="slidenum">
              <a:rPr lang="en-US"/>
              <a:pPr/>
              <a:t>1</a:t>
            </a:fld>
            <a:endParaRPr lang="en-US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410046-AB48-47CF-860A-3D1F50FA7077}" type="slidenum">
              <a:rPr lang="en-US"/>
              <a:pPr/>
              <a:t>11</a:t>
            </a:fld>
            <a:endParaRPr lang="en-US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410046-AB48-47CF-860A-3D1F50FA7077}" type="slidenum">
              <a:rPr lang="en-US"/>
              <a:pPr/>
              <a:t>12</a:t>
            </a:fld>
            <a:endParaRPr lang="en-US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2F157E-FED9-4DDC-BC4A-87BC6F9AA94E}" type="slidenum">
              <a:rPr lang="en-US"/>
              <a:pPr/>
              <a:t>13</a:t>
            </a:fld>
            <a:endParaRPr lang="en-US"/>
          </a:p>
        </p:txBody>
      </p:sp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D6BD22-D2C3-4B8D-954D-84E58AC3158F}" type="slidenum">
              <a:rPr lang="en-US"/>
              <a:pPr/>
              <a:t>14</a:t>
            </a:fld>
            <a:endParaRPr lang="en-US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D6BD22-D2C3-4B8D-954D-84E58AC3158F}" type="slidenum">
              <a:rPr lang="en-US"/>
              <a:pPr/>
              <a:t>15</a:t>
            </a:fld>
            <a:endParaRPr lang="en-US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D6BD22-D2C3-4B8D-954D-84E58AC3158F}" type="slidenum">
              <a:rPr lang="en-US"/>
              <a:pPr/>
              <a:t>16</a:t>
            </a:fld>
            <a:endParaRPr lang="en-US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6E3281-C7D6-4CD5-A30F-95BA480D97FD}" type="slidenum">
              <a:rPr lang="en-US"/>
              <a:pPr/>
              <a:t>17</a:t>
            </a:fld>
            <a:endParaRPr lang="en-US"/>
          </a:p>
        </p:txBody>
      </p:sp>
      <p:sp>
        <p:nvSpPr>
          <p:cNvPr id="70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2148D1-0FBE-4998-91D0-16D29F4ADBEB}" type="slidenum">
              <a:rPr lang="en-US"/>
              <a:pPr/>
              <a:t>18</a:t>
            </a:fld>
            <a:endParaRPr lang="en-US"/>
          </a:p>
        </p:txBody>
      </p:sp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4452F8-611F-4A87-9FAA-87C07A303911}" type="slidenum">
              <a:rPr lang="en-US"/>
              <a:pPr/>
              <a:t>19</a:t>
            </a:fld>
            <a:endParaRPr lang="en-US"/>
          </a:p>
        </p:txBody>
      </p:sp>
      <p:sp>
        <p:nvSpPr>
          <p:cNvPr id="70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F9C210-B3BB-4757-8C1F-638FE16F9C65}" type="slidenum">
              <a:rPr lang="en-US"/>
              <a:pPr/>
              <a:t>20</a:t>
            </a:fld>
            <a:endParaRPr lang="en-US"/>
          </a:p>
        </p:txBody>
      </p:sp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ECF36F-FC53-4175-B954-4E50917C976C}" type="slidenum">
              <a:rPr lang="en-US"/>
              <a:pPr/>
              <a:t>3</a:t>
            </a:fld>
            <a:endParaRPr lang="en-US"/>
          </a:p>
        </p:txBody>
      </p:sp>
      <p:sp>
        <p:nvSpPr>
          <p:cNvPr id="69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653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CEDDC1-22EE-4ED6-B8C5-F87492DE1EAD}" type="slidenum">
              <a:rPr lang="en-US"/>
              <a:pPr/>
              <a:t>21</a:t>
            </a:fld>
            <a:endParaRPr lang="en-US"/>
          </a:p>
        </p:txBody>
      </p:sp>
      <p:sp>
        <p:nvSpPr>
          <p:cNvPr id="78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E2CBFD-3065-4799-86C8-17FC68E2877B}" type="slidenum">
              <a:rPr lang="en-US"/>
              <a:pPr/>
              <a:t>22</a:t>
            </a:fld>
            <a:endParaRPr lang="en-US"/>
          </a:p>
        </p:txBody>
      </p:sp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561305-B861-4A1B-8A79-E7F9D3029641}" type="slidenum">
              <a:rPr lang="en-US"/>
              <a:pPr/>
              <a:t>23</a:t>
            </a:fld>
            <a:endParaRPr lang="en-US"/>
          </a:p>
        </p:txBody>
      </p:sp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A7CAA7-3076-45A4-9E5B-23DA742F00E6}" type="slidenum">
              <a:rPr lang="en-US"/>
              <a:pPr/>
              <a:t>24</a:t>
            </a:fld>
            <a:endParaRPr lang="en-US"/>
          </a:p>
        </p:txBody>
      </p:sp>
      <p:sp>
        <p:nvSpPr>
          <p:cNvPr id="78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7D68D-880F-4EC8-A743-9D6353915A02}" type="slidenum">
              <a:rPr lang="en-US"/>
              <a:pPr/>
              <a:t>25</a:t>
            </a:fld>
            <a:endParaRPr lang="en-US"/>
          </a:p>
        </p:txBody>
      </p:sp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E083DA-5977-4F2F-9EA4-41D6756AED99}" type="slidenum">
              <a:rPr lang="en-US"/>
              <a:pPr/>
              <a:t>26</a:t>
            </a:fld>
            <a:endParaRPr lang="en-US"/>
          </a:p>
        </p:txBody>
      </p:sp>
      <p:sp>
        <p:nvSpPr>
          <p:cNvPr id="79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A6E2E1-B647-443E-874F-AC745D830EFB}" type="slidenum">
              <a:rPr lang="en-US"/>
              <a:pPr/>
              <a:t>27</a:t>
            </a:fld>
            <a:endParaRPr lang="en-US"/>
          </a:p>
        </p:txBody>
      </p:sp>
      <p:sp>
        <p:nvSpPr>
          <p:cNvPr id="79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80FD11-D5C4-48A2-89E0-14DC022497DF}" type="slidenum">
              <a:rPr lang="en-US"/>
              <a:pPr/>
              <a:t>28</a:t>
            </a:fld>
            <a:endParaRPr lang="en-US"/>
          </a:p>
        </p:txBody>
      </p:sp>
      <p:sp>
        <p:nvSpPr>
          <p:cNvPr id="79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81142B-D217-42FD-BFCB-6EC91CF8DAD0}" type="slidenum">
              <a:rPr lang="en-US"/>
              <a:pPr/>
              <a:t>29</a:t>
            </a:fld>
            <a:endParaRPr lang="en-US"/>
          </a:p>
        </p:txBody>
      </p:sp>
      <p:sp>
        <p:nvSpPr>
          <p:cNvPr id="79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CF3D9F-05F5-454E-9BD9-6DCD7FAD032B}" type="slidenum">
              <a:rPr lang="en-US"/>
              <a:pPr/>
              <a:t>30</a:t>
            </a:fld>
            <a:endParaRPr lang="en-US"/>
          </a:p>
        </p:txBody>
      </p:sp>
      <p:sp>
        <p:nvSpPr>
          <p:cNvPr id="79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7F8705-D70F-4D2F-ACCA-E89998A87BAA}" type="slidenum">
              <a:rPr lang="en-US"/>
              <a:pPr/>
              <a:t>4</a:t>
            </a:fld>
            <a:endParaRPr lang="en-US"/>
          </a:p>
        </p:txBody>
      </p:sp>
      <p:sp>
        <p:nvSpPr>
          <p:cNvPr id="69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Cathy</a:t>
            </a:r>
            <a:r>
              <a:rPr lang="en-US" baseline="0" dirty="0"/>
              <a:t> would be Dale’s left child</a:t>
            </a:r>
          </a:p>
          <a:p>
            <a:r>
              <a:rPr lang="en-US" baseline="0" dirty="0" err="1"/>
              <a:t>Priyank</a:t>
            </a:r>
            <a:r>
              <a:rPr lang="en-US" baseline="0" dirty="0"/>
              <a:t> would be </a:t>
            </a:r>
            <a:r>
              <a:rPr lang="en-US" baseline="0" dirty="0" err="1"/>
              <a:t>Paulene’s</a:t>
            </a:r>
            <a:r>
              <a:rPr lang="en-US" baseline="0" dirty="0"/>
              <a:t> right child</a:t>
            </a:r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CDB223-48F7-438E-9708-00FB2A6ED159}" type="slidenum">
              <a:rPr lang="en-US"/>
              <a:pPr/>
              <a:t>31</a:t>
            </a:fld>
            <a:endParaRPr lang="en-US"/>
          </a:p>
        </p:txBody>
      </p:sp>
      <p:sp>
        <p:nvSpPr>
          <p:cNvPr id="80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54B41A-B945-4C53-BF54-7DEB4A9FD688}" type="slidenum">
              <a:rPr lang="en-US"/>
              <a:pPr/>
              <a:t>32</a:t>
            </a:fld>
            <a:endParaRPr lang="en-US"/>
          </a:p>
        </p:txBody>
      </p:sp>
      <p:sp>
        <p:nvSpPr>
          <p:cNvPr id="80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9CE500-1E6D-4ADD-80E5-CACA7E0BEFCA}" type="slidenum">
              <a:rPr lang="en-US"/>
              <a:pPr/>
              <a:t>33</a:t>
            </a:fld>
            <a:endParaRPr lang="en-US"/>
          </a:p>
        </p:txBody>
      </p:sp>
      <p:sp>
        <p:nvSpPr>
          <p:cNvPr id="80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12DCB-CF57-4B97-9964-CBD447890407}" type="slidenum">
              <a:rPr lang="en-US"/>
              <a:pPr/>
              <a:t>34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0E83F3-8FC4-4CAD-B32B-3E6767A8EA86}" type="slidenum">
              <a:rPr lang="en-US"/>
              <a:pPr/>
              <a:t>35</a:t>
            </a:fld>
            <a:endParaRPr lang="en-US"/>
          </a:p>
        </p:txBody>
      </p:sp>
      <p:sp>
        <p:nvSpPr>
          <p:cNvPr id="80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D077AE-EFA1-4571-A29B-3AFE468FBE4D}" type="slidenum">
              <a:rPr lang="en-US"/>
              <a:pPr/>
              <a:t>36</a:t>
            </a:fld>
            <a:endParaRPr lang="en-US"/>
          </a:p>
        </p:txBody>
      </p:sp>
      <p:sp>
        <p:nvSpPr>
          <p:cNvPr id="81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1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045627-A007-441D-918F-2CCFEB3DBFE6}" type="slidenum">
              <a:rPr lang="en-US"/>
              <a:pPr/>
              <a:t>37</a:t>
            </a:fld>
            <a:endParaRPr lang="en-US"/>
          </a:p>
        </p:txBody>
      </p:sp>
      <p:sp>
        <p:nvSpPr>
          <p:cNvPr id="81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470527-BF44-4161-A09A-154707CB201E}" type="slidenum">
              <a:rPr lang="en-US"/>
              <a:pPr/>
              <a:t>38</a:t>
            </a:fld>
            <a:endParaRPr lang="en-US"/>
          </a:p>
        </p:txBody>
      </p:sp>
      <p:sp>
        <p:nvSpPr>
          <p:cNvPr id="81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921A39-05AA-4173-A6E5-B209279A848B}" type="slidenum">
              <a:rPr lang="en-US"/>
              <a:pPr/>
              <a:t>39</a:t>
            </a:fld>
            <a:endParaRPr lang="en-US"/>
          </a:p>
        </p:txBody>
      </p:sp>
      <p:sp>
        <p:nvSpPr>
          <p:cNvPr id="81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43CB94-797A-4229-9278-3A386EB434B6}" type="slidenum">
              <a:rPr lang="en-US"/>
              <a:pPr/>
              <a:t>40</a:t>
            </a:fld>
            <a:endParaRPr lang="en-US"/>
          </a:p>
        </p:txBody>
      </p:sp>
      <p:sp>
        <p:nvSpPr>
          <p:cNvPr id="81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1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0E15F1-4550-4F8E-9FFB-785A3599C10E}" type="slidenum">
              <a:rPr lang="en-US"/>
              <a:pPr/>
              <a:t>5</a:t>
            </a:fld>
            <a:endParaRPr lang="en-US"/>
          </a:p>
        </p:txBody>
      </p:sp>
      <p:sp>
        <p:nvSpPr>
          <p:cNvPr id="69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05C065-61DD-4FDA-82B3-A3E3B74A3FDB}" type="slidenum">
              <a:rPr lang="en-US"/>
              <a:pPr/>
              <a:t>41</a:t>
            </a:fld>
            <a:endParaRPr lang="en-US"/>
          </a:p>
        </p:txBody>
      </p:sp>
      <p:sp>
        <p:nvSpPr>
          <p:cNvPr id="66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911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A2F6F-5484-4A9F-90D5-EDD64CBEFFF1}" type="slidenum">
              <a:rPr lang="en-US"/>
              <a:pPr/>
              <a:t>42</a:t>
            </a:fld>
            <a:endParaRPr lang="en-US"/>
          </a:p>
        </p:txBody>
      </p:sp>
      <p:sp>
        <p:nvSpPr>
          <p:cNvPr id="66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022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654DF-063F-4F86-ACAE-D51C53059903}" type="slidenum">
              <a:rPr lang="en-US"/>
              <a:pPr/>
              <a:t>43</a:t>
            </a:fld>
            <a:endParaRPr lang="en-US"/>
          </a:p>
        </p:txBody>
      </p:sp>
      <p:sp>
        <p:nvSpPr>
          <p:cNvPr id="66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854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ADF640-6449-409B-98CD-B763772BBF1D}" type="slidenum">
              <a:rPr lang="en-US"/>
              <a:pPr/>
              <a:t>44</a:t>
            </a:fld>
            <a:endParaRPr lang="en-US"/>
          </a:p>
        </p:txBody>
      </p:sp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857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ADF640-6449-409B-98CD-B763772BBF1D}" type="slidenum">
              <a:rPr lang="en-US"/>
              <a:pPr/>
              <a:t>45</a:t>
            </a:fld>
            <a:endParaRPr lang="en-US"/>
          </a:p>
        </p:txBody>
      </p:sp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83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ADF640-6449-409B-98CD-B763772BBF1D}" type="slidenum">
              <a:rPr lang="en-US"/>
              <a:pPr/>
              <a:t>46</a:t>
            </a:fld>
            <a:endParaRPr lang="en-US"/>
          </a:p>
        </p:txBody>
      </p:sp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654DF-063F-4F86-ACAE-D51C53059903}" type="slidenum">
              <a:rPr lang="en-US"/>
              <a:pPr/>
              <a:t>47</a:t>
            </a:fld>
            <a:endParaRPr lang="en-US"/>
          </a:p>
        </p:txBody>
      </p:sp>
      <p:sp>
        <p:nvSpPr>
          <p:cNvPr id="66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68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FB8EB6-8900-4D41-9AB1-8B8D2696CAF2}" type="slidenum">
              <a:rPr lang="en-US"/>
              <a:pPr/>
              <a:t>6</a:t>
            </a:fld>
            <a:endParaRPr lang="en-US"/>
          </a:p>
        </p:txBody>
      </p:sp>
      <p:sp>
        <p:nvSpPr>
          <p:cNvPr id="82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A3CBE4-7BA1-40E0-AC1A-5B0C1F185183}" type="slidenum">
              <a:rPr lang="en-US"/>
              <a:pPr/>
              <a:t>7</a:t>
            </a:fld>
            <a:endParaRPr lang="en-US"/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AA5563-B4C1-4DFE-AE67-BD22AFDF551E}" type="slidenum">
              <a:rPr lang="en-US"/>
              <a:pPr/>
              <a:t>8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67B7EC-E0E6-4EA4-BFD0-B1AD5614969F}" type="slidenum">
              <a:rPr lang="en-US"/>
              <a:pPr/>
              <a:t>9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67B7EC-E0E6-4EA4-BFD0-B1AD5614969F}" type="slidenum">
              <a:rPr lang="en-US"/>
              <a:pPr/>
              <a:t>10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072326-1561-4C9D-9AE1-E04297F3D7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4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5ADF35-7720-4541-876A-C95FE5DB47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0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72019-A1E2-4871-85B4-E5B6A4DDF9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84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574800" y="-6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63D8790-5478-42E9-93C1-96DFABE370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20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771C53-4032-4982-93A9-CFE4A80C14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9B74EF-AF31-4312-9971-0563B3BBE9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3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B9987B-3AAD-4F27-A880-86FF34E076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1B4B5-9ADE-4BD1-A6D5-8F582E918C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0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EE479-D7A6-42C8-BF02-7CBE3178AC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4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25FBAF-239B-457F-A413-D3409E016B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0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3E0789-6B9E-4D75-8429-216F4FC542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5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D67BC4-E0BC-4A0A-B3A1-41CB107231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12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574800" y="-63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6C014792-C87E-471F-8C55-F58D173B491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www.internet-remotecontrol.net/images/append1.jpg&amp;imgrefurl=http://www.internet-remotecontrol.net/appendix-1.htm&amp;h=162&amp;w=216&amp;prev=/images?q=computer+chassis&amp;svnum=10&amp;hl=en&amp;lr=&amp;ie=UTF-8&amp;oe=UTF-8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www.egtechnology.com/keyboard/keyboard.gif" TargetMode="External"/><Relationship Id="rId4" Type="http://schemas.openxmlformats.org/officeDocument/2006/relationships/image" Target="../media/image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9.png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.png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2B57-699E-4F17-8A34-3DD14987BD9A}" type="slidenum">
              <a:rPr lang="en-US"/>
              <a:pPr/>
              <a:t>1</a:t>
            </a:fld>
            <a:endParaRPr 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#13</a:t>
            </a:r>
            <a:endParaRPr lang="en-US" dirty="0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085850"/>
            <a:ext cx="8077200" cy="5314950"/>
          </a:xfrm>
        </p:spPr>
        <p:txBody>
          <a:bodyPr/>
          <a:lstStyle/>
          <a:p>
            <a:r>
              <a:rPr lang="en-US" sz="2800" dirty="0">
                <a:solidFill>
                  <a:srgbClr val="6600CC"/>
                </a:solidFill>
              </a:rPr>
              <a:t>Binary Trees, Cont.</a:t>
            </a:r>
          </a:p>
          <a:p>
            <a:pPr lvl="1"/>
            <a:r>
              <a:rPr lang="en-US" sz="2400" dirty="0">
                <a:solidFill>
                  <a:srgbClr val="6600CC"/>
                </a:solidFill>
              </a:rPr>
              <a:t>Binary Search Tree </a:t>
            </a:r>
            <a:r>
              <a:rPr lang="en-US" sz="2400" i="1" dirty="0">
                <a:solidFill>
                  <a:srgbClr val="6600CC"/>
                </a:solidFill>
              </a:rPr>
              <a:t>Node Deletion  </a:t>
            </a:r>
          </a:p>
          <a:p>
            <a:pPr lvl="1"/>
            <a:r>
              <a:rPr lang="en-US" sz="2400" dirty="0">
                <a:solidFill>
                  <a:srgbClr val="6600CC"/>
                </a:solidFill>
              </a:rPr>
              <a:t>Uses for Binary Search Trees</a:t>
            </a:r>
          </a:p>
          <a:p>
            <a:pPr lvl="1"/>
            <a:r>
              <a:rPr lang="en-US" sz="2400" dirty="0">
                <a:solidFill>
                  <a:srgbClr val="6600CC"/>
                </a:solidFill>
              </a:rPr>
              <a:t>Huffman Encoding</a:t>
            </a:r>
          </a:p>
          <a:p>
            <a:pPr lvl="1"/>
            <a:r>
              <a:rPr lang="en-US" sz="2400" dirty="0">
                <a:solidFill>
                  <a:srgbClr val="6600CC"/>
                </a:solidFill>
              </a:rPr>
              <a:t>Balanced Trees</a:t>
            </a:r>
          </a:p>
        </p:txBody>
      </p:sp>
      <p:sp>
        <p:nvSpPr>
          <p:cNvPr id="377866" name="Text Box 10"/>
          <p:cNvSpPr txBox="1">
            <a:spLocks noChangeArrowheads="1"/>
          </p:cNvSpPr>
          <p:nvPr/>
        </p:nvSpPr>
        <p:spPr bwMode="auto">
          <a:xfrm>
            <a:off x="593725" y="63706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Box 23"/>
          <p:cNvSpPr txBox="1">
            <a:spLocks noChangeArrowheads="1"/>
          </p:cNvSpPr>
          <p:nvPr/>
        </p:nvSpPr>
        <p:spPr bwMode="auto">
          <a:xfrm>
            <a:off x="3468071" y="4075079"/>
            <a:ext cx="55451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Then delete the target (</a:t>
            </a:r>
            <a:r>
              <a:rPr lang="en-US" dirty="0">
                <a:solidFill>
                  <a:srgbClr val="FF3300"/>
                </a:solidFill>
              </a:rPr>
              <a:t>cur</a:t>
            </a:r>
            <a:r>
              <a:rPr lang="en-US" dirty="0"/>
              <a:t>) node.</a:t>
            </a:r>
          </a:p>
        </p:txBody>
      </p:sp>
      <p:sp>
        <p:nvSpPr>
          <p:cNvPr id="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3D08-E53E-4B9C-B820-5F4F6F4F871A}" type="slidenum">
              <a:rPr lang="en-US"/>
              <a:pPr/>
              <a:t>10</a:t>
            </a:fld>
            <a:endParaRPr lang="en-US"/>
          </a:p>
        </p:txBody>
      </p:sp>
      <p:sp>
        <p:nvSpPr>
          <p:cNvPr id="588811" name="Text Box 11"/>
          <p:cNvSpPr txBox="1">
            <a:spLocks noChangeArrowheads="1"/>
          </p:cNvSpPr>
          <p:nvPr/>
        </p:nvSpPr>
        <p:spPr bwMode="auto">
          <a:xfrm>
            <a:off x="874817" y="990600"/>
            <a:ext cx="75071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Let’s look at case #1 – it has two sub-cases!</a:t>
            </a:r>
          </a:p>
        </p:txBody>
      </p:sp>
      <p:sp>
        <p:nvSpPr>
          <p:cNvPr id="588823" name="Text Box 23"/>
          <p:cNvSpPr txBox="1">
            <a:spLocks noChangeArrowheads="1"/>
          </p:cNvSpPr>
          <p:nvPr/>
        </p:nvSpPr>
        <p:spPr bwMode="auto">
          <a:xfrm>
            <a:off x="3522663" y="2926140"/>
            <a:ext cx="554513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AutoNum type="arabicPeriod"/>
            </a:pPr>
            <a:r>
              <a:rPr lang="en-US" dirty="0"/>
              <a:t>Unlink the parent node from the target node (</a:t>
            </a:r>
            <a:r>
              <a:rPr lang="en-US" dirty="0">
                <a:solidFill>
                  <a:srgbClr val="FF3300"/>
                </a:solidFill>
              </a:rPr>
              <a:t>cur</a:t>
            </a:r>
            <a:r>
              <a:rPr lang="en-US" dirty="0"/>
              <a:t>) by setting the parent’s appropriate link to NULL.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13114" y="1796405"/>
            <a:ext cx="5678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Case 1, Sub-case #1: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target node </a:t>
            </a:r>
            <a:r>
              <a:rPr lang="en-US" dirty="0">
                <a:solidFill>
                  <a:srgbClr val="FF3300"/>
                </a:solidFill>
              </a:rPr>
              <a:t>is NOT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dirty="0">
                <a:solidFill>
                  <a:srgbClr val="FF3300"/>
                </a:solidFill>
              </a:rPr>
              <a:t>root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node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31310" y="4694801"/>
            <a:ext cx="5678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Case 1, Sub-case #2: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target node </a:t>
            </a:r>
            <a:r>
              <a:rPr lang="en-US" dirty="0">
                <a:solidFill>
                  <a:srgbClr val="FF3300"/>
                </a:solidFill>
              </a:rPr>
              <a:t>is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the </a:t>
            </a:r>
            <a:r>
              <a:rPr lang="en-US" dirty="0">
                <a:solidFill>
                  <a:srgbClr val="FF3300"/>
                </a:solidFill>
              </a:rPr>
              <a:t>root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node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06375" y="1905000"/>
            <a:ext cx="2994025" cy="4649788"/>
            <a:chOff x="206375" y="1905000"/>
            <a:chExt cx="2994025" cy="4649788"/>
          </a:xfrm>
        </p:grpSpPr>
        <p:grpSp>
          <p:nvGrpSpPr>
            <p:cNvPr id="40" name="Group 12"/>
            <p:cNvGrpSpPr>
              <a:grpSpLocks/>
            </p:cNvGrpSpPr>
            <p:nvPr/>
          </p:nvGrpSpPr>
          <p:grpSpPr bwMode="auto">
            <a:xfrm>
              <a:off x="206375" y="1905000"/>
              <a:ext cx="2994025" cy="4649788"/>
              <a:chOff x="48" y="1200"/>
              <a:chExt cx="1886" cy="2929"/>
            </a:xfrm>
          </p:grpSpPr>
          <p:sp>
            <p:nvSpPr>
              <p:cNvPr id="41" name="Text Box 13"/>
              <p:cNvSpPr txBox="1">
                <a:spLocks noChangeArrowheads="1"/>
              </p:cNvSpPr>
              <p:nvPr/>
            </p:nvSpPr>
            <p:spPr bwMode="auto">
              <a:xfrm>
                <a:off x="116" y="1277"/>
                <a:ext cx="1756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Case 1: </a:t>
                </a:r>
              </a:p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Our node is a leaf.</a:t>
                </a:r>
              </a:p>
            </p:txBody>
          </p:sp>
          <p:grpSp>
            <p:nvGrpSpPr>
              <p:cNvPr id="42" name="Group 14"/>
              <p:cNvGrpSpPr>
                <a:grpSpLocks/>
              </p:cNvGrpSpPr>
              <p:nvPr/>
            </p:nvGrpSpPr>
            <p:grpSpPr bwMode="auto">
              <a:xfrm>
                <a:off x="100" y="2074"/>
                <a:ext cx="1765" cy="1806"/>
                <a:chOff x="119" y="2074"/>
                <a:chExt cx="1967" cy="1806"/>
              </a:xfrm>
            </p:grpSpPr>
            <p:graphicFrame>
              <p:nvGraphicFramePr>
                <p:cNvPr id="44" name="Object 15"/>
                <p:cNvGraphicFramePr>
                  <a:graphicFrameLocks noChangeAspect="1"/>
                </p:cNvGraphicFramePr>
                <p:nvPr/>
              </p:nvGraphicFramePr>
              <p:xfrm>
                <a:off x="119" y="2074"/>
                <a:ext cx="1912" cy="180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87670" r:id="rId4" imgW="4963218" imgH="3296110" progId="Paint.Picture">
                        <p:embed/>
                      </p:oleObj>
                    </mc:Choice>
                    <mc:Fallback>
                      <p:oleObj r:id="rId4" imgW="4963218" imgH="3296110" progId="Paint.Picture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9" y="2074"/>
                              <a:ext cx="1912" cy="180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45" name="Group 16"/>
                <p:cNvGrpSpPr>
                  <a:grpSpLocks/>
                </p:cNvGrpSpPr>
                <p:nvPr/>
              </p:nvGrpSpPr>
              <p:grpSpPr bwMode="auto">
                <a:xfrm>
                  <a:off x="395" y="3592"/>
                  <a:ext cx="593" cy="288"/>
                  <a:chOff x="943" y="3195"/>
                  <a:chExt cx="593" cy="288"/>
                </a:xfrm>
              </p:grpSpPr>
              <p:sp>
                <p:nvSpPr>
                  <p:cNvPr id="49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3360"/>
                    <a:ext cx="192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0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43" y="3195"/>
                    <a:ext cx="454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>
                        <a:solidFill>
                          <a:srgbClr val="6600CC"/>
                        </a:solidFill>
                      </a:rPr>
                      <a:t>cur</a:t>
                    </a:r>
                  </a:p>
                </p:txBody>
              </p:sp>
            </p:grpSp>
            <p:grpSp>
              <p:nvGrpSpPr>
                <p:cNvPr id="46" name="Group 19"/>
                <p:cNvGrpSpPr>
                  <a:grpSpLocks/>
                </p:cNvGrpSpPr>
                <p:nvPr/>
              </p:nvGrpSpPr>
              <p:grpSpPr bwMode="auto">
                <a:xfrm>
                  <a:off x="1190" y="3186"/>
                  <a:ext cx="896" cy="288"/>
                  <a:chOff x="4609" y="3523"/>
                  <a:chExt cx="896" cy="288"/>
                </a:xfrm>
              </p:grpSpPr>
              <p:sp>
                <p:nvSpPr>
                  <p:cNvPr id="47" name="Line 2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09" y="3688"/>
                    <a:ext cx="195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19" y="3523"/>
                    <a:ext cx="78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>
                        <a:solidFill>
                          <a:srgbClr val="6600CC"/>
                        </a:solidFill>
                      </a:rPr>
                      <a:t>parent</a:t>
                    </a:r>
                  </a:p>
                </p:txBody>
              </p:sp>
            </p:grpSp>
          </p:grpSp>
          <p:sp>
            <p:nvSpPr>
              <p:cNvPr id="43" name="Rectangle 22"/>
              <p:cNvSpPr>
                <a:spLocks noChangeArrowheads="1"/>
              </p:cNvSpPr>
              <p:nvPr/>
            </p:nvSpPr>
            <p:spPr bwMode="auto">
              <a:xfrm>
                <a:off x="48" y="1200"/>
                <a:ext cx="1886" cy="2929"/>
              </a:xfrm>
              <a:prstGeom prst="rect">
                <a:avLst/>
              </a:prstGeom>
              <a:noFill/>
              <a:ln w="412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" name="Rectangle 53"/>
            <p:cNvSpPr>
              <a:spLocks noChangeArrowheads="1"/>
            </p:cNvSpPr>
            <p:nvPr/>
          </p:nvSpPr>
          <p:spPr bwMode="auto">
            <a:xfrm>
              <a:off x="1462088" y="5600700"/>
              <a:ext cx="920750" cy="2174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" name="Group 29"/>
            <p:cNvGrpSpPr>
              <a:grpSpLocks/>
            </p:cNvGrpSpPr>
            <p:nvPr/>
          </p:nvGrpSpPr>
          <p:grpSpPr bwMode="auto">
            <a:xfrm>
              <a:off x="1574800" y="5465763"/>
              <a:ext cx="246063" cy="257175"/>
              <a:chOff x="997" y="3438"/>
              <a:chExt cx="342" cy="362"/>
            </a:xfrm>
          </p:grpSpPr>
          <p:sp>
            <p:nvSpPr>
              <p:cNvPr id="53" name="Line 27"/>
              <p:cNvSpPr>
                <a:spLocks noChangeShapeType="1"/>
              </p:cNvSpPr>
              <p:nvPr/>
            </p:nvSpPr>
            <p:spPr bwMode="auto">
              <a:xfrm>
                <a:off x="997" y="3438"/>
                <a:ext cx="240" cy="24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Line 28"/>
              <p:cNvSpPr>
                <a:spLocks noChangeShapeType="1"/>
              </p:cNvSpPr>
              <p:nvPr/>
            </p:nvSpPr>
            <p:spPr bwMode="auto">
              <a:xfrm flipV="1">
                <a:off x="1130" y="3561"/>
                <a:ext cx="209" cy="239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5" name="Group 43"/>
            <p:cNvGrpSpPr>
              <a:grpSpLocks/>
            </p:cNvGrpSpPr>
            <p:nvPr/>
          </p:nvGrpSpPr>
          <p:grpSpPr bwMode="auto">
            <a:xfrm>
              <a:off x="557213" y="2817813"/>
              <a:ext cx="1312862" cy="508000"/>
              <a:chOff x="3003" y="2051"/>
              <a:chExt cx="827" cy="320"/>
            </a:xfrm>
          </p:grpSpPr>
          <p:sp>
            <p:nvSpPr>
              <p:cNvPr id="56" name="Rectangle 44"/>
              <p:cNvSpPr>
                <a:spLocks noChangeArrowheads="1"/>
              </p:cNvSpPr>
              <p:nvPr/>
            </p:nvSpPr>
            <p:spPr bwMode="auto">
              <a:xfrm>
                <a:off x="3303" y="2097"/>
                <a:ext cx="423" cy="162"/>
              </a:xfrm>
              <a:prstGeom prst="rect">
                <a:avLst/>
              </a:prstGeom>
              <a:solidFill>
                <a:schemeClr val="accent1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Text Box 45"/>
              <p:cNvSpPr txBox="1">
                <a:spLocks noChangeArrowheads="1"/>
              </p:cNvSpPr>
              <p:nvPr/>
            </p:nvSpPr>
            <p:spPr bwMode="auto">
              <a:xfrm>
                <a:off x="3003" y="2051"/>
                <a:ext cx="33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/>
                  <a:t>ptr</a:t>
                </a:r>
              </a:p>
            </p:txBody>
          </p:sp>
          <p:sp>
            <p:nvSpPr>
              <p:cNvPr id="58" name="Line 46"/>
              <p:cNvSpPr>
                <a:spLocks noChangeShapeType="1"/>
              </p:cNvSpPr>
              <p:nvPr/>
            </p:nvSpPr>
            <p:spPr bwMode="auto">
              <a:xfrm>
                <a:off x="3711" y="2238"/>
                <a:ext cx="119" cy="133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0" name="Text Box 25"/>
            <p:cNvSpPr txBox="1">
              <a:spLocks noChangeArrowheads="1"/>
            </p:cNvSpPr>
            <p:nvPr/>
          </p:nvSpPr>
          <p:spPr bwMode="auto">
            <a:xfrm>
              <a:off x="1646238" y="5624513"/>
              <a:ext cx="552450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000">
                  <a:solidFill>
                    <a:srgbClr val="FF3300"/>
                  </a:solidFill>
                </a:rPr>
                <a:t>X</a:t>
              </a:r>
            </a:p>
          </p:txBody>
        </p:sp>
        <p:sp>
          <p:nvSpPr>
            <p:cNvPr id="61" name="Rectangle 55"/>
            <p:cNvSpPr>
              <a:spLocks noChangeArrowheads="1"/>
            </p:cNvSpPr>
            <p:nvPr/>
          </p:nvSpPr>
          <p:spPr bwMode="auto">
            <a:xfrm>
              <a:off x="1506538" y="5754688"/>
              <a:ext cx="1236662" cy="53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54"/>
            <p:cNvSpPr>
              <a:spLocks noChangeShapeType="1"/>
            </p:cNvSpPr>
            <p:nvPr/>
          </p:nvSpPr>
          <p:spPr bwMode="auto">
            <a:xfrm>
              <a:off x="1585913" y="5481638"/>
              <a:ext cx="339725" cy="322262"/>
            </a:xfrm>
            <a:prstGeom prst="line">
              <a:avLst/>
            </a:prstGeom>
            <a:noFill/>
            <a:ln w="412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Rectangle 3"/>
          <p:cNvSpPr/>
          <p:nvPr/>
        </p:nvSpPr>
        <p:spPr bwMode="auto">
          <a:xfrm>
            <a:off x="260349" y="2817813"/>
            <a:ext cx="2841625" cy="3659187"/>
          </a:xfrm>
          <a:prstGeom prst="rect">
            <a:avLst/>
          </a:prstGeom>
          <a:solidFill>
            <a:schemeClr val="bg1"/>
          </a:solidFill>
          <a:ln w="412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7" name="Text Box 23"/>
          <p:cNvSpPr txBox="1">
            <a:spLocks noChangeArrowheads="1"/>
          </p:cNvSpPr>
          <p:nvPr/>
        </p:nvSpPr>
        <p:spPr bwMode="auto">
          <a:xfrm>
            <a:off x="3468071" y="5522769"/>
            <a:ext cx="55451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AutoNum type="arabicPeriod"/>
            </a:pPr>
            <a:r>
              <a:rPr lang="en-US" dirty="0"/>
              <a:t>Set the </a:t>
            </a:r>
            <a:r>
              <a:rPr lang="en-US" dirty="0">
                <a:solidFill>
                  <a:srgbClr val="FF3300"/>
                </a:solidFill>
              </a:rPr>
              <a:t>root</a:t>
            </a:r>
            <a:r>
              <a:rPr lang="en-US" dirty="0"/>
              <a:t> pointer to NULL.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4546" y="3325906"/>
            <a:ext cx="2008486" cy="1394198"/>
            <a:chOff x="493414" y="3325906"/>
            <a:chExt cx="2008486" cy="1394198"/>
          </a:xfrm>
        </p:grpSpPr>
        <p:grpSp>
          <p:nvGrpSpPr>
            <p:cNvPr id="64" name="Group 65"/>
            <p:cNvGrpSpPr>
              <a:grpSpLocks/>
            </p:cNvGrpSpPr>
            <p:nvPr/>
          </p:nvGrpSpPr>
          <p:grpSpPr bwMode="auto">
            <a:xfrm>
              <a:off x="1563687" y="4058117"/>
              <a:ext cx="938213" cy="661987"/>
              <a:chOff x="3633" y="1856"/>
              <a:chExt cx="591" cy="417"/>
            </a:xfrm>
          </p:grpSpPr>
          <p:sp>
            <p:nvSpPr>
              <p:cNvPr id="65" name="Rectangle 57"/>
              <p:cNvSpPr>
                <a:spLocks noChangeArrowheads="1"/>
              </p:cNvSpPr>
              <p:nvPr/>
            </p:nvSpPr>
            <p:spPr bwMode="auto">
              <a:xfrm>
                <a:off x="3744" y="1872"/>
                <a:ext cx="434" cy="20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Text Box 58"/>
              <p:cNvSpPr txBox="1">
                <a:spLocks noChangeArrowheads="1"/>
              </p:cNvSpPr>
              <p:nvPr/>
            </p:nvSpPr>
            <p:spPr bwMode="auto">
              <a:xfrm>
                <a:off x="3788" y="1856"/>
                <a:ext cx="3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>
                    <a:latin typeface="Times New Roman" pitchFamily="18" charset="0"/>
                  </a:rPr>
                  <a:t>Mel</a:t>
                </a:r>
              </a:p>
            </p:txBody>
          </p:sp>
          <p:grpSp>
            <p:nvGrpSpPr>
              <p:cNvPr id="67" name="Group 61"/>
              <p:cNvGrpSpPr>
                <a:grpSpLocks/>
              </p:cNvGrpSpPr>
              <p:nvPr/>
            </p:nvGrpSpPr>
            <p:grpSpPr bwMode="auto">
              <a:xfrm>
                <a:off x="3633" y="2072"/>
                <a:ext cx="205" cy="201"/>
                <a:chOff x="3633" y="2072"/>
                <a:chExt cx="205" cy="201"/>
              </a:xfrm>
            </p:grpSpPr>
            <p:sp>
              <p:nvSpPr>
                <p:cNvPr id="71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3718" y="2072"/>
                  <a:ext cx="120" cy="15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Line 60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3648" y="2138"/>
                  <a:ext cx="120" cy="15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8" name="Group 62"/>
              <p:cNvGrpSpPr>
                <a:grpSpLocks/>
              </p:cNvGrpSpPr>
              <p:nvPr/>
            </p:nvGrpSpPr>
            <p:grpSpPr bwMode="auto">
              <a:xfrm flipH="1">
                <a:off x="4019" y="2064"/>
                <a:ext cx="205" cy="201"/>
                <a:chOff x="3633" y="2072"/>
                <a:chExt cx="205" cy="201"/>
              </a:xfrm>
            </p:grpSpPr>
            <p:sp>
              <p:nvSpPr>
                <p:cNvPr id="69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3718" y="2072"/>
                  <a:ext cx="120" cy="15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Line 64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3648" y="2138"/>
                  <a:ext cx="120" cy="15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98" name="Rectangle 68"/>
            <p:cNvSpPr>
              <a:spLocks noChangeArrowheads="1"/>
            </p:cNvSpPr>
            <p:nvPr/>
          </p:nvSpPr>
          <p:spPr bwMode="auto">
            <a:xfrm>
              <a:off x="1265192" y="3467495"/>
              <a:ext cx="671512" cy="257175"/>
            </a:xfrm>
            <a:prstGeom prst="rect">
              <a:avLst/>
            </a:prstGeom>
            <a:solidFill>
              <a:schemeClr val="accent1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Text Box 69"/>
            <p:cNvSpPr txBox="1">
              <a:spLocks noChangeArrowheads="1"/>
            </p:cNvSpPr>
            <p:nvPr/>
          </p:nvSpPr>
          <p:spPr bwMode="auto">
            <a:xfrm>
              <a:off x="493414" y="3325906"/>
              <a:ext cx="80021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root</a:t>
              </a:r>
            </a:p>
          </p:txBody>
        </p:sp>
      </p:grpSp>
      <p:sp>
        <p:nvSpPr>
          <p:cNvPr id="104" name="Text Box 94"/>
          <p:cNvSpPr txBox="1">
            <a:spLocks noChangeArrowheads="1"/>
          </p:cNvSpPr>
          <p:nvPr/>
        </p:nvSpPr>
        <p:spPr bwMode="auto">
          <a:xfrm>
            <a:off x="1606051" y="3911800"/>
            <a:ext cx="552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109" name="Text Box 100"/>
          <p:cNvSpPr txBox="1">
            <a:spLocks noChangeArrowheads="1"/>
          </p:cNvSpPr>
          <p:nvPr/>
        </p:nvSpPr>
        <p:spPr bwMode="auto">
          <a:xfrm>
            <a:off x="1036138" y="3412920"/>
            <a:ext cx="854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 dirty="0"/>
              <a:t>NULL</a:t>
            </a:r>
          </a:p>
        </p:txBody>
      </p:sp>
      <p:sp>
        <p:nvSpPr>
          <p:cNvPr id="111" name="Text Box 23"/>
          <p:cNvSpPr txBox="1">
            <a:spLocks noChangeArrowheads="1"/>
          </p:cNvSpPr>
          <p:nvPr/>
        </p:nvSpPr>
        <p:spPr bwMode="auto">
          <a:xfrm>
            <a:off x="3450809" y="5898794"/>
            <a:ext cx="55451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Then delete the target (</a:t>
            </a:r>
            <a:r>
              <a:rPr lang="en-US" dirty="0">
                <a:solidFill>
                  <a:srgbClr val="FF3300"/>
                </a:solidFill>
              </a:rPr>
              <a:t>cur</a:t>
            </a:r>
            <a:r>
              <a:rPr lang="en-US" dirty="0"/>
              <a:t>) node.</a:t>
            </a:r>
          </a:p>
        </p:txBody>
      </p:sp>
      <p:sp>
        <p:nvSpPr>
          <p:cNvPr id="110" name="Line 70"/>
          <p:cNvSpPr>
            <a:spLocks noChangeShapeType="1"/>
          </p:cNvSpPr>
          <p:nvPr/>
        </p:nvSpPr>
        <p:spPr bwMode="auto">
          <a:xfrm>
            <a:off x="1462089" y="3724670"/>
            <a:ext cx="239118" cy="358847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1" name="Group 84"/>
          <p:cNvGrpSpPr>
            <a:grpSpLocks/>
          </p:cNvGrpSpPr>
          <p:nvPr/>
        </p:nvGrpSpPr>
        <p:grpSpPr bwMode="auto">
          <a:xfrm>
            <a:off x="2261440" y="3989854"/>
            <a:ext cx="925513" cy="457200"/>
            <a:chOff x="3158" y="3896"/>
            <a:chExt cx="583" cy="288"/>
          </a:xfrm>
        </p:grpSpPr>
        <p:sp>
          <p:nvSpPr>
            <p:cNvPr id="102" name="Line 85"/>
            <p:cNvSpPr>
              <a:spLocks noChangeShapeType="1"/>
            </p:cNvSpPr>
            <p:nvPr/>
          </p:nvSpPr>
          <p:spPr bwMode="auto">
            <a:xfrm flipH="1">
              <a:off x="3158" y="4054"/>
              <a:ext cx="195" cy="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Text Box 86"/>
            <p:cNvSpPr txBox="1">
              <a:spLocks noChangeArrowheads="1"/>
            </p:cNvSpPr>
            <p:nvPr/>
          </p:nvSpPr>
          <p:spPr bwMode="auto">
            <a:xfrm>
              <a:off x="3334" y="3896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6600CC"/>
                  </a:solidFill>
                </a:rPr>
                <a:t>cur</a:t>
              </a:r>
            </a:p>
          </p:txBody>
        </p:sp>
      </p:grpSp>
      <p:sp>
        <p:nvSpPr>
          <p:cNvPr id="113" name="AutoShape 50"/>
          <p:cNvSpPr>
            <a:spLocks noChangeArrowheads="1"/>
          </p:cNvSpPr>
          <p:nvPr/>
        </p:nvSpPr>
        <p:spPr bwMode="auto">
          <a:xfrm>
            <a:off x="624846" y="5432251"/>
            <a:ext cx="1966381" cy="1371600"/>
          </a:xfrm>
          <a:prstGeom prst="wedgeRoundRectCallout">
            <a:avLst>
              <a:gd name="adj1" fmla="val 11759"/>
              <a:gd name="adj2" fmla="val -119248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600" dirty="0"/>
              <a:t>Our target node (</a:t>
            </a:r>
            <a:r>
              <a:rPr lang="en-US" sz="1600" dirty="0">
                <a:solidFill>
                  <a:srgbClr val="FF3300"/>
                </a:solidFill>
              </a:rPr>
              <a:t>cur</a:t>
            </a:r>
            <a:r>
              <a:rPr lang="en-US" sz="1600" dirty="0"/>
              <a:t>) that we want to delete </a:t>
            </a:r>
            <a:r>
              <a:rPr lang="en-US" sz="1600" dirty="0">
                <a:solidFill>
                  <a:srgbClr val="FF3300"/>
                </a:solidFill>
              </a:rPr>
              <a:t>is </a:t>
            </a:r>
            <a:r>
              <a:rPr lang="en-US" sz="1600" dirty="0"/>
              <a:t>the </a:t>
            </a:r>
            <a:r>
              <a:rPr lang="en-US" sz="1600" dirty="0">
                <a:solidFill>
                  <a:srgbClr val="FF0000"/>
                </a:solidFill>
              </a:rPr>
              <a:t>root node</a:t>
            </a:r>
            <a:r>
              <a:rPr lang="en-US" sz="1600" dirty="0"/>
              <a:t>!</a:t>
            </a:r>
          </a:p>
        </p:txBody>
      </p:sp>
      <p:sp>
        <p:nvSpPr>
          <p:cNvPr id="117" name="Rectangle 10"/>
          <p:cNvSpPr>
            <a:spLocks noChangeArrowheads="1"/>
          </p:cNvSpPr>
          <p:nvPr/>
        </p:nvSpPr>
        <p:spPr bwMode="auto">
          <a:xfrm>
            <a:off x="1" y="-1524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/>
              <a:t>Step #2, Case #1 – Our Target Node is a Leaf 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7304314" y="76200"/>
            <a:ext cx="1774372" cy="609600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38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87" grpId="0" build="p" autoUpdateAnimBg="0"/>
      <p:bldP spid="104" grpId="0" autoUpdateAnimBg="0"/>
      <p:bldP spid="109" grpId="0"/>
      <p:bldP spid="111" grpId="0" build="p" autoUpdateAnimBg="0"/>
      <p:bldP spid="110" grpId="0" animBg="1"/>
      <p:bldP spid="110" grpId="1" animBg="1"/>
      <p:bldP spid="113" grpId="0" animBg="1"/>
      <p:bldP spid="11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871" name="Group 23"/>
          <p:cNvGrpSpPr>
            <a:grpSpLocks/>
          </p:cNvGrpSpPr>
          <p:nvPr/>
        </p:nvGrpSpPr>
        <p:grpSpPr bwMode="auto">
          <a:xfrm>
            <a:off x="228600" y="1828800"/>
            <a:ext cx="3016250" cy="4649788"/>
            <a:chOff x="1988" y="1200"/>
            <a:chExt cx="1900" cy="2929"/>
          </a:xfrm>
        </p:grpSpPr>
        <p:sp>
          <p:nvSpPr>
            <p:cNvPr id="590872" name="Text Box 24"/>
            <p:cNvSpPr txBox="1">
              <a:spLocks noChangeArrowheads="1"/>
            </p:cNvSpPr>
            <p:nvPr/>
          </p:nvSpPr>
          <p:spPr bwMode="auto">
            <a:xfrm>
              <a:off x="1989" y="1277"/>
              <a:ext cx="186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6666"/>
                  </a:solidFill>
                </a:rPr>
                <a:t>Case 2: </a:t>
              </a:r>
            </a:p>
            <a:p>
              <a:pPr algn="ctr"/>
              <a:r>
                <a:rPr lang="en-US">
                  <a:solidFill>
                    <a:srgbClr val="006666"/>
                  </a:solidFill>
                </a:rPr>
                <a:t>Our node has one child</a:t>
              </a:r>
            </a:p>
          </p:txBody>
        </p:sp>
        <p:graphicFrame>
          <p:nvGraphicFramePr>
            <p:cNvPr id="590873" name="Object 25"/>
            <p:cNvGraphicFramePr>
              <a:graphicFrameLocks noChangeAspect="1"/>
            </p:cNvGraphicFramePr>
            <p:nvPr/>
          </p:nvGraphicFramePr>
          <p:xfrm>
            <a:off x="2075" y="2130"/>
            <a:ext cx="1716" cy="18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1205" r:id="rId4" imgW="4963218" imgH="3296110" progId="Paint.Picture">
                    <p:embed/>
                  </p:oleObj>
                </mc:Choice>
                <mc:Fallback>
                  <p:oleObj r:id="rId4" imgW="4963218" imgH="3296110" progId="Paint.Picture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5" y="2130"/>
                          <a:ext cx="1716" cy="18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0874" name="Rectangle 26"/>
            <p:cNvSpPr>
              <a:spLocks noChangeArrowheads="1"/>
            </p:cNvSpPr>
            <p:nvPr/>
          </p:nvSpPr>
          <p:spPr bwMode="auto">
            <a:xfrm>
              <a:off x="2002" y="1200"/>
              <a:ext cx="1886" cy="2929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0875" name="Group 27"/>
            <p:cNvGrpSpPr>
              <a:grpSpLocks/>
            </p:cNvGrpSpPr>
            <p:nvPr/>
          </p:nvGrpSpPr>
          <p:grpSpPr bwMode="auto">
            <a:xfrm>
              <a:off x="1988" y="2038"/>
              <a:ext cx="909" cy="288"/>
              <a:chOff x="2448" y="2352"/>
              <a:chExt cx="909" cy="288"/>
            </a:xfrm>
          </p:grpSpPr>
          <p:sp>
            <p:nvSpPr>
              <p:cNvPr id="590876" name="Text Box 28"/>
              <p:cNvSpPr txBox="1">
                <a:spLocks noChangeArrowheads="1"/>
              </p:cNvSpPr>
              <p:nvPr/>
            </p:nvSpPr>
            <p:spPr bwMode="auto">
              <a:xfrm>
                <a:off x="2448" y="2352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6600CC"/>
                    </a:solidFill>
                  </a:rPr>
                  <a:t>parent</a:t>
                </a:r>
              </a:p>
            </p:txBody>
          </p:sp>
          <p:sp>
            <p:nvSpPr>
              <p:cNvPr id="590877" name="Line 29"/>
              <p:cNvSpPr>
                <a:spLocks noChangeShapeType="1"/>
              </p:cNvSpPr>
              <p:nvPr/>
            </p:nvSpPr>
            <p:spPr bwMode="auto">
              <a:xfrm>
                <a:off x="3117" y="2496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4880119" y="990600"/>
            <a:ext cx="38956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It also has two sub-cases!</a:t>
            </a:r>
          </a:p>
        </p:txBody>
      </p:sp>
      <p:sp>
        <p:nvSpPr>
          <p:cNvPr id="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9BBE-60BE-4393-A4E7-A509FCE6ADEE}" type="slidenum">
              <a:rPr lang="en-US"/>
              <a:pPr/>
              <a:t>11</a:t>
            </a:fld>
            <a:endParaRPr lang="en-US"/>
          </a:p>
        </p:txBody>
      </p:sp>
      <p:sp>
        <p:nvSpPr>
          <p:cNvPr id="590851" name="Text Box 3"/>
          <p:cNvSpPr txBox="1">
            <a:spLocks noChangeArrowheads="1"/>
          </p:cNvSpPr>
          <p:nvPr/>
        </p:nvSpPr>
        <p:spPr bwMode="auto">
          <a:xfrm>
            <a:off x="838200" y="990600"/>
            <a:ext cx="40286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Let’s look at case #2 now…</a:t>
            </a:r>
          </a:p>
        </p:txBody>
      </p:sp>
      <p:sp>
        <p:nvSpPr>
          <p:cNvPr id="590906" name="Text Box 58"/>
          <p:cNvSpPr txBox="1">
            <a:spLocks noChangeArrowheads="1"/>
          </p:cNvSpPr>
          <p:nvPr/>
        </p:nvSpPr>
        <p:spPr bwMode="auto">
          <a:xfrm>
            <a:off x="2679700" y="460057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90915" name="Text Box 67"/>
          <p:cNvSpPr txBox="1">
            <a:spLocks noChangeArrowheads="1"/>
          </p:cNvSpPr>
          <p:nvPr/>
        </p:nvSpPr>
        <p:spPr bwMode="auto">
          <a:xfrm>
            <a:off x="1919288" y="33909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90916" name="Text Box 68"/>
          <p:cNvSpPr txBox="1">
            <a:spLocks noChangeArrowheads="1"/>
          </p:cNvSpPr>
          <p:nvPr/>
        </p:nvSpPr>
        <p:spPr bwMode="auto">
          <a:xfrm>
            <a:off x="2197100" y="46037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2" name="Text Box 23"/>
          <p:cNvSpPr txBox="1">
            <a:spLocks noChangeArrowheads="1"/>
          </p:cNvSpPr>
          <p:nvPr/>
        </p:nvSpPr>
        <p:spPr bwMode="auto">
          <a:xfrm>
            <a:off x="3468071" y="3733800"/>
            <a:ext cx="55451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300" dirty="0"/>
              <a:t>Then delete the target (</a:t>
            </a:r>
            <a:r>
              <a:rPr lang="en-US" sz="2300" dirty="0">
                <a:solidFill>
                  <a:srgbClr val="FF3300"/>
                </a:solidFill>
              </a:rPr>
              <a:t>cur</a:t>
            </a:r>
            <a:r>
              <a:rPr lang="en-US" sz="2300" dirty="0"/>
              <a:t>) node.</a:t>
            </a: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3522663" y="2926140"/>
            <a:ext cx="5621337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300" dirty="0"/>
              <a:t>Relink the parent node to the </a:t>
            </a:r>
            <a:br>
              <a:rPr lang="en-US" sz="2300" dirty="0"/>
            </a:br>
            <a:r>
              <a:rPr lang="en-US" sz="2300" dirty="0"/>
              <a:t>target (</a:t>
            </a:r>
            <a:r>
              <a:rPr lang="en-US" sz="2300" dirty="0">
                <a:solidFill>
                  <a:srgbClr val="FF0000"/>
                </a:solidFill>
              </a:rPr>
              <a:t>cur</a:t>
            </a:r>
            <a:r>
              <a:rPr lang="en-US" sz="2300" dirty="0"/>
              <a:t>) node’s only child.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313114" y="1796405"/>
            <a:ext cx="5678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Case 1, Sub-case #1: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target node </a:t>
            </a:r>
            <a:r>
              <a:rPr lang="en-US" dirty="0">
                <a:solidFill>
                  <a:srgbClr val="FF3300"/>
                </a:solidFill>
              </a:rPr>
              <a:t>is NOT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dirty="0">
                <a:solidFill>
                  <a:srgbClr val="FF3300"/>
                </a:solidFill>
              </a:rPr>
              <a:t>root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node</a:t>
            </a:r>
          </a:p>
        </p:txBody>
      </p:sp>
      <p:sp>
        <p:nvSpPr>
          <p:cNvPr id="58" name="AutoShape 50"/>
          <p:cNvSpPr>
            <a:spLocks noChangeArrowheads="1"/>
          </p:cNvSpPr>
          <p:nvPr/>
        </p:nvSpPr>
        <p:spPr bwMode="auto">
          <a:xfrm>
            <a:off x="4475957" y="4186163"/>
            <a:ext cx="3505200" cy="1371600"/>
          </a:xfrm>
          <a:prstGeom prst="wedgeRoundRectCallout">
            <a:avLst>
              <a:gd name="adj1" fmla="val -85881"/>
              <a:gd name="adj2" fmla="val -53231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Our target node (</a:t>
            </a:r>
            <a:r>
              <a:rPr lang="en-US" sz="2000" dirty="0">
                <a:solidFill>
                  <a:srgbClr val="FF3300"/>
                </a:solidFill>
              </a:rPr>
              <a:t>cur</a:t>
            </a:r>
            <a:r>
              <a:rPr lang="en-US" sz="2000" dirty="0"/>
              <a:t>) that we want to delete is </a:t>
            </a:r>
            <a:r>
              <a:rPr lang="en-US" sz="2000" dirty="0">
                <a:solidFill>
                  <a:srgbClr val="FF0000"/>
                </a:solidFill>
              </a:rPr>
              <a:t>NOT</a:t>
            </a:r>
            <a:r>
              <a:rPr lang="en-US" sz="2000" dirty="0"/>
              <a:t> the </a:t>
            </a:r>
            <a:r>
              <a:rPr lang="en-US" sz="2000" dirty="0">
                <a:solidFill>
                  <a:srgbClr val="FF0000"/>
                </a:solidFill>
              </a:rPr>
              <a:t>root node</a:t>
            </a:r>
            <a:r>
              <a:rPr lang="en-US" sz="2000" dirty="0"/>
              <a:t>!</a:t>
            </a:r>
          </a:p>
        </p:txBody>
      </p:sp>
      <p:grpSp>
        <p:nvGrpSpPr>
          <p:cNvPr id="3" name="Group 2"/>
          <p:cNvGrpSpPr/>
          <p:nvPr/>
        </p:nvGrpSpPr>
        <p:grpSpPr>
          <a:xfrm rot="4802180">
            <a:off x="3337165" y="4390353"/>
            <a:ext cx="806620" cy="1661374"/>
            <a:chOff x="2885320" y="2429791"/>
            <a:chExt cx="806620" cy="1661374"/>
          </a:xfrm>
        </p:grpSpPr>
        <p:sp>
          <p:nvSpPr>
            <p:cNvPr id="64" name="Line 31"/>
            <p:cNvSpPr>
              <a:spLocks noChangeShapeType="1"/>
            </p:cNvSpPr>
            <p:nvPr/>
          </p:nvSpPr>
          <p:spPr bwMode="auto">
            <a:xfrm rot="18600000" flipH="1">
              <a:off x="2730538" y="3936384"/>
              <a:ext cx="309563" cy="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Text Box 32"/>
            <p:cNvSpPr txBox="1">
              <a:spLocks noChangeArrowheads="1"/>
            </p:cNvSpPr>
            <p:nvPr/>
          </p:nvSpPr>
          <p:spPr bwMode="auto">
            <a:xfrm rot="18600000">
              <a:off x="2693911" y="2966155"/>
              <a:ext cx="153439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6600CC"/>
                  </a:solidFill>
                </a:rPr>
                <a:t>only child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732920" y="3103702"/>
            <a:ext cx="499335" cy="835063"/>
            <a:chOff x="2732920" y="3103702"/>
            <a:chExt cx="499335" cy="835063"/>
          </a:xfrm>
        </p:grpSpPr>
        <p:sp>
          <p:nvSpPr>
            <p:cNvPr id="71" name="Line 31"/>
            <p:cNvSpPr>
              <a:spLocks noChangeShapeType="1"/>
            </p:cNvSpPr>
            <p:nvPr/>
          </p:nvSpPr>
          <p:spPr bwMode="auto">
            <a:xfrm rot="18600000" flipH="1">
              <a:off x="2578138" y="3783984"/>
              <a:ext cx="309563" cy="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Text Box 32"/>
            <p:cNvSpPr txBox="1">
              <a:spLocks noChangeArrowheads="1"/>
            </p:cNvSpPr>
            <p:nvPr/>
          </p:nvSpPr>
          <p:spPr bwMode="auto">
            <a:xfrm rot="18600000">
              <a:off x="2680598" y="3198159"/>
              <a:ext cx="6461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6600CC"/>
                  </a:solidFill>
                </a:rPr>
                <a:t>cur</a:t>
              </a:r>
            </a:p>
          </p:txBody>
        </p:sp>
      </p:grpSp>
      <p:sp>
        <p:nvSpPr>
          <p:cNvPr id="78" name="Text Box 94"/>
          <p:cNvSpPr txBox="1">
            <a:spLocks noChangeArrowheads="1"/>
          </p:cNvSpPr>
          <p:nvPr/>
        </p:nvSpPr>
        <p:spPr bwMode="auto">
          <a:xfrm>
            <a:off x="2412207" y="3733800"/>
            <a:ext cx="552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3300"/>
                </a:solidFill>
              </a:rPr>
              <a:t>X</a:t>
            </a:r>
          </a:p>
        </p:txBody>
      </p:sp>
      <p:cxnSp>
        <p:nvCxnSpPr>
          <p:cNvPr id="70" name="AutoShape 71"/>
          <p:cNvCxnSpPr>
            <a:cxnSpLocks noChangeShapeType="1"/>
          </p:cNvCxnSpPr>
          <p:nvPr/>
        </p:nvCxnSpPr>
        <p:spPr bwMode="auto">
          <a:xfrm>
            <a:off x="2193925" y="3619500"/>
            <a:ext cx="141288" cy="984250"/>
          </a:xfrm>
          <a:prstGeom prst="curvedConnector2">
            <a:avLst/>
          </a:prstGeom>
          <a:noFill/>
          <a:ln w="41275">
            <a:solidFill>
              <a:srgbClr val="80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Rectangle 10"/>
          <p:cNvSpPr>
            <a:spLocks noChangeArrowheads="1"/>
          </p:cNvSpPr>
          <p:nvPr/>
        </p:nvSpPr>
        <p:spPr bwMode="auto">
          <a:xfrm>
            <a:off x="1" y="-1524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 dirty="0"/>
              <a:t>Step #2, Case #2 – Our Target Node has One Child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6596743" y="76200"/>
            <a:ext cx="2394857" cy="609600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90851" grpId="0"/>
      <p:bldP spid="52" grpId="0" build="p" autoUpdateAnimBg="0"/>
      <p:bldP spid="53" grpId="0" build="p" autoUpdateAnimBg="0"/>
      <p:bldP spid="55" grpId="0"/>
      <p:bldP spid="58" grpId="0" animBg="1"/>
      <p:bldP spid="58" grpId="1" animBg="1"/>
      <p:bldP spid="78" grpId="0" autoUpdateAnimBg="0"/>
      <p:bldP spid="78" grpId="1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33400" y="3529912"/>
            <a:ext cx="2233612" cy="1992408"/>
            <a:chOff x="533400" y="3529912"/>
            <a:chExt cx="2233612" cy="1992408"/>
          </a:xfrm>
        </p:grpSpPr>
        <p:sp>
          <p:nvSpPr>
            <p:cNvPr id="590916" name="Text Box 68"/>
            <p:cNvSpPr txBox="1">
              <a:spLocks noChangeArrowheads="1"/>
            </p:cNvSpPr>
            <p:nvPr/>
          </p:nvSpPr>
          <p:spPr bwMode="auto">
            <a:xfrm>
              <a:off x="2388394" y="4603750"/>
              <a:ext cx="2746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36" name="Rectangle 52"/>
            <p:cNvSpPr>
              <a:spLocks noChangeArrowheads="1"/>
            </p:cNvSpPr>
            <p:nvPr/>
          </p:nvSpPr>
          <p:spPr bwMode="auto">
            <a:xfrm>
              <a:off x="1300162" y="4071345"/>
              <a:ext cx="688975" cy="3206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53"/>
            <p:cNvSpPr txBox="1">
              <a:spLocks noChangeArrowheads="1"/>
            </p:cNvSpPr>
            <p:nvPr/>
          </p:nvSpPr>
          <p:spPr bwMode="auto">
            <a:xfrm>
              <a:off x="1370012" y="4045945"/>
              <a:ext cx="552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Times New Roman" pitchFamily="18" charset="0"/>
                </a:rPr>
                <a:t>Mel</a:t>
              </a:r>
            </a:p>
          </p:txBody>
        </p:sp>
        <p:grpSp>
          <p:nvGrpSpPr>
            <p:cNvPr id="38" name="Group 54"/>
            <p:cNvGrpSpPr>
              <a:grpSpLocks/>
            </p:cNvGrpSpPr>
            <p:nvPr/>
          </p:nvGrpSpPr>
          <p:grpSpPr bwMode="auto">
            <a:xfrm>
              <a:off x="1123950" y="4388845"/>
              <a:ext cx="325437" cy="319087"/>
              <a:chOff x="3633" y="2072"/>
              <a:chExt cx="205" cy="201"/>
            </a:xfrm>
          </p:grpSpPr>
          <p:sp>
            <p:nvSpPr>
              <p:cNvPr id="39" name="Line 55"/>
              <p:cNvSpPr>
                <a:spLocks noChangeShapeType="1"/>
              </p:cNvSpPr>
              <p:nvPr/>
            </p:nvSpPr>
            <p:spPr bwMode="auto">
              <a:xfrm flipH="1">
                <a:off x="3718" y="2072"/>
                <a:ext cx="120" cy="1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56"/>
              <p:cNvSpPr>
                <a:spLocks noChangeShapeType="1"/>
              </p:cNvSpPr>
              <p:nvPr/>
            </p:nvSpPr>
            <p:spPr bwMode="auto">
              <a:xfrm rot="5400000" flipH="1">
                <a:off x="3648" y="2138"/>
                <a:ext cx="120" cy="1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" name="Line 58"/>
            <p:cNvSpPr>
              <a:spLocks noChangeShapeType="1"/>
            </p:cNvSpPr>
            <p:nvPr/>
          </p:nvSpPr>
          <p:spPr bwMode="auto">
            <a:xfrm>
              <a:off x="1736725" y="4376145"/>
              <a:ext cx="190500" cy="2381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73"/>
            <p:cNvSpPr txBox="1">
              <a:spLocks noChangeArrowheads="1"/>
            </p:cNvSpPr>
            <p:nvPr/>
          </p:nvSpPr>
          <p:spPr bwMode="auto">
            <a:xfrm>
              <a:off x="1757362" y="4560295"/>
              <a:ext cx="552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Times New Roman" pitchFamily="18" charset="0"/>
                </a:rPr>
                <a:t>Phil</a:t>
              </a:r>
            </a:p>
          </p:txBody>
        </p:sp>
        <p:sp>
          <p:nvSpPr>
            <p:cNvPr id="46" name="Rectangle 74"/>
            <p:cNvSpPr>
              <a:spLocks noChangeArrowheads="1"/>
            </p:cNvSpPr>
            <p:nvPr/>
          </p:nvSpPr>
          <p:spPr bwMode="auto">
            <a:xfrm>
              <a:off x="1663700" y="4606332"/>
              <a:ext cx="688975" cy="3206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Text Box 106"/>
            <p:cNvSpPr txBox="1">
              <a:spLocks noChangeArrowheads="1"/>
            </p:cNvSpPr>
            <p:nvPr/>
          </p:nvSpPr>
          <p:spPr bwMode="auto">
            <a:xfrm>
              <a:off x="1225550" y="5155607"/>
              <a:ext cx="615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Times New Roman" pitchFamily="18" charset="0"/>
                </a:rPr>
                <a:t>Nate</a:t>
              </a:r>
            </a:p>
          </p:txBody>
        </p:sp>
        <p:sp>
          <p:nvSpPr>
            <p:cNvPr id="56" name="Rectangle 107"/>
            <p:cNvSpPr>
              <a:spLocks noChangeArrowheads="1"/>
            </p:cNvSpPr>
            <p:nvPr/>
          </p:nvSpPr>
          <p:spPr bwMode="auto">
            <a:xfrm>
              <a:off x="1163637" y="5201645"/>
              <a:ext cx="688975" cy="3206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Text Box 108"/>
            <p:cNvSpPr txBox="1">
              <a:spLocks noChangeArrowheads="1"/>
            </p:cNvSpPr>
            <p:nvPr/>
          </p:nvSpPr>
          <p:spPr bwMode="auto">
            <a:xfrm>
              <a:off x="2152650" y="5155607"/>
              <a:ext cx="5905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Times New Roman" pitchFamily="18" charset="0"/>
                </a:rPr>
                <a:t>Sam</a:t>
              </a:r>
            </a:p>
          </p:txBody>
        </p:sp>
        <p:sp>
          <p:nvSpPr>
            <p:cNvPr id="60" name="Rectangle 109"/>
            <p:cNvSpPr>
              <a:spLocks noChangeArrowheads="1"/>
            </p:cNvSpPr>
            <p:nvPr/>
          </p:nvSpPr>
          <p:spPr bwMode="auto">
            <a:xfrm>
              <a:off x="2078037" y="5201645"/>
              <a:ext cx="688975" cy="3206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110"/>
            <p:cNvSpPr>
              <a:spLocks noChangeShapeType="1"/>
            </p:cNvSpPr>
            <p:nvPr/>
          </p:nvSpPr>
          <p:spPr bwMode="auto">
            <a:xfrm flipH="1">
              <a:off x="1504950" y="4928595"/>
              <a:ext cx="395287" cy="2857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111"/>
            <p:cNvSpPr>
              <a:spLocks noChangeShapeType="1"/>
            </p:cNvSpPr>
            <p:nvPr/>
          </p:nvSpPr>
          <p:spPr bwMode="auto">
            <a:xfrm>
              <a:off x="2081212" y="4915895"/>
              <a:ext cx="395288" cy="2857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Text Box 123"/>
            <p:cNvSpPr txBox="1">
              <a:spLocks noChangeArrowheads="1"/>
            </p:cNvSpPr>
            <p:nvPr/>
          </p:nvSpPr>
          <p:spPr bwMode="auto">
            <a:xfrm>
              <a:off x="2071687" y="4549182"/>
              <a:ext cx="2746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76" name="Text Box 125"/>
            <p:cNvSpPr txBox="1">
              <a:spLocks noChangeArrowheads="1"/>
            </p:cNvSpPr>
            <p:nvPr/>
          </p:nvSpPr>
          <p:spPr bwMode="auto">
            <a:xfrm>
              <a:off x="533400" y="3529912"/>
              <a:ext cx="64293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/>
                <a:t>root</a:t>
              </a:r>
            </a:p>
          </p:txBody>
        </p:sp>
        <p:sp>
          <p:nvSpPr>
            <p:cNvPr id="79" name="Text Box 130"/>
            <p:cNvSpPr txBox="1">
              <a:spLocks noChangeArrowheads="1"/>
            </p:cNvSpPr>
            <p:nvPr/>
          </p:nvSpPr>
          <p:spPr bwMode="auto">
            <a:xfrm>
              <a:off x="2047875" y="4601570"/>
              <a:ext cx="2746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84" name="Text Box 131"/>
            <p:cNvSpPr txBox="1">
              <a:spLocks noChangeArrowheads="1"/>
            </p:cNvSpPr>
            <p:nvPr/>
          </p:nvSpPr>
          <p:spPr bwMode="auto">
            <a:xfrm>
              <a:off x="1212850" y="3539532"/>
              <a:ext cx="2746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grpSp>
        <p:nvGrpSpPr>
          <p:cNvPr id="590871" name="Group 23"/>
          <p:cNvGrpSpPr>
            <a:grpSpLocks/>
          </p:cNvGrpSpPr>
          <p:nvPr/>
        </p:nvGrpSpPr>
        <p:grpSpPr bwMode="auto">
          <a:xfrm>
            <a:off x="230188" y="1828800"/>
            <a:ext cx="3014663" cy="4649788"/>
            <a:chOff x="1989" y="1200"/>
            <a:chExt cx="1899" cy="2929"/>
          </a:xfrm>
        </p:grpSpPr>
        <p:sp>
          <p:nvSpPr>
            <p:cNvPr id="590872" name="Text Box 24"/>
            <p:cNvSpPr txBox="1">
              <a:spLocks noChangeArrowheads="1"/>
            </p:cNvSpPr>
            <p:nvPr/>
          </p:nvSpPr>
          <p:spPr bwMode="auto">
            <a:xfrm>
              <a:off x="1989" y="1277"/>
              <a:ext cx="186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6666"/>
                  </a:solidFill>
                </a:rPr>
                <a:t>Case 2: </a:t>
              </a:r>
            </a:p>
            <a:p>
              <a:pPr algn="ctr"/>
              <a:r>
                <a:rPr lang="en-US">
                  <a:solidFill>
                    <a:srgbClr val="006666"/>
                  </a:solidFill>
                </a:rPr>
                <a:t>Our node has one child</a:t>
              </a:r>
            </a:p>
          </p:txBody>
        </p:sp>
        <p:sp>
          <p:nvSpPr>
            <p:cNvPr id="590874" name="Rectangle 26"/>
            <p:cNvSpPr>
              <a:spLocks noChangeArrowheads="1"/>
            </p:cNvSpPr>
            <p:nvPr/>
          </p:nvSpPr>
          <p:spPr bwMode="auto">
            <a:xfrm>
              <a:off x="2002" y="1200"/>
              <a:ext cx="1886" cy="2929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4880119" y="990600"/>
            <a:ext cx="38956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It also has two sub-cases!</a:t>
            </a:r>
          </a:p>
        </p:txBody>
      </p:sp>
      <p:sp>
        <p:nvSpPr>
          <p:cNvPr id="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9BBE-60BE-4393-A4E7-A509FCE6ADEE}" type="slidenum">
              <a:rPr lang="en-US"/>
              <a:pPr/>
              <a:t>12</a:t>
            </a:fld>
            <a:endParaRPr lang="en-US"/>
          </a:p>
        </p:txBody>
      </p:sp>
      <p:sp>
        <p:nvSpPr>
          <p:cNvPr id="590851" name="Text Box 3"/>
          <p:cNvSpPr txBox="1">
            <a:spLocks noChangeArrowheads="1"/>
          </p:cNvSpPr>
          <p:nvPr/>
        </p:nvSpPr>
        <p:spPr bwMode="auto">
          <a:xfrm>
            <a:off x="838200" y="990600"/>
            <a:ext cx="40286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Let’s look at case #2 now…</a:t>
            </a:r>
          </a:p>
        </p:txBody>
      </p:sp>
      <p:sp>
        <p:nvSpPr>
          <p:cNvPr id="590906" name="Text Box 58"/>
          <p:cNvSpPr txBox="1">
            <a:spLocks noChangeArrowheads="1"/>
          </p:cNvSpPr>
          <p:nvPr/>
        </p:nvSpPr>
        <p:spPr bwMode="auto">
          <a:xfrm>
            <a:off x="2870994" y="460057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90915" name="Text Box 67"/>
          <p:cNvSpPr txBox="1">
            <a:spLocks noChangeArrowheads="1"/>
          </p:cNvSpPr>
          <p:nvPr/>
        </p:nvSpPr>
        <p:spPr bwMode="auto">
          <a:xfrm>
            <a:off x="2110582" y="33909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2" name="Text Box 23"/>
          <p:cNvSpPr txBox="1">
            <a:spLocks noChangeArrowheads="1"/>
          </p:cNvSpPr>
          <p:nvPr/>
        </p:nvSpPr>
        <p:spPr bwMode="auto">
          <a:xfrm>
            <a:off x="3468071" y="3733800"/>
            <a:ext cx="55451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300" dirty="0"/>
              <a:t>Then delete the target (</a:t>
            </a:r>
            <a:r>
              <a:rPr lang="en-US" sz="2300" dirty="0">
                <a:solidFill>
                  <a:srgbClr val="FF3300"/>
                </a:solidFill>
              </a:rPr>
              <a:t>cur</a:t>
            </a:r>
            <a:r>
              <a:rPr lang="en-US" sz="2300" dirty="0"/>
              <a:t>) node.</a:t>
            </a: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3522663" y="2926140"/>
            <a:ext cx="5621337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300" dirty="0"/>
              <a:t>Relink the parent node to the </a:t>
            </a:r>
            <a:br>
              <a:rPr lang="en-US" sz="2300" dirty="0"/>
            </a:br>
            <a:r>
              <a:rPr lang="en-US" sz="2300" dirty="0"/>
              <a:t>target (</a:t>
            </a:r>
            <a:r>
              <a:rPr lang="en-US" sz="2300" dirty="0">
                <a:solidFill>
                  <a:srgbClr val="FF0000"/>
                </a:solidFill>
              </a:rPr>
              <a:t>cur</a:t>
            </a:r>
            <a:r>
              <a:rPr lang="en-US" sz="2300" dirty="0"/>
              <a:t>) node’s only child.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313114" y="1796405"/>
            <a:ext cx="5678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Case 1, Sub-case #1: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target node </a:t>
            </a:r>
            <a:r>
              <a:rPr lang="en-US" dirty="0">
                <a:solidFill>
                  <a:srgbClr val="FF3300"/>
                </a:solidFill>
              </a:rPr>
              <a:t>is NOT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dirty="0">
                <a:solidFill>
                  <a:srgbClr val="FF3300"/>
                </a:solidFill>
              </a:rPr>
              <a:t>root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node</a:t>
            </a:r>
          </a:p>
        </p:txBody>
      </p:sp>
      <p:sp>
        <p:nvSpPr>
          <p:cNvPr id="80" name="Rectangle 73"/>
          <p:cNvSpPr>
            <a:spLocks noChangeArrowheads="1"/>
          </p:cNvSpPr>
          <p:nvPr/>
        </p:nvSpPr>
        <p:spPr bwMode="auto">
          <a:xfrm>
            <a:off x="2401095" y="3631607"/>
            <a:ext cx="411080" cy="3050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331310" y="4495800"/>
            <a:ext cx="5678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Case 1, Sub-case #2: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target node </a:t>
            </a:r>
            <a:r>
              <a:rPr lang="en-US" dirty="0">
                <a:solidFill>
                  <a:srgbClr val="FF3300"/>
                </a:solidFill>
              </a:rPr>
              <a:t>is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the </a:t>
            </a:r>
            <a:r>
              <a:rPr lang="en-US" dirty="0">
                <a:solidFill>
                  <a:srgbClr val="FF3300"/>
                </a:solidFill>
              </a:rPr>
              <a:t>root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node</a:t>
            </a:r>
          </a:p>
        </p:txBody>
      </p:sp>
      <p:sp>
        <p:nvSpPr>
          <p:cNvPr id="42" name="Line 65"/>
          <p:cNvSpPr>
            <a:spLocks noChangeShapeType="1"/>
          </p:cNvSpPr>
          <p:nvPr/>
        </p:nvSpPr>
        <p:spPr bwMode="auto">
          <a:xfrm>
            <a:off x="1300162" y="3852270"/>
            <a:ext cx="188913" cy="211137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82"/>
          <p:cNvSpPr txBox="1">
            <a:spLocks noChangeArrowheads="1"/>
          </p:cNvSpPr>
          <p:nvPr/>
        </p:nvSpPr>
        <p:spPr bwMode="auto">
          <a:xfrm>
            <a:off x="1377950" y="3891957"/>
            <a:ext cx="552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77" name="Rectangle 127"/>
          <p:cNvSpPr>
            <a:spLocks noChangeArrowheads="1"/>
          </p:cNvSpPr>
          <p:nvPr/>
        </p:nvSpPr>
        <p:spPr bwMode="auto">
          <a:xfrm>
            <a:off x="1114425" y="3619500"/>
            <a:ext cx="457994" cy="221657"/>
          </a:xfrm>
          <a:prstGeom prst="rect">
            <a:avLst/>
          </a:prstGeom>
          <a:solidFill>
            <a:schemeClr val="accent1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5" name="AutoShape 132"/>
          <p:cNvCxnSpPr>
            <a:cxnSpLocks noChangeShapeType="1"/>
            <a:stCxn id="84" idx="3"/>
            <a:endCxn id="79" idx="0"/>
          </p:cNvCxnSpPr>
          <p:nvPr/>
        </p:nvCxnSpPr>
        <p:spPr bwMode="auto">
          <a:xfrm>
            <a:off x="1487487" y="3768132"/>
            <a:ext cx="698500" cy="833438"/>
          </a:xfrm>
          <a:prstGeom prst="curvedConnector2">
            <a:avLst/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Text Box 23"/>
          <p:cNvSpPr txBox="1">
            <a:spLocks noChangeArrowheads="1"/>
          </p:cNvSpPr>
          <p:nvPr/>
        </p:nvSpPr>
        <p:spPr bwMode="auto">
          <a:xfrm>
            <a:off x="3468071" y="6164997"/>
            <a:ext cx="55451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300" dirty="0"/>
              <a:t>Then delete the target (</a:t>
            </a:r>
            <a:r>
              <a:rPr lang="en-US" sz="2300" dirty="0">
                <a:solidFill>
                  <a:srgbClr val="FF3300"/>
                </a:solidFill>
              </a:rPr>
              <a:t>cur</a:t>
            </a:r>
            <a:r>
              <a:rPr lang="en-US" sz="2300" dirty="0"/>
              <a:t>) node.</a:t>
            </a:r>
          </a:p>
        </p:txBody>
      </p:sp>
      <p:sp>
        <p:nvSpPr>
          <p:cNvPr id="87" name="Text Box 23"/>
          <p:cNvSpPr txBox="1">
            <a:spLocks noChangeArrowheads="1"/>
          </p:cNvSpPr>
          <p:nvPr/>
        </p:nvSpPr>
        <p:spPr bwMode="auto">
          <a:xfrm>
            <a:off x="3468071" y="5357337"/>
            <a:ext cx="5621337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300" dirty="0"/>
              <a:t>Relink the </a:t>
            </a:r>
            <a:r>
              <a:rPr lang="en-US" sz="2300" dirty="0">
                <a:solidFill>
                  <a:srgbClr val="FF0000"/>
                </a:solidFill>
              </a:rPr>
              <a:t>root pointer </a:t>
            </a:r>
            <a:r>
              <a:rPr lang="en-US" sz="2300" dirty="0"/>
              <a:t>to the </a:t>
            </a:r>
            <a:br>
              <a:rPr lang="en-US" sz="2300" dirty="0"/>
            </a:br>
            <a:r>
              <a:rPr lang="en-US" sz="2300" dirty="0"/>
              <a:t>target (</a:t>
            </a:r>
            <a:r>
              <a:rPr lang="en-US" sz="2300" dirty="0">
                <a:solidFill>
                  <a:srgbClr val="FF3300"/>
                </a:solidFill>
              </a:rPr>
              <a:t>cur</a:t>
            </a:r>
            <a:r>
              <a:rPr lang="en-US" sz="2300" dirty="0"/>
              <a:t>) node’s only child.</a:t>
            </a:r>
          </a:p>
        </p:txBody>
      </p:sp>
      <p:sp>
        <p:nvSpPr>
          <p:cNvPr id="88" name="AutoShape 50"/>
          <p:cNvSpPr>
            <a:spLocks noChangeArrowheads="1"/>
          </p:cNvSpPr>
          <p:nvPr/>
        </p:nvSpPr>
        <p:spPr bwMode="auto">
          <a:xfrm>
            <a:off x="2973115" y="1576754"/>
            <a:ext cx="1752600" cy="1371600"/>
          </a:xfrm>
          <a:prstGeom prst="wedgeRoundRectCallout">
            <a:avLst>
              <a:gd name="adj1" fmla="val -103499"/>
              <a:gd name="adj2" fmla="val 129047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600" dirty="0"/>
              <a:t>Our target node (</a:t>
            </a:r>
            <a:r>
              <a:rPr lang="en-US" sz="1600" dirty="0">
                <a:solidFill>
                  <a:srgbClr val="FF3300"/>
                </a:solidFill>
              </a:rPr>
              <a:t>cur</a:t>
            </a:r>
            <a:r>
              <a:rPr lang="en-US" sz="1600" dirty="0"/>
              <a:t>) that we want to delete </a:t>
            </a:r>
            <a:r>
              <a:rPr lang="en-US" sz="1600" dirty="0">
                <a:solidFill>
                  <a:srgbClr val="FF0000"/>
                </a:solidFill>
              </a:rPr>
              <a:t>is</a:t>
            </a:r>
            <a:r>
              <a:rPr lang="en-US" sz="1600" dirty="0"/>
              <a:t> the </a:t>
            </a:r>
            <a:r>
              <a:rPr lang="en-US" sz="1600" dirty="0">
                <a:solidFill>
                  <a:srgbClr val="FF0000"/>
                </a:solidFill>
              </a:rPr>
              <a:t>root node</a:t>
            </a:r>
            <a:r>
              <a:rPr lang="en-US" sz="1600" dirty="0"/>
              <a:t>!</a:t>
            </a:r>
          </a:p>
        </p:txBody>
      </p:sp>
      <p:grpSp>
        <p:nvGrpSpPr>
          <p:cNvPr id="89" name="Group 88"/>
          <p:cNvGrpSpPr/>
          <p:nvPr/>
        </p:nvGrpSpPr>
        <p:grpSpPr>
          <a:xfrm rot="2496538">
            <a:off x="2850949" y="3619231"/>
            <a:ext cx="806620" cy="1661374"/>
            <a:chOff x="2885320" y="2429791"/>
            <a:chExt cx="806620" cy="1661374"/>
          </a:xfrm>
        </p:grpSpPr>
        <p:sp>
          <p:nvSpPr>
            <p:cNvPr id="90" name="Line 31"/>
            <p:cNvSpPr>
              <a:spLocks noChangeShapeType="1"/>
            </p:cNvSpPr>
            <p:nvPr/>
          </p:nvSpPr>
          <p:spPr bwMode="auto">
            <a:xfrm rot="18600000" flipH="1">
              <a:off x="2730538" y="3936384"/>
              <a:ext cx="309563" cy="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Text Box 32"/>
            <p:cNvSpPr txBox="1">
              <a:spLocks noChangeArrowheads="1"/>
            </p:cNvSpPr>
            <p:nvPr/>
          </p:nvSpPr>
          <p:spPr bwMode="auto">
            <a:xfrm rot="18600000">
              <a:off x="2693911" y="2966155"/>
              <a:ext cx="153439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6600CC"/>
                  </a:solidFill>
                </a:rPr>
                <a:t>only child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66513" y="3962400"/>
            <a:ext cx="911224" cy="457200"/>
            <a:chOff x="366513" y="3962400"/>
            <a:chExt cx="911224" cy="457200"/>
          </a:xfrm>
        </p:grpSpPr>
        <p:sp>
          <p:nvSpPr>
            <p:cNvPr id="94" name="Text Box 69"/>
            <p:cNvSpPr txBox="1">
              <a:spLocks noChangeArrowheads="1"/>
            </p:cNvSpPr>
            <p:nvPr/>
          </p:nvSpPr>
          <p:spPr bwMode="auto">
            <a:xfrm>
              <a:off x="366513" y="3962400"/>
              <a:ext cx="6461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cur</a:t>
              </a:r>
            </a:p>
          </p:txBody>
        </p:sp>
        <p:sp>
          <p:nvSpPr>
            <p:cNvPr id="95" name="Line 68"/>
            <p:cNvSpPr>
              <a:spLocks noChangeShapeType="1"/>
            </p:cNvSpPr>
            <p:nvPr/>
          </p:nvSpPr>
          <p:spPr bwMode="auto">
            <a:xfrm flipV="1">
              <a:off x="942775" y="4224338"/>
              <a:ext cx="334962" cy="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6" name="Rectangle 10"/>
          <p:cNvSpPr>
            <a:spLocks noChangeArrowheads="1"/>
          </p:cNvSpPr>
          <p:nvPr/>
        </p:nvSpPr>
        <p:spPr bwMode="auto">
          <a:xfrm>
            <a:off x="1" y="-1524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 dirty="0"/>
              <a:t>Step #2, Case #2 – Our Target Node has One Child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6596743" y="76200"/>
            <a:ext cx="2394857" cy="609600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01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2" grpId="0" animBg="1"/>
      <p:bldP spid="42" grpId="1" animBg="1"/>
      <p:bldP spid="47" grpId="0"/>
      <p:bldP spid="77" grpId="0" animBg="1"/>
      <p:bldP spid="86" grpId="0" build="p" autoUpdateAnimBg="0"/>
      <p:bldP spid="87" grpId="0" build="p" autoUpdateAnimBg="0"/>
      <p:bldP spid="88" grpId="0" animBg="1"/>
      <p:bldP spid="8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4D5D-3BDA-4A06-9A64-A96997BB3071}" type="slidenum">
              <a:rPr lang="en-US"/>
              <a:pPr/>
              <a:t>13</a:t>
            </a:fld>
            <a:endParaRPr lang="en-US"/>
          </a:p>
        </p:txBody>
      </p:sp>
      <p:sp>
        <p:nvSpPr>
          <p:cNvPr id="592899" name="Text Box 3"/>
          <p:cNvSpPr txBox="1">
            <a:spLocks noChangeArrowheads="1"/>
          </p:cNvSpPr>
          <p:nvPr/>
        </p:nvSpPr>
        <p:spPr bwMode="auto">
          <a:xfrm>
            <a:off x="1524000" y="838200"/>
            <a:ext cx="5991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Let’s look at case #3 now.  </a:t>
            </a:r>
            <a:r>
              <a:rPr lang="en-US" dirty="0">
                <a:solidFill>
                  <a:srgbClr val="FF0000"/>
                </a:solidFill>
              </a:rPr>
              <a:t>The hard one!</a:t>
            </a:r>
          </a:p>
        </p:txBody>
      </p:sp>
      <p:grpSp>
        <p:nvGrpSpPr>
          <p:cNvPr id="592900" name="Group 4"/>
          <p:cNvGrpSpPr>
            <a:grpSpLocks/>
          </p:cNvGrpSpPr>
          <p:nvPr/>
        </p:nvGrpSpPr>
        <p:grpSpPr bwMode="auto">
          <a:xfrm>
            <a:off x="228600" y="1600200"/>
            <a:ext cx="2917825" cy="4649788"/>
            <a:chOff x="3902" y="1200"/>
            <a:chExt cx="1838" cy="2929"/>
          </a:xfrm>
        </p:grpSpPr>
        <p:sp>
          <p:nvSpPr>
            <p:cNvPr id="592901" name="Text Box 5"/>
            <p:cNvSpPr txBox="1">
              <a:spLocks noChangeArrowheads="1"/>
            </p:cNvSpPr>
            <p:nvPr/>
          </p:nvSpPr>
          <p:spPr bwMode="auto">
            <a:xfrm>
              <a:off x="3902" y="1277"/>
              <a:ext cx="1714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6666"/>
                  </a:solidFill>
                </a:rPr>
                <a:t>Case 3: </a:t>
              </a:r>
            </a:p>
            <a:p>
              <a:pPr algn="ctr"/>
              <a:r>
                <a:rPr lang="en-US">
                  <a:solidFill>
                    <a:srgbClr val="006666"/>
                  </a:solidFill>
                </a:rPr>
                <a:t>Our node has two children.</a:t>
              </a:r>
            </a:p>
          </p:txBody>
        </p:sp>
        <p:sp>
          <p:nvSpPr>
            <p:cNvPr id="592902" name="Rectangle 6"/>
            <p:cNvSpPr>
              <a:spLocks noChangeArrowheads="1"/>
            </p:cNvSpPr>
            <p:nvPr/>
          </p:nvSpPr>
          <p:spPr bwMode="auto">
            <a:xfrm>
              <a:off x="3936" y="1200"/>
              <a:ext cx="1804" cy="2929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92903" name="Object 7"/>
            <p:cNvGraphicFramePr>
              <a:graphicFrameLocks noChangeAspect="1"/>
            </p:cNvGraphicFramePr>
            <p:nvPr/>
          </p:nvGraphicFramePr>
          <p:xfrm>
            <a:off x="3948" y="2160"/>
            <a:ext cx="1716" cy="18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3200" r:id="rId4" imgW="4963218" imgH="3296110" progId="Paint.Picture">
                    <p:embed/>
                  </p:oleObj>
                </mc:Choice>
                <mc:Fallback>
                  <p:oleObj r:id="rId4" imgW="4963218" imgH="3296110" progId="Paint.Picture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8" y="2160"/>
                          <a:ext cx="1716" cy="18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92904" name="Group 8"/>
            <p:cNvGrpSpPr>
              <a:grpSpLocks/>
            </p:cNvGrpSpPr>
            <p:nvPr/>
          </p:nvGrpSpPr>
          <p:grpSpPr bwMode="auto">
            <a:xfrm>
              <a:off x="3902" y="2126"/>
              <a:ext cx="909" cy="288"/>
              <a:chOff x="2448" y="2352"/>
              <a:chExt cx="909" cy="288"/>
            </a:xfrm>
          </p:grpSpPr>
          <p:sp>
            <p:nvSpPr>
              <p:cNvPr id="592905" name="Text Box 9"/>
              <p:cNvSpPr txBox="1">
                <a:spLocks noChangeArrowheads="1"/>
              </p:cNvSpPr>
              <p:nvPr/>
            </p:nvSpPr>
            <p:spPr bwMode="auto">
              <a:xfrm>
                <a:off x="2448" y="2352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6600CC"/>
                    </a:solidFill>
                  </a:rPr>
                  <a:t>parent</a:t>
                </a:r>
              </a:p>
            </p:txBody>
          </p:sp>
          <p:sp>
            <p:nvSpPr>
              <p:cNvPr id="592906" name="Line 10"/>
              <p:cNvSpPr>
                <a:spLocks noChangeShapeType="1"/>
              </p:cNvSpPr>
              <p:nvPr/>
            </p:nvSpPr>
            <p:spPr bwMode="auto">
              <a:xfrm>
                <a:off x="3117" y="2496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92907" name="Group 11"/>
            <p:cNvGrpSpPr>
              <a:grpSpLocks/>
            </p:cNvGrpSpPr>
            <p:nvPr/>
          </p:nvGrpSpPr>
          <p:grpSpPr bwMode="auto">
            <a:xfrm>
              <a:off x="3907" y="2500"/>
              <a:ext cx="532" cy="288"/>
              <a:chOff x="943" y="3195"/>
              <a:chExt cx="593" cy="288"/>
            </a:xfrm>
          </p:grpSpPr>
          <p:sp>
            <p:nvSpPr>
              <p:cNvPr id="592908" name="Line 12"/>
              <p:cNvSpPr>
                <a:spLocks noChangeShapeType="1"/>
              </p:cNvSpPr>
              <p:nvPr/>
            </p:nvSpPr>
            <p:spPr bwMode="auto">
              <a:xfrm>
                <a:off x="1344" y="3360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2909" name="Text Box 13"/>
              <p:cNvSpPr txBox="1">
                <a:spLocks noChangeArrowheads="1"/>
              </p:cNvSpPr>
              <p:nvPr/>
            </p:nvSpPr>
            <p:spPr bwMode="auto">
              <a:xfrm>
                <a:off x="943" y="3195"/>
                <a:ext cx="45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6600CC"/>
                    </a:solidFill>
                  </a:rPr>
                  <a:t>cur</a:t>
                </a:r>
              </a:p>
            </p:txBody>
          </p:sp>
        </p:grpSp>
      </p:grpSp>
      <p:sp>
        <p:nvSpPr>
          <p:cNvPr id="592910" name="Text Box 14"/>
          <p:cNvSpPr txBox="1">
            <a:spLocks noChangeArrowheads="1"/>
          </p:cNvSpPr>
          <p:nvPr/>
        </p:nvSpPr>
        <p:spPr bwMode="auto">
          <a:xfrm>
            <a:off x="3130225" y="1600200"/>
            <a:ext cx="60137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We need to find a replacement for </a:t>
            </a:r>
            <a:r>
              <a:rPr lang="en-US" sz="2000" dirty="0">
                <a:solidFill>
                  <a:schemeClr val="tx1"/>
                </a:solidFill>
              </a:rPr>
              <a:t>our target node</a:t>
            </a:r>
            <a:r>
              <a:rPr lang="en-US" sz="2000" dirty="0">
                <a:solidFill>
                  <a:srgbClr val="006666"/>
                </a:solidFill>
              </a:rPr>
              <a:t> </a:t>
            </a:r>
            <a:r>
              <a:rPr lang="en-US" sz="2000" dirty="0"/>
              <a:t>that still leaves the BST consistent.</a:t>
            </a:r>
          </a:p>
        </p:txBody>
      </p:sp>
      <p:sp>
        <p:nvSpPr>
          <p:cNvPr id="592911" name="Text Box 15"/>
          <p:cNvSpPr txBox="1">
            <a:spLocks noChangeArrowheads="1"/>
          </p:cNvSpPr>
          <p:nvPr/>
        </p:nvSpPr>
        <p:spPr bwMode="auto">
          <a:xfrm>
            <a:off x="3389202" y="3359554"/>
            <a:ext cx="541359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For instance, what if we tried </a:t>
            </a:r>
            <a:br>
              <a:rPr lang="en-US" sz="2000" dirty="0"/>
            </a:br>
            <a:r>
              <a:rPr lang="en-US" sz="2000" dirty="0"/>
              <a:t>replacing </a:t>
            </a:r>
            <a:r>
              <a:rPr lang="en-US" sz="2000" dirty="0">
                <a:solidFill>
                  <a:srgbClr val="FF3300"/>
                </a:solidFill>
              </a:rPr>
              <a:t>Darren</a:t>
            </a:r>
            <a:r>
              <a:rPr lang="en-US" sz="2000" dirty="0"/>
              <a:t> with </a:t>
            </a:r>
            <a:r>
              <a:rPr lang="en-US" sz="2000" dirty="0" err="1">
                <a:solidFill>
                  <a:srgbClr val="FF3300"/>
                </a:solidFill>
              </a:rPr>
              <a:t>Arissa</a:t>
            </a:r>
            <a:r>
              <a:rPr lang="en-US" sz="2000" dirty="0"/>
              <a:t>?</a:t>
            </a:r>
          </a:p>
        </p:txBody>
      </p:sp>
      <p:sp>
        <p:nvSpPr>
          <p:cNvPr id="592918" name="Text Box 22"/>
          <p:cNvSpPr txBox="1">
            <a:spLocks noChangeArrowheads="1"/>
          </p:cNvSpPr>
          <p:nvPr/>
        </p:nvSpPr>
        <p:spPr bwMode="auto">
          <a:xfrm>
            <a:off x="3200400" y="4267200"/>
            <a:ext cx="5791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err="1"/>
              <a:t>Utoh</a:t>
            </a:r>
            <a:r>
              <a:rPr lang="en-US" sz="2000" dirty="0"/>
              <a:t>! If we replace </a:t>
            </a:r>
            <a:r>
              <a:rPr lang="en-US" sz="2000" dirty="0">
                <a:solidFill>
                  <a:srgbClr val="FF3300"/>
                </a:solidFill>
              </a:rPr>
              <a:t>Darren </a:t>
            </a:r>
            <a:r>
              <a:rPr lang="en-US" sz="2000" dirty="0"/>
              <a:t>with </a:t>
            </a:r>
            <a:r>
              <a:rPr lang="en-US" sz="2000" dirty="0" err="1">
                <a:solidFill>
                  <a:srgbClr val="FF3300"/>
                </a:solidFill>
              </a:rPr>
              <a:t>Arissa</a:t>
            </a:r>
            <a:r>
              <a:rPr lang="en-US" sz="2000" dirty="0"/>
              <a:t>, </a:t>
            </a:r>
            <a:br>
              <a:rPr lang="en-US" sz="2000" dirty="0"/>
            </a:br>
            <a:r>
              <a:rPr lang="en-US" sz="2000" dirty="0"/>
              <a:t>our BST is </a:t>
            </a:r>
            <a:r>
              <a:rPr lang="en-US" sz="2000" dirty="0">
                <a:solidFill>
                  <a:srgbClr val="FF3300"/>
                </a:solidFill>
              </a:rPr>
              <a:t>no longer consistent</a:t>
            </a:r>
            <a:r>
              <a:rPr lang="en-US" sz="2000" dirty="0"/>
              <a:t>!  </a:t>
            </a:r>
          </a:p>
        </p:txBody>
      </p:sp>
      <p:sp>
        <p:nvSpPr>
          <p:cNvPr id="592919" name="Text Box 23"/>
          <p:cNvSpPr txBox="1">
            <a:spLocks noChangeArrowheads="1"/>
          </p:cNvSpPr>
          <p:nvPr/>
        </p:nvSpPr>
        <p:spPr bwMode="auto">
          <a:xfrm>
            <a:off x="3276601" y="5518150"/>
            <a:ext cx="563879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So, when deleting a node with two children, we have to be </a:t>
            </a:r>
            <a:r>
              <a:rPr lang="en-US" sz="2000" dirty="0">
                <a:solidFill>
                  <a:srgbClr val="6600CC"/>
                </a:solidFill>
              </a:rPr>
              <a:t>very careful</a:t>
            </a:r>
            <a:r>
              <a:rPr lang="en-US" sz="2000" dirty="0"/>
              <a:t>!</a:t>
            </a:r>
          </a:p>
        </p:txBody>
      </p:sp>
      <p:sp>
        <p:nvSpPr>
          <p:cNvPr id="2" name="Left Arrow 1"/>
          <p:cNvSpPr/>
          <p:nvPr/>
        </p:nvSpPr>
        <p:spPr bwMode="auto">
          <a:xfrm rot="1569050">
            <a:off x="1575944" y="4138717"/>
            <a:ext cx="2378304" cy="963911"/>
          </a:xfrm>
          <a:prstGeom prst="leftArrow">
            <a:avLst/>
          </a:prstGeom>
          <a:solidFill>
            <a:srgbClr val="FFCCCC"/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Has two children!</a:t>
            </a: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1" y="-1524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700" dirty="0"/>
              <a:t>Step #2, Case #3 – Our Target Node has Two Children</a:t>
            </a:r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3409303" y="2555945"/>
            <a:ext cx="558229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We can’t just pick some arbitrary node and move it up into the vacated slot!</a:t>
            </a:r>
          </a:p>
        </p:txBody>
      </p:sp>
      <p:sp>
        <p:nvSpPr>
          <p:cNvPr id="25" name="Left Arrow 24"/>
          <p:cNvSpPr/>
          <p:nvPr/>
        </p:nvSpPr>
        <p:spPr bwMode="auto">
          <a:xfrm rot="2190053">
            <a:off x="743667" y="5526970"/>
            <a:ext cx="2378304" cy="963911"/>
          </a:xfrm>
          <a:prstGeom prst="leftArrow">
            <a:avLst/>
          </a:prstGeom>
          <a:solidFill>
            <a:srgbClr val="FFCCCC"/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Let’s move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her up!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233109" y="76200"/>
            <a:ext cx="2791149" cy="609600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899" grpId="0"/>
      <p:bldP spid="592910" grpId="0"/>
      <p:bldP spid="592911" grpId="0" autoUpdateAnimBg="0"/>
      <p:bldP spid="592918" grpId="0"/>
      <p:bldP spid="592919" grpId="0"/>
      <p:bldP spid="2" grpId="0" animBg="1"/>
      <p:bldP spid="23" grpId="0"/>
      <p:bldP spid="25" grpId="0" animBg="1"/>
      <p:bldP spid="25" grpId="1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054" name="Rectangle 62"/>
          <p:cNvSpPr>
            <a:spLocks noChangeArrowheads="1"/>
          </p:cNvSpPr>
          <p:nvPr/>
        </p:nvSpPr>
        <p:spPr bwMode="auto">
          <a:xfrm>
            <a:off x="2743200" y="2209800"/>
            <a:ext cx="2438400" cy="3886200"/>
          </a:xfrm>
          <a:prstGeom prst="rect">
            <a:avLst/>
          </a:prstGeom>
          <a:solidFill>
            <a:srgbClr val="CCFFCC"/>
          </a:solidFill>
          <a:ln w="412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47" name="Rectangle 55"/>
          <p:cNvSpPr>
            <a:spLocks noChangeArrowheads="1"/>
          </p:cNvSpPr>
          <p:nvPr/>
        </p:nvSpPr>
        <p:spPr bwMode="auto">
          <a:xfrm>
            <a:off x="42863" y="2209800"/>
            <a:ext cx="2743200" cy="3886200"/>
          </a:xfrm>
          <a:prstGeom prst="rect">
            <a:avLst/>
          </a:prstGeom>
          <a:solidFill>
            <a:srgbClr val="CCFFCC"/>
          </a:solidFill>
          <a:ln w="412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Rectangle 83"/>
          <p:cNvSpPr/>
          <p:nvPr/>
        </p:nvSpPr>
        <p:spPr bwMode="auto">
          <a:xfrm>
            <a:off x="6233109" y="76200"/>
            <a:ext cx="2791149" cy="609600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40E6-07F7-410E-9490-28388F2E3FB0}" type="slidenum">
              <a:rPr lang="en-US"/>
              <a:pPr/>
              <a:t>14</a:t>
            </a:fld>
            <a:endParaRPr lang="en-US"/>
          </a:p>
        </p:txBody>
      </p:sp>
      <p:sp>
        <p:nvSpPr>
          <p:cNvPr id="596995" name="Rectangle 3"/>
          <p:cNvSpPr>
            <a:spLocks noChangeArrowheads="1"/>
          </p:cNvSpPr>
          <p:nvPr/>
        </p:nvSpPr>
        <p:spPr bwMode="auto">
          <a:xfrm>
            <a:off x="2316163" y="1371600"/>
            <a:ext cx="363537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k</a:t>
            </a:r>
          </a:p>
        </p:txBody>
      </p:sp>
      <p:sp>
        <p:nvSpPr>
          <p:cNvPr id="597029" name="Text Box 37"/>
          <p:cNvSpPr txBox="1">
            <a:spLocks noChangeArrowheads="1"/>
          </p:cNvSpPr>
          <p:nvPr/>
        </p:nvSpPr>
        <p:spPr bwMode="auto">
          <a:xfrm>
            <a:off x="5224463" y="2664749"/>
            <a:ext cx="397668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endParaRPr lang="en-US" dirty="0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K’s left subtree’s largest-valued child</a:t>
            </a:r>
          </a:p>
          <a:p>
            <a:pPr>
              <a:buFontTx/>
              <a:buAutoNum type="arabicPeriod"/>
            </a:pPr>
            <a:endParaRPr lang="en-US" dirty="0">
              <a:solidFill>
                <a:srgbClr val="6600CC"/>
              </a:solidFill>
              <a:latin typeface="Comic Sans MS" pitchFamily="66" charset="0"/>
            </a:endParaRPr>
          </a:p>
        </p:txBody>
      </p:sp>
      <p:sp>
        <p:nvSpPr>
          <p:cNvPr id="597030" name="Rectangle 38"/>
          <p:cNvSpPr>
            <a:spLocks noChangeArrowheads="1"/>
          </p:cNvSpPr>
          <p:nvPr/>
        </p:nvSpPr>
        <p:spPr bwMode="auto">
          <a:xfrm>
            <a:off x="2986088" y="709880"/>
            <a:ext cx="212488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To delete a node like </a:t>
            </a:r>
            <a:r>
              <a:rPr lang="en-US" sz="2000" dirty="0">
                <a:solidFill>
                  <a:srgbClr val="6600CC"/>
                </a:solidFill>
              </a:rPr>
              <a:t>k </a:t>
            </a:r>
            <a:br>
              <a:rPr lang="en-US" sz="2000" dirty="0">
                <a:solidFill>
                  <a:srgbClr val="6600CC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that has </a:t>
            </a:r>
            <a:r>
              <a:rPr lang="en-US" sz="2000" dirty="0">
                <a:solidFill>
                  <a:srgbClr val="FF0000"/>
                </a:solidFill>
              </a:rPr>
              <a:t>two children</a:t>
            </a:r>
            <a:r>
              <a:rPr lang="en-US" sz="2000" dirty="0"/>
              <a:t>….</a:t>
            </a:r>
          </a:p>
        </p:txBody>
      </p:sp>
      <p:sp>
        <p:nvSpPr>
          <p:cNvPr id="597037" name="Rectangle 45"/>
          <p:cNvSpPr>
            <a:spLocks noChangeArrowheads="1"/>
          </p:cNvSpPr>
          <p:nvPr/>
        </p:nvSpPr>
        <p:spPr bwMode="auto">
          <a:xfrm>
            <a:off x="2057400" y="1219200"/>
            <a:ext cx="838200" cy="8382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41" name="Text Box 49"/>
          <p:cNvSpPr txBox="1">
            <a:spLocks noChangeArrowheads="1"/>
          </p:cNvSpPr>
          <p:nvPr/>
        </p:nvSpPr>
        <p:spPr bwMode="auto">
          <a:xfrm>
            <a:off x="5192713" y="3312855"/>
            <a:ext cx="3976687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endParaRPr lang="en-US" dirty="0">
              <a:solidFill>
                <a:srgbClr val="6600CC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endParaRPr lang="en-US" dirty="0">
              <a:solidFill>
                <a:srgbClr val="6600CC"/>
              </a:solidFill>
              <a:latin typeface="Comic Sans MS" pitchFamily="66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Or</a:t>
            </a:r>
          </a:p>
          <a:p>
            <a:endParaRPr lang="en-US" sz="1600" dirty="0">
              <a:solidFill>
                <a:schemeClr val="tx2"/>
              </a:solidFill>
              <a:latin typeface="Comic Sans MS" pitchFamily="66" charset="0"/>
            </a:endParaRPr>
          </a:p>
          <a:p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2.  K’s right subtree’s </a:t>
            </a:r>
            <a:br>
              <a:rPr lang="en-US" dirty="0">
                <a:solidFill>
                  <a:srgbClr val="6600CC"/>
                </a:solidFill>
                <a:latin typeface="Comic Sans MS" pitchFamily="66" charset="0"/>
              </a:rPr>
            </a:b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smallest-valued child</a:t>
            </a:r>
          </a:p>
          <a:p>
            <a:pPr>
              <a:buFontTx/>
              <a:buAutoNum type="arabicPeriod"/>
            </a:pPr>
            <a:endParaRPr lang="en-US" dirty="0">
              <a:solidFill>
                <a:srgbClr val="6600CC"/>
              </a:solidFill>
              <a:latin typeface="Comic Sans MS" pitchFamily="66" charset="0"/>
            </a:endParaRPr>
          </a:p>
        </p:txBody>
      </p:sp>
      <p:sp>
        <p:nvSpPr>
          <p:cNvPr id="597042" name="Rectangle 50"/>
          <p:cNvSpPr>
            <a:spLocks noChangeArrowheads="1"/>
          </p:cNvSpPr>
          <p:nvPr/>
        </p:nvSpPr>
        <p:spPr bwMode="auto">
          <a:xfrm>
            <a:off x="5372100" y="2282125"/>
            <a:ext cx="36957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/>
              <a:t>How? We want to replace </a:t>
            </a:r>
            <a:r>
              <a:rPr lang="en-US" sz="2000" dirty="0">
                <a:solidFill>
                  <a:srgbClr val="6600CC"/>
                </a:solidFill>
              </a:rPr>
              <a:t>k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with </a:t>
            </a:r>
            <a:r>
              <a:rPr lang="en-US" sz="2000" dirty="0">
                <a:solidFill>
                  <a:srgbClr val="FF0000"/>
                </a:solidFill>
              </a:rPr>
              <a:t>either</a:t>
            </a:r>
            <a:r>
              <a:rPr lang="en-US" sz="2000" dirty="0"/>
              <a:t>:</a:t>
            </a:r>
          </a:p>
        </p:txBody>
      </p:sp>
      <p:sp>
        <p:nvSpPr>
          <p:cNvPr id="56" name="Line 21"/>
          <p:cNvSpPr>
            <a:spLocks noChangeShapeType="1"/>
          </p:cNvSpPr>
          <p:nvPr/>
        </p:nvSpPr>
        <p:spPr bwMode="auto">
          <a:xfrm>
            <a:off x="1720552" y="990600"/>
            <a:ext cx="748407" cy="3810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258566" y="482025"/>
            <a:ext cx="461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58" name="Rectangle 10"/>
          <p:cNvSpPr>
            <a:spLocks noChangeArrowheads="1"/>
          </p:cNvSpPr>
          <p:nvPr/>
        </p:nvSpPr>
        <p:spPr bwMode="auto">
          <a:xfrm>
            <a:off x="1" y="-1524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700" dirty="0"/>
              <a:t>Step #2, Case #3 – Our Target Node has Two Children</a:t>
            </a:r>
          </a:p>
        </p:txBody>
      </p:sp>
      <p:sp>
        <p:nvSpPr>
          <p:cNvPr id="59" name="Rectangle 38"/>
          <p:cNvSpPr>
            <a:spLocks noChangeArrowheads="1"/>
          </p:cNvSpPr>
          <p:nvPr/>
        </p:nvSpPr>
        <p:spPr bwMode="auto">
          <a:xfrm>
            <a:off x="5280024" y="678465"/>
            <a:ext cx="36925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/>
              <a:t>We </a:t>
            </a:r>
            <a:r>
              <a:rPr lang="en-US" sz="2000" dirty="0">
                <a:solidFill>
                  <a:srgbClr val="FF0000"/>
                </a:solidFill>
              </a:rPr>
              <a:t>don’t actually delete </a:t>
            </a:r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node</a:t>
            </a:r>
            <a:r>
              <a:rPr lang="en-US" sz="2000" dirty="0"/>
              <a:t> itself!</a:t>
            </a:r>
          </a:p>
        </p:txBody>
      </p:sp>
      <p:sp>
        <p:nvSpPr>
          <p:cNvPr id="60" name="Rectangle 38"/>
          <p:cNvSpPr>
            <a:spLocks noChangeArrowheads="1"/>
          </p:cNvSpPr>
          <p:nvPr/>
        </p:nvSpPr>
        <p:spPr bwMode="auto">
          <a:xfrm>
            <a:off x="5280023" y="1447800"/>
            <a:ext cx="36925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/>
              <a:t>Instead, we </a:t>
            </a:r>
            <a:r>
              <a:rPr lang="en-US" sz="2000" dirty="0">
                <a:solidFill>
                  <a:srgbClr val="FF0000"/>
                </a:solidFill>
              </a:rPr>
              <a:t>replace its value </a:t>
            </a:r>
            <a:r>
              <a:rPr lang="en-US" sz="2000" dirty="0">
                <a:solidFill>
                  <a:schemeClr val="tx1"/>
                </a:solidFill>
              </a:rPr>
              <a:t>with one </a:t>
            </a:r>
            <a:r>
              <a:rPr lang="en-US" sz="2000" dirty="0">
                <a:solidFill>
                  <a:srgbClr val="FF0000"/>
                </a:solidFill>
              </a:rPr>
              <a:t>from another node</a:t>
            </a:r>
            <a:r>
              <a:rPr lang="en-US" sz="2000" dirty="0"/>
              <a:t>!</a:t>
            </a:r>
          </a:p>
        </p:txBody>
      </p:sp>
      <p:sp>
        <p:nvSpPr>
          <p:cNvPr id="78" name="Rectangle 50"/>
          <p:cNvSpPr>
            <a:spLocks noChangeArrowheads="1"/>
          </p:cNvSpPr>
          <p:nvPr/>
        </p:nvSpPr>
        <p:spPr bwMode="auto">
          <a:xfrm>
            <a:off x="5408378" y="5619344"/>
            <a:ext cx="359659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So we </a:t>
            </a:r>
            <a:r>
              <a:rPr lang="en-US" dirty="0">
                <a:solidFill>
                  <a:srgbClr val="FF0000"/>
                </a:solidFill>
              </a:rPr>
              <a:t>pick one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copy its value up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then </a:t>
            </a:r>
            <a:r>
              <a:rPr lang="en-US" dirty="0">
                <a:solidFill>
                  <a:srgbClr val="FF0000"/>
                </a:solidFill>
              </a:rPr>
              <a:t>delete</a:t>
            </a:r>
            <a:r>
              <a:rPr lang="en-US" dirty="0"/>
              <a:t> that node!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91072" y="5691064"/>
            <a:ext cx="4301641" cy="1166936"/>
            <a:chOff x="10439400" y="1992905"/>
            <a:chExt cx="4779759" cy="1726016"/>
          </a:xfrm>
        </p:grpSpPr>
        <p:grpSp>
          <p:nvGrpSpPr>
            <p:cNvPr id="8" name="Group 7"/>
            <p:cNvGrpSpPr/>
            <p:nvPr/>
          </p:nvGrpSpPr>
          <p:grpSpPr>
            <a:xfrm>
              <a:off x="10439400" y="1992905"/>
              <a:ext cx="4779759" cy="1726016"/>
              <a:chOff x="9906000" y="2552700"/>
              <a:chExt cx="3505200" cy="1371600"/>
            </a:xfrm>
          </p:grpSpPr>
          <p:sp>
            <p:nvSpPr>
              <p:cNvPr id="69" name="AutoShape 50"/>
              <p:cNvSpPr>
                <a:spLocks noChangeArrowheads="1"/>
              </p:cNvSpPr>
              <p:nvPr/>
            </p:nvSpPr>
            <p:spPr bwMode="auto">
              <a:xfrm>
                <a:off x="9906000" y="2552700"/>
                <a:ext cx="3505200" cy="1371600"/>
              </a:xfrm>
              <a:prstGeom prst="wedgeRoundRectCallout">
                <a:avLst>
                  <a:gd name="adj1" fmla="val -11878"/>
                  <a:gd name="adj2" fmla="val -118676"/>
                  <a:gd name="adj3" fmla="val 16667"/>
                </a:avLst>
              </a:prstGeom>
              <a:solidFill>
                <a:srgbClr val="F5EB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sz="2000" dirty="0"/>
                  <a:t>These two values are the only suitable replacements for node k – so pick either one and copy it up.</a:t>
                </a:r>
              </a:p>
            </p:txBody>
          </p:sp>
          <p:sp>
            <p:nvSpPr>
              <p:cNvPr id="70" name="AutoShape 50"/>
              <p:cNvSpPr>
                <a:spLocks noChangeArrowheads="1"/>
              </p:cNvSpPr>
              <p:nvPr/>
            </p:nvSpPr>
            <p:spPr bwMode="auto">
              <a:xfrm>
                <a:off x="9906000" y="2552700"/>
                <a:ext cx="3505200" cy="1371600"/>
              </a:xfrm>
              <a:prstGeom prst="wedgeRoundRectCallout">
                <a:avLst>
                  <a:gd name="adj1" fmla="val 10337"/>
                  <a:gd name="adj2" fmla="val -219666"/>
                  <a:gd name="adj3" fmla="val 16667"/>
                </a:avLst>
              </a:prstGeom>
              <a:solidFill>
                <a:srgbClr val="F5EB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sz="1600" dirty="0"/>
                  <a:t>These two values are the only suitable </a:t>
                </a:r>
                <a:r>
                  <a:rPr lang="en-US" sz="1600" dirty="0">
                    <a:solidFill>
                      <a:srgbClr val="FF0000"/>
                    </a:solidFill>
                  </a:rPr>
                  <a:t>replacements </a:t>
                </a:r>
                <a:r>
                  <a:rPr lang="en-US" sz="1600" dirty="0"/>
                  <a:t>for </a:t>
                </a:r>
                <a:r>
                  <a:rPr lang="en-US" sz="1600" dirty="0">
                    <a:solidFill>
                      <a:srgbClr val="FF0000"/>
                    </a:solidFill>
                  </a:rPr>
                  <a:t>node k</a:t>
                </a:r>
                <a:r>
                  <a:rPr lang="en-US" sz="1600" dirty="0"/>
                  <a:t>.</a:t>
                </a:r>
              </a:p>
              <a:p>
                <a:pPr algn="ctr"/>
                <a:endParaRPr lang="en-US" sz="1600" dirty="0"/>
              </a:p>
              <a:p>
                <a:pPr algn="ctr"/>
                <a:r>
                  <a:rPr lang="en-US" sz="1600" dirty="0"/>
                  <a:t> </a:t>
                </a:r>
              </a:p>
              <a:p>
                <a:pPr algn="ctr"/>
                <a:endParaRPr lang="en-US" sz="1600" dirty="0"/>
              </a:p>
            </p:txBody>
          </p:sp>
        </p:grpSp>
        <p:sp>
          <p:nvSpPr>
            <p:cNvPr id="4" name="Rectangle 3"/>
            <p:cNvSpPr/>
            <p:nvPr/>
          </p:nvSpPr>
          <p:spPr>
            <a:xfrm>
              <a:off x="10543279" y="2827338"/>
              <a:ext cx="4572000" cy="58477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sz="1600" dirty="0"/>
                <a:t>Notice that both of them are either </a:t>
              </a:r>
              <a:r>
                <a:rPr lang="en-US" sz="1600" dirty="0">
                  <a:solidFill>
                    <a:srgbClr val="FF0000"/>
                  </a:solidFill>
                </a:rPr>
                <a:t>a leaf </a:t>
              </a:r>
              <a:r>
                <a:rPr lang="en-US" sz="1600" dirty="0"/>
                <a:t>or have </a:t>
              </a:r>
              <a:r>
                <a:rPr lang="en-US" sz="1600" dirty="0">
                  <a:solidFill>
                    <a:srgbClr val="FF0000"/>
                  </a:solidFill>
                </a:rPr>
                <a:t>just one child</a:t>
              </a:r>
              <a:r>
                <a:rPr lang="en-US" sz="1600" dirty="0"/>
                <a:t>!</a:t>
              </a:r>
            </a:p>
          </p:txBody>
        </p:sp>
      </p:grpSp>
      <p:sp>
        <p:nvSpPr>
          <p:cNvPr id="596996" name="Rectangle 4"/>
          <p:cNvSpPr>
            <a:spLocks noChangeArrowheads="1"/>
          </p:cNvSpPr>
          <p:nvPr/>
        </p:nvSpPr>
        <p:spPr bwMode="auto">
          <a:xfrm>
            <a:off x="1179513" y="2378075"/>
            <a:ext cx="363537" cy="46672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401638" y="3459163"/>
            <a:ext cx="363537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596998" name="Rectangle 6"/>
          <p:cNvSpPr>
            <a:spLocks noChangeArrowheads="1"/>
          </p:cNvSpPr>
          <p:nvPr/>
        </p:nvSpPr>
        <p:spPr bwMode="auto">
          <a:xfrm>
            <a:off x="1981200" y="3459163"/>
            <a:ext cx="363538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h</a:t>
            </a:r>
          </a:p>
        </p:txBody>
      </p:sp>
      <p:sp>
        <p:nvSpPr>
          <p:cNvPr id="596999" name="Rectangle 7"/>
          <p:cNvSpPr>
            <a:spLocks noChangeArrowheads="1"/>
          </p:cNvSpPr>
          <p:nvPr/>
        </p:nvSpPr>
        <p:spPr bwMode="auto">
          <a:xfrm>
            <a:off x="85725" y="4314825"/>
            <a:ext cx="363538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597000" name="Rectangle 8"/>
          <p:cNvSpPr>
            <a:spLocks noChangeArrowheads="1"/>
          </p:cNvSpPr>
          <p:nvPr/>
        </p:nvSpPr>
        <p:spPr bwMode="auto">
          <a:xfrm>
            <a:off x="717550" y="4314825"/>
            <a:ext cx="365125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597001" name="Rectangle 9"/>
          <p:cNvSpPr>
            <a:spLocks noChangeArrowheads="1"/>
          </p:cNvSpPr>
          <p:nvPr/>
        </p:nvSpPr>
        <p:spPr bwMode="auto">
          <a:xfrm>
            <a:off x="984250" y="5170488"/>
            <a:ext cx="363538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597002" name="Rectangle 10"/>
          <p:cNvSpPr>
            <a:spLocks noChangeArrowheads="1"/>
          </p:cNvSpPr>
          <p:nvPr/>
        </p:nvSpPr>
        <p:spPr bwMode="auto">
          <a:xfrm>
            <a:off x="474663" y="5170488"/>
            <a:ext cx="363537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597003" name="Rectangle 11"/>
          <p:cNvSpPr>
            <a:spLocks noChangeArrowheads="1"/>
          </p:cNvSpPr>
          <p:nvPr/>
        </p:nvSpPr>
        <p:spPr bwMode="auto">
          <a:xfrm>
            <a:off x="1762125" y="4314825"/>
            <a:ext cx="363538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597005" name="Rectangle 13"/>
          <p:cNvSpPr>
            <a:spLocks noChangeArrowheads="1"/>
          </p:cNvSpPr>
          <p:nvPr/>
        </p:nvSpPr>
        <p:spPr bwMode="auto">
          <a:xfrm>
            <a:off x="2320925" y="4314825"/>
            <a:ext cx="365125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597006" name="Rectangle 14"/>
          <p:cNvSpPr>
            <a:spLocks noChangeArrowheads="1"/>
          </p:cNvSpPr>
          <p:nvPr/>
        </p:nvSpPr>
        <p:spPr bwMode="auto">
          <a:xfrm>
            <a:off x="3648075" y="2366963"/>
            <a:ext cx="363538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q</a:t>
            </a:r>
          </a:p>
        </p:txBody>
      </p:sp>
      <p:sp>
        <p:nvSpPr>
          <p:cNvPr id="597007" name="Rectangle 15"/>
          <p:cNvSpPr>
            <a:spLocks noChangeArrowheads="1"/>
          </p:cNvSpPr>
          <p:nvPr/>
        </p:nvSpPr>
        <p:spPr bwMode="auto">
          <a:xfrm>
            <a:off x="2894013" y="3449638"/>
            <a:ext cx="365125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597008" name="Rectangle 16"/>
          <p:cNvSpPr>
            <a:spLocks noChangeArrowheads="1"/>
          </p:cNvSpPr>
          <p:nvPr/>
        </p:nvSpPr>
        <p:spPr bwMode="auto">
          <a:xfrm>
            <a:off x="4425950" y="3459163"/>
            <a:ext cx="363538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t</a:t>
            </a:r>
          </a:p>
        </p:txBody>
      </p:sp>
      <p:sp>
        <p:nvSpPr>
          <p:cNvPr id="597009" name="Rectangle 17"/>
          <p:cNvSpPr>
            <a:spLocks noChangeArrowheads="1"/>
          </p:cNvSpPr>
          <p:nvPr/>
        </p:nvSpPr>
        <p:spPr bwMode="auto">
          <a:xfrm>
            <a:off x="3330575" y="4314825"/>
            <a:ext cx="366713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597010" name="Rectangle 18"/>
          <p:cNvSpPr>
            <a:spLocks noChangeArrowheads="1"/>
          </p:cNvSpPr>
          <p:nvPr/>
        </p:nvSpPr>
        <p:spPr bwMode="auto">
          <a:xfrm>
            <a:off x="4011613" y="4314825"/>
            <a:ext cx="365125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</a:t>
            </a:r>
          </a:p>
        </p:txBody>
      </p:sp>
      <p:sp>
        <p:nvSpPr>
          <p:cNvPr id="597011" name="Rectangle 19"/>
          <p:cNvSpPr>
            <a:spLocks noChangeArrowheads="1"/>
          </p:cNvSpPr>
          <p:nvPr/>
        </p:nvSpPr>
        <p:spPr bwMode="auto">
          <a:xfrm>
            <a:off x="4741863" y="4314825"/>
            <a:ext cx="363537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u</a:t>
            </a:r>
          </a:p>
        </p:txBody>
      </p:sp>
      <p:sp>
        <p:nvSpPr>
          <p:cNvPr id="597012" name="Line 20"/>
          <p:cNvSpPr>
            <a:spLocks noChangeShapeType="1"/>
          </p:cNvSpPr>
          <p:nvPr/>
        </p:nvSpPr>
        <p:spPr bwMode="auto">
          <a:xfrm flipH="1">
            <a:off x="1414463" y="1822450"/>
            <a:ext cx="923925" cy="5445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3" name="Line 21"/>
          <p:cNvSpPr>
            <a:spLocks noChangeShapeType="1"/>
          </p:cNvSpPr>
          <p:nvPr/>
        </p:nvSpPr>
        <p:spPr bwMode="auto">
          <a:xfrm>
            <a:off x="2655888" y="1843088"/>
            <a:ext cx="1017587" cy="52228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4" name="Line 22"/>
          <p:cNvSpPr>
            <a:spLocks noChangeShapeType="1"/>
          </p:cNvSpPr>
          <p:nvPr/>
        </p:nvSpPr>
        <p:spPr bwMode="auto">
          <a:xfrm flipH="1">
            <a:off x="550863" y="2835275"/>
            <a:ext cx="749300" cy="631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5" name="Line 23"/>
          <p:cNvSpPr>
            <a:spLocks noChangeShapeType="1"/>
          </p:cNvSpPr>
          <p:nvPr/>
        </p:nvSpPr>
        <p:spPr bwMode="auto">
          <a:xfrm>
            <a:off x="1449388" y="2855913"/>
            <a:ext cx="668337" cy="60483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6" name="Line 24"/>
          <p:cNvSpPr>
            <a:spLocks noChangeShapeType="1"/>
          </p:cNvSpPr>
          <p:nvPr/>
        </p:nvSpPr>
        <p:spPr bwMode="auto">
          <a:xfrm flipH="1">
            <a:off x="249238" y="3941763"/>
            <a:ext cx="280987" cy="377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7" name="Line 25"/>
          <p:cNvSpPr>
            <a:spLocks noChangeShapeType="1"/>
          </p:cNvSpPr>
          <p:nvPr/>
        </p:nvSpPr>
        <p:spPr bwMode="auto">
          <a:xfrm>
            <a:off x="671513" y="3940175"/>
            <a:ext cx="204787" cy="3540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8" name="Line 26"/>
          <p:cNvSpPr>
            <a:spLocks noChangeShapeType="1"/>
          </p:cNvSpPr>
          <p:nvPr/>
        </p:nvSpPr>
        <p:spPr bwMode="auto">
          <a:xfrm flipH="1">
            <a:off x="573088" y="4783138"/>
            <a:ext cx="277812" cy="37465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9" name="Line 27"/>
          <p:cNvSpPr>
            <a:spLocks noChangeShapeType="1"/>
          </p:cNvSpPr>
          <p:nvPr/>
        </p:nvSpPr>
        <p:spPr bwMode="auto">
          <a:xfrm>
            <a:off x="950913" y="4784725"/>
            <a:ext cx="203200" cy="3540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0" name="Line 28"/>
          <p:cNvSpPr>
            <a:spLocks noChangeShapeType="1"/>
          </p:cNvSpPr>
          <p:nvPr/>
        </p:nvSpPr>
        <p:spPr bwMode="auto">
          <a:xfrm flipH="1">
            <a:off x="1835150" y="3925888"/>
            <a:ext cx="279400" cy="377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1" name="Line 29"/>
          <p:cNvSpPr>
            <a:spLocks noChangeShapeType="1"/>
          </p:cNvSpPr>
          <p:nvPr/>
        </p:nvSpPr>
        <p:spPr bwMode="auto">
          <a:xfrm>
            <a:off x="2257425" y="3924300"/>
            <a:ext cx="204788" cy="4048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3" name="Line 31"/>
          <p:cNvSpPr>
            <a:spLocks noChangeShapeType="1"/>
          </p:cNvSpPr>
          <p:nvPr/>
        </p:nvSpPr>
        <p:spPr bwMode="auto">
          <a:xfrm flipH="1">
            <a:off x="2992438" y="2827338"/>
            <a:ext cx="749300" cy="631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4" name="Line 32"/>
          <p:cNvSpPr>
            <a:spLocks noChangeShapeType="1"/>
          </p:cNvSpPr>
          <p:nvPr/>
        </p:nvSpPr>
        <p:spPr bwMode="auto">
          <a:xfrm>
            <a:off x="3890963" y="2847975"/>
            <a:ext cx="666750" cy="604838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5" name="Line 33"/>
          <p:cNvSpPr>
            <a:spLocks noChangeShapeType="1"/>
          </p:cNvSpPr>
          <p:nvPr/>
        </p:nvSpPr>
        <p:spPr bwMode="auto">
          <a:xfrm>
            <a:off x="3176588" y="3913188"/>
            <a:ext cx="204787" cy="40163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6" name="Line 34"/>
          <p:cNvSpPr>
            <a:spLocks noChangeShapeType="1"/>
          </p:cNvSpPr>
          <p:nvPr/>
        </p:nvSpPr>
        <p:spPr bwMode="auto">
          <a:xfrm flipH="1">
            <a:off x="4259263" y="3925888"/>
            <a:ext cx="279400" cy="377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39" name="Rectangle 47"/>
          <p:cNvSpPr>
            <a:spLocks noChangeArrowheads="1"/>
          </p:cNvSpPr>
          <p:nvPr/>
        </p:nvSpPr>
        <p:spPr bwMode="auto">
          <a:xfrm>
            <a:off x="2986088" y="5170488"/>
            <a:ext cx="366712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597040" name="Line 48"/>
          <p:cNvSpPr>
            <a:spLocks noChangeShapeType="1"/>
          </p:cNvSpPr>
          <p:nvPr/>
        </p:nvSpPr>
        <p:spPr bwMode="auto">
          <a:xfrm flipH="1">
            <a:off x="3165475" y="4791075"/>
            <a:ext cx="277813" cy="37465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Line 35"/>
          <p:cNvSpPr>
            <a:spLocks noChangeShapeType="1"/>
          </p:cNvSpPr>
          <p:nvPr/>
        </p:nvSpPr>
        <p:spPr bwMode="auto">
          <a:xfrm>
            <a:off x="4693173" y="3924609"/>
            <a:ext cx="203200" cy="4048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50" name="Line 58"/>
          <p:cNvSpPr>
            <a:spLocks noChangeShapeType="1"/>
          </p:cNvSpPr>
          <p:nvPr/>
        </p:nvSpPr>
        <p:spPr bwMode="auto">
          <a:xfrm>
            <a:off x="1425575" y="2830513"/>
            <a:ext cx="711200" cy="641350"/>
          </a:xfrm>
          <a:prstGeom prst="line">
            <a:avLst/>
          </a:prstGeom>
          <a:noFill/>
          <a:ln w="5715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51" name="Line 59"/>
          <p:cNvSpPr>
            <a:spLocks noChangeShapeType="1"/>
          </p:cNvSpPr>
          <p:nvPr/>
        </p:nvSpPr>
        <p:spPr bwMode="auto">
          <a:xfrm>
            <a:off x="2257425" y="3913188"/>
            <a:ext cx="285750" cy="527050"/>
          </a:xfrm>
          <a:prstGeom prst="line">
            <a:avLst/>
          </a:prstGeom>
          <a:noFill/>
          <a:ln w="5715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52" name="Oval 60"/>
          <p:cNvSpPr>
            <a:spLocks noChangeArrowheads="1"/>
          </p:cNvSpPr>
          <p:nvPr/>
        </p:nvSpPr>
        <p:spPr bwMode="auto">
          <a:xfrm>
            <a:off x="2165350" y="4191000"/>
            <a:ext cx="762000" cy="762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56" name="Line 64"/>
          <p:cNvSpPr>
            <a:spLocks noChangeShapeType="1"/>
          </p:cNvSpPr>
          <p:nvPr/>
        </p:nvSpPr>
        <p:spPr bwMode="auto">
          <a:xfrm flipH="1">
            <a:off x="2987675" y="2835275"/>
            <a:ext cx="754063" cy="630238"/>
          </a:xfrm>
          <a:prstGeom prst="line">
            <a:avLst/>
          </a:prstGeom>
          <a:noFill/>
          <a:ln w="5715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57" name="Oval 65"/>
          <p:cNvSpPr>
            <a:spLocks noChangeArrowheads="1"/>
          </p:cNvSpPr>
          <p:nvPr/>
        </p:nvSpPr>
        <p:spPr bwMode="auto">
          <a:xfrm>
            <a:off x="2697163" y="3281363"/>
            <a:ext cx="762000" cy="762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48116" y="4325132"/>
            <a:ext cx="308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j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97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9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59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59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9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59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5970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7037E-7 L -0.00173 -0.43611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2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597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597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5970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5970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7054" grpId="0" animBg="1"/>
      <p:bldP spid="597054" grpId="1" animBg="1"/>
      <p:bldP spid="597047" grpId="0" animBg="1"/>
      <p:bldP spid="597047" grpId="1" animBg="1"/>
      <p:bldP spid="597029" grpId="0"/>
      <p:bldP spid="597030" grpId="0"/>
      <p:bldP spid="597037" grpId="0" animBg="1"/>
      <p:bldP spid="597041" grpId="0"/>
      <p:bldP spid="597042" grpId="0"/>
      <p:bldP spid="59" grpId="0"/>
      <p:bldP spid="60" grpId="0"/>
      <p:bldP spid="78" grpId="0"/>
      <p:bldP spid="597005" grpId="0" animBg="1"/>
      <p:bldP spid="597021" grpId="0" animBg="1"/>
      <p:bldP spid="597050" grpId="0" animBg="1"/>
      <p:bldP spid="597050" grpId="2" animBg="1"/>
      <p:bldP spid="597051" grpId="0" animBg="1"/>
      <p:bldP spid="597051" grpId="2" animBg="1"/>
      <p:bldP spid="597051" grpId="3" animBg="1"/>
      <p:bldP spid="597052" grpId="0" animBg="1"/>
      <p:bldP spid="597052" grpId="1" animBg="1"/>
      <p:bldP spid="597052" grpId="2" animBg="1"/>
      <p:bldP spid="597052" grpId="3" animBg="1"/>
      <p:bldP spid="597056" grpId="0" animBg="1"/>
      <p:bldP spid="597056" grpId="2" animBg="1"/>
      <p:bldP spid="597057" grpId="0" animBg="1"/>
      <p:bldP spid="597057" grpId="1" animBg="1"/>
      <p:bldP spid="9" grpId="0"/>
      <p:bldP spid="9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 bwMode="auto">
          <a:xfrm>
            <a:off x="6233109" y="76200"/>
            <a:ext cx="2791149" cy="609600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40E6-07F7-410E-9490-28388F2E3FB0}" type="slidenum">
              <a:rPr lang="en-US"/>
              <a:pPr/>
              <a:t>15</a:t>
            </a:fld>
            <a:endParaRPr lang="en-US"/>
          </a:p>
        </p:txBody>
      </p:sp>
      <p:sp>
        <p:nvSpPr>
          <p:cNvPr id="596995" name="Rectangle 3"/>
          <p:cNvSpPr>
            <a:spLocks noChangeArrowheads="1"/>
          </p:cNvSpPr>
          <p:nvPr/>
        </p:nvSpPr>
        <p:spPr bwMode="auto">
          <a:xfrm>
            <a:off x="2316163" y="1371600"/>
            <a:ext cx="363537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k</a:t>
            </a:r>
          </a:p>
        </p:txBody>
      </p:sp>
      <p:sp>
        <p:nvSpPr>
          <p:cNvPr id="596996" name="Rectangle 4"/>
          <p:cNvSpPr>
            <a:spLocks noChangeArrowheads="1"/>
          </p:cNvSpPr>
          <p:nvPr/>
        </p:nvSpPr>
        <p:spPr bwMode="auto">
          <a:xfrm>
            <a:off x="1179513" y="2378075"/>
            <a:ext cx="363537" cy="46672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401638" y="3459163"/>
            <a:ext cx="363537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596998" name="Rectangle 6"/>
          <p:cNvSpPr>
            <a:spLocks noChangeArrowheads="1"/>
          </p:cNvSpPr>
          <p:nvPr/>
        </p:nvSpPr>
        <p:spPr bwMode="auto">
          <a:xfrm>
            <a:off x="1981200" y="3459163"/>
            <a:ext cx="363538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h</a:t>
            </a:r>
          </a:p>
        </p:txBody>
      </p:sp>
      <p:sp>
        <p:nvSpPr>
          <p:cNvPr id="596999" name="Rectangle 7"/>
          <p:cNvSpPr>
            <a:spLocks noChangeArrowheads="1"/>
          </p:cNvSpPr>
          <p:nvPr/>
        </p:nvSpPr>
        <p:spPr bwMode="auto">
          <a:xfrm>
            <a:off x="85725" y="4314825"/>
            <a:ext cx="363538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597000" name="Rectangle 8"/>
          <p:cNvSpPr>
            <a:spLocks noChangeArrowheads="1"/>
          </p:cNvSpPr>
          <p:nvPr/>
        </p:nvSpPr>
        <p:spPr bwMode="auto">
          <a:xfrm>
            <a:off x="717550" y="4314825"/>
            <a:ext cx="365125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597001" name="Rectangle 9"/>
          <p:cNvSpPr>
            <a:spLocks noChangeArrowheads="1"/>
          </p:cNvSpPr>
          <p:nvPr/>
        </p:nvSpPr>
        <p:spPr bwMode="auto">
          <a:xfrm>
            <a:off x="984250" y="5170488"/>
            <a:ext cx="363538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597002" name="Rectangle 10"/>
          <p:cNvSpPr>
            <a:spLocks noChangeArrowheads="1"/>
          </p:cNvSpPr>
          <p:nvPr/>
        </p:nvSpPr>
        <p:spPr bwMode="auto">
          <a:xfrm>
            <a:off x="474663" y="5170488"/>
            <a:ext cx="363537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597003" name="Rectangle 11"/>
          <p:cNvSpPr>
            <a:spLocks noChangeArrowheads="1"/>
          </p:cNvSpPr>
          <p:nvPr/>
        </p:nvSpPr>
        <p:spPr bwMode="auto">
          <a:xfrm>
            <a:off x="1762125" y="4314825"/>
            <a:ext cx="363538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597005" name="Rectangle 13"/>
          <p:cNvSpPr>
            <a:spLocks noChangeArrowheads="1"/>
          </p:cNvSpPr>
          <p:nvPr/>
        </p:nvSpPr>
        <p:spPr bwMode="auto">
          <a:xfrm>
            <a:off x="2320925" y="4314825"/>
            <a:ext cx="365125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597006" name="Rectangle 14"/>
          <p:cNvSpPr>
            <a:spLocks noChangeArrowheads="1"/>
          </p:cNvSpPr>
          <p:nvPr/>
        </p:nvSpPr>
        <p:spPr bwMode="auto">
          <a:xfrm>
            <a:off x="3648075" y="2366963"/>
            <a:ext cx="363538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q</a:t>
            </a:r>
          </a:p>
        </p:txBody>
      </p:sp>
      <p:sp>
        <p:nvSpPr>
          <p:cNvPr id="597007" name="Rectangle 15"/>
          <p:cNvSpPr>
            <a:spLocks noChangeArrowheads="1"/>
          </p:cNvSpPr>
          <p:nvPr/>
        </p:nvSpPr>
        <p:spPr bwMode="auto">
          <a:xfrm>
            <a:off x="2895600" y="3449638"/>
            <a:ext cx="365125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597008" name="Rectangle 16"/>
          <p:cNvSpPr>
            <a:spLocks noChangeArrowheads="1"/>
          </p:cNvSpPr>
          <p:nvPr/>
        </p:nvSpPr>
        <p:spPr bwMode="auto">
          <a:xfrm>
            <a:off x="4425950" y="3459163"/>
            <a:ext cx="363538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t</a:t>
            </a:r>
          </a:p>
        </p:txBody>
      </p:sp>
      <p:sp>
        <p:nvSpPr>
          <p:cNvPr id="597009" name="Rectangle 17"/>
          <p:cNvSpPr>
            <a:spLocks noChangeArrowheads="1"/>
          </p:cNvSpPr>
          <p:nvPr/>
        </p:nvSpPr>
        <p:spPr bwMode="auto">
          <a:xfrm>
            <a:off x="3330575" y="4314825"/>
            <a:ext cx="366713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597010" name="Rectangle 18"/>
          <p:cNvSpPr>
            <a:spLocks noChangeArrowheads="1"/>
          </p:cNvSpPr>
          <p:nvPr/>
        </p:nvSpPr>
        <p:spPr bwMode="auto">
          <a:xfrm>
            <a:off x="4011613" y="4314825"/>
            <a:ext cx="365125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</a:t>
            </a:r>
          </a:p>
        </p:txBody>
      </p:sp>
      <p:sp>
        <p:nvSpPr>
          <p:cNvPr id="597011" name="Rectangle 19"/>
          <p:cNvSpPr>
            <a:spLocks noChangeArrowheads="1"/>
          </p:cNvSpPr>
          <p:nvPr/>
        </p:nvSpPr>
        <p:spPr bwMode="auto">
          <a:xfrm>
            <a:off x="4741863" y="4314825"/>
            <a:ext cx="363537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u</a:t>
            </a:r>
          </a:p>
        </p:txBody>
      </p:sp>
      <p:sp>
        <p:nvSpPr>
          <p:cNvPr id="597012" name="Line 20"/>
          <p:cNvSpPr>
            <a:spLocks noChangeShapeType="1"/>
          </p:cNvSpPr>
          <p:nvPr/>
        </p:nvSpPr>
        <p:spPr bwMode="auto">
          <a:xfrm flipH="1">
            <a:off x="1414463" y="1822450"/>
            <a:ext cx="923925" cy="5445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3" name="Line 21"/>
          <p:cNvSpPr>
            <a:spLocks noChangeShapeType="1"/>
          </p:cNvSpPr>
          <p:nvPr/>
        </p:nvSpPr>
        <p:spPr bwMode="auto">
          <a:xfrm>
            <a:off x="2655888" y="1843088"/>
            <a:ext cx="1017587" cy="52228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4" name="Line 22"/>
          <p:cNvSpPr>
            <a:spLocks noChangeShapeType="1"/>
          </p:cNvSpPr>
          <p:nvPr/>
        </p:nvSpPr>
        <p:spPr bwMode="auto">
          <a:xfrm flipH="1">
            <a:off x="550863" y="2835275"/>
            <a:ext cx="749300" cy="631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5" name="Line 23"/>
          <p:cNvSpPr>
            <a:spLocks noChangeShapeType="1"/>
          </p:cNvSpPr>
          <p:nvPr/>
        </p:nvSpPr>
        <p:spPr bwMode="auto">
          <a:xfrm>
            <a:off x="1449388" y="2855913"/>
            <a:ext cx="668337" cy="60483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6" name="Line 24"/>
          <p:cNvSpPr>
            <a:spLocks noChangeShapeType="1"/>
          </p:cNvSpPr>
          <p:nvPr/>
        </p:nvSpPr>
        <p:spPr bwMode="auto">
          <a:xfrm flipH="1">
            <a:off x="249238" y="3941763"/>
            <a:ext cx="280987" cy="377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7" name="Line 25"/>
          <p:cNvSpPr>
            <a:spLocks noChangeShapeType="1"/>
          </p:cNvSpPr>
          <p:nvPr/>
        </p:nvSpPr>
        <p:spPr bwMode="auto">
          <a:xfrm>
            <a:off x="671513" y="3940175"/>
            <a:ext cx="204787" cy="3540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8" name="Line 26"/>
          <p:cNvSpPr>
            <a:spLocks noChangeShapeType="1"/>
          </p:cNvSpPr>
          <p:nvPr/>
        </p:nvSpPr>
        <p:spPr bwMode="auto">
          <a:xfrm flipH="1">
            <a:off x="573088" y="4783138"/>
            <a:ext cx="277812" cy="37465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9" name="Line 27"/>
          <p:cNvSpPr>
            <a:spLocks noChangeShapeType="1"/>
          </p:cNvSpPr>
          <p:nvPr/>
        </p:nvSpPr>
        <p:spPr bwMode="auto">
          <a:xfrm>
            <a:off x="950913" y="4784725"/>
            <a:ext cx="203200" cy="3540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0" name="Line 28"/>
          <p:cNvSpPr>
            <a:spLocks noChangeShapeType="1"/>
          </p:cNvSpPr>
          <p:nvPr/>
        </p:nvSpPr>
        <p:spPr bwMode="auto">
          <a:xfrm flipH="1">
            <a:off x="1835150" y="3925888"/>
            <a:ext cx="279400" cy="377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1" name="Line 29"/>
          <p:cNvSpPr>
            <a:spLocks noChangeShapeType="1"/>
          </p:cNvSpPr>
          <p:nvPr/>
        </p:nvSpPr>
        <p:spPr bwMode="auto">
          <a:xfrm>
            <a:off x="2257425" y="3924300"/>
            <a:ext cx="204788" cy="4048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3" name="Line 31"/>
          <p:cNvSpPr>
            <a:spLocks noChangeShapeType="1"/>
          </p:cNvSpPr>
          <p:nvPr/>
        </p:nvSpPr>
        <p:spPr bwMode="auto">
          <a:xfrm flipH="1">
            <a:off x="2992438" y="2827338"/>
            <a:ext cx="749300" cy="631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4" name="Line 32"/>
          <p:cNvSpPr>
            <a:spLocks noChangeShapeType="1"/>
          </p:cNvSpPr>
          <p:nvPr/>
        </p:nvSpPr>
        <p:spPr bwMode="auto">
          <a:xfrm>
            <a:off x="3890963" y="2847975"/>
            <a:ext cx="666750" cy="604838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5" name="Line 33"/>
          <p:cNvSpPr>
            <a:spLocks noChangeShapeType="1"/>
          </p:cNvSpPr>
          <p:nvPr/>
        </p:nvSpPr>
        <p:spPr bwMode="auto">
          <a:xfrm>
            <a:off x="3176588" y="3913188"/>
            <a:ext cx="204787" cy="40163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6" name="Line 34"/>
          <p:cNvSpPr>
            <a:spLocks noChangeShapeType="1"/>
          </p:cNvSpPr>
          <p:nvPr/>
        </p:nvSpPr>
        <p:spPr bwMode="auto">
          <a:xfrm flipH="1">
            <a:off x="4259263" y="3925888"/>
            <a:ext cx="279400" cy="377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7" name="Line 35"/>
          <p:cNvSpPr>
            <a:spLocks noChangeShapeType="1"/>
          </p:cNvSpPr>
          <p:nvPr/>
        </p:nvSpPr>
        <p:spPr bwMode="auto">
          <a:xfrm>
            <a:off x="4693173" y="3924609"/>
            <a:ext cx="203200" cy="4048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30" name="Rectangle 38"/>
          <p:cNvSpPr>
            <a:spLocks noChangeArrowheads="1"/>
          </p:cNvSpPr>
          <p:nvPr/>
        </p:nvSpPr>
        <p:spPr bwMode="auto">
          <a:xfrm>
            <a:off x="4193914" y="1251162"/>
            <a:ext cx="472148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OK, now let’s try the other replacement node and see if it works!</a:t>
            </a:r>
          </a:p>
        </p:txBody>
      </p:sp>
      <p:sp>
        <p:nvSpPr>
          <p:cNvPr id="597037" name="Rectangle 45"/>
          <p:cNvSpPr>
            <a:spLocks noChangeArrowheads="1"/>
          </p:cNvSpPr>
          <p:nvPr/>
        </p:nvSpPr>
        <p:spPr bwMode="auto">
          <a:xfrm>
            <a:off x="2057400" y="1219200"/>
            <a:ext cx="838200" cy="8382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39" name="Rectangle 47"/>
          <p:cNvSpPr>
            <a:spLocks noChangeArrowheads="1"/>
          </p:cNvSpPr>
          <p:nvPr/>
        </p:nvSpPr>
        <p:spPr bwMode="auto">
          <a:xfrm>
            <a:off x="2986088" y="5170488"/>
            <a:ext cx="366712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597040" name="Line 48"/>
          <p:cNvSpPr>
            <a:spLocks noChangeShapeType="1"/>
          </p:cNvSpPr>
          <p:nvPr/>
        </p:nvSpPr>
        <p:spPr bwMode="auto">
          <a:xfrm flipH="1">
            <a:off x="3165475" y="4791075"/>
            <a:ext cx="277813" cy="37465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57" name="Oval 65"/>
          <p:cNvSpPr>
            <a:spLocks noChangeArrowheads="1"/>
          </p:cNvSpPr>
          <p:nvPr/>
        </p:nvSpPr>
        <p:spPr bwMode="auto">
          <a:xfrm>
            <a:off x="2697163" y="3281363"/>
            <a:ext cx="762000" cy="762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21"/>
          <p:cNvSpPr>
            <a:spLocks noChangeShapeType="1"/>
          </p:cNvSpPr>
          <p:nvPr/>
        </p:nvSpPr>
        <p:spPr bwMode="auto">
          <a:xfrm>
            <a:off x="1720552" y="990600"/>
            <a:ext cx="748407" cy="3810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258566" y="482025"/>
            <a:ext cx="461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58" name="Rectangle 10"/>
          <p:cNvSpPr>
            <a:spLocks noChangeArrowheads="1"/>
          </p:cNvSpPr>
          <p:nvPr/>
        </p:nvSpPr>
        <p:spPr bwMode="auto">
          <a:xfrm>
            <a:off x="1" y="-1524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700" dirty="0"/>
              <a:t>Step #2, Case #3 – Our Target Node has Two Children</a:t>
            </a:r>
          </a:p>
        </p:txBody>
      </p:sp>
      <p:sp>
        <p:nvSpPr>
          <p:cNvPr id="9" name="Rectangle 8"/>
          <p:cNvSpPr/>
          <p:nvPr/>
        </p:nvSpPr>
        <p:spPr>
          <a:xfrm>
            <a:off x="2873917" y="3451373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77" name="AutoShape 50"/>
          <p:cNvSpPr>
            <a:spLocks noChangeArrowheads="1"/>
          </p:cNvSpPr>
          <p:nvPr/>
        </p:nvSpPr>
        <p:spPr bwMode="auto">
          <a:xfrm>
            <a:off x="5562600" y="4175770"/>
            <a:ext cx="2819400" cy="1196034"/>
          </a:xfrm>
          <a:prstGeom prst="wedgeRoundRectCallout">
            <a:avLst>
              <a:gd name="adj1" fmla="val -129190"/>
              <a:gd name="adj2" fmla="val -89873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In this case, our node has </a:t>
            </a:r>
            <a:r>
              <a:rPr lang="en-US" sz="2000" dirty="0">
                <a:solidFill>
                  <a:srgbClr val="FF0000"/>
                </a:solidFill>
              </a:rPr>
              <a:t>one child</a:t>
            </a:r>
            <a:r>
              <a:rPr lang="en-US" sz="2000" dirty="0"/>
              <a:t>, so we use </a:t>
            </a:r>
            <a:r>
              <a:rPr lang="en-US" sz="2000" dirty="0">
                <a:solidFill>
                  <a:srgbClr val="FF0000"/>
                </a:solidFill>
              </a:rPr>
              <a:t>Case 2</a:t>
            </a:r>
            <a:r>
              <a:rPr lang="en-US" sz="2000" dirty="0"/>
              <a:t>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4" name="Rectangle 38"/>
          <p:cNvSpPr>
            <a:spLocks noChangeArrowheads="1"/>
          </p:cNvSpPr>
          <p:nvPr/>
        </p:nvSpPr>
        <p:spPr bwMode="auto">
          <a:xfrm>
            <a:off x="4280598" y="2350109"/>
            <a:ext cx="472148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And now let’s delete the replacement node… Which Case should we use?</a:t>
            </a:r>
          </a:p>
        </p:txBody>
      </p:sp>
      <p:sp>
        <p:nvSpPr>
          <p:cNvPr id="6" name="Arc 5"/>
          <p:cNvSpPr/>
          <p:nvPr/>
        </p:nvSpPr>
        <p:spPr bwMode="auto">
          <a:xfrm rot="16451684">
            <a:off x="2924656" y="3204097"/>
            <a:ext cx="2058988" cy="914400"/>
          </a:xfrm>
          <a:prstGeom prst="arc">
            <a:avLst>
              <a:gd name="adj1" fmla="val 12388335"/>
              <a:gd name="adj2" fmla="val 20459020"/>
            </a:avLst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6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03262E-6 L -0.06233 -0.3032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" y="-151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970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970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970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970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7007" grpId="0" animBg="1"/>
      <p:bldP spid="597023" grpId="0" animBg="1"/>
      <p:bldP spid="597025" grpId="0" animBg="1"/>
      <p:bldP spid="597030" grpId="0"/>
      <p:bldP spid="597057" grpId="0" animBg="1"/>
      <p:bldP spid="597057" grpId="1" animBg="1"/>
      <p:bldP spid="9" grpId="0"/>
      <p:bldP spid="9" grpId="1"/>
      <p:bldP spid="77" grpId="0" animBg="1"/>
      <p:bldP spid="77" grpId="1" animBg="1"/>
      <p:bldP spid="74" grpId="0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 bwMode="auto">
          <a:xfrm>
            <a:off x="6233109" y="76200"/>
            <a:ext cx="2791149" cy="609600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0" name="Rectangle 62"/>
          <p:cNvSpPr>
            <a:spLocks noChangeArrowheads="1"/>
          </p:cNvSpPr>
          <p:nvPr/>
        </p:nvSpPr>
        <p:spPr bwMode="auto">
          <a:xfrm>
            <a:off x="2743200" y="2209800"/>
            <a:ext cx="2438400" cy="3886200"/>
          </a:xfrm>
          <a:prstGeom prst="rect">
            <a:avLst/>
          </a:prstGeom>
          <a:solidFill>
            <a:srgbClr val="CCFFCC"/>
          </a:solidFill>
          <a:ln w="412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55"/>
          <p:cNvSpPr>
            <a:spLocks noChangeArrowheads="1"/>
          </p:cNvSpPr>
          <p:nvPr/>
        </p:nvSpPr>
        <p:spPr bwMode="auto">
          <a:xfrm>
            <a:off x="42863" y="2209800"/>
            <a:ext cx="2743200" cy="3886200"/>
          </a:xfrm>
          <a:prstGeom prst="rect">
            <a:avLst/>
          </a:prstGeom>
          <a:solidFill>
            <a:srgbClr val="CCFFCC"/>
          </a:solidFill>
          <a:ln w="412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40E6-07F7-410E-9490-28388F2E3FB0}" type="slidenum">
              <a:rPr lang="en-US"/>
              <a:pPr/>
              <a:t>16</a:t>
            </a:fld>
            <a:endParaRPr lang="en-US"/>
          </a:p>
        </p:txBody>
      </p:sp>
      <p:sp>
        <p:nvSpPr>
          <p:cNvPr id="596995" name="Rectangle 3"/>
          <p:cNvSpPr>
            <a:spLocks noChangeArrowheads="1"/>
          </p:cNvSpPr>
          <p:nvPr/>
        </p:nvSpPr>
        <p:spPr bwMode="auto">
          <a:xfrm>
            <a:off x="2316163" y="1371600"/>
            <a:ext cx="363537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k</a:t>
            </a:r>
          </a:p>
        </p:txBody>
      </p:sp>
      <p:sp>
        <p:nvSpPr>
          <p:cNvPr id="596996" name="Rectangle 4"/>
          <p:cNvSpPr>
            <a:spLocks noChangeArrowheads="1"/>
          </p:cNvSpPr>
          <p:nvPr/>
        </p:nvSpPr>
        <p:spPr bwMode="auto">
          <a:xfrm>
            <a:off x="1179513" y="2378075"/>
            <a:ext cx="363537" cy="46672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401638" y="3459163"/>
            <a:ext cx="363537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596998" name="Rectangle 6"/>
          <p:cNvSpPr>
            <a:spLocks noChangeArrowheads="1"/>
          </p:cNvSpPr>
          <p:nvPr/>
        </p:nvSpPr>
        <p:spPr bwMode="auto">
          <a:xfrm>
            <a:off x="1981200" y="3459163"/>
            <a:ext cx="363538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h</a:t>
            </a:r>
          </a:p>
        </p:txBody>
      </p:sp>
      <p:sp>
        <p:nvSpPr>
          <p:cNvPr id="596999" name="Rectangle 7"/>
          <p:cNvSpPr>
            <a:spLocks noChangeArrowheads="1"/>
          </p:cNvSpPr>
          <p:nvPr/>
        </p:nvSpPr>
        <p:spPr bwMode="auto">
          <a:xfrm>
            <a:off x="85725" y="4314825"/>
            <a:ext cx="363538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597000" name="Rectangle 8"/>
          <p:cNvSpPr>
            <a:spLocks noChangeArrowheads="1"/>
          </p:cNvSpPr>
          <p:nvPr/>
        </p:nvSpPr>
        <p:spPr bwMode="auto">
          <a:xfrm>
            <a:off x="717550" y="4314825"/>
            <a:ext cx="365125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597001" name="Rectangle 9"/>
          <p:cNvSpPr>
            <a:spLocks noChangeArrowheads="1"/>
          </p:cNvSpPr>
          <p:nvPr/>
        </p:nvSpPr>
        <p:spPr bwMode="auto">
          <a:xfrm>
            <a:off x="984250" y="5170488"/>
            <a:ext cx="363538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597002" name="Rectangle 10"/>
          <p:cNvSpPr>
            <a:spLocks noChangeArrowheads="1"/>
          </p:cNvSpPr>
          <p:nvPr/>
        </p:nvSpPr>
        <p:spPr bwMode="auto">
          <a:xfrm>
            <a:off x="474663" y="5170488"/>
            <a:ext cx="363537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597003" name="Rectangle 11"/>
          <p:cNvSpPr>
            <a:spLocks noChangeArrowheads="1"/>
          </p:cNvSpPr>
          <p:nvPr/>
        </p:nvSpPr>
        <p:spPr bwMode="auto">
          <a:xfrm>
            <a:off x="1762125" y="4314825"/>
            <a:ext cx="363538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597005" name="Rectangle 13"/>
          <p:cNvSpPr>
            <a:spLocks noChangeArrowheads="1"/>
          </p:cNvSpPr>
          <p:nvPr/>
        </p:nvSpPr>
        <p:spPr bwMode="auto">
          <a:xfrm>
            <a:off x="2320925" y="4314825"/>
            <a:ext cx="365125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597006" name="Rectangle 14"/>
          <p:cNvSpPr>
            <a:spLocks noChangeArrowheads="1"/>
          </p:cNvSpPr>
          <p:nvPr/>
        </p:nvSpPr>
        <p:spPr bwMode="auto">
          <a:xfrm>
            <a:off x="3648075" y="2366963"/>
            <a:ext cx="363538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q</a:t>
            </a:r>
          </a:p>
        </p:txBody>
      </p:sp>
      <p:sp>
        <p:nvSpPr>
          <p:cNvPr id="597007" name="Rectangle 15"/>
          <p:cNvSpPr>
            <a:spLocks noChangeArrowheads="1"/>
          </p:cNvSpPr>
          <p:nvPr/>
        </p:nvSpPr>
        <p:spPr bwMode="auto">
          <a:xfrm>
            <a:off x="2895600" y="3449638"/>
            <a:ext cx="365125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597008" name="Rectangle 16"/>
          <p:cNvSpPr>
            <a:spLocks noChangeArrowheads="1"/>
          </p:cNvSpPr>
          <p:nvPr/>
        </p:nvSpPr>
        <p:spPr bwMode="auto">
          <a:xfrm>
            <a:off x="4425950" y="3459163"/>
            <a:ext cx="363538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t</a:t>
            </a:r>
          </a:p>
        </p:txBody>
      </p:sp>
      <p:sp>
        <p:nvSpPr>
          <p:cNvPr id="597009" name="Rectangle 17"/>
          <p:cNvSpPr>
            <a:spLocks noChangeArrowheads="1"/>
          </p:cNvSpPr>
          <p:nvPr/>
        </p:nvSpPr>
        <p:spPr bwMode="auto">
          <a:xfrm>
            <a:off x="3330575" y="4314825"/>
            <a:ext cx="366713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597010" name="Rectangle 18"/>
          <p:cNvSpPr>
            <a:spLocks noChangeArrowheads="1"/>
          </p:cNvSpPr>
          <p:nvPr/>
        </p:nvSpPr>
        <p:spPr bwMode="auto">
          <a:xfrm>
            <a:off x="4011613" y="4314825"/>
            <a:ext cx="365125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</a:t>
            </a:r>
          </a:p>
        </p:txBody>
      </p:sp>
      <p:sp>
        <p:nvSpPr>
          <p:cNvPr id="597011" name="Rectangle 19"/>
          <p:cNvSpPr>
            <a:spLocks noChangeArrowheads="1"/>
          </p:cNvSpPr>
          <p:nvPr/>
        </p:nvSpPr>
        <p:spPr bwMode="auto">
          <a:xfrm>
            <a:off x="4741863" y="4314825"/>
            <a:ext cx="363537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u</a:t>
            </a:r>
          </a:p>
        </p:txBody>
      </p:sp>
      <p:sp>
        <p:nvSpPr>
          <p:cNvPr id="597012" name="Line 20"/>
          <p:cNvSpPr>
            <a:spLocks noChangeShapeType="1"/>
          </p:cNvSpPr>
          <p:nvPr/>
        </p:nvSpPr>
        <p:spPr bwMode="auto">
          <a:xfrm flipH="1">
            <a:off x="1414463" y="1822450"/>
            <a:ext cx="923925" cy="5445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3" name="Line 21"/>
          <p:cNvSpPr>
            <a:spLocks noChangeShapeType="1"/>
          </p:cNvSpPr>
          <p:nvPr/>
        </p:nvSpPr>
        <p:spPr bwMode="auto">
          <a:xfrm>
            <a:off x="2655888" y="1843088"/>
            <a:ext cx="1017587" cy="52228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4" name="Line 22"/>
          <p:cNvSpPr>
            <a:spLocks noChangeShapeType="1"/>
          </p:cNvSpPr>
          <p:nvPr/>
        </p:nvSpPr>
        <p:spPr bwMode="auto">
          <a:xfrm flipH="1">
            <a:off x="550863" y="2835275"/>
            <a:ext cx="749300" cy="631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5" name="Line 23"/>
          <p:cNvSpPr>
            <a:spLocks noChangeShapeType="1"/>
          </p:cNvSpPr>
          <p:nvPr/>
        </p:nvSpPr>
        <p:spPr bwMode="auto">
          <a:xfrm>
            <a:off x="1449388" y="2855913"/>
            <a:ext cx="668337" cy="60483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6" name="Line 24"/>
          <p:cNvSpPr>
            <a:spLocks noChangeShapeType="1"/>
          </p:cNvSpPr>
          <p:nvPr/>
        </p:nvSpPr>
        <p:spPr bwMode="auto">
          <a:xfrm flipH="1">
            <a:off x="249238" y="3941763"/>
            <a:ext cx="280987" cy="377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7" name="Line 25"/>
          <p:cNvSpPr>
            <a:spLocks noChangeShapeType="1"/>
          </p:cNvSpPr>
          <p:nvPr/>
        </p:nvSpPr>
        <p:spPr bwMode="auto">
          <a:xfrm>
            <a:off x="671513" y="3940175"/>
            <a:ext cx="204787" cy="3540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8" name="Line 26"/>
          <p:cNvSpPr>
            <a:spLocks noChangeShapeType="1"/>
          </p:cNvSpPr>
          <p:nvPr/>
        </p:nvSpPr>
        <p:spPr bwMode="auto">
          <a:xfrm flipH="1">
            <a:off x="573088" y="4783138"/>
            <a:ext cx="277812" cy="37465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9" name="Line 27"/>
          <p:cNvSpPr>
            <a:spLocks noChangeShapeType="1"/>
          </p:cNvSpPr>
          <p:nvPr/>
        </p:nvSpPr>
        <p:spPr bwMode="auto">
          <a:xfrm>
            <a:off x="950913" y="4784725"/>
            <a:ext cx="203200" cy="3540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0" name="Line 28"/>
          <p:cNvSpPr>
            <a:spLocks noChangeShapeType="1"/>
          </p:cNvSpPr>
          <p:nvPr/>
        </p:nvSpPr>
        <p:spPr bwMode="auto">
          <a:xfrm flipH="1">
            <a:off x="1835150" y="3925888"/>
            <a:ext cx="279400" cy="377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1" name="Line 29"/>
          <p:cNvSpPr>
            <a:spLocks noChangeShapeType="1"/>
          </p:cNvSpPr>
          <p:nvPr/>
        </p:nvSpPr>
        <p:spPr bwMode="auto">
          <a:xfrm>
            <a:off x="2257425" y="3924300"/>
            <a:ext cx="204788" cy="4048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3" name="Line 31"/>
          <p:cNvSpPr>
            <a:spLocks noChangeShapeType="1"/>
          </p:cNvSpPr>
          <p:nvPr/>
        </p:nvSpPr>
        <p:spPr bwMode="auto">
          <a:xfrm flipH="1">
            <a:off x="2992438" y="2827338"/>
            <a:ext cx="749300" cy="631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4" name="Line 32"/>
          <p:cNvSpPr>
            <a:spLocks noChangeShapeType="1"/>
          </p:cNvSpPr>
          <p:nvPr/>
        </p:nvSpPr>
        <p:spPr bwMode="auto">
          <a:xfrm>
            <a:off x="3890963" y="2847975"/>
            <a:ext cx="666750" cy="604838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5" name="Line 33"/>
          <p:cNvSpPr>
            <a:spLocks noChangeShapeType="1"/>
          </p:cNvSpPr>
          <p:nvPr/>
        </p:nvSpPr>
        <p:spPr bwMode="auto">
          <a:xfrm>
            <a:off x="3176588" y="3913188"/>
            <a:ext cx="204787" cy="40163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6" name="Line 34"/>
          <p:cNvSpPr>
            <a:spLocks noChangeShapeType="1"/>
          </p:cNvSpPr>
          <p:nvPr/>
        </p:nvSpPr>
        <p:spPr bwMode="auto">
          <a:xfrm flipH="1">
            <a:off x="4259263" y="3925888"/>
            <a:ext cx="279400" cy="377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7" name="Line 35"/>
          <p:cNvSpPr>
            <a:spLocks noChangeShapeType="1"/>
          </p:cNvSpPr>
          <p:nvPr/>
        </p:nvSpPr>
        <p:spPr bwMode="auto">
          <a:xfrm>
            <a:off x="4693173" y="3924609"/>
            <a:ext cx="203200" cy="4048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30" name="Rectangle 38"/>
          <p:cNvSpPr>
            <a:spLocks noChangeArrowheads="1"/>
          </p:cNvSpPr>
          <p:nvPr/>
        </p:nvSpPr>
        <p:spPr bwMode="auto">
          <a:xfrm>
            <a:off x="4840156" y="863768"/>
            <a:ext cx="43038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Why is it guaranteed that our </a:t>
            </a:r>
            <a:br>
              <a:rPr lang="en-US" sz="2000" dirty="0"/>
            </a:br>
            <a:r>
              <a:rPr lang="en-US" sz="2000" dirty="0"/>
              <a:t>two replacement nodes have either </a:t>
            </a:r>
            <a:r>
              <a:rPr lang="en-US" sz="2000" dirty="0">
                <a:solidFill>
                  <a:srgbClr val="FF0000"/>
                </a:solidFill>
              </a:rPr>
              <a:t>zero </a:t>
            </a:r>
            <a:r>
              <a:rPr lang="en-US" sz="2000" dirty="0"/>
              <a:t>or </a:t>
            </a:r>
            <a:r>
              <a:rPr lang="en-US" sz="2000" dirty="0">
                <a:solidFill>
                  <a:srgbClr val="FF0000"/>
                </a:solidFill>
              </a:rPr>
              <a:t>one child</a:t>
            </a:r>
            <a:r>
              <a:rPr lang="en-US" sz="2000" dirty="0"/>
              <a:t>?</a:t>
            </a:r>
          </a:p>
        </p:txBody>
      </p:sp>
      <p:sp>
        <p:nvSpPr>
          <p:cNvPr id="597037" name="Rectangle 45"/>
          <p:cNvSpPr>
            <a:spLocks noChangeArrowheads="1"/>
          </p:cNvSpPr>
          <p:nvPr/>
        </p:nvSpPr>
        <p:spPr bwMode="auto">
          <a:xfrm>
            <a:off x="2057400" y="1219200"/>
            <a:ext cx="838200" cy="8382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39" name="Rectangle 47"/>
          <p:cNvSpPr>
            <a:spLocks noChangeArrowheads="1"/>
          </p:cNvSpPr>
          <p:nvPr/>
        </p:nvSpPr>
        <p:spPr bwMode="auto">
          <a:xfrm>
            <a:off x="2986088" y="5170488"/>
            <a:ext cx="366712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597040" name="Line 48"/>
          <p:cNvSpPr>
            <a:spLocks noChangeShapeType="1"/>
          </p:cNvSpPr>
          <p:nvPr/>
        </p:nvSpPr>
        <p:spPr bwMode="auto">
          <a:xfrm flipH="1">
            <a:off x="3165475" y="4791075"/>
            <a:ext cx="277813" cy="37465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57" name="Oval 65"/>
          <p:cNvSpPr>
            <a:spLocks noChangeArrowheads="1"/>
          </p:cNvSpPr>
          <p:nvPr/>
        </p:nvSpPr>
        <p:spPr bwMode="auto">
          <a:xfrm>
            <a:off x="2697163" y="3281363"/>
            <a:ext cx="762000" cy="762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21"/>
          <p:cNvSpPr>
            <a:spLocks noChangeShapeType="1"/>
          </p:cNvSpPr>
          <p:nvPr/>
        </p:nvSpPr>
        <p:spPr bwMode="auto">
          <a:xfrm>
            <a:off x="1720552" y="990600"/>
            <a:ext cx="748407" cy="3810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258566" y="482025"/>
            <a:ext cx="461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94681" y="4781550"/>
            <a:ext cx="486569" cy="857250"/>
            <a:chOff x="1828800" y="4749801"/>
            <a:chExt cx="486569" cy="857250"/>
          </a:xfrm>
        </p:grpSpPr>
        <p:sp>
          <p:nvSpPr>
            <p:cNvPr id="65" name="Rectangle 11"/>
            <p:cNvSpPr>
              <a:spLocks noChangeArrowheads="1"/>
            </p:cNvSpPr>
            <p:nvPr/>
          </p:nvSpPr>
          <p:spPr bwMode="auto">
            <a:xfrm>
              <a:off x="1828800" y="5138738"/>
              <a:ext cx="363538" cy="46831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?</a:t>
              </a:r>
            </a:p>
          </p:txBody>
        </p:sp>
        <p:sp>
          <p:nvSpPr>
            <p:cNvPr id="66" name="Line 28"/>
            <p:cNvSpPr>
              <a:spLocks noChangeShapeType="1"/>
            </p:cNvSpPr>
            <p:nvPr/>
          </p:nvSpPr>
          <p:spPr bwMode="auto">
            <a:xfrm flipH="1">
              <a:off x="2035969" y="4749801"/>
              <a:ext cx="279400" cy="377825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" name="Rectangle 10"/>
          <p:cNvSpPr>
            <a:spLocks noChangeArrowheads="1"/>
          </p:cNvSpPr>
          <p:nvPr/>
        </p:nvSpPr>
        <p:spPr bwMode="auto">
          <a:xfrm>
            <a:off x="1" y="-1524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700" dirty="0"/>
              <a:t>Step #2, Case #3 – Our Target Node has Two Children</a:t>
            </a:r>
          </a:p>
        </p:txBody>
      </p:sp>
      <p:sp>
        <p:nvSpPr>
          <p:cNvPr id="50" name="Oval 65"/>
          <p:cNvSpPr>
            <a:spLocks noChangeArrowheads="1"/>
          </p:cNvSpPr>
          <p:nvPr/>
        </p:nvSpPr>
        <p:spPr bwMode="auto">
          <a:xfrm>
            <a:off x="2162969" y="4167981"/>
            <a:ext cx="762000" cy="762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38"/>
          <p:cNvSpPr>
            <a:spLocks noChangeArrowheads="1"/>
          </p:cNvSpPr>
          <p:nvPr/>
        </p:nvSpPr>
        <p:spPr bwMode="auto">
          <a:xfrm>
            <a:off x="5144957" y="2094881"/>
            <a:ext cx="388620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Well, we found the </a:t>
            </a:r>
            <a:r>
              <a:rPr lang="en-US" sz="2000" dirty="0">
                <a:solidFill>
                  <a:srgbClr val="FF0000"/>
                </a:solidFill>
              </a:rPr>
              <a:t>left subtree’s maximum value</a:t>
            </a:r>
            <a:r>
              <a:rPr lang="en-US" sz="2000" dirty="0"/>
              <a:t> by </a:t>
            </a:r>
            <a:r>
              <a:rPr lang="en-US" sz="2000" dirty="0">
                <a:solidFill>
                  <a:srgbClr val="FF0000"/>
                </a:solidFill>
              </a:rPr>
              <a:t>going all the way to the right</a:t>
            </a:r>
            <a:r>
              <a:rPr lang="en-US" sz="2000" dirty="0"/>
              <a:t>…</a:t>
            </a:r>
          </a:p>
        </p:txBody>
      </p:sp>
      <p:sp>
        <p:nvSpPr>
          <p:cNvPr id="53" name="Line 58"/>
          <p:cNvSpPr>
            <a:spLocks noChangeShapeType="1"/>
          </p:cNvSpPr>
          <p:nvPr/>
        </p:nvSpPr>
        <p:spPr bwMode="auto">
          <a:xfrm>
            <a:off x="1425575" y="2830513"/>
            <a:ext cx="711200" cy="641350"/>
          </a:xfrm>
          <a:prstGeom prst="line">
            <a:avLst/>
          </a:prstGeom>
          <a:noFill/>
          <a:ln w="5715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59"/>
          <p:cNvSpPr>
            <a:spLocks noChangeShapeType="1"/>
          </p:cNvSpPr>
          <p:nvPr/>
        </p:nvSpPr>
        <p:spPr bwMode="auto">
          <a:xfrm>
            <a:off x="2257425" y="3913188"/>
            <a:ext cx="285750" cy="527050"/>
          </a:xfrm>
          <a:prstGeom prst="line">
            <a:avLst/>
          </a:prstGeom>
          <a:noFill/>
          <a:ln w="5715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Rectangle 38"/>
          <p:cNvSpPr>
            <a:spLocks noChangeArrowheads="1"/>
          </p:cNvSpPr>
          <p:nvPr/>
        </p:nvSpPr>
        <p:spPr bwMode="auto">
          <a:xfrm>
            <a:off x="5261106" y="3254514"/>
            <a:ext cx="365390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So by definition, it 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can’t have a right child</a:t>
            </a:r>
            <a:r>
              <a:rPr lang="en-US" sz="2000" dirty="0"/>
              <a:t>!</a:t>
            </a:r>
          </a:p>
        </p:txBody>
      </p:sp>
      <p:sp>
        <p:nvSpPr>
          <p:cNvPr id="59" name="Rectangle 38"/>
          <p:cNvSpPr>
            <a:spLocks noChangeArrowheads="1"/>
          </p:cNvSpPr>
          <p:nvPr/>
        </p:nvSpPr>
        <p:spPr bwMode="auto">
          <a:xfrm>
            <a:off x="5261106" y="4029075"/>
            <a:ext cx="365390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Either it has a </a:t>
            </a:r>
            <a:r>
              <a:rPr lang="en-US" sz="2000" dirty="0">
                <a:solidFill>
                  <a:srgbClr val="FF0000"/>
                </a:solidFill>
              </a:rPr>
              <a:t>left child </a:t>
            </a:r>
            <a:r>
              <a:rPr lang="en-US" sz="2000" dirty="0"/>
              <a:t>or </a:t>
            </a:r>
            <a:r>
              <a:rPr lang="en-US" sz="2000" dirty="0">
                <a:solidFill>
                  <a:srgbClr val="FF0000"/>
                </a:solidFill>
              </a:rPr>
              <a:t>no children </a:t>
            </a:r>
            <a:r>
              <a:rPr lang="en-US" sz="2000" dirty="0"/>
              <a:t>at all…</a:t>
            </a:r>
          </a:p>
        </p:txBody>
      </p:sp>
      <p:sp>
        <p:nvSpPr>
          <p:cNvPr id="61" name="Rectangle 38"/>
          <p:cNvSpPr>
            <a:spLocks noChangeArrowheads="1"/>
          </p:cNvSpPr>
          <p:nvPr/>
        </p:nvSpPr>
        <p:spPr bwMode="auto">
          <a:xfrm>
            <a:off x="5780217" y="5943600"/>
            <a:ext cx="283038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By definition, it </a:t>
            </a:r>
            <a:r>
              <a:rPr lang="en-US" sz="2000" dirty="0">
                <a:solidFill>
                  <a:srgbClr val="FF0000"/>
                </a:solidFill>
              </a:rPr>
              <a:t>can’t have a left child</a:t>
            </a:r>
            <a:r>
              <a:rPr lang="en-US" sz="2000" dirty="0"/>
              <a:t>!</a:t>
            </a:r>
          </a:p>
        </p:txBody>
      </p:sp>
      <p:sp>
        <p:nvSpPr>
          <p:cNvPr id="62" name="Line 64"/>
          <p:cNvSpPr>
            <a:spLocks noChangeShapeType="1"/>
          </p:cNvSpPr>
          <p:nvPr/>
        </p:nvSpPr>
        <p:spPr bwMode="auto">
          <a:xfrm flipH="1">
            <a:off x="2987675" y="2835275"/>
            <a:ext cx="754063" cy="630238"/>
          </a:xfrm>
          <a:prstGeom prst="line">
            <a:avLst/>
          </a:prstGeom>
          <a:noFill/>
          <a:ln w="5715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Rectangle 38"/>
          <p:cNvSpPr>
            <a:spLocks noChangeArrowheads="1"/>
          </p:cNvSpPr>
          <p:nvPr/>
        </p:nvSpPr>
        <p:spPr bwMode="auto">
          <a:xfrm>
            <a:off x="5191125" y="4851737"/>
            <a:ext cx="380630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same</a:t>
            </a:r>
            <a:r>
              <a:rPr lang="en-US" sz="2000" dirty="0"/>
              <a:t> holds true for the smallest value in our </a:t>
            </a:r>
            <a:r>
              <a:rPr lang="en-US" sz="2000" dirty="0">
                <a:solidFill>
                  <a:srgbClr val="FF0000"/>
                </a:solidFill>
              </a:rPr>
              <a:t>right subtree</a:t>
            </a:r>
            <a:r>
              <a:rPr lang="en-US" sz="2000" dirty="0"/>
              <a:t>!</a:t>
            </a:r>
          </a:p>
        </p:txBody>
      </p:sp>
      <p:sp>
        <p:nvSpPr>
          <p:cNvPr id="3" name="Right Arrow 2"/>
          <p:cNvSpPr/>
          <p:nvPr/>
        </p:nvSpPr>
        <p:spPr bwMode="auto">
          <a:xfrm rot="19111128">
            <a:off x="879820" y="4940748"/>
            <a:ext cx="1775619" cy="1066800"/>
          </a:xfrm>
          <a:prstGeom prst="rightArrow">
            <a:avLst/>
          </a:prstGeom>
          <a:solidFill>
            <a:srgbClr val="FFCCCC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No right child!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67" name="Line 59"/>
          <p:cNvSpPr>
            <a:spLocks noChangeShapeType="1"/>
          </p:cNvSpPr>
          <p:nvPr/>
        </p:nvSpPr>
        <p:spPr bwMode="auto">
          <a:xfrm>
            <a:off x="2686050" y="4742172"/>
            <a:ext cx="238919" cy="396566"/>
          </a:xfrm>
          <a:prstGeom prst="line">
            <a:avLst/>
          </a:prstGeom>
          <a:noFill/>
          <a:ln w="5715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59"/>
          <p:cNvSpPr>
            <a:spLocks noChangeShapeType="1"/>
          </p:cNvSpPr>
          <p:nvPr/>
        </p:nvSpPr>
        <p:spPr bwMode="auto">
          <a:xfrm flipH="1">
            <a:off x="2721428" y="3845080"/>
            <a:ext cx="203540" cy="291491"/>
          </a:xfrm>
          <a:prstGeom prst="line">
            <a:avLst/>
          </a:prstGeom>
          <a:noFill/>
          <a:ln w="5715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Rectangle 38"/>
          <p:cNvSpPr>
            <a:spLocks noChangeArrowheads="1"/>
          </p:cNvSpPr>
          <p:nvPr/>
        </p:nvSpPr>
        <p:spPr bwMode="auto">
          <a:xfrm>
            <a:off x="-64565" y="6073914"/>
            <a:ext cx="570336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So this ensures we can use one of our simpler deletion algorithms for the replacement!</a:t>
            </a:r>
          </a:p>
        </p:txBody>
      </p:sp>
      <p:sp>
        <p:nvSpPr>
          <p:cNvPr id="7" name="Left Arrow 6"/>
          <p:cNvSpPr/>
          <p:nvPr/>
        </p:nvSpPr>
        <p:spPr bwMode="auto">
          <a:xfrm rot="1936958">
            <a:off x="3284862" y="3907249"/>
            <a:ext cx="1999424" cy="1028700"/>
          </a:xfrm>
          <a:prstGeom prst="leftArrow">
            <a:avLst/>
          </a:prstGeom>
          <a:solidFill>
            <a:srgbClr val="FFCCCC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No left child!</a:t>
            </a:r>
          </a:p>
        </p:txBody>
      </p:sp>
    </p:spTree>
    <p:extLst>
      <p:ext uri="{BB962C8B-B14F-4D97-AF65-F5344CB8AC3E}">
        <p14:creationId xmlns:p14="http://schemas.microsoft.com/office/powerpoint/2010/main" val="141990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52" grpId="0" animBg="1"/>
      <p:bldP spid="52" grpId="1" animBg="1"/>
      <p:bldP spid="597030" grpId="0"/>
      <p:bldP spid="597057" grpId="0" animBg="1"/>
      <p:bldP spid="50" grpId="0" animBg="1"/>
      <p:bldP spid="51" grpId="0"/>
      <p:bldP spid="53" grpId="0" animBg="1"/>
      <p:bldP spid="53" grpId="1" animBg="1"/>
      <p:bldP spid="54" grpId="0" animBg="1"/>
      <p:bldP spid="54" grpId="1" animBg="1"/>
      <p:bldP spid="57" grpId="0"/>
      <p:bldP spid="59" grpId="0"/>
      <p:bldP spid="61" grpId="0"/>
      <p:bldP spid="62" grpId="0" animBg="1"/>
      <p:bldP spid="63" grpId="0"/>
      <p:bldP spid="3" grpId="0" animBg="1"/>
      <p:bldP spid="3" grpId="1" animBg="1"/>
      <p:bldP spid="67" grpId="0" animBg="1"/>
      <p:bldP spid="67" grpId="1" animBg="1"/>
      <p:bldP spid="68" grpId="0" animBg="1"/>
      <p:bldP spid="68" grpId="1" animBg="1"/>
      <p:bldP spid="69" grpId="0"/>
      <p:bldP spid="7" grpId="0" animBg="1"/>
      <p:bldP spid="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23D96-2341-434A-8286-BBEAF9D70FFD}" type="slidenum">
              <a:rPr lang="en-US"/>
              <a:pPr/>
              <a:t>17</a:t>
            </a:fld>
            <a:endParaRPr lang="en-US"/>
          </a:p>
        </p:txBody>
      </p:sp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Deletion Exercise</a:t>
            </a:r>
          </a:p>
        </p:txBody>
      </p:sp>
      <p:sp>
        <p:nvSpPr>
          <p:cNvPr id="602117" name="Rectangle 5"/>
          <p:cNvSpPr>
            <a:spLocks noChangeArrowheads="1"/>
          </p:cNvSpPr>
          <p:nvPr/>
        </p:nvSpPr>
        <p:spPr bwMode="auto">
          <a:xfrm>
            <a:off x="2390775" y="1371600"/>
            <a:ext cx="325438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602118" name="Rectangle 6"/>
          <p:cNvSpPr>
            <a:spLocks noChangeArrowheads="1"/>
          </p:cNvSpPr>
          <p:nvPr/>
        </p:nvSpPr>
        <p:spPr bwMode="auto">
          <a:xfrm>
            <a:off x="1435100" y="2198688"/>
            <a:ext cx="325438" cy="38258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602119" name="Rectangle 7"/>
          <p:cNvSpPr>
            <a:spLocks noChangeArrowheads="1"/>
          </p:cNvSpPr>
          <p:nvPr/>
        </p:nvSpPr>
        <p:spPr bwMode="auto">
          <a:xfrm>
            <a:off x="739775" y="3086100"/>
            <a:ext cx="325438" cy="382588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602120" name="Rectangle 8"/>
          <p:cNvSpPr>
            <a:spLocks noChangeArrowheads="1"/>
          </p:cNvSpPr>
          <p:nvPr/>
        </p:nvSpPr>
        <p:spPr bwMode="auto">
          <a:xfrm>
            <a:off x="2151063" y="3086100"/>
            <a:ext cx="325437" cy="382588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h</a:t>
            </a:r>
          </a:p>
        </p:txBody>
      </p:sp>
      <p:sp>
        <p:nvSpPr>
          <p:cNvPr id="602121" name="Rectangle 9"/>
          <p:cNvSpPr>
            <a:spLocks noChangeArrowheads="1"/>
          </p:cNvSpPr>
          <p:nvPr/>
        </p:nvSpPr>
        <p:spPr bwMode="auto">
          <a:xfrm>
            <a:off x="457200" y="3789363"/>
            <a:ext cx="325438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602122" name="Rectangle 10"/>
          <p:cNvSpPr>
            <a:spLocks noChangeArrowheads="1"/>
          </p:cNvSpPr>
          <p:nvPr/>
        </p:nvSpPr>
        <p:spPr bwMode="auto">
          <a:xfrm>
            <a:off x="1022350" y="3789363"/>
            <a:ext cx="325438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602123" name="Rectangle 11"/>
          <p:cNvSpPr>
            <a:spLocks noChangeArrowheads="1"/>
          </p:cNvSpPr>
          <p:nvPr/>
        </p:nvSpPr>
        <p:spPr bwMode="auto">
          <a:xfrm>
            <a:off x="1260475" y="4492625"/>
            <a:ext cx="325438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602124" name="Rectangle 12"/>
          <p:cNvSpPr>
            <a:spLocks noChangeArrowheads="1"/>
          </p:cNvSpPr>
          <p:nvPr/>
        </p:nvSpPr>
        <p:spPr bwMode="auto">
          <a:xfrm>
            <a:off x="804863" y="4492625"/>
            <a:ext cx="325437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602125" name="Rectangle 13"/>
          <p:cNvSpPr>
            <a:spLocks noChangeArrowheads="1"/>
          </p:cNvSpPr>
          <p:nvPr/>
        </p:nvSpPr>
        <p:spPr bwMode="auto">
          <a:xfrm>
            <a:off x="1955800" y="3789363"/>
            <a:ext cx="325438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602126" name="Rectangle 14"/>
          <p:cNvSpPr>
            <a:spLocks noChangeArrowheads="1"/>
          </p:cNvSpPr>
          <p:nvPr/>
        </p:nvSpPr>
        <p:spPr bwMode="auto">
          <a:xfrm>
            <a:off x="2187575" y="4492625"/>
            <a:ext cx="327025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602127" name="Rectangle 15"/>
          <p:cNvSpPr>
            <a:spLocks noChangeArrowheads="1"/>
          </p:cNvSpPr>
          <p:nvPr/>
        </p:nvSpPr>
        <p:spPr bwMode="auto">
          <a:xfrm>
            <a:off x="2455863" y="3789363"/>
            <a:ext cx="325437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j</a:t>
            </a:r>
          </a:p>
        </p:txBody>
      </p:sp>
      <p:sp>
        <p:nvSpPr>
          <p:cNvPr id="602128" name="Rectangle 16"/>
          <p:cNvSpPr>
            <a:spLocks noChangeArrowheads="1"/>
          </p:cNvSpPr>
          <p:nvPr/>
        </p:nvSpPr>
        <p:spPr bwMode="auto">
          <a:xfrm>
            <a:off x="3432175" y="2189163"/>
            <a:ext cx="325438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602129" name="Rectangle 17"/>
          <p:cNvSpPr>
            <a:spLocks noChangeArrowheads="1"/>
          </p:cNvSpPr>
          <p:nvPr/>
        </p:nvSpPr>
        <p:spPr bwMode="auto">
          <a:xfrm>
            <a:off x="2759075" y="3078163"/>
            <a:ext cx="325438" cy="38258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602130" name="Rectangle 18"/>
          <p:cNvSpPr>
            <a:spLocks noChangeArrowheads="1"/>
          </p:cNvSpPr>
          <p:nvPr/>
        </p:nvSpPr>
        <p:spPr bwMode="auto">
          <a:xfrm>
            <a:off x="4127500" y="3086100"/>
            <a:ext cx="325438" cy="382588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602131" name="Rectangle 19"/>
          <p:cNvSpPr>
            <a:spLocks noChangeArrowheads="1"/>
          </p:cNvSpPr>
          <p:nvPr/>
        </p:nvSpPr>
        <p:spPr bwMode="auto">
          <a:xfrm>
            <a:off x="3149600" y="3789363"/>
            <a:ext cx="327025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602132" name="Rectangle 20"/>
          <p:cNvSpPr>
            <a:spLocks noChangeArrowheads="1"/>
          </p:cNvSpPr>
          <p:nvPr/>
        </p:nvSpPr>
        <p:spPr bwMode="auto">
          <a:xfrm>
            <a:off x="3757613" y="3789363"/>
            <a:ext cx="327025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602133" name="Rectangle 21"/>
          <p:cNvSpPr>
            <a:spLocks noChangeArrowheads="1"/>
          </p:cNvSpPr>
          <p:nvPr/>
        </p:nvSpPr>
        <p:spPr bwMode="auto">
          <a:xfrm>
            <a:off x="4410075" y="3789363"/>
            <a:ext cx="325438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q</a:t>
            </a:r>
          </a:p>
        </p:txBody>
      </p:sp>
      <p:sp>
        <p:nvSpPr>
          <p:cNvPr id="602134" name="Line 22"/>
          <p:cNvSpPr>
            <a:spLocks noChangeShapeType="1"/>
          </p:cNvSpPr>
          <p:nvPr/>
        </p:nvSpPr>
        <p:spPr bwMode="auto">
          <a:xfrm flipH="1">
            <a:off x="1585913" y="1741488"/>
            <a:ext cx="825500" cy="44767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35" name="Line 23"/>
          <p:cNvSpPr>
            <a:spLocks noChangeShapeType="1"/>
          </p:cNvSpPr>
          <p:nvPr/>
        </p:nvSpPr>
        <p:spPr bwMode="auto">
          <a:xfrm>
            <a:off x="2695575" y="1758950"/>
            <a:ext cx="858838" cy="4286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36" name="Line 24"/>
          <p:cNvSpPr>
            <a:spLocks noChangeShapeType="1"/>
          </p:cNvSpPr>
          <p:nvPr/>
        </p:nvSpPr>
        <p:spPr bwMode="auto">
          <a:xfrm flipH="1">
            <a:off x="873125" y="2573338"/>
            <a:ext cx="669925" cy="519112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37" name="Line 25"/>
          <p:cNvSpPr>
            <a:spLocks noChangeShapeType="1"/>
          </p:cNvSpPr>
          <p:nvPr/>
        </p:nvSpPr>
        <p:spPr bwMode="auto">
          <a:xfrm>
            <a:off x="1676400" y="2590800"/>
            <a:ext cx="596900" cy="496888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38" name="Line 26"/>
          <p:cNvSpPr>
            <a:spLocks noChangeShapeType="1"/>
          </p:cNvSpPr>
          <p:nvPr/>
        </p:nvSpPr>
        <p:spPr bwMode="auto">
          <a:xfrm flipH="1">
            <a:off x="603250" y="3482975"/>
            <a:ext cx="250825" cy="30956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39" name="Line 27"/>
          <p:cNvSpPr>
            <a:spLocks noChangeShapeType="1"/>
          </p:cNvSpPr>
          <p:nvPr/>
        </p:nvSpPr>
        <p:spPr bwMode="auto">
          <a:xfrm>
            <a:off x="981075" y="3481388"/>
            <a:ext cx="182563" cy="290512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40" name="Line 28"/>
          <p:cNvSpPr>
            <a:spLocks noChangeShapeType="1"/>
          </p:cNvSpPr>
          <p:nvPr/>
        </p:nvSpPr>
        <p:spPr bwMode="auto">
          <a:xfrm flipH="1">
            <a:off x="892175" y="4173538"/>
            <a:ext cx="249238" cy="30797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41" name="Line 29"/>
          <p:cNvSpPr>
            <a:spLocks noChangeShapeType="1"/>
          </p:cNvSpPr>
          <p:nvPr/>
        </p:nvSpPr>
        <p:spPr bwMode="auto">
          <a:xfrm>
            <a:off x="1230313" y="4175125"/>
            <a:ext cx="182562" cy="2905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42" name="Line 30"/>
          <p:cNvSpPr>
            <a:spLocks noChangeShapeType="1"/>
          </p:cNvSpPr>
          <p:nvPr/>
        </p:nvSpPr>
        <p:spPr bwMode="auto">
          <a:xfrm flipH="1">
            <a:off x="2020888" y="3470275"/>
            <a:ext cx="249237" cy="30956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43" name="Line 31"/>
          <p:cNvSpPr>
            <a:spLocks noChangeShapeType="1"/>
          </p:cNvSpPr>
          <p:nvPr/>
        </p:nvSpPr>
        <p:spPr bwMode="auto">
          <a:xfrm>
            <a:off x="2398713" y="3468688"/>
            <a:ext cx="182562" cy="33178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44" name="Line 32"/>
          <p:cNvSpPr>
            <a:spLocks noChangeShapeType="1"/>
          </p:cNvSpPr>
          <p:nvPr/>
        </p:nvSpPr>
        <p:spPr bwMode="auto">
          <a:xfrm flipH="1">
            <a:off x="2297113" y="4175125"/>
            <a:ext cx="249237" cy="30797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45" name="Line 33"/>
          <p:cNvSpPr>
            <a:spLocks noChangeShapeType="1"/>
          </p:cNvSpPr>
          <p:nvPr/>
        </p:nvSpPr>
        <p:spPr bwMode="auto">
          <a:xfrm flipH="1">
            <a:off x="2846388" y="2566988"/>
            <a:ext cx="669925" cy="519112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46" name="Line 34"/>
          <p:cNvSpPr>
            <a:spLocks noChangeShapeType="1"/>
          </p:cNvSpPr>
          <p:nvPr/>
        </p:nvSpPr>
        <p:spPr bwMode="auto">
          <a:xfrm>
            <a:off x="3649663" y="2584450"/>
            <a:ext cx="596900" cy="496888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47" name="Line 35"/>
          <p:cNvSpPr>
            <a:spLocks noChangeShapeType="1"/>
          </p:cNvSpPr>
          <p:nvPr/>
        </p:nvSpPr>
        <p:spPr bwMode="auto">
          <a:xfrm>
            <a:off x="3011488" y="3459163"/>
            <a:ext cx="182562" cy="3302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48" name="Line 36"/>
          <p:cNvSpPr>
            <a:spLocks noChangeShapeType="1"/>
          </p:cNvSpPr>
          <p:nvPr/>
        </p:nvSpPr>
        <p:spPr bwMode="auto">
          <a:xfrm flipH="1">
            <a:off x="3979863" y="3470275"/>
            <a:ext cx="249237" cy="30956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49" name="Line 37"/>
          <p:cNvSpPr>
            <a:spLocks noChangeShapeType="1"/>
          </p:cNvSpPr>
          <p:nvPr/>
        </p:nvSpPr>
        <p:spPr bwMode="auto">
          <a:xfrm>
            <a:off x="4357688" y="3468688"/>
            <a:ext cx="182562" cy="33178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50" name="Text Box 38"/>
          <p:cNvSpPr txBox="1">
            <a:spLocks noChangeArrowheads="1"/>
          </p:cNvSpPr>
          <p:nvPr/>
        </p:nvSpPr>
        <p:spPr bwMode="auto">
          <a:xfrm>
            <a:off x="5318125" y="14176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endParaRPr lang="en-US"/>
          </a:p>
        </p:txBody>
      </p:sp>
      <p:sp>
        <p:nvSpPr>
          <p:cNvPr id="602153" name="Text Box 41"/>
          <p:cNvSpPr txBox="1">
            <a:spLocks noChangeArrowheads="1"/>
          </p:cNvSpPr>
          <p:nvPr/>
        </p:nvSpPr>
        <p:spPr bwMode="auto">
          <a:xfrm>
            <a:off x="4267200" y="1219200"/>
            <a:ext cx="50323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Explain how you would go about deleting </a:t>
            </a:r>
            <a:r>
              <a:rPr lang="en-US">
                <a:solidFill>
                  <a:srgbClr val="FF3300"/>
                </a:solidFill>
              </a:rPr>
              <a:t>node k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602155" name="Text Box 43"/>
          <p:cNvSpPr txBox="1">
            <a:spLocks noChangeArrowheads="1"/>
          </p:cNvSpPr>
          <p:nvPr/>
        </p:nvSpPr>
        <p:spPr bwMode="auto">
          <a:xfrm>
            <a:off x="4419600" y="2209800"/>
            <a:ext cx="50323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Explain how you would go about deleting </a:t>
            </a:r>
            <a:r>
              <a:rPr lang="en-US" dirty="0">
                <a:solidFill>
                  <a:srgbClr val="FF3300"/>
                </a:solidFill>
              </a:rPr>
              <a:t>node e</a:t>
            </a:r>
            <a:r>
              <a:rPr lang="en-US" dirty="0"/>
              <a:t>.</a:t>
            </a:r>
          </a:p>
        </p:txBody>
      </p:sp>
      <p:sp>
        <p:nvSpPr>
          <p:cNvPr id="602156" name="Text Box 44"/>
          <p:cNvSpPr txBox="1">
            <a:spLocks noChangeArrowheads="1"/>
          </p:cNvSpPr>
          <p:nvPr/>
        </p:nvSpPr>
        <p:spPr bwMode="auto">
          <a:xfrm>
            <a:off x="4953000" y="3276600"/>
            <a:ext cx="3886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Explain how you would go about deleting </a:t>
            </a:r>
            <a:r>
              <a:rPr lang="en-US" dirty="0">
                <a:solidFill>
                  <a:srgbClr val="FF3300"/>
                </a:solidFill>
              </a:rPr>
              <a:t>node </a:t>
            </a:r>
            <a:r>
              <a:rPr lang="en-US" dirty="0" err="1">
                <a:solidFill>
                  <a:srgbClr val="FF3300"/>
                </a:solidFill>
              </a:rPr>
              <a:t>i</a:t>
            </a:r>
            <a:r>
              <a:rPr lang="en-US" dirty="0"/>
              <a:t>.</a:t>
            </a:r>
          </a:p>
        </p:txBody>
      </p:sp>
      <p:sp>
        <p:nvSpPr>
          <p:cNvPr id="602159" name="Rectangle 47"/>
          <p:cNvSpPr>
            <a:spLocks noChangeArrowheads="1"/>
          </p:cNvSpPr>
          <p:nvPr/>
        </p:nvSpPr>
        <p:spPr bwMode="auto">
          <a:xfrm>
            <a:off x="2544763" y="5156200"/>
            <a:ext cx="862012" cy="4984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igloo</a:t>
            </a:r>
          </a:p>
        </p:txBody>
      </p:sp>
      <p:sp>
        <p:nvSpPr>
          <p:cNvPr id="602160" name="Line 48"/>
          <p:cNvSpPr>
            <a:spLocks noChangeShapeType="1"/>
          </p:cNvSpPr>
          <p:nvPr/>
        </p:nvSpPr>
        <p:spPr bwMode="auto">
          <a:xfrm>
            <a:off x="2514600" y="4860925"/>
            <a:ext cx="182563" cy="2905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61" name="Rectangle 49"/>
          <p:cNvSpPr>
            <a:spLocks noChangeArrowheads="1"/>
          </p:cNvSpPr>
          <p:nvPr/>
        </p:nvSpPr>
        <p:spPr bwMode="auto">
          <a:xfrm>
            <a:off x="3024188" y="5934075"/>
            <a:ext cx="862012" cy="4984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infer</a:t>
            </a:r>
          </a:p>
        </p:txBody>
      </p:sp>
      <p:sp>
        <p:nvSpPr>
          <p:cNvPr id="602162" name="Line 50"/>
          <p:cNvSpPr>
            <a:spLocks noChangeShapeType="1"/>
          </p:cNvSpPr>
          <p:nvPr/>
        </p:nvSpPr>
        <p:spPr bwMode="auto">
          <a:xfrm>
            <a:off x="2994025" y="5638800"/>
            <a:ext cx="182563" cy="2905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55" grpId="0"/>
      <p:bldP spid="60215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E2BA-3C49-4588-9855-CFC8B82B3F53}" type="slidenum">
              <a:rPr lang="en-US"/>
              <a:pPr/>
              <a:t>18</a:t>
            </a:fld>
            <a:endParaRPr lang="en-US"/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z="4000"/>
              <a:t>Where are Binary Search Trees Used?</a:t>
            </a:r>
          </a:p>
        </p:txBody>
      </p:sp>
      <p:sp>
        <p:nvSpPr>
          <p:cNvPr id="604164" name="Text Box 4"/>
          <p:cNvSpPr txBox="1">
            <a:spLocks noChangeArrowheads="1"/>
          </p:cNvSpPr>
          <p:nvPr/>
        </p:nvSpPr>
        <p:spPr bwMode="auto">
          <a:xfrm>
            <a:off x="-228600" y="1417638"/>
            <a:ext cx="5216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Remember the STL </a:t>
            </a:r>
            <a:r>
              <a:rPr lang="en-US">
                <a:solidFill>
                  <a:schemeClr val="accent2"/>
                </a:solidFill>
              </a:rPr>
              <a:t>map</a:t>
            </a:r>
            <a:r>
              <a:rPr lang="en-US"/>
              <a:t>?</a:t>
            </a:r>
          </a:p>
        </p:txBody>
      </p:sp>
      <p:sp>
        <p:nvSpPr>
          <p:cNvPr id="604165" name="Text Box 5"/>
          <p:cNvSpPr txBox="1">
            <a:spLocks noChangeArrowheads="1"/>
          </p:cNvSpPr>
          <p:nvPr/>
        </p:nvSpPr>
        <p:spPr bwMode="auto">
          <a:xfrm>
            <a:off x="565150" y="1981200"/>
            <a:ext cx="5454650" cy="36957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#include &lt;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map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&gt;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using namespace std;</a:t>
            </a:r>
          </a:p>
          <a:p>
            <a:endParaRPr lang="en-US" sz="1800" b="1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main()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map&lt;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string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,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float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&gt;  stud2gpa;</a:t>
            </a:r>
          </a:p>
          <a:p>
            <a:endParaRPr lang="en-US" sz="1000" b="1">
              <a:latin typeface="Courier New" pitchFamily="49" charset="0"/>
              <a:ea typeface="MS Mincho" pitchFamily="49" charset="-128"/>
            </a:endParaRPr>
          </a:p>
          <a:p>
            <a:r>
              <a:rPr lang="en-US" sz="1000" b="1">
                <a:latin typeface="Courier New" pitchFamily="49" charset="0"/>
                <a:ea typeface="MS Mincho" pitchFamily="49" charset="-128"/>
              </a:rPr>
              <a:t>  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stud2gpa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[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“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Carey”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] =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3.62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;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stud2gpa[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“David”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] =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3.99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;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stud2gpa[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“Dalia”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] =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4.0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;</a:t>
            </a:r>
          </a:p>
          <a:p>
            <a:endParaRPr lang="en-US" sz="1800" b="1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cout &lt;&lt; stud2gpa[</a:t>
            </a:r>
            <a:r>
              <a:rPr lang="en-US" sz="18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“David”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];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604166" name="Text Box 6"/>
          <p:cNvSpPr txBox="1">
            <a:spLocks noChangeArrowheads="1"/>
          </p:cNvSpPr>
          <p:nvPr/>
        </p:nvSpPr>
        <p:spPr bwMode="auto">
          <a:xfrm>
            <a:off x="544513" y="5886450"/>
            <a:ext cx="55610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It uses a type of </a:t>
            </a:r>
            <a:r>
              <a:rPr lang="en-US">
                <a:solidFill>
                  <a:srgbClr val="006666"/>
                </a:solidFill>
              </a:rPr>
              <a:t>binary search tree</a:t>
            </a:r>
            <a:r>
              <a:rPr lang="en-US"/>
              <a:t> to store the items! </a:t>
            </a:r>
          </a:p>
        </p:txBody>
      </p:sp>
      <p:sp>
        <p:nvSpPr>
          <p:cNvPr id="604168" name="Rectangle 8"/>
          <p:cNvSpPr>
            <a:spLocks noChangeArrowheads="1"/>
          </p:cNvSpPr>
          <p:nvPr/>
        </p:nvSpPr>
        <p:spPr bwMode="auto">
          <a:xfrm>
            <a:off x="5867400" y="2028825"/>
            <a:ext cx="1265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stud2gpa</a:t>
            </a:r>
          </a:p>
        </p:txBody>
      </p:sp>
      <p:sp>
        <p:nvSpPr>
          <p:cNvPr id="604169" name="Rectangle 9"/>
          <p:cNvSpPr>
            <a:spLocks noChangeArrowheads="1"/>
          </p:cNvSpPr>
          <p:nvPr/>
        </p:nvSpPr>
        <p:spPr bwMode="auto">
          <a:xfrm>
            <a:off x="6288088" y="2362200"/>
            <a:ext cx="1600200" cy="45720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70" name="Text Box 10"/>
          <p:cNvSpPr txBox="1">
            <a:spLocks noChangeArrowheads="1"/>
          </p:cNvSpPr>
          <p:nvPr/>
        </p:nvSpPr>
        <p:spPr bwMode="auto">
          <a:xfrm>
            <a:off x="6270625" y="2387600"/>
            <a:ext cx="866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pRoot</a:t>
            </a:r>
          </a:p>
        </p:txBody>
      </p:sp>
      <p:sp>
        <p:nvSpPr>
          <p:cNvPr id="604171" name="Rectangle 11"/>
          <p:cNvSpPr>
            <a:spLocks noChangeArrowheads="1"/>
          </p:cNvSpPr>
          <p:nvPr/>
        </p:nvSpPr>
        <p:spPr bwMode="auto">
          <a:xfrm>
            <a:off x="7083425" y="2446338"/>
            <a:ext cx="754063" cy="28575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72" name="Text Box 12"/>
          <p:cNvSpPr txBox="1">
            <a:spLocks noChangeArrowheads="1"/>
          </p:cNvSpPr>
          <p:nvPr/>
        </p:nvSpPr>
        <p:spPr bwMode="auto">
          <a:xfrm>
            <a:off x="7081838" y="2405063"/>
            <a:ext cx="854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FF3300"/>
                </a:solidFill>
              </a:rPr>
              <a:t>NULL</a:t>
            </a:r>
          </a:p>
        </p:txBody>
      </p:sp>
      <p:grpSp>
        <p:nvGrpSpPr>
          <p:cNvPr id="604189" name="Group 29"/>
          <p:cNvGrpSpPr>
            <a:grpSpLocks/>
          </p:cNvGrpSpPr>
          <p:nvPr/>
        </p:nvGrpSpPr>
        <p:grpSpPr bwMode="auto">
          <a:xfrm>
            <a:off x="6135688" y="2651125"/>
            <a:ext cx="1941512" cy="1595438"/>
            <a:chOff x="4176" y="1670"/>
            <a:chExt cx="1223" cy="1005"/>
          </a:xfrm>
        </p:grpSpPr>
        <p:sp>
          <p:nvSpPr>
            <p:cNvPr id="604174" name="Rectangle 14"/>
            <p:cNvSpPr>
              <a:spLocks noChangeArrowheads="1"/>
            </p:cNvSpPr>
            <p:nvPr/>
          </p:nvSpPr>
          <p:spPr bwMode="auto">
            <a:xfrm>
              <a:off x="4216" y="1974"/>
              <a:ext cx="1183" cy="69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176" name="Text Box 16"/>
            <p:cNvSpPr txBox="1">
              <a:spLocks noChangeArrowheads="1"/>
            </p:cNvSpPr>
            <p:nvPr/>
          </p:nvSpPr>
          <p:spPr bwMode="auto">
            <a:xfrm>
              <a:off x="4215" y="1990"/>
              <a:ext cx="3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ID</a:t>
              </a:r>
            </a:p>
          </p:txBody>
        </p:sp>
        <p:sp>
          <p:nvSpPr>
            <p:cNvPr id="604177" name="Rectangle 17"/>
            <p:cNvSpPr>
              <a:spLocks noChangeArrowheads="1"/>
            </p:cNvSpPr>
            <p:nvPr/>
          </p:nvSpPr>
          <p:spPr bwMode="auto">
            <a:xfrm>
              <a:off x="4504" y="2027"/>
              <a:ext cx="524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178" name="Text Box 18"/>
            <p:cNvSpPr txBox="1">
              <a:spLocks noChangeArrowheads="1"/>
            </p:cNvSpPr>
            <p:nvPr/>
          </p:nvSpPr>
          <p:spPr bwMode="auto">
            <a:xfrm>
              <a:off x="4464" y="2016"/>
              <a:ext cx="6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rgbClr val="FF3300"/>
                  </a:solidFill>
                </a:rPr>
                <a:t>“Carey”</a:t>
              </a:r>
            </a:p>
          </p:txBody>
        </p:sp>
        <p:sp>
          <p:nvSpPr>
            <p:cNvPr id="604179" name="Line 19"/>
            <p:cNvSpPr>
              <a:spLocks noChangeShapeType="1"/>
            </p:cNvSpPr>
            <p:nvPr/>
          </p:nvSpPr>
          <p:spPr bwMode="auto">
            <a:xfrm flipH="1">
              <a:off x="4630" y="1670"/>
              <a:ext cx="388" cy="303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180" name="Text Box 20"/>
            <p:cNvSpPr txBox="1">
              <a:spLocks noChangeArrowheads="1"/>
            </p:cNvSpPr>
            <p:nvPr/>
          </p:nvSpPr>
          <p:spPr bwMode="auto">
            <a:xfrm>
              <a:off x="4203" y="2205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val</a:t>
              </a:r>
            </a:p>
          </p:txBody>
        </p:sp>
        <p:sp>
          <p:nvSpPr>
            <p:cNvPr id="604181" name="Rectangle 21"/>
            <p:cNvSpPr>
              <a:spLocks noChangeArrowheads="1"/>
            </p:cNvSpPr>
            <p:nvPr/>
          </p:nvSpPr>
          <p:spPr bwMode="auto">
            <a:xfrm>
              <a:off x="4493" y="2242"/>
              <a:ext cx="524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182" name="Text Box 22"/>
            <p:cNvSpPr txBox="1">
              <a:spLocks noChangeArrowheads="1"/>
            </p:cNvSpPr>
            <p:nvPr/>
          </p:nvSpPr>
          <p:spPr bwMode="auto">
            <a:xfrm>
              <a:off x="4551" y="2231"/>
              <a:ext cx="4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rgbClr val="FF3300"/>
                  </a:solidFill>
                </a:rPr>
                <a:t>3.62</a:t>
              </a:r>
            </a:p>
          </p:txBody>
        </p:sp>
        <p:sp>
          <p:nvSpPr>
            <p:cNvPr id="604183" name="Text Box 23"/>
            <p:cNvSpPr txBox="1">
              <a:spLocks noChangeArrowheads="1"/>
            </p:cNvSpPr>
            <p:nvPr/>
          </p:nvSpPr>
          <p:spPr bwMode="auto">
            <a:xfrm>
              <a:off x="4176" y="2478"/>
              <a:ext cx="3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left</a:t>
              </a:r>
            </a:p>
          </p:txBody>
        </p:sp>
        <p:sp>
          <p:nvSpPr>
            <p:cNvPr id="604184" name="Rectangle 24"/>
            <p:cNvSpPr>
              <a:spLocks noChangeArrowheads="1"/>
            </p:cNvSpPr>
            <p:nvPr/>
          </p:nvSpPr>
          <p:spPr bwMode="auto">
            <a:xfrm>
              <a:off x="4445" y="2469"/>
              <a:ext cx="322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185" name="Text Box 25"/>
            <p:cNvSpPr txBox="1">
              <a:spLocks noChangeArrowheads="1"/>
            </p:cNvSpPr>
            <p:nvPr/>
          </p:nvSpPr>
          <p:spPr bwMode="auto">
            <a:xfrm>
              <a:off x="4752" y="2474"/>
              <a:ext cx="3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right</a:t>
              </a:r>
            </a:p>
          </p:txBody>
        </p:sp>
        <p:sp>
          <p:nvSpPr>
            <p:cNvPr id="604186" name="Rectangle 26"/>
            <p:cNvSpPr>
              <a:spLocks noChangeArrowheads="1"/>
            </p:cNvSpPr>
            <p:nvPr/>
          </p:nvSpPr>
          <p:spPr bwMode="auto">
            <a:xfrm>
              <a:off x="5087" y="2465"/>
              <a:ext cx="285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187" name="Text Box 27"/>
            <p:cNvSpPr txBox="1">
              <a:spLocks noChangeArrowheads="1"/>
            </p:cNvSpPr>
            <p:nvPr/>
          </p:nvSpPr>
          <p:spPr bwMode="auto">
            <a:xfrm>
              <a:off x="4414" y="2483"/>
              <a:ext cx="4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solidFill>
                    <a:srgbClr val="FF3300"/>
                  </a:solidFill>
                </a:rPr>
                <a:t>NULL</a:t>
              </a:r>
            </a:p>
          </p:txBody>
        </p:sp>
      </p:grpSp>
      <p:sp>
        <p:nvSpPr>
          <p:cNvPr id="604188" name="Text Box 28"/>
          <p:cNvSpPr txBox="1">
            <a:spLocks noChangeArrowheads="1"/>
          </p:cNvSpPr>
          <p:nvPr/>
        </p:nvSpPr>
        <p:spPr bwMode="auto">
          <a:xfrm>
            <a:off x="7502525" y="3919538"/>
            <a:ext cx="654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FF3300"/>
                </a:solidFill>
              </a:rPr>
              <a:t>NULL</a:t>
            </a:r>
          </a:p>
        </p:txBody>
      </p:sp>
      <p:grpSp>
        <p:nvGrpSpPr>
          <p:cNvPr id="604206" name="Group 46"/>
          <p:cNvGrpSpPr>
            <a:grpSpLocks/>
          </p:cNvGrpSpPr>
          <p:nvPr/>
        </p:nvGrpSpPr>
        <p:grpSpPr bwMode="auto">
          <a:xfrm>
            <a:off x="7086600" y="4125913"/>
            <a:ext cx="2014538" cy="1576387"/>
            <a:chOff x="4464" y="2599"/>
            <a:chExt cx="1269" cy="993"/>
          </a:xfrm>
        </p:grpSpPr>
        <p:sp>
          <p:nvSpPr>
            <p:cNvPr id="604192" name="Rectangle 32"/>
            <p:cNvSpPr>
              <a:spLocks noChangeArrowheads="1"/>
            </p:cNvSpPr>
            <p:nvPr/>
          </p:nvSpPr>
          <p:spPr bwMode="auto">
            <a:xfrm>
              <a:off x="4504" y="2896"/>
              <a:ext cx="1183" cy="69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193" name="Text Box 33"/>
            <p:cNvSpPr txBox="1">
              <a:spLocks noChangeArrowheads="1"/>
            </p:cNvSpPr>
            <p:nvPr/>
          </p:nvSpPr>
          <p:spPr bwMode="auto">
            <a:xfrm>
              <a:off x="4503" y="2912"/>
              <a:ext cx="3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ID</a:t>
              </a:r>
            </a:p>
          </p:txBody>
        </p:sp>
        <p:sp>
          <p:nvSpPr>
            <p:cNvPr id="604194" name="Rectangle 34"/>
            <p:cNvSpPr>
              <a:spLocks noChangeArrowheads="1"/>
            </p:cNvSpPr>
            <p:nvPr/>
          </p:nvSpPr>
          <p:spPr bwMode="auto">
            <a:xfrm>
              <a:off x="4792" y="2949"/>
              <a:ext cx="524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195" name="Text Box 35"/>
            <p:cNvSpPr txBox="1">
              <a:spLocks noChangeArrowheads="1"/>
            </p:cNvSpPr>
            <p:nvPr/>
          </p:nvSpPr>
          <p:spPr bwMode="auto">
            <a:xfrm>
              <a:off x="4758" y="2938"/>
              <a:ext cx="6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rgbClr val="FF3300"/>
                  </a:solidFill>
                </a:rPr>
                <a:t>“David”</a:t>
              </a:r>
            </a:p>
          </p:txBody>
        </p:sp>
        <p:sp>
          <p:nvSpPr>
            <p:cNvPr id="604196" name="Line 36"/>
            <p:cNvSpPr>
              <a:spLocks noChangeShapeType="1"/>
            </p:cNvSpPr>
            <p:nvPr/>
          </p:nvSpPr>
          <p:spPr bwMode="auto">
            <a:xfrm>
              <a:off x="4905" y="2599"/>
              <a:ext cx="361" cy="303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197" name="Text Box 37"/>
            <p:cNvSpPr txBox="1">
              <a:spLocks noChangeArrowheads="1"/>
            </p:cNvSpPr>
            <p:nvPr/>
          </p:nvSpPr>
          <p:spPr bwMode="auto">
            <a:xfrm>
              <a:off x="4491" y="3127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val</a:t>
              </a:r>
            </a:p>
          </p:txBody>
        </p:sp>
        <p:sp>
          <p:nvSpPr>
            <p:cNvPr id="604198" name="Rectangle 38"/>
            <p:cNvSpPr>
              <a:spLocks noChangeArrowheads="1"/>
            </p:cNvSpPr>
            <p:nvPr/>
          </p:nvSpPr>
          <p:spPr bwMode="auto">
            <a:xfrm>
              <a:off x="4781" y="3164"/>
              <a:ext cx="524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199" name="Text Box 39"/>
            <p:cNvSpPr txBox="1">
              <a:spLocks noChangeArrowheads="1"/>
            </p:cNvSpPr>
            <p:nvPr/>
          </p:nvSpPr>
          <p:spPr bwMode="auto">
            <a:xfrm>
              <a:off x="4839" y="3153"/>
              <a:ext cx="4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rgbClr val="FF3300"/>
                  </a:solidFill>
                </a:rPr>
                <a:t>3.99</a:t>
              </a:r>
            </a:p>
          </p:txBody>
        </p:sp>
        <p:sp>
          <p:nvSpPr>
            <p:cNvPr id="604200" name="Text Box 40"/>
            <p:cNvSpPr txBox="1">
              <a:spLocks noChangeArrowheads="1"/>
            </p:cNvSpPr>
            <p:nvPr/>
          </p:nvSpPr>
          <p:spPr bwMode="auto">
            <a:xfrm>
              <a:off x="4464" y="3400"/>
              <a:ext cx="3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left</a:t>
              </a:r>
            </a:p>
          </p:txBody>
        </p:sp>
        <p:sp>
          <p:nvSpPr>
            <p:cNvPr id="604201" name="Rectangle 41"/>
            <p:cNvSpPr>
              <a:spLocks noChangeArrowheads="1"/>
            </p:cNvSpPr>
            <p:nvPr/>
          </p:nvSpPr>
          <p:spPr bwMode="auto">
            <a:xfrm>
              <a:off x="4733" y="3391"/>
              <a:ext cx="322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02" name="Text Box 42"/>
            <p:cNvSpPr txBox="1">
              <a:spLocks noChangeArrowheads="1"/>
            </p:cNvSpPr>
            <p:nvPr/>
          </p:nvSpPr>
          <p:spPr bwMode="auto">
            <a:xfrm>
              <a:off x="5040" y="3396"/>
              <a:ext cx="3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right</a:t>
              </a:r>
            </a:p>
          </p:txBody>
        </p:sp>
        <p:sp>
          <p:nvSpPr>
            <p:cNvPr id="604203" name="Rectangle 43"/>
            <p:cNvSpPr>
              <a:spLocks noChangeArrowheads="1"/>
            </p:cNvSpPr>
            <p:nvPr/>
          </p:nvSpPr>
          <p:spPr bwMode="auto">
            <a:xfrm>
              <a:off x="5375" y="3387"/>
              <a:ext cx="285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05" name="Text Box 45"/>
            <p:cNvSpPr txBox="1">
              <a:spLocks noChangeArrowheads="1"/>
            </p:cNvSpPr>
            <p:nvPr/>
          </p:nvSpPr>
          <p:spPr bwMode="auto">
            <a:xfrm>
              <a:off x="5321" y="3395"/>
              <a:ext cx="4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solidFill>
                    <a:srgbClr val="FF3300"/>
                  </a:solidFill>
                </a:rPr>
                <a:t>NULL</a:t>
              </a:r>
            </a:p>
          </p:txBody>
        </p:sp>
      </p:grpSp>
      <p:sp>
        <p:nvSpPr>
          <p:cNvPr id="604204" name="Text Box 44"/>
          <p:cNvSpPr txBox="1">
            <a:spLocks noChangeArrowheads="1"/>
          </p:cNvSpPr>
          <p:nvPr/>
        </p:nvSpPr>
        <p:spPr bwMode="auto">
          <a:xfrm>
            <a:off x="7464425" y="5405438"/>
            <a:ext cx="654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FF3300"/>
                </a:solidFill>
              </a:rPr>
              <a:t>NULL</a:t>
            </a:r>
          </a:p>
        </p:txBody>
      </p:sp>
      <p:grpSp>
        <p:nvGrpSpPr>
          <p:cNvPr id="604208" name="Group 48"/>
          <p:cNvGrpSpPr>
            <a:grpSpLocks/>
          </p:cNvGrpSpPr>
          <p:nvPr/>
        </p:nvGrpSpPr>
        <p:grpSpPr bwMode="auto">
          <a:xfrm>
            <a:off x="6440488" y="5567363"/>
            <a:ext cx="2025650" cy="1595437"/>
            <a:chOff x="4176" y="1670"/>
            <a:chExt cx="1276" cy="1005"/>
          </a:xfrm>
        </p:grpSpPr>
        <p:sp>
          <p:nvSpPr>
            <p:cNvPr id="604209" name="Rectangle 49"/>
            <p:cNvSpPr>
              <a:spLocks noChangeArrowheads="1"/>
            </p:cNvSpPr>
            <p:nvPr/>
          </p:nvSpPr>
          <p:spPr bwMode="auto">
            <a:xfrm>
              <a:off x="4216" y="1974"/>
              <a:ext cx="1183" cy="69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10" name="Text Box 50"/>
            <p:cNvSpPr txBox="1">
              <a:spLocks noChangeArrowheads="1"/>
            </p:cNvSpPr>
            <p:nvPr/>
          </p:nvSpPr>
          <p:spPr bwMode="auto">
            <a:xfrm>
              <a:off x="4215" y="1990"/>
              <a:ext cx="3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ID</a:t>
              </a:r>
            </a:p>
          </p:txBody>
        </p:sp>
        <p:sp>
          <p:nvSpPr>
            <p:cNvPr id="604211" name="Rectangle 51"/>
            <p:cNvSpPr>
              <a:spLocks noChangeArrowheads="1"/>
            </p:cNvSpPr>
            <p:nvPr/>
          </p:nvSpPr>
          <p:spPr bwMode="auto">
            <a:xfrm>
              <a:off x="4504" y="2027"/>
              <a:ext cx="524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12" name="Text Box 52"/>
            <p:cNvSpPr txBox="1">
              <a:spLocks noChangeArrowheads="1"/>
            </p:cNvSpPr>
            <p:nvPr/>
          </p:nvSpPr>
          <p:spPr bwMode="auto">
            <a:xfrm>
              <a:off x="4490" y="2016"/>
              <a:ext cx="5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rgbClr val="FF3300"/>
                  </a:solidFill>
                </a:rPr>
                <a:t>“Dalia”</a:t>
              </a:r>
            </a:p>
          </p:txBody>
        </p:sp>
        <p:sp>
          <p:nvSpPr>
            <p:cNvPr id="604213" name="Line 53"/>
            <p:cNvSpPr>
              <a:spLocks noChangeShapeType="1"/>
            </p:cNvSpPr>
            <p:nvPr/>
          </p:nvSpPr>
          <p:spPr bwMode="auto">
            <a:xfrm flipH="1">
              <a:off x="4630" y="1670"/>
              <a:ext cx="388" cy="303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14" name="Text Box 54"/>
            <p:cNvSpPr txBox="1">
              <a:spLocks noChangeArrowheads="1"/>
            </p:cNvSpPr>
            <p:nvPr/>
          </p:nvSpPr>
          <p:spPr bwMode="auto">
            <a:xfrm>
              <a:off x="4203" y="2205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val</a:t>
              </a:r>
            </a:p>
          </p:txBody>
        </p:sp>
        <p:sp>
          <p:nvSpPr>
            <p:cNvPr id="604215" name="Rectangle 55"/>
            <p:cNvSpPr>
              <a:spLocks noChangeArrowheads="1"/>
            </p:cNvSpPr>
            <p:nvPr/>
          </p:nvSpPr>
          <p:spPr bwMode="auto">
            <a:xfrm>
              <a:off x="4493" y="2242"/>
              <a:ext cx="524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16" name="Text Box 56"/>
            <p:cNvSpPr txBox="1">
              <a:spLocks noChangeArrowheads="1"/>
            </p:cNvSpPr>
            <p:nvPr/>
          </p:nvSpPr>
          <p:spPr bwMode="auto">
            <a:xfrm>
              <a:off x="4595" y="2231"/>
              <a:ext cx="3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rgbClr val="FF3300"/>
                  </a:solidFill>
                </a:rPr>
                <a:t>4.0</a:t>
              </a:r>
            </a:p>
          </p:txBody>
        </p:sp>
        <p:sp>
          <p:nvSpPr>
            <p:cNvPr id="604217" name="Text Box 57"/>
            <p:cNvSpPr txBox="1">
              <a:spLocks noChangeArrowheads="1"/>
            </p:cNvSpPr>
            <p:nvPr/>
          </p:nvSpPr>
          <p:spPr bwMode="auto">
            <a:xfrm>
              <a:off x="4176" y="2478"/>
              <a:ext cx="3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left</a:t>
              </a:r>
            </a:p>
          </p:txBody>
        </p:sp>
        <p:sp>
          <p:nvSpPr>
            <p:cNvPr id="604218" name="Rectangle 58"/>
            <p:cNvSpPr>
              <a:spLocks noChangeArrowheads="1"/>
            </p:cNvSpPr>
            <p:nvPr/>
          </p:nvSpPr>
          <p:spPr bwMode="auto">
            <a:xfrm>
              <a:off x="4445" y="2469"/>
              <a:ext cx="322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19" name="Text Box 59"/>
            <p:cNvSpPr txBox="1">
              <a:spLocks noChangeArrowheads="1"/>
            </p:cNvSpPr>
            <p:nvPr/>
          </p:nvSpPr>
          <p:spPr bwMode="auto">
            <a:xfrm>
              <a:off x="4752" y="2474"/>
              <a:ext cx="3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right</a:t>
              </a:r>
            </a:p>
          </p:txBody>
        </p:sp>
        <p:sp>
          <p:nvSpPr>
            <p:cNvPr id="604220" name="Rectangle 60"/>
            <p:cNvSpPr>
              <a:spLocks noChangeArrowheads="1"/>
            </p:cNvSpPr>
            <p:nvPr/>
          </p:nvSpPr>
          <p:spPr bwMode="auto">
            <a:xfrm>
              <a:off x="5087" y="2465"/>
              <a:ext cx="285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21" name="Text Box 61"/>
            <p:cNvSpPr txBox="1">
              <a:spLocks noChangeArrowheads="1"/>
            </p:cNvSpPr>
            <p:nvPr/>
          </p:nvSpPr>
          <p:spPr bwMode="auto">
            <a:xfrm>
              <a:off x="4414" y="2483"/>
              <a:ext cx="103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3300"/>
                  </a:solidFill>
                </a:rPr>
                <a:t>NULL          NULL</a:t>
              </a:r>
            </a:p>
          </p:txBody>
        </p:sp>
      </p:grpSp>
      <p:sp>
        <p:nvSpPr>
          <p:cNvPr id="604222" name="Text Box 62"/>
          <p:cNvSpPr txBox="1">
            <a:spLocks noChangeArrowheads="1"/>
          </p:cNvSpPr>
          <p:nvPr/>
        </p:nvSpPr>
        <p:spPr bwMode="auto">
          <a:xfrm>
            <a:off x="4343400" y="3946525"/>
            <a:ext cx="170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6600CC"/>
                </a:solidFill>
              </a:rPr>
              <a:t>// BST insert!</a:t>
            </a:r>
          </a:p>
        </p:txBody>
      </p:sp>
      <p:sp>
        <p:nvSpPr>
          <p:cNvPr id="604225" name="Text Box 65"/>
          <p:cNvSpPr txBox="1">
            <a:spLocks noChangeArrowheads="1"/>
          </p:cNvSpPr>
          <p:nvPr/>
        </p:nvSpPr>
        <p:spPr bwMode="auto">
          <a:xfrm>
            <a:off x="4430713" y="5018088"/>
            <a:ext cx="1781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6600CC"/>
                </a:solidFill>
              </a:rPr>
              <a:t>// BST search!</a:t>
            </a:r>
          </a:p>
        </p:txBody>
      </p:sp>
      <p:sp>
        <p:nvSpPr>
          <p:cNvPr id="604227" name="Rectangle 67"/>
          <p:cNvSpPr>
            <a:spLocks noChangeArrowheads="1"/>
          </p:cNvSpPr>
          <p:nvPr/>
        </p:nvSpPr>
        <p:spPr bwMode="auto">
          <a:xfrm>
            <a:off x="849313" y="4762500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A50021"/>
                </a:solidFill>
                <a:latin typeface="Courier New" pitchFamily="49" charset="0"/>
              </a:rPr>
              <a:t>stud2gpa[“Carey”] = 2.1;</a:t>
            </a:r>
          </a:p>
        </p:txBody>
      </p:sp>
      <p:grpSp>
        <p:nvGrpSpPr>
          <p:cNvPr id="604231" name="Group 71"/>
          <p:cNvGrpSpPr>
            <a:grpSpLocks/>
          </p:cNvGrpSpPr>
          <p:nvPr/>
        </p:nvGrpSpPr>
        <p:grpSpPr bwMode="auto">
          <a:xfrm>
            <a:off x="6781800" y="3516313"/>
            <a:ext cx="549275" cy="396875"/>
            <a:chOff x="2736" y="4132"/>
            <a:chExt cx="346" cy="250"/>
          </a:xfrm>
        </p:grpSpPr>
        <p:sp>
          <p:nvSpPr>
            <p:cNvPr id="604228" name="Rectangle 68"/>
            <p:cNvSpPr>
              <a:spLocks noChangeArrowheads="1"/>
            </p:cNvSpPr>
            <p:nvPr/>
          </p:nvSpPr>
          <p:spPr bwMode="auto">
            <a:xfrm>
              <a:off x="2736" y="4176"/>
              <a:ext cx="346" cy="15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30" name="Text Box 70"/>
            <p:cNvSpPr txBox="1">
              <a:spLocks noChangeArrowheads="1"/>
            </p:cNvSpPr>
            <p:nvPr/>
          </p:nvSpPr>
          <p:spPr bwMode="auto">
            <a:xfrm>
              <a:off x="2750" y="4132"/>
              <a:ext cx="3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6600CC"/>
                  </a:solidFill>
                </a:rPr>
                <a:t>2.1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0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04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04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0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04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0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04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0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0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65" grpId="0" animBg="1"/>
      <p:bldP spid="604166" grpId="0"/>
      <p:bldP spid="604168" grpId="0"/>
      <p:bldP spid="604169" grpId="0" animBg="1"/>
      <p:bldP spid="604170" grpId="0"/>
      <p:bldP spid="604171" grpId="0" animBg="1"/>
      <p:bldP spid="604172" grpId="0"/>
      <p:bldP spid="604172" grpId="1"/>
      <p:bldP spid="604188" grpId="0"/>
      <p:bldP spid="604204" grpId="0"/>
      <p:bldP spid="604204" grpId="1"/>
      <p:bldP spid="604222" grpId="0"/>
      <p:bldP spid="6042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A5E4-074A-4946-B909-8A3076DE41F7}" type="slidenum">
              <a:rPr lang="en-US"/>
              <a:pPr/>
              <a:t>19</a:t>
            </a:fld>
            <a:endParaRPr lang="en-US"/>
          </a:p>
        </p:txBody>
      </p:sp>
      <p:sp>
        <p:nvSpPr>
          <p:cNvPr id="60518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  <a:noFill/>
          <a:ln/>
        </p:spPr>
        <p:txBody>
          <a:bodyPr/>
          <a:lstStyle/>
          <a:p>
            <a:r>
              <a:rPr lang="en-US" sz="4000"/>
              <a:t>Where are Binary Search Trees Used?</a:t>
            </a:r>
          </a:p>
        </p:txBody>
      </p:sp>
      <p:sp>
        <p:nvSpPr>
          <p:cNvPr id="605189" name="Text Box 5"/>
          <p:cNvSpPr txBox="1">
            <a:spLocks noChangeArrowheads="1"/>
          </p:cNvSpPr>
          <p:nvPr/>
        </p:nvSpPr>
        <p:spPr bwMode="auto">
          <a:xfrm>
            <a:off x="193675" y="1417638"/>
            <a:ext cx="5749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The STL </a:t>
            </a:r>
            <a:r>
              <a:rPr lang="en-US">
                <a:solidFill>
                  <a:schemeClr val="accent2"/>
                </a:solidFill>
              </a:rPr>
              <a:t>set </a:t>
            </a:r>
            <a:r>
              <a:rPr lang="en-US"/>
              <a:t>also uses a type of BSTs!</a:t>
            </a:r>
          </a:p>
        </p:txBody>
      </p:sp>
      <p:sp>
        <p:nvSpPr>
          <p:cNvPr id="605190" name="Text Box 6"/>
          <p:cNvSpPr txBox="1">
            <a:spLocks noChangeArrowheads="1"/>
          </p:cNvSpPr>
          <p:nvPr/>
        </p:nvSpPr>
        <p:spPr bwMode="auto">
          <a:xfrm>
            <a:off x="452438" y="2063750"/>
            <a:ext cx="5262562" cy="448945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#include &lt;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set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&gt;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using namespace std;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>
                <a:latin typeface="Comic Sans MS"/>
                <a:ea typeface="MS Mincho" pitchFamily="49" charset="-128"/>
              </a:rPr>
              <a:t> 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main()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  <a:endParaRPr lang="en-US" sz="1800" b="1"/>
          </a:p>
        </p:txBody>
      </p:sp>
      <p:grpSp>
        <p:nvGrpSpPr>
          <p:cNvPr id="605196" name="Group 12"/>
          <p:cNvGrpSpPr>
            <a:grpSpLocks/>
          </p:cNvGrpSpPr>
          <p:nvPr/>
        </p:nvGrpSpPr>
        <p:grpSpPr bwMode="auto">
          <a:xfrm>
            <a:off x="652463" y="3544888"/>
            <a:ext cx="4076700" cy="2452687"/>
            <a:chOff x="411" y="2233"/>
            <a:chExt cx="1427" cy="1545"/>
          </a:xfrm>
        </p:grpSpPr>
        <p:sp>
          <p:nvSpPr>
            <p:cNvPr id="605191" name="Rectangle 7"/>
            <p:cNvSpPr>
              <a:spLocks noChangeArrowheads="1"/>
            </p:cNvSpPr>
            <p:nvPr/>
          </p:nvSpPr>
          <p:spPr bwMode="auto">
            <a:xfrm>
              <a:off x="432" y="2233"/>
              <a:ext cx="14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set&lt;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&gt;     a;</a:t>
              </a:r>
            </a:p>
          </p:txBody>
        </p:sp>
        <p:sp>
          <p:nvSpPr>
            <p:cNvPr id="605192" name="Rectangle 8"/>
            <p:cNvSpPr>
              <a:spLocks noChangeArrowheads="1"/>
            </p:cNvSpPr>
            <p:nvPr/>
          </p:nvSpPr>
          <p:spPr bwMode="auto">
            <a:xfrm>
              <a:off x="438" y="2425"/>
              <a:ext cx="1148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a.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insert</a:t>
              </a:r>
              <a:r>
                <a:rPr lang="en-US" sz="1800" b="1">
                  <a:latin typeface="Courier New" pitchFamily="49" charset="0"/>
                </a:rPr>
                <a:t>(2);</a:t>
              </a:r>
            </a:p>
            <a:p>
              <a:r>
                <a:rPr lang="en-US" sz="1800" b="1">
                  <a:latin typeface="Courier New" pitchFamily="49" charset="0"/>
                </a:rPr>
                <a:t>a.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insert</a:t>
              </a:r>
              <a:r>
                <a:rPr lang="en-US" sz="1800" b="1">
                  <a:latin typeface="Courier New" pitchFamily="49" charset="0"/>
                </a:rPr>
                <a:t>(3);</a:t>
              </a:r>
            </a:p>
            <a:p>
              <a:r>
                <a:rPr lang="en-US" sz="1800" b="1">
                  <a:latin typeface="Courier New" pitchFamily="49" charset="0"/>
                </a:rPr>
                <a:t>a.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insert</a:t>
              </a:r>
              <a:r>
                <a:rPr lang="en-US" sz="1800" b="1">
                  <a:latin typeface="Courier New" pitchFamily="49" charset="0"/>
                </a:rPr>
                <a:t>(4);</a:t>
              </a:r>
            </a:p>
          </p:txBody>
        </p:sp>
        <p:sp>
          <p:nvSpPr>
            <p:cNvPr id="605193" name="Rectangle 9"/>
            <p:cNvSpPr>
              <a:spLocks noChangeArrowheads="1"/>
            </p:cNvSpPr>
            <p:nvPr/>
          </p:nvSpPr>
          <p:spPr bwMode="auto">
            <a:xfrm>
              <a:off x="426" y="2946"/>
              <a:ext cx="2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   </a:t>
              </a:r>
            </a:p>
          </p:txBody>
        </p:sp>
        <p:sp>
          <p:nvSpPr>
            <p:cNvPr id="605194" name="Rectangle 10"/>
            <p:cNvSpPr>
              <a:spLocks noChangeArrowheads="1"/>
            </p:cNvSpPr>
            <p:nvPr/>
          </p:nvSpPr>
          <p:spPr bwMode="auto">
            <a:xfrm>
              <a:off x="420" y="3173"/>
              <a:ext cx="123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int n;</a:t>
              </a:r>
            </a:p>
            <a:p>
              <a:r>
                <a:rPr lang="en-US" sz="1800" b="1">
                  <a:latin typeface="Courier New" pitchFamily="49" charset="0"/>
                </a:rPr>
                <a:t>n = a.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size</a:t>
              </a:r>
              <a:r>
                <a:rPr lang="en-US" sz="1800" b="1">
                  <a:latin typeface="Courier New" pitchFamily="49" charset="0"/>
                </a:rPr>
                <a:t>();</a:t>
              </a:r>
            </a:p>
          </p:txBody>
        </p:sp>
        <p:sp>
          <p:nvSpPr>
            <p:cNvPr id="605195" name="Rectangle 11"/>
            <p:cNvSpPr>
              <a:spLocks noChangeArrowheads="1"/>
            </p:cNvSpPr>
            <p:nvPr/>
          </p:nvSpPr>
          <p:spPr bwMode="auto">
            <a:xfrm>
              <a:off x="411" y="3547"/>
              <a:ext cx="10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a.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erase</a:t>
              </a:r>
              <a:r>
                <a:rPr lang="en-US" sz="1800" b="1">
                  <a:latin typeface="Courier New" pitchFamily="49" charset="0"/>
                </a:rPr>
                <a:t>(2);</a:t>
              </a:r>
            </a:p>
          </p:txBody>
        </p:sp>
      </p:grpSp>
      <p:sp>
        <p:nvSpPr>
          <p:cNvPr id="605197" name="Text Box 13"/>
          <p:cNvSpPr txBox="1">
            <a:spLocks noChangeArrowheads="1"/>
          </p:cNvSpPr>
          <p:nvPr/>
        </p:nvSpPr>
        <p:spPr bwMode="auto">
          <a:xfrm>
            <a:off x="2927350" y="3538538"/>
            <a:ext cx="2044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6600CC"/>
                </a:solidFill>
              </a:rPr>
              <a:t>// construct BST</a:t>
            </a:r>
          </a:p>
        </p:txBody>
      </p:sp>
      <p:sp>
        <p:nvSpPr>
          <p:cNvPr id="605198" name="Text Box 14"/>
          <p:cNvSpPr txBox="1">
            <a:spLocks noChangeArrowheads="1"/>
          </p:cNvSpPr>
          <p:nvPr/>
        </p:nvSpPr>
        <p:spPr bwMode="auto">
          <a:xfrm>
            <a:off x="2898775" y="3878263"/>
            <a:ext cx="2130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6600CC"/>
                </a:solidFill>
              </a:rPr>
              <a:t>// insert into BST</a:t>
            </a:r>
          </a:p>
        </p:txBody>
      </p:sp>
      <p:sp>
        <p:nvSpPr>
          <p:cNvPr id="605199" name="Text Box 15"/>
          <p:cNvSpPr txBox="1">
            <a:spLocks noChangeArrowheads="1"/>
          </p:cNvSpPr>
          <p:nvPr/>
        </p:nvSpPr>
        <p:spPr bwMode="auto">
          <a:xfrm>
            <a:off x="2817813" y="5715000"/>
            <a:ext cx="22875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6600CC"/>
                </a:solidFill>
              </a:rPr>
              <a:t>// delete from BST</a:t>
            </a:r>
          </a:p>
        </p:txBody>
      </p:sp>
      <p:sp>
        <p:nvSpPr>
          <p:cNvPr id="605200" name="Text Box 16"/>
          <p:cNvSpPr txBox="1">
            <a:spLocks noChangeArrowheads="1"/>
          </p:cNvSpPr>
          <p:nvPr/>
        </p:nvSpPr>
        <p:spPr bwMode="auto">
          <a:xfrm>
            <a:off x="5715000" y="2029361"/>
            <a:ext cx="34290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The STL </a:t>
            </a:r>
            <a:r>
              <a:rPr lang="en-US" sz="2000" dirty="0">
                <a:solidFill>
                  <a:schemeClr val="accent2"/>
                </a:solidFill>
              </a:rPr>
              <a:t>set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accent2"/>
                </a:solidFill>
              </a:rPr>
              <a:t>map</a:t>
            </a:r>
            <a:r>
              <a:rPr lang="en-US" sz="2000" dirty="0"/>
              <a:t> use </a:t>
            </a:r>
            <a:r>
              <a:rPr lang="en-US" sz="2000" dirty="0">
                <a:solidFill>
                  <a:srgbClr val="FF3300"/>
                </a:solidFill>
              </a:rPr>
              <a:t>binary search trees</a:t>
            </a:r>
            <a:r>
              <a:rPr lang="en-US" sz="2000" dirty="0"/>
              <a:t> (</a:t>
            </a:r>
            <a:r>
              <a:rPr lang="en-US" sz="2000" dirty="0">
                <a:solidFill>
                  <a:schemeClr val="tx1"/>
                </a:solidFill>
              </a:rPr>
              <a:t>a special balanced kind)</a:t>
            </a:r>
            <a:r>
              <a:rPr lang="en-US" sz="2000" dirty="0">
                <a:solidFill>
                  <a:srgbClr val="FF3300"/>
                </a:solidFill>
              </a:rPr>
              <a:t> </a:t>
            </a:r>
            <a:r>
              <a:rPr lang="en-US" sz="2000" dirty="0"/>
              <a:t>to enable fast searching.</a:t>
            </a:r>
          </a:p>
        </p:txBody>
      </p:sp>
      <p:sp>
        <p:nvSpPr>
          <p:cNvPr id="605202" name="Text Box 18"/>
          <p:cNvSpPr txBox="1">
            <a:spLocks noChangeArrowheads="1"/>
          </p:cNvSpPr>
          <p:nvPr/>
        </p:nvSpPr>
        <p:spPr bwMode="auto">
          <a:xfrm>
            <a:off x="5903913" y="3533308"/>
            <a:ext cx="3087687" cy="241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Other STL containers like </a:t>
            </a:r>
            <a:r>
              <a:rPr lang="en-US" sz="2000" dirty="0">
                <a:solidFill>
                  <a:schemeClr val="accent2"/>
                </a:solidFill>
              </a:rPr>
              <a:t>multiset</a:t>
            </a:r>
            <a:r>
              <a:rPr lang="en-US" sz="2000" dirty="0"/>
              <a:t> and </a:t>
            </a:r>
            <a:r>
              <a:rPr lang="en-US" sz="2000" dirty="0" err="1">
                <a:solidFill>
                  <a:schemeClr val="accent2"/>
                </a:solidFill>
              </a:rPr>
              <a:t>multimap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also use </a:t>
            </a:r>
            <a:r>
              <a:rPr lang="en-US" sz="2000" dirty="0">
                <a:solidFill>
                  <a:srgbClr val="FF0000"/>
                </a:solidFill>
              </a:rPr>
              <a:t>binary 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search trees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pPr algn="ctr"/>
            <a:r>
              <a:rPr lang="en-US" sz="2000" dirty="0"/>
              <a:t>These containers can have duplicate mappings. (Unlike </a:t>
            </a:r>
            <a:r>
              <a:rPr lang="en-US" sz="2000" dirty="0">
                <a:solidFill>
                  <a:schemeClr val="accent2"/>
                </a:solidFill>
              </a:rPr>
              <a:t>set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accent2"/>
                </a:solidFill>
              </a:rPr>
              <a:t>map</a:t>
            </a:r>
            <a:r>
              <a:rPr lang="en-US" sz="2000" dirty="0"/>
              <a:t>)</a:t>
            </a:r>
          </a:p>
        </p:txBody>
      </p:sp>
      <p:sp>
        <p:nvSpPr>
          <p:cNvPr id="605203" name="Rectangle 19"/>
          <p:cNvSpPr>
            <a:spLocks noChangeArrowheads="1"/>
          </p:cNvSpPr>
          <p:nvPr/>
        </p:nvSpPr>
        <p:spPr bwMode="auto">
          <a:xfrm>
            <a:off x="696913" y="4659313"/>
            <a:ext cx="182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A50021"/>
                </a:solidFill>
                <a:latin typeface="Courier New" pitchFamily="49" charset="0"/>
              </a:rPr>
              <a:t>a.insert(2);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5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5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5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0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97" grpId="0"/>
      <p:bldP spid="605198" grpId="0"/>
      <p:bldP spid="605199" grpId="0"/>
      <p:bldP spid="605200" grpId="0"/>
      <p:bldP spid="60520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95468"/>
            <a:ext cx="7772400" cy="1143000"/>
          </a:xfrm>
        </p:spPr>
        <p:txBody>
          <a:bodyPr/>
          <a:lstStyle/>
          <a:p>
            <a:r>
              <a:rPr lang="en-US" dirty="0"/>
              <a:t>Binary Trees, Cont.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63D196-C607-41DD-8A1E-62D35F967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947532"/>
            <a:ext cx="6064151" cy="585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78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216C-DEA9-44E7-BC40-7BB708136BE1}" type="slidenum">
              <a:rPr lang="en-US"/>
              <a:pPr/>
              <a:t>20</a:t>
            </a:fld>
            <a:endParaRPr lang="en-US"/>
          </a:p>
        </p:txBody>
      </p:sp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z="3000" dirty="0"/>
              <a:t>Huffman Encoding:</a:t>
            </a:r>
            <a:br>
              <a:rPr lang="en-US" sz="3000" dirty="0"/>
            </a:br>
            <a:r>
              <a:rPr lang="en-US" sz="3000" dirty="0"/>
              <a:t>Applying Trees to Real-World Problems</a:t>
            </a:r>
          </a:p>
        </p:txBody>
      </p:sp>
      <p:sp>
        <p:nvSpPr>
          <p:cNvPr id="777219" name="Text Box 3"/>
          <p:cNvSpPr txBox="1">
            <a:spLocks noChangeArrowheads="1"/>
          </p:cNvSpPr>
          <p:nvPr/>
        </p:nvSpPr>
        <p:spPr bwMode="auto">
          <a:xfrm>
            <a:off x="457200" y="1447800"/>
            <a:ext cx="79406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Huffman Encoding is a </a:t>
            </a:r>
            <a:r>
              <a:rPr lang="en-US">
                <a:solidFill>
                  <a:srgbClr val="6600CC"/>
                </a:solidFill>
              </a:rPr>
              <a:t>data compression technique</a:t>
            </a:r>
            <a:r>
              <a:rPr lang="en-US">
                <a:solidFill>
                  <a:schemeClr val="tx1"/>
                </a:solidFill>
              </a:rPr>
              <a:t> that can be used to compress and decompress files (e.g. like creating ZIP files).</a:t>
            </a:r>
          </a:p>
        </p:txBody>
      </p:sp>
      <p:pic>
        <p:nvPicPr>
          <p:cNvPr id="777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962400"/>
            <a:ext cx="1776413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77222" name="Group 6"/>
          <p:cNvGrpSpPr>
            <a:grpSpLocks/>
          </p:cNvGrpSpPr>
          <p:nvPr/>
        </p:nvGrpSpPr>
        <p:grpSpPr bwMode="auto">
          <a:xfrm>
            <a:off x="4267200" y="4495800"/>
            <a:ext cx="3429000" cy="1444625"/>
            <a:chOff x="2688" y="2832"/>
            <a:chExt cx="2160" cy="910"/>
          </a:xfrm>
        </p:grpSpPr>
        <p:pic>
          <p:nvPicPr>
            <p:cNvPr id="777223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" y="2832"/>
              <a:ext cx="960" cy="9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77224" name="Line 8"/>
            <p:cNvSpPr>
              <a:spLocks noChangeShapeType="1"/>
            </p:cNvSpPr>
            <p:nvPr/>
          </p:nvSpPr>
          <p:spPr bwMode="auto">
            <a:xfrm>
              <a:off x="2688" y="3360"/>
              <a:ext cx="10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7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83CC-78A4-4BBC-9E2F-D574B70F48A8}" type="slidenum">
              <a:rPr lang="en-US"/>
              <a:pPr/>
              <a:t>21</a:t>
            </a:fld>
            <a:endParaRPr lang="en-US"/>
          </a:p>
        </p:txBody>
      </p:sp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</a:t>
            </a:r>
          </a:p>
        </p:txBody>
      </p:sp>
      <p:sp>
        <p:nvSpPr>
          <p:cNvPr id="779267" name="Text Box 3"/>
          <p:cNvSpPr txBox="1">
            <a:spLocks noChangeArrowheads="1"/>
          </p:cNvSpPr>
          <p:nvPr/>
        </p:nvSpPr>
        <p:spPr bwMode="auto">
          <a:xfrm>
            <a:off x="593725" y="1417638"/>
            <a:ext cx="8016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Before we actually cover </a:t>
            </a:r>
            <a:r>
              <a:rPr lang="en-US">
                <a:solidFill>
                  <a:srgbClr val="6600CC"/>
                </a:solidFill>
              </a:rPr>
              <a:t>Huffman Encoding</a:t>
            </a:r>
            <a:r>
              <a:rPr lang="en-US">
                <a:solidFill>
                  <a:schemeClr val="tx1"/>
                </a:solidFill>
              </a:rPr>
              <a:t>, we need to learn a few things…</a:t>
            </a:r>
          </a:p>
        </p:txBody>
      </p:sp>
      <p:sp>
        <p:nvSpPr>
          <p:cNvPr id="779268" name="Text Box 4"/>
          <p:cNvSpPr txBox="1">
            <a:spLocks noChangeArrowheads="1"/>
          </p:cNvSpPr>
          <p:nvPr/>
        </p:nvSpPr>
        <p:spPr bwMode="auto">
          <a:xfrm>
            <a:off x="685800" y="2819400"/>
            <a:ext cx="801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Remember the ASCII code?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D8C5-EB6E-4F65-A580-F2007A151CA5}" type="slidenum">
              <a:rPr lang="en-US"/>
              <a:pPr/>
              <a:t>22</a:t>
            </a:fld>
            <a:endParaRPr lang="en-US"/>
          </a:p>
        </p:txBody>
      </p:sp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ASCII</a:t>
            </a:r>
          </a:p>
        </p:txBody>
      </p:sp>
      <p:pic>
        <p:nvPicPr>
          <p:cNvPr id="781315" name="Picture 3" descr="append1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105400"/>
            <a:ext cx="18288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1316" name="Line 4"/>
          <p:cNvSpPr>
            <a:spLocks noChangeShapeType="1"/>
          </p:cNvSpPr>
          <p:nvPr/>
        </p:nvSpPr>
        <p:spPr bwMode="auto">
          <a:xfrm>
            <a:off x="7537450" y="4419600"/>
            <a:ext cx="685800" cy="1143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81317" name="Group 5"/>
          <p:cNvGrpSpPr>
            <a:grpSpLocks/>
          </p:cNvGrpSpPr>
          <p:nvPr/>
        </p:nvGrpSpPr>
        <p:grpSpPr bwMode="auto">
          <a:xfrm>
            <a:off x="-228600" y="4191000"/>
            <a:ext cx="5791200" cy="2667000"/>
            <a:chOff x="288" y="2688"/>
            <a:chExt cx="3102" cy="1564"/>
          </a:xfrm>
        </p:grpSpPr>
        <p:pic>
          <p:nvPicPr>
            <p:cNvPr id="781318" name="Picture 6" descr="keyboard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" y="2695"/>
              <a:ext cx="2784" cy="1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1319" name="Rectangle 7"/>
            <p:cNvSpPr>
              <a:spLocks noChangeArrowheads="1"/>
            </p:cNvSpPr>
            <p:nvPr/>
          </p:nvSpPr>
          <p:spPr bwMode="auto">
            <a:xfrm>
              <a:off x="288" y="2688"/>
              <a:ext cx="3102" cy="22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1320" name="Rectangle 8"/>
            <p:cNvSpPr>
              <a:spLocks noChangeArrowheads="1"/>
            </p:cNvSpPr>
            <p:nvPr/>
          </p:nvSpPr>
          <p:spPr bwMode="auto">
            <a:xfrm>
              <a:off x="384" y="2784"/>
              <a:ext cx="164" cy="14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81321" name="Text Box 9"/>
          <p:cNvSpPr txBox="1">
            <a:spLocks noChangeArrowheads="1"/>
          </p:cNvSpPr>
          <p:nvPr/>
        </p:nvSpPr>
        <p:spPr bwMode="auto">
          <a:xfrm>
            <a:off x="0" y="1219200"/>
            <a:ext cx="8818563" cy="283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Computers represent letters, punctuation and digit symbols using the ASCII code, </a:t>
            </a:r>
            <a:r>
              <a:rPr lang="en-US" sz="2800">
                <a:solidFill>
                  <a:schemeClr val="accent2"/>
                </a:solidFill>
              </a:rPr>
              <a:t>storing each character as a number</a:t>
            </a:r>
            <a:r>
              <a:rPr lang="en-US" sz="280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sz="1200">
              <a:solidFill>
                <a:schemeClr val="tx1"/>
              </a:solidFill>
            </a:endParaRPr>
          </a:p>
          <a:p>
            <a:pPr algn="ctr"/>
            <a:r>
              <a:rPr lang="en-US" sz="2800">
                <a:solidFill>
                  <a:srgbClr val="6600CC"/>
                </a:solidFill>
              </a:rPr>
              <a:t>When you type a character on the keyboard, it’s converted into a number and stored in the computer’s memory!</a:t>
            </a:r>
          </a:p>
        </p:txBody>
      </p:sp>
      <p:sp>
        <p:nvSpPr>
          <p:cNvPr id="781322" name="Line 10"/>
          <p:cNvSpPr>
            <a:spLocks noChangeShapeType="1"/>
          </p:cNvSpPr>
          <p:nvPr/>
        </p:nvSpPr>
        <p:spPr bwMode="auto">
          <a:xfrm flipV="1">
            <a:off x="4700588" y="4427538"/>
            <a:ext cx="106362" cy="1920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1323" name="Line 11"/>
          <p:cNvSpPr>
            <a:spLocks noChangeShapeType="1"/>
          </p:cNvSpPr>
          <p:nvPr/>
        </p:nvSpPr>
        <p:spPr bwMode="auto">
          <a:xfrm flipV="1">
            <a:off x="4819650" y="4419600"/>
            <a:ext cx="2724150" cy="79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1324" name="Rectangle 12"/>
          <p:cNvSpPr>
            <a:spLocks noChangeArrowheads="1"/>
          </p:cNvSpPr>
          <p:nvPr/>
        </p:nvSpPr>
        <p:spPr bwMode="auto">
          <a:xfrm>
            <a:off x="736600" y="5638800"/>
            <a:ext cx="244475" cy="241300"/>
          </a:xfrm>
          <a:prstGeom prst="rect">
            <a:avLst/>
          </a:prstGeom>
          <a:solidFill>
            <a:srgbClr val="008080">
              <a:alpha val="72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1325" name="Text Box 13"/>
          <p:cNvSpPr txBox="1">
            <a:spLocks noChangeArrowheads="1"/>
          </p:cNvSpPr>
          <p:nvPr/>
        </p:nvSpPr>
        <p:spPr bwMode="auto">
          <a:xfrm>
            <a:off x="5673725" y="4349750"/>
            <a:ext cx="619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</a:rPr>
              <a:t>65</a:t>
            </a:r>
          </a:p>
        </p:txBody>
      </p:sp>
      <p:sp>
        <p:nvSpPr>
          <p:cNvPr id="781326" name="Rectangle 14"/>
          <p:cNvSpPr>
            <a:spLocks noChangeArrowheads="1"/>
          </p:cNvSpPr>
          <p:nvPr/>
        </p:nvSpPr>
        <p:spPr bwMode="auto">
          <a:xfrm>
            <a:off x="809625" y="5099050"/>
            <a:ext cx="244475" cy="241300"/>
          </a:xfrm>
          <a:prstGeom prst="rect">
            <a:avLst/>
          </a:prstGeom>
          <a:solidFill>
            <a:srgbClr val="008080">
              <a:alpha val="72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1327" name="Text Box 15"/>
          <p:cNvSpPr txBox="1">
            <a:spLocks noChangeArrowheads="1"/>
          </p:cNvSpPr>
          <p:nvPr/>
        </p:nvSpPr>
        <p:spPr bwMode="auto">
          <a:xfrm>
            <a:off x="5054600" y="4343400"/>
            <a:ext cx="619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</a:rPr>
              <a:t>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 L 0.25 0.0  E" pathEditMode="relative" ptsTypes="">
                                      <p:cBhvr>
                                        <p:cTn id="22" dur="2000" fill="hold"/>
                                        <p:tgtEl>
                                          <p:spTgt spid="7813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1.85185E-6 L 0.32396 0.1787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7813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8" y="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 L 0.25 0.0  E" pathEditMode="relative" ptsTypes="">
                                      <p:cBhvr>
                                        <p:cTn id="41" dur="2000" fill="hold"/>
                                        <p:tgtEl>
                                          <p:spTgt spid="781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826 0.0037 L 0.32014 0.2254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781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1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21" grpId="0" build="p"/>
      <p:bldP spid="781324" grpId="0" animBg="1"/>
      <p:bldP spid="781324" grpId="1" animBg="1"/>
      <p:bldP spid="781325" grpId="0"/>
      <p:bldP spid="781325" grpId="1"/>
      <p:bldP spid="781325" grpId="2"/>
      <p:bldP spid="781326" grpId="0" animBg="1"/>
      <p:bldP spid="781327" grpId="0"/>
      <p:bldP spid="781327" grpId="1"/>
      <p:bldP spid="781327" grpId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77A0-27CC-4CFF-8763-DCCC2254FB45}" type="slidenum">
              <a:rPr lang="en-US"/>
              <a:pPr/>
              <a:t>23</a:t>
            </a:fld>
            <a:endParaRPr lang="en-US"/>
          </a:p>
        </p:txBody>
      </p:sp>
      <p:pic>
        <p:nvPicPr>
          <p:cNvPr id="783362" name="Picture 2" descr="ascii-d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57400"/>
            <a:ext cx="6096000" cy="482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3363" name="Rectangle 3"/>
          <p:cNvSpPr>
            <a:spLocks noChangeArrowheads="1"/>
          </p:cNvSpPr>
          <p:nvPr/>
        </p:nvSpPr>
        <p:spPr bwMode="auto">
          <a:xfrm>
            <a:off x="1600200" y="2057400"/>
            <a:ext cx="6172200" cy="358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64" name="Rectangle 4"/>
          <p:cNvSpPr>
            <a:spLocks noChangeArrowheads="1"/>
          </p:cNvSpPr>
          <p:nvPr/>
        </p:nvSpPr>
        <p:spPr bwMode="auto">
          <a:xfrm>
            <a:off x="1600200" y="2209800"/>
            <a:ext cx="228600" cy="4495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65" name="Rectangle 5"/>
          <p:cNvSpPr>
            <a:spLocks noChangeArrowheads="1"/>
          </p:cNvSpPr>
          <p:nvPr/>
        </p:nvSpPr>
        <p:spPr bwMode="auto">
          <a:xfrm>
            <a:off x="1752600" y="4572000"/>
            <a:ext cx="6019800" cy="2209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66" name="Text Box 6"/>
          <p:cNvSpPr txBox="1">
            <a:spLocks noChangeArrowheads="1"/>
          </p:cNvSpPr>
          <p:nvPr/>
        </p:nvSpPr>
        <p:spPr bwMode="auto">
          <a:xfrm>
            <a:off x="966788" y="2382838"/>
            <a:ext cx="1008062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/>
              <a:t>0-15</a:t>
            </a:r>
          </a:p>
          <a:p>
            <a:pPr algn="ctr"/>
            <a:r>
              <a:rPr lang="en-US" sz="1800"/>
              <a:t>16-31</a:t>
            </a:r>
          </a:p>
          <a:p>
            <a:pPr algn="ctr"/>
            <a:r>
              <a:rPr lang="en-US" sz="1800"/>
              <a:t>32-47</a:t>
            </a:r>
          </a:p>
          <a:p>
            <a:pPr algn="ctr"/>
            <a:r>
              <a:rPr lang="en-US" sz="1800"/>
              <a:t>48-63</a:t>
            </a:r>
          </a:p>
          <a:p>
            <a:pPr algn="ctr"/>
            <a:r>
              <a:rPr lang="en-US" sz="1800"/>
              <a:t>64-79</a:t>
            </a:r>
          </a:p>
          <a:p>
            <a:pPr algn="ctr"/>
            <a:r>
              <a:rPr lang="en-US" sz="1800"/>
              <a:t>80-95</a:t>
            </a:r>
          </a:p>
          <a:p>
            <a:pPr algn="ctr"/>
            <a:r>
              <a:rPr lang="en-US" sz="1800"/>
              <a:t>96-111</a:t>
            </a:r>
          </a:p>
          <a:p>
            <a:pPr algn="ctr"/>
            <a:r>
              <a:rPr lang="en-US" sz="1800"/>
              <a:t>112-127</a:t>
            </a:r>
          </a:p>
        </p:txBody>
      </p:sp>
      <p:sp>
        <p:nvSpPr>
          <p:cNvPr id="783367" name="Line 7"/>
          <p:cNvSpPr>
            <a:spLocks noChangeShapeType="1"/>
          </p:cNvSpPr>
          <p:nvPr/>
        </p:nvSpPr>
        <p:spPr bwMode="auto">
          <a:xfrm>
            <a:off x="457200" y="2689225"/>
            <a:ext cx="792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68" name="Line 8"/>
          <p:cNvSpPr>
            <a:spLocks noChangeShapeType="1"/>
          </p:cNvSpPr>
          <p:nvPr/>
        </p:nvSpPr>
        <p:spPr bwMode="auto">
          <a:xfrm>
            <a:off x="457200" y="2971800"/>
            <a:ext cx="792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69" name="Line 9"/>
          <p:cNvSpPr>
            <a:spLocks noChangeShapeType="1"/>
          </p:cNvSpPr>
          <p:nvPr/>
        </p:nvSpPr>
        <p:spPr bwMode="auto">
          <a:xfrm>
            <a:off x="457200" y="3254375"/>
            <a:ext cx="792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70" name="Line 10"/>
          <p:cNvSpPr>
            <a:spLocks noChangeShapeType="1"/>
          </p:cNvSpPr>
          <p:nvPr/>
        </p:nvSpPr>
        <p:spPr bwMode="auto">
          <a:xfrm>
            <a:off x="457200" y="3505200"/>
            <a:ext cx="792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71" name="Line 11"/>
          <p:cNvSpPr>
            <a:spLocks noChangeShapeType="1"/>
          </p:cNvSpPr>
          <p:nvPr/>
        </p:nvSpPr>
        <p:spPr bwMode="auto">
          <a:xfrm>
            <a:off x="457200" y="3787775"/>
            <a:ext cx="792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72" name="Line 12"/>
          <p:cNvSpPr>
            <a:spLocks noChangeShapeType="1"/>
          </p:cNvSpPr>
          <p:nvPr/>
        </p:nvSpPr>
        <p:spPr bwMode="auto">
          <a:xfrm>
            <a:off x="457200" y="4025900"/>
            <a:ext cx="792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83373" name="Group 13"/>
          <p:cNvGrpSpPr>
            <a:grpSpLocks/>
          </p:cNvGrpSpPr>
          <p:nvPr/>
        </p:nvGrpSpPr>
        <p:grpSpPr bwMode="auto">
          <a:xfrm>
            <a:off x="1143000" y="3657600"/>
            <a:ext cx="1143000" cy="2576513"/>
            <a:chOff x="720" y="2112"/>
            <a:chExt cx="720" cy="1623"/>
          </a:xfrm>
        </p:grpSpPr>
        <p:sp>
          <p:nvSpPr>
            <p:cNvPr id="783374" name="Text Box 14"/>
            <p:cNvSpPr txBox="1">
              <a:spLocks noChangeArrowheads="1"/>
            </p:cNvSpPr>
            <p:nvPr/>
          </p:nvSpPr>
          <p:spPr bwMode="auto">
            <a:xfrm>
              <a:off x="720" y="3408"/>
              <a:ext cx="3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65</a:t>
              </a:r>
            </a:p>
          </p:txBody>
        </p:sp>
        <p:sp>
          <p:nvSpPr>
            <p:cNvPr id="783375" name="Line 15"/>
            <p:cNvSpPr>
              <a:spLocks noChangeShapeType="1"/>
            </p:cNvSpPr>
            <p:nvPr/>
          </p:nvSpPr>
          <p:spPr bwMode="auto">
            <a:xfrm flipV="1">
              <a:off x="1008" y="2112"/>
              <a:ext cx="432" cy="13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83376" name="Group 16"/>
          <p:cNvGrpSpPr>
            <a:grpSpLocks/>
          </p:cNvGrpSpPr>
          <p:nvPr/>
        </p:nvGrpSpPr>
        <p:grpSpPr bwMode="auto">
          <a:xfrm>
            <a:off x="1196975" y="4267200"/>
            <a:ext cx="1143000" cy="2576513"/>
            <a:chOff x="720" y="2112"/>
            <a:chExt cx="720" cy="1623"/>
          </a:xfrm>
        </p:grpSpPr>
        <p:sp>
          <p:nvSpPr>
            <p:cNvPr id="783377" name="Text Box 17"/>
            <p:cNvSpPr txBox="1">
              <a:spLocks noChangeArrowheads="1"/>
            </p:cNvSpPr>
            <p:nvPr/>
          </p:nvSpPr>
          <p:spPr bwMode="auto">
            <a:xfrm>
              <a:off x="720" y="3408"/>
              <a:ext cx="3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97</a:t>
              </a:r>
            </a:p>
          </p:txBody>
        </p:sp>
        <p:sp>
          <p:nvSpPr>
            <p:cNvPr id="783378" name="Line 18"/>
            <p:cNvSpPr>
              <a:spLocks noChangeShapeType="1"/>
            </p:cNvSpPr>
            <p:nvPr/>
          </p:nvSpPr>
          <p:spPr bwMode="auto">
            <a:xfrm flipV="1">
              <a:off x="1008" y="2112"/>
              <a:ext cx="432" cy="13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83379" name="Line 19"/>
          <p:cNvSpPr>
            <a:spLocks noChangeShapeType="1"/>
          </p:cNvSpPr>
          <p:nvPr/>
        </p:nvSpPr>
        <p:spPr bwMode="auto">
          <a:xfrm>
            <a:off x="457200" y="4321175"/>
            <a:ext cx="792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83380" name="Group 20"/>
          <p:cNvGrpSpPr>
            <a:grpSpLocks/>
          </p:cNvGrpSpPr>
          <p:nvPr/>
        </p:nvGrpSpPr>
        <p:grpSpPr bwMode="auto">
          <a:xfrm>
            <a:off x="1143000" y="1219200"/>
            <a:ext cx="838200" cy="2057400"/>
            <a:chOff x="720" y="576"/>
            <a:chExt cx="528" cy="1296"/>
          </a:xfrm>
        </p:grpSpPr>
        <p:sp>
          <p:nvSpPr>
            <p:cNvPr id="783381" name="Text Box 21"/>
            <p:cNvSpPr txBox="1">
              <a:spLocks noChangeArrowheads="1"/>
            </p:cNvSpPr>
            <p:nvPr/>
          </p:nvSpPr>
          <p:spPr bwMode="auto">
            <a:xfrm>
              <a:off x="720" y="576"/>
              <a:ext cx="3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48</a:t>
              </a:r>
            </a:p>
          </p:txBody>
        </p:sp>
        <p:sp>
          <p:nvSpPr>
            <p:cNvPr id="783382" name="Line 22"/>
            <p:cNvSpPr>
              <a:spLocks noChangeShapeType="1"/>
            </p:cNvSpPr>
            <p:nvPr/>
          </p:nvSpPr>
          <p:spPr bwMode="auto">
            <a:xfrm>
              <a:off x="912" y="816"/>
              <a:ext cx="336" cy="105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83383" name="Rectangle 23"/>
          <p:cNvSpPr>
            <a:spLocks noChangeArrowheads="1"/>
          </p:cNvSpPr>
          <p:nvPr/>
        </p:nvSpPr>
        <p:spPr bwMode="auto">
          <a:xfrm>
            <a:off x="7620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The ASCII Chart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CAE7-4C8F-49DA-96F2-F8355C90B299}" type="slidenum">
              <a:rPr lang="en-US"/>
              <a:pPr/>
              <a:t>24</a:t>
            </a:fld>
            <a:endParaRPr lang="en-US"/>
          </a:p>
        </p:txBody>
      </p:sp>
      <p:grpSp>
        <p:nvGrpSpPr>
          <p:cNvPr id="785410" name="Group 2"/>
          <p:cNvGrpSpPr>
            <a:grpSpLocks/>
          </p:cNvGrpSpPr>
          <p:nvPr/>
        </p:nvGrpSpPr>
        <p:grpSpPr bwMode="auto">
          <a:xfrm>
            <a:off x="4191000" y="4572000"/>
            <a:ext cx="4479925" cy="2530475"/>
            <a:chOff x="2640" y="2928"/>
            <a:chExt cx="2822" cy="1594"/>
          </a:xfrm>
        </p:grpSpPr>
        <p:pic>
          <p:nvPicPr>
            <p:cNvPr id="78541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" y="2928"/>
              <a:ext cx="2822" cy="1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85412" name="Rectangle 4"/>
            <p:cNvSpPr>
              <a:spLocks noChangeArrowheads="1"/>
            </p:cNvSpPr>
            <p:nvPr/>
          </p:nvSpPr>
          <p:spPr bwMode="auto">
            <a:xfrm>
              <a:off x="3959" y="4105"/>
              <a:ext cx="1072" cy="2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785413" name="Object 5"/>
          <p:cNvGraphicFramePr>
            <a:graphicFrameLocks noChangeAspect="1"/>
          </p:cNvGraphicFramePr>
          <p:nvPr/>
        </p:nvGraphicFramePr>
        <p:xfrm>
          <a:off x="6315075" y="6454775"/>
          <a:ext cx="12334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729" name="Bitmap Image" r:id="rId5" imgW="1234547" imgH="380872" progId="Paint.Picture">
                  <p:embed/>
                </p:oleObj>
              </mc:Choice>
              <mc:Fallback>
                <p:oleObj name="Bitmap Image" r:id="rId5" imgW="1234547" imgH="380872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5075" y="6454775"/>
                        <a:ext cx="123348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5414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0" y="-228600"/>
            <a:ext cx="7772400" cy="1143000"/>
          </a:xfrm>
        </p:spPr>
        <p:txBody>
          <a:bodyPr/>
          <a:lstStyle/>
          <a:p>
            <a:r>
              <a:rPr lang="en-US"/>
              <a:t>Computer Memory and Files</a:t>
            </a:r>
          </a:p>
        </p:txBody>
      </p:sp>
      <p:sp>
        <p:nvSpPr>
          <p:cNvPr id="785415" name="Text Box 7"/>
          <p:cNvSpPr txBox="1">
            <a:spLocks noChangeArrowheads="1"/>
          </p:cNvSpPr>
          <p:nvPr/>
        </p:nvSpPr>
        <p:spPr bwMode="auto">
          <a:xfrm>
            <a:off x="746125" y="990600"/>
            <a:ext cx="54260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So basically, characters are stored in the computer’s memory as numbers…</a:t>
            </a:r>
          </a:p>
        </p:txBody>
      </p:sp>
      <p:sp>
        <p:nvSpPr>
          <p:cNvPr id="785416" name="Rectangle 8"/>
          <p:cNvSpPr>
            <a:spLocks noChangeArrowheads="1"/>
          </p:cNvSpPr>
          <p:nvPr/>
        </p:nvSpPr>
        <p:spPr bwMode="auto">
          <a:xfrm>
            <a:off x="838200" y="1911350"/>
            <a:ext cx="5181600" cy="2286000"/>
          </a:xfrm>
          <a:prstGeom prst="rect">
            <a:avLst/>
          </a:prstGeom>
          <a:solidFill>
            <a:srgbClr val="E7FFE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17" name="Text Box 9"/>
          <p:cNvSpPr txBox="1">
            <a:spLocks noChangeArrowheads="1"/>
          </p:cNvSpPr>
          <p:nvPr/>
        </p:nvSpPr>
        <p:spPr bwMode="auto">
          <a:xfrm>
            <a:off x="838200" y="1911350"/>
            <a:ext cx="51816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main()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char data[7] = “Carey”;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ofstream out(“file.dat”);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out &lt;&lt; data;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out.close();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grpSp>
        <p:nvGrpSpPr>
          <p:cNvPr id="785419" name="Group 11"/>
          <p:cNvGrpSpPr>
            <a:grpSpLocks/>
          </p:cNvGrpSpPr>
          <p:nvPr/>
        </p:nvGrpSpPr>
        <p:grpSpPr bwMode="auto">
          <a:xfrm>
            <a:off x="6411913" y="1530350"/>
            <a:ext cx="1960562" cy="3117850"/>
            <a:chOff x="2653" y="1056"/>
            <a:chExt cx="1235" cy="1964"/>
          </a:xfrm>
        </p:grpSpPr>
        <p:grpSp>
          <p:nvGrpSpPr>
            <p:cNvPr id="785420" name="Group 12"/>
            <p:cNvGrpSpPr>
              <a:grpSpLocks/>
            </p:cNvGrpSpPr>
            <p:nvPr/>
          </p:nvGrpSpPr>
          <p:grpSpPr bwMode="auto">
            <a:xfrm>
              <a:off x="3312" y="1104"/>
              <a:ext cx="576" cy="1916"/>
              <a:chOff x="3312" y="1104"/>
              <a:chExt cx="576" cy="1916"/>
            </a:xfrm>
          </p:grpSpPr>
          <p:sp>
            <p:nvSpPr>
              <p:cNvPr id="785421" name="Rectangle 13"/>
              <p:cNvSpPr>
                <a:spLocks noChangeArrowheads="1"/>
              </p:cNvSpPr>
              <p:nvPr/>
            </p:nvSpPr>
            <p:spPr bwMode="auto">
              <a:xfrm>
                <a:off x="3312" y="1104"/>
                <a:ext cx="576" cy="1728"/>
              </a:xfrm>
              <a:prstGeom prst="rect">
                <a:avLst/>
              </a:prstGeom>
              <a:solidFill>
                <a:srgbClr val="CCFFFF"/>
              </a:solidFill>
              <a:ln w="2857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5422" name="Line 14"/>
              <p:cNvSpPr>
                <a:spLocks noChangeShapeType="1"/>
              </p:cNvSpPr>
              <p:nvPr/>
            </p:nvSpPr>
            <p:spPr bwMode="auto">
              <a:xfrm>
                <a:off x="3312" y="134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5423" name="Line 15"/>
              <p:cNvSpPr>
                <a:spLocks noChangeShapeType="1"/>
              </p:cNvSpPr>
              <p:nvPr/>
            </p:nvSpPr>
            <p:spPr bwMode="auto">
              <a:xfrm>
                <a:off x="3312" y="158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5424" name="Line 16"/>
              <p:cNvSpPr>
                <a:spLocks noChangeShapeType="1"/>
              </p:cNvSpPr>
              <p:nvPr/>
            </p:nvSpPr>
            <p:spPr bwMode="auto">
              <a:xfrm>
                <a:off x="3312" y="182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5425" name="Line 17"/>
              <p:cNvSpPr>
                <a:spLocks noChangeShapeType="1"/>
              </p:cNvSpPr>
              <p:nvPr/>
            </p:nvSpPr>
            <p:spPr bwMode="auto">
              <a:xfrm>
                <a:off x="3312" y="206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5426" name="Line 18"/>
              <p:cNvSpPr>
                <a:spLocks noChangeShapeType="1"/>
              </p:cNvSpPr>
              <p:nvPr/>
            </p:nvSpPr>
            <p:spPr bwMode="auto">
              <a:xfrm>
                <a:off x="3312" y="230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5427" name="Line 19"/>
              <p:cNvSpPr>
                <a:spLocks noChangeShapeType="1"/>
              </p:cNvSpPr>
              <p:nvPr/>
            </p:nvSpPr>
            <p:spPr bwMode="auto">
              <a:xfrm>
                <a:off x="3312" y="254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5428" name="Text Box 20"/>
              <p:cNvSpPr txBox="1">
                <a:spLocks noChangeArrowheads="1"/>
              </p:cNvSpPr>
              <p:nvPr/>
            </p:nvSpPr>
            <p:spPr bwMode="auto">
              <a:xfrm>
                <a:off x="3475" y="2693"/>
                <a:ext cx="18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/>
                  <a:t> </a:t>
                </a:r>
              </a:p>
            </p:txBody>
          </p:sp>
        </p:grpSp>
        <p:sp>
          <p:nvSpPr>
            <p:cNvPr id="785429" name="Text Box 21"/>
            <p:cNvSpPr txBox="1">
              <a:spLocks noChangeArrowheads="1"/>
            </p:cNvSpPr>
            <p:nvPr/>
          </p:nvSpPr>
          <p:spPr bwMode="auto">
            <a:xfrm>
              <a:off x="2653" y="1056"/>
              <a:ext cx="5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data</a:t>
              </a:r>
            </a:p>
          </p:txBody>
        </p:sp>
      </p:grpSp>
      <p:sp>
        <p:nvSpPr>
          <p:cNvPr id="785430" name="Text Box 22"/>
          <p:cNvSpPr txBox="1">
            <a:spLocks noChangeArrowheads="1"/>
          </p:cNvSpPr>
          <p:nvPr/>
        </p:nvSpPr>
        <p:spPr bwMode="auto">
          <a:xfrm>
            <a:off x="7620000" y="1598613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67</a:t>
            </a:r>
          </a:p>
        </p:txBody>
      </p:sp>
      <p:sp>
        <p:nvSpPr>
          <p:cNvPr id="785431" name="Text Box 23"/>
          <p:cNvSpPr txBox="1">
            <a:spLocks noChangeArrowheads="1"/>
          </p:cNvSpPr>
          <p:nvPr/>
        </p:nvSpPr>
        <p:spPr bwMode="auto">
          <a:xfrm>
            <a:off x="7608888" y="1979613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785432" name="Text Box 24"/>
          <p:cNvSpPr txBox="1">
            <a:spLocks noChangeArrowheads="1"/>
          </p:cNvSpPr>
          <p:nvPr/>
        </p:nvSpPr>
        <p:spPr bwMode="auto">
          <a:xfrm>
            <a:off x="7532688" y="2360613"/>
            <a:ext cx="74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114</a:t>
            </a:r>
          </a:p>
        </p:txBody>
      </p:sp>
      <p:sp>
        <p:nvSpPr>
          <p:cNvPr id="785433" name="Text Box 25"/>
          <p:cNvSpPr txBox="1">
            <a:spLocks noChangeArrowheads="1"/>
          </p:cNvSpPr>
          <p:nvPr/>
        </p:nvSpPr>
        <p:spPr bwMode="auto">
          <a:xfrm>
            <a:off x="7543800" y="2741613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101</a:t>
            </a:r>
          </a:p>
        </p:txBody>
      </p:sp>
      <p:sp>
        <p:nvSpPr>
          <p:cNvPr id="785434" name="Text Box 26"/>
          <p:cNvSpPr txBox="1">
            <a:spLocks noChangeArrowheads="1"/>
          </p:cNvSpPr>
          <p:nvPr/>
        </p:nvSpPr>
        <p:spPr bwMode="auto">
          <a:xfrm>
            <a:off x="7534275" y="3122613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121</a:t>
            </a:r>
          </a:p>
        </p:txBody>
      </p:sp>
      <p:sp>
        <p:nvSpPr>
          <p:cNvPr id="785435" name="Text Box 27"/>
          <p:cNvSpPr txBox="1">
            <a:spLocks noChangeArrowheads="1"/>
          </p:cNvSpPr>
          <p:nvPr/>
        </p:nvSpPr>
        <p:spPr bwMode="auto">
          <a:xfrm>
            <a:off x="7707313" y="350361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5436" name="Text Box 28"/>
          <p:cNvSpPr txBox="1">
            <a:spLocks noChangeArrowheads="1"/>
          </p:cNvSpPr>
          <p:nvPr/>
        </p:nvSpPr>
        <p:spPr bwMode="auto">
          <a:xfrm>
            <a:off x="7707313" y="39624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5437" name="Text Box 29"/>
          <p:cNvSpPr txBox="1">
            <a:spLocks noChangeArrowheads="1"/>
          </p:cNvSpPr>
          <p:nvPr/>
        </p:nvSpPr>
        <p:spPr bwMode="auto">
          <a:xfrm>
            <a:off x="304800" y="4572000"/>
            <a:ext cx="346551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chemeClr val="tx1"/>
                </a:solidFill>
              </a:rPr>
              <a:t>Similarly, when you write data out to a file, it’s stored as  ASCII numbers too!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85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85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8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9 -2.11307E-6 L 0.04809 0.24166 L 0.03836 0.48981 L -0.15469 0.70621 " pathEditMode="relative" rAng="0" ptsTypes="AAAA">
                                      <p:cBhvr>
                                        <p:cTn id="42" dur="500" fill="hold"/>
                                        <p:tgtEl>
                                          <p:spTgt spid="7854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59" y="35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8.43373E-7 L 0.0408 0.22011 L 0.03108 0.44648 L -0.16198 0.64388 " pathEditMode="relative" rAng="0" ptsTypes="AAAA">
                                      <p:cBhvr>
                                        <p:cTn id="48" dur="1000" fill="hold"/>
                                        <p:tgtEl>
                                          <p:spTgt spid="7854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59" y="321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9981E-6 L 0.0408 0.20435 L 0.03107 0.4145 L -0.16198 0.59777 " pathEditMode="relative" rAng="0" ptsTypes="AAAA">
                                      <p:cBhvr>
                                        <p:cTn id="54" dur="1000" fill="hold"/>
                                        <p:tgtEl>
                                          <p:spTgt spid="7854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59" y="29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24374E-6 L 0.0408 0.17887 L 0.03108 0.36261 L -0.16198 0.52294 " pathEditMode="relative" rAng="0" ptsTypes="AAAA">
                                      <p:cBhvr>
                                        <p:cTn id="60" dur="1000" fill="hold"/>
                                        <p:tgtEl>
                                          <p:spTgt spid="7854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59" y="261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87303E-7 L 0.0408 0.16358 L 0.03108 0.33179 L -0.16198 0.47845 " pathEditMode="relative" rAng="0" ptsTypes="AAAA">
                                      <p:cBhvr>
                                        <p:cTn id="66" dur="1000" fill="hold"/>
                                        <p:tgtEl>
                                          <p:spTgt spid="7854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59" y="239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430" grpId="0"/>
      <p:bldP spid="785430" grpId="1"/>
      <p:bldP spid="785430" grpId="2"/>
      <p:bldP spid="785431" grpId="0"/>
      <p:bldP spid="785431" grpId="1"/>
      <p:bldP spid="785431" grpId="2"/>
      <p:bldP spid="785432" grpId="0"/>
      <p:bldP spid="785432" grpId="1"/>
      <p:bldP spid="785432" grpId="2"/>
      <p:bldP spid="785433" grpId="0"/>
      <p:bldP spid="785433" grpId="1"/>
      <p:bldP spid="785433" grpId="2"/>
      <p:bldP spid="785434" grpId="0"/>
      <p:bldP spid="785434" grpId="1"/>
      <p:bldP spid="785434" grpId="2"/>
      <p:bldP spid="785435" grpId="0"/>
      <p:bldP spid="785436" grpId="0"/>
      <p:bldP spid="78543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9366-BE15-4EE5-9573-B81C79209EF9}" type="slidenum">
              <a:rPr lang="en-US"/>
              <a:pPr/>
              <a:t>25</a:t>
            </a:fld>
            <a:endParaRPr lang="en-US"/>
          </a:p>
        </p:txBody>
      </p:sp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52400"/>
            <a:ext cx="7772400" cy="1143000"/>
          </a:xfrm>
        </p:spPr>
        <p:txBody>
          <a:bodyPr/>
          <a:lstStyle/>
          <a:p>
            <a:r>
              <a:rPr lang="en-US"/>
              <a:t>Bytes and Bits</a:t>
            </a:r>
          </a:p>
        </p:txBody>
      </p:sp>
      <p:sp>
        <p:nvSpPr>
          <p:cNvPr id="787459" name="Text Box 3"/>
          <p:cNvSpPr txBox="1">
            <a:spLocks noChangeArrowheads="1"/>
          </p:cNvSpPr>
          <p:nvPr/>
        </p:nvSpPr>
        <p:spPr bwMode="auto">
          <a:xfrm>
            <a:off x="593725" y="914400"/>
            <a:ext cx="82454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Now, as you’ve probably heard, the computer actually</a:t>
            </a:r>
            <a:r>
              <a:rPr lang="en-US">
                <a:solidFill>
                  <a:srgbClr val="6600CC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stores all numbers as 1’s and 0’s (</a:t>
            </a:r>
            <a:r>
              <a:rPr lang="en-US">
                <a:solidFill>
                  <a:srgbClr val="006666"/>
                </a:solidFill>
              </a:rPr>
              <a:t>in binary)</a:t>
            </a:r>
            <a:r>
              <a:rPr lang="en-US">
                <a:solidFill>
                  <a:schemeClr val="tx1"/>
                </a:solidFill>
              </a:rPr>
              <a:t> instead of decimal…</a:t>
            </a:r>
          </a:p>
        </p:txBody>
      </p:sp>
      <p:sp>
        <p:nvSpPr>
          <p:cNvPr id="787460" name="Rectangle 4"/>
          <p:cNvSpPr>
            <a:spLocks noChangeArrowheads="1"/>
          </p:cNvSpPr>
          <p:nvPr/>
        </p:nvSpPr>
        <p:spPr bwMode="auto">
          <a:xfrm>
            <a:off x="838200" y="2292350"/>
            <a:ext cx="5181600" cy="2286000"/>
          </a:xfrm>
          <a:prstGeom prst="rect">
            <a:avLst/>
          </a:prstGeom>
          <a:solidFill>
            <a:srgbClr val="E7FFE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7461" name="Text Box 5"/>
          <p:cNvSpPr txBox="1">
            <a:spLocks noChangeArrowheads="1"/>
          </p:cNvSpPr>
          <p:nvPr/>
        </p:nvSpPr>
        <p:spPr bwMode="auto">
          <a:xfrm>
            <a:off x="838200" y="2292350"/>
            <a:ext cx="51816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main()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char data[7] = “Carey”;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ofstream out(“file.dat”);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out &lt;&lt; data;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out.close();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grpSp>
        <p:nvGrpSpPr>
          <p:cNvPr id="787462" name="Group 6"/>
          <p:cNvGrpSpPr>
            <a:grpSpLocks/>
          </p:cNvGrpSpPr>
          <p:nvPr/>
        </p:nvGrpSpPr>
        <p:grpSpPr bwMode="auto">
          <a:xfrm>
            <a:off x="6232525" y="1911350"/>
            <a:ext cx="2236788" cy="3117850"/>
            <a:chOff x="2691" y="1056"/>
            <a:chExt cx="1197" cy="1964"/>
          </a:xfrm>
        </p:grpSpPr>
        <p:grpSp>
          <p:nvGrpSpPr>
            <p:cNvPr id="787463" name="Group 7"/>
            <p:cNvGrpSpPr>
              <a:grpSpLocks/>
            </p:cNvGrpSpPr>
            <p:nvPr/>
          </p:nvGrpSpPr>
          <p:grpSpPr bwMode="auto">
            <a:xfrm>
              <a:off x="3312" y="1104"/>
              <a:ext cx="576" cy="1916"/>
              <a:chOff x="3312" y="1104"/>
              <a:chExt cx="576" cy="1916"/>
            </a:xfrm>
          </p:grpSpPr>
          <p:sp>
            <p:nvSpPr>
              <p:cNvPr id="787464" name="Rectangle 8"/>
              <p:cNvSpPr>
                <a:spLocks noChangeArrowheads="1"/>
              </p:cNvSpPr>
              <p:nvPr/>
            </p:nvSpPr>
            <p:spPr bwMode="auto">
              <a:xfrm>
                <a:off x="3312" y="1104"/>
                <a:ext cx="576" cy="1728"/>
              </a:xfrm>
              <a:prstGeom prst="rect">
                <a:avLst/>
              </a:prstGeom>
              <a:solidFill>
                <a:srgbClr val="CCFFFF"/>
              </a:solidFill>
              <a:ln w="2857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7465" name="Line 9"/>
              <p:cNvSpPr>
                <a:spLocks noChangeShapeType="1"/>
              </p:cNvSpPr>
              <p:nvPr/>
            </p:nvSpPr>
            <p:spPr bwMode="auto">
              <a:xfrm>
                <a:off x="3312" y="134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7466" name="Line 10"/>
              <p:cNvSpPr>
                <a:spLocks noChangeShapeType="1"/>
              </p:cNvSpPr>
              <p:nvPr/>
            </p:nvSpPr>
            <p:spPr bwMode="auto">
              <a:xfrm>
                <a:off x="3312" y="158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7467" name="Line 11"/>
              <p:cNvSpPr>
                <a:spLocks noChangeShapeType="1"/>
              </p:cNvSpPr>
              <p:nvPr/>
            </p:nvSpPr>
            <p:spPr bwMode="auto">
              <a:xfrm>
                <a:off x="3312" y="182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7468" name="Line 12"/>
              <p:cNvSpPr>
                <a:spLocks noChangeShapeType="1"/>
              </p:cNvSpPr>
              <p:nvPr/>
            </p:nvSpPr>
            <p:spPr bwMode="auto">
              <a:xfrm>
                <a:off x="3312" y="206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7469" name="Line 13"/>
              <p:cNvSpPr>
                <a:spLocks noChangeShapeType="1"/>
              </p:cNvSpPr>
              <p:nvPr/>
            </p:nvSpPr>
            <p:spPr bwMode="auto">
              <a:xfrm>
                <a:off x="3312" y="230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7470" name="Line 14"/>
              <p:cNvSpPr>
                <a:spLocks noChangeShapeType="1"/>
              </p:cNvSpPr>
              <p:nvPr/>
            </p:nvSpPr>
            <p:spPr bwMode="auto">
              <a:xfrm>
                <a:off x="3312" y="254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7471" name="Text Box 15"/>
              <p:cNvSpPr txBox="1">
                <a:spLocks noChangeArrowheads="1"/>
              </p:cNvSpPr>
              <p:nvPr/>
            </p:nvSpPr>
            <p:spPr bwMode="auto">
              <a:xfrm>
                <a:off x="3489" y="2693"/>
                <a:ext cx="15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/>
                  <a:t> </a:t>
                </a:r>
              </a:p>
            </p:txBody>
          </p:sp>
        </p:grpSp>
        <p:sp>
          <p:nvSpPr>
            <p:cNvPr id="787472" name="Text Box 16"/>
            <p:cNvSpPr txBox="1">
              <a:spLocks noChangeArrowheads="1"/>
            </p:cNvSpPr>
            <p:nvPr/>
          </p:nvSpPr>
          <p:spPr bwMode="auto">
            <a:xfrm>
              <a:off x="2691" y="1056"/>
              <a:ext cx="4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data</a:t>
              </a:r>
            </a:p>
          </p:txBody>
        </p:sp>
      </p:grpSp>
      <p:grpSp>
        <p:nvGrpSpPr>
          <p:cNvPr id="787481" name="Group 25"/>
          <p:cNvGrpSpPr>
            <a:grpSpLocks/>
          </p:cNvGrpSpPr>
          <p:nvPr/>
        </p:nvGrpSpPr>
        <p:grpSpPr bwMode="auto">
          <a:xfrm>
            <a:off x="7324725" y="1981200"/>
            <a:ext cx="1885950" cy="2700338"/>
            <a:chOff x="4614" y="1248"/>
            <a:chExt cx="1188" cy="1701"/>
          </a:xfrm>
        </p:grpSpPr>
        <p:sp>
          <p:nvSpPr>
            <p:cNvPr id="787482" name="Text Box 26"/>
            <p:cNvSpPr txBox="1">
              <a:spLocks noChangeArrowheads="1"/>
            </p:cNvSpPr>
            <p:nvPr/>
          </p:nvSpPr>
          <p:spPr bwMode="auto">
            <a:xfrm>
              <a:off x="4643" y="1248"/>
              <a:ext cx="7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01000011 </a:t>
              </a:r>
            </a:p>
          </p:txBody>
        </p:sp>
        <p:sp>
          <p:nvSpPr>
            <p:cNvPr id="787483" name="Text Box 27"/>
            <p:cNvSpPr txBox="1">
              <a:spLocks noChangeArrowheads="1"/>
            </p:cNvSpPr>
            <p:nvPr/>
          </p:nvSpPr>
          <p:spPr bwMode="auto">
            <a:xfrm>
              <a:off x="4636" y="1488"/>
              <a:ext cx="7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01100001 </a:t>
              </a:r>
            </a:p>
          </p:txBody>
        </p:sp>
        <p:sp>
          <p:nvSpPr>
            <p:cNvPr id="787484" name="Text Box 28"/>
            <p:cNvSpPr txBox="1">
              <a:spLocks noChangeArrowheads="1"/>
            </p:cNvSpPr>
            <p:nvPr/>
          </p:nvSpPr>
          <p:spPr bwMode="auto">
            <a:xfrm>
              <a:off x="4616" y="1728"/>
              <a:ext cx="7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</a:rPr>
                <a:t>01110010</a:t>
              </a:r>
            </a:p>
          </p:txBody>
        </p:sp>
        <p:sp>
          <p:nvSpPr>
            <p:cNvPr id="787485" name="Text Box 29"/>
            <p:cNvSpPr txBox="1">
              <a:spLocks noChangeArrowheads="1"/>
            </p:cNvSpPr>
            <p:nvPr/>
          </p:nvSpPr>
          <p:spPr bwMode="auto">
            <a:xfrm>
              <a:off x="4623" y="1968"/>
              <a:ext cx="7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</a:rPr>
                <a:t>01100101</a:t>
              </a:r>
            </a:p>
          </p:txBody>
        </p:sp>
        <p:sp>
          <p:nvSpPr>
            <p:cNvPr id="787486" name="Text Box 30"/>
            <p:cNvSpPr txBox="1">
              <a:spLocks noChangeArrowheads="1"/>
            </p:cNvSpPr>
            <p:nvPr/>
          </p:nvSpPr>
          <p:spPr bwMode="auto">
            <a:xfrm>
              <a:off x="4617" y="2208"/>
              <a:ext cx="7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</a:rPr>
                <a:t>01111001</a:t>
              </a:r>
            </a:p>
          </p:txBody>
        </p:sp>
        <p:sp>
          <p:nvSpPr>
            <p:cNvPr id="787487" name="Text Box 31"/>
            <p:cNvSpPr txBox="1">
              <a:spLocks noChangeArrowheads="1"/>
            </p:cNvSpPr>
            <p:nvPr/>
          </p:nvSpPr>
          <p:spPr bwMode="auto">
            <a:xfrm>
              <a:off x="4614" y="2448"/>
              <a:ext cx="9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00000000    </a:t>
              </a:r>
            </a:p>
          </p:txBody>
        </p:sp>
        <p:sp>
          <p:nvSpPr>
            <p:cNvPr id="787488" name="Text Box 32"/>
            <p:cNvSpPr txBox="1">
              <a:spLocks noChangeArrowheads="1"/>
            </p:cNvSpPr>
            <p:nvPr/>
          </p:nvSpPr>
          <p:spPr bwMode="auto">
            <a:xfrm>
              <a:off x="4614" y="2737"/>
              <a:ext cx="11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00000000        </a:t>
              </a:r>
            </a:p>
          </p:txBody>
        </p:sp>
      </p:grpSp>
      <p:sp>
        <p:nvSpPr>
          <p:cNvPr id="787489" name="Text Box 33"/>
          <p:cNvSpPr txBox="1">
            <a:spLocks noChangeArrowheads="1"/>
          </p:cNvSpPr>
          <p:nvPr/>
        </p:nvSpPr>
        <p:spPr bwMode="auto">
          <a:xfrm>
            <a:off x="593725" y="4846638"/>
            <a:ext cx="6416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Each character is represented by 8 bits.</a:t>
            </a:r>
          </a:p>
        </p:txBody>
      </p:sp>
      <p:sp>
        <p:nvSpPr>
          <p:cNvPr id="787490" name="Rectangle 34"/>
          <p:cNvSpPr>
            <a:spLocks noChangeArrowheads="1"/>
          </p:cNvSpPr>
          <p:nvPr/>
        </p:nvSpPr>
        <p:spPr bwMode="auto">
          <a:xfrm>
            <a:off x="7369175" y="1981200"/>
            <a:ext cx="1174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tx1"/>
                </a:solidFill>
              </a:rPr>
              <a:t>01000011</a:t>
            </a:r>
          </a:p>
        </p:txBody>
      </p:sp>
      <p:sp>
        <p:nvSpPr>
          <p:cNvPr id="787491" name="Text Box 35"/>
          <p:cNvSpPr txBox="1">
            <a:spLocks noChangeArrowheads="1"/>
          </p:cNvSpPr>
          <p:nvPr/>
        </p:nvSpPr>
        <p:spPr bwMode="auto">
          <a:xfrm>
            <a:off x="609600" y="5867400"/>
            <a:ext cx="7026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Each bit can have a value of either </a:t>
            </a:r>
            <a:r>
              <a:rPr lang="en-US">
                <a:solidFill>
                  <a:srgbClr val="008080"/>
                </a:solidFill>
              </a:rPr>
              <a:t>0</a:t>
            </a:r>
            <a:r>
              <a:rPr lang="en-US">
                <a:solidFill>
                  <a:schemeClr val="tx1"/>
                </a:solidFill>
              </a:rPr>
              <a:t> or </a:t>
            </a:r>
            <a:r>
              <a:rPr lang="en-US">
                <a:solidFill>
                  <a:srgbClr val="008080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(i.e. </a:t>
            </a:r>
            <a:r>
              <a:rPr lang="en-US">
                <a:solidFill>
                  <a:srgbClr val="6600CC"/>
                </a:solidFill>
              </a:rPr>
              <a:t>1</a:t>
            </a:r>
            <a:r>
              <a:rPr lang="en-US">
                <a:solidFill>
                  <a:schemeClr val="tx1"/>
                </a:solidFill>
              </a:rPr>
              <a:t> = </a:t>
            </a:r>
            <a:r>
              <a:rPr lang="en-US">
                <a:solidFill>
                  <a:srgbClr val="6600CC"/>
                </a:solidFill>
              </a:rPr>
              <a:t>high voltage</a:t>
            </a:r>
            <a:r>
              <a:rPr lang="en-US">
                <a:solidFill>
                  <a:schemeClr val="tx1"/>
                </a:solidFill>
              </a:rPr>
              <a:t> and </a:t>
            </a:r>
            <a:r>
              <a:rPr lang="en-US">
                <a:solidFill>
                  <a:srgbClr val="6600CC"/>
                </a:solidFill>
              </a:rPr>
              <a:t>0</a:t>
            </a:r>
            <a:r>
              <a:rPr lang="en-US">
                <a:solidFill>
                  <a:schemeClr val="tx1"/>
                </a:solidFill>
              </a:rPr>
              <a:t> = </a:t>
            </a:r>
            <a:r>
              <a:rPr lang="en-US">
                <a:solidFill>
                  <a:srgbClr val="6600CC"/>
                </a:solidFill>
              </a:rPr>
              <a:t>low voltage</a:t>
            </a:r>
            <a:r>
              <a:rPr lang="en-US">
                <a:solidFill>
                  <a:schemeClr val="tx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59592E-6 L -0.52847 0.4981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7874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24" y="2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7489" grpId="0"/>
      <p:bldP spid="787490" grpId="0"/>
      <p:bldP spid="787490" grpId="1"/>
      <p:bldP spid="78749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4417-701F-46C2-A044-D0875DADF593}" type="slidenum">
              <a:rPr lang="en-US"/>
              <a:pPr/>
              <a:t>26</a:t>
            </a:fld>
            <a:endParaRPr lang="en-US"/>
          </a:p>
        </p:txBody>
      </p:sp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52400"/>
            <a:ext cx="7772400" cy="1143000"/>
          </a:xfrm>
        </p:spPr>
        <p:txBody>
          <a:bodyPr/>
          <a:lstStyle/>
          <a:p>
            <a:r>
              <a:rPr lang="en-US"/>
              <a:t>Binary and Decimal</a:t>
            </a:r>
          </a:p>
        </p:txBody>
      </p:sp>
      <p:sp>
        <p:nvSpPr>
          <p:cNvPr id="789507" name="Text Box 3"/>
          <p:cNvSpPr txBox="1">
            <a:spLocks noChangeArrowheads="1"/>
          </p:cNvSpPr>
          <p:nvPr/>
        </p:nvSpPr>
        <p:spPr bwMode="auto">
          <a:xfrm>
            <a:off x="593725" y="914400"/>
            <a:ext cx="82454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chemeClr val="tx1"/>
                </a:solidFill>
              </a:rPr>
              <a:t>Every decimal number has an equivalent binary representation (they’re just two ways of representing the same thing)</a:t>
            </a:r>
          </a:p>
        </p:txBody>
      </p:sp>
      <p:sp>
        <p:nvSpPr>
          <p:cNvPr id="789508" name="Text Box 4"/>
          <p:cNvSpPr txBox="1">
            <a:spLocks noChangeArrowheads="1"/>
          </p:cNvSpPr>
          <p:nvPr/>
        </p:nvSpPr>
        <p:spPr bwMode="auto">
          <a:xfrm>
            <a:off x="1143000" y="2027238"/>
            <a:ext cx="2579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Decimal Number</a:t>
            </a:r>
          </a:p>
        </p:txBody>
      </p:sp>
      <p:sp>
        <p:nvSpPr>
          <p:cNvPr id="789509" name="Text Box 5"/>
          <p:cNvSpPr txBox="1">
            <a:spLocks noChangeArrowheads="1"/>
          </p:cNvSpPr>
          <p:nvPr/>
        </p:nvSpPr>
        <p:spPr bwMode="auto">
          <a:xfrm>
            <a:off x="5257800" y="2057400"/>
            <a:ext cx="2706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Binary Equivalent</a:t>
            </a:r>
          </a:p>
        </p:txBody>
      </p:sp>
      <p:grpSp>
        <p:nvGrpSpPr>
          <p:cNvPr id="789510" name="Group 6"/>
          <p:cNvGrpSpPr>
            <a:grpSpLocks/>
          </p:cNvGrpSpPr>
          <p:nvPr/>
        </p:nvGrpSpPr>
        <p:grpSpPr bwMode="auto">
          <a:xfrm>
            <a:off x="1828800" y="2590800"/>
            <a:ext cx="5473700" cy="2513013"/>
            <a:chOff x="1152" y="1632"/>
            <a:chExt cx="3448" cy="1583"/>
          </a:xfrm>
        </p:grpSpPr>
        <p:sp>
          <p:nvSpPr>
            <p:cNvPr id="789511" name="Text Box 7"/>
            <p:cNvSpPr txBox="1">
              <a:spLocks noChangeArrowheads="1"/>
            </p:cNvSpPr>
            <p:nvPr/>
          </p:nvSpPr>
          <p:spPr bwMode="auto">
            <a:xfrm>
              <a:off x="1254" y="1632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89512" name="Text Box 8"/>
            <p:cNvSpPr txBox="1">
              <a:spLocks noChangeArrowheads="1"/>
            </p:cNvSpPr>
            <p:nvPr/>
          </p:nvSpPr>
          <p:spPr bwMode="auto">
            <a:xfrm>
              <a:off x="3695" y="1632"/>
              <a:ext cx="9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00000000</a:t>
              </a:r>
            </a:p>
          </p:txBody>
        </p:sp>
        <p:sp>
          <p:nvSpPr>
            <p:cNvPr id="789513" name="Text Box 9"/>
            <p:cNvSpPr txBox="1">
              <a:spLocks noChangeArrowheads="1"/>
            </p:cNvSpPr>
            <p:nvPr/>
          </p:nvSpPr>
          <p:spPr bwMode="auto">
            <a:xfrm>
              <a:off x="1258" y="1855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89514" name="Text Box 10"/>
            <p:cNvSpPr txBox="1">
              <a:spLocks noChangeArrowheads="1"/>
            </p:cNvSpPr>
            <p:nvPr/>
          </p:nvSpPr>
          <p:spPr bwMode="auto">
            <a:xfrm>
              <a:off x="3699" y="1855"/>
              <a:ext cx="9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00000001</a:t>
              </a:r>
            </a:p>
          </p:txBody>
        </p:sp>
        <p:sp>
          <p:nvSpPr>
            <p:cNvPr id="789515" name="Text Box 11"/>
            <p:cNvSpPr txBox="1">
              <a:spLocks noChangeArrowheads="1"/>
            </p:cNvSpPr>
            <p:nvPr/>
          </p:nvSpPr>
          <p:spPr bwMode="auto">
            <a:xfrm>
              <a:off x="1259" y="2083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89516" name="Text Box 12"/>
            <p:cNvSpPr txBox="1">
              <a:spLocks noChangeArrowheads="1"/>
            </p:cNvSpPr>
            <p:nvPr/>
          </p:nvSpPr>
          <p:spPr bwMode="auto">
            <a:xfrm>
              <a:off x="3700" y="2083"/>
              <a:ext cx="9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00000010</a:t>
              </a:r>
            </a:p>
          </p:txBody>
        </p:sp>
        <p:sp>
          <p:nvSpPr>
            <p:cNvPr id="789517" name="Text Box 13"/>
            <p:cNvSpPr txBox="1">
              <a:spLocks noChangeArrowheads="1"/>
            </p:cNvSpPr>
            <p:nvPr/>
          </p:nvSpPr>
          <p:spPr bwMode="auto">
            <a:xfrm>
              <a:off x="1253" y="2323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89518" name="Text Box 14"/>
            <p:cNvSpPr txBox="1">
              <a:spLocks noChangeArrowheads="1"/>
            </p:cNvSpPr>
            <p:nvPr/>
          </p:nvSpPr>
          <p:spPr bwMode="auto">
            <a:xfrm>
              <a:off x="3694" y="2323"/>
              <a:ext cx="9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00000011</a:t>
              </a:r>
            </a:p>
          </p:txBody>
        </p:sp>
        <p:sp>
          <p:nvSpPr>
            <p:cNvPr id="789519" name="Text Box 15"/>
            <p:cNvSpPr txBox="1">
              <a:spLocks noChangeArrowheads="1"/>
            </p:cNvSpPr>
            <p:nvPr/>
          </p:nvSpPr>
          <p:spPr bwMode="auto">
            <a:xfrm>
              <a:off x="1253" y="2551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89520" name="Text Box 16"/>
            <p:cNvSpPr txBox="1">
              <a:spLocks noChangeArrowheads="1"/>
            </p:cNvSpPr>
            <p:nvPr/>
          </p:nvSpPr>
          <p:spPr bwMode="auto">
            <a:xfrm>
              <a:off x="3694" y="2551"/>
              <a:ext cx="9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00000100</a:t>
              </a:r>
            </a:p>
          </p:txBody>
        </p:sp>
        <p:sp>
          <p:nvSpPr>
            <p:cNvPr id="789521" name="Text Box 17"/>
            <p:cNvSpPr txBox="1">
              <a:spLocks noChangeArrowheads="1"/>
            </p:cNvSpPr>
            <p:nvPr/>
          </p:nvSpPr>
          <p:spPr bwMode="auto">
            <a:xfrm>
              <a:off x="1152" y="2965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255</a:t>
              </a:r>
            </a:p>
          </p:txBody>
        </p:sp>
        <p:sp>
          <p:nvSpPr>
            <p:cNvPr id="789522" name="Text Box 18"/>
            <p:cNvSpPr txBox="1">
              <a:spLocks noChangeArrowheads="1"/>
            </p:cNvSpPr>
            <p:nvPr/>
          </p:nvSpPr>
          <p:spPr bwMode="auto">
            <a:xfrm>
              <a:off x="3700" y="2965"/>
              <a:ext cx="9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11111111</a:t>
              </a:r>
            </a:p>
          </p:txBody>
        </p:sp>
        <p:sp>
          <p:nvSpPr>
            <p:cNvPr id="789523" name="Text Box 19"/>
            <p:cNvSpPr txBox="1">
              <a:spLocks noChangeArrowheads="1"/>
            </p:cNvSpPr>
            <p:nvPr/>
          </p:nvSpPr>
          <p:spPr bwMode="auto">
            <a:xfrm>
              <a:off x="1248" y="2715"/>
              <a:ext cx="2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789524" name="Text Box 20"/>
            <p:cNvSpPr txBox="1">
              <a:spLocks noChangeArrowheads="1"/>
            </p:cNvSpPr>
            <p:nvPr/>
          </p:nvSpPr>
          <p:spPr bwMode="auto">
            <a:xfrm>
              <a:off x="4080" y="2715"/>
              <a:ext cx="2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…</a:t>
              </a:r>
            </a:p>
          </p:txBody>
        </p:sp>
      </p:grpSp>
      <p:sp>
        <p:nvSpPr>
          <p:cNvPr id="789525" name="Text Box 21"/>
          <p:cNvSpPr txBox="1">
            <a:spLocks noChangeArrowheads="1"/>
          </p:cNvSpPr>
          <p:nvPr/>
        </p:nvSpPr>
        <p:spPr bwMode="auto">
          <a:xfrm>
            <a:off x="609600" y="5486400"/>
            <a:ext cx="82454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chemeClr val="tx1"/>
                </a:solidFill>
              </a:rPr>
              <a:t>So that’s binary…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42FF-1F19-4511-AB0E-87CDE8AA33CF}" type="slidenum">
              <a:rPr lang="en-US"/>
              <a:pPr/>
              <a:t>27</a:t>
            </a:fld>
            <a:endParaRPr lang="en-US"/>
          </a:p>
        </p:txBody>
      </p:sp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r>
              <a:rPr lang="en-US"/>
              <a:t>Consider a Data File</a:t>
            </a:r>
          </a:p>
        </p:txBody>
      </p:sp>
      <p:sp>
        <p:nvSpPr>
          <p:cNvPr id="791555" name="Text Box 3"/>
          <p:cNvSpPr txBox="1">
            <a:spLocks noChangeArrowheads="1"/>
          </p:cNvSpPr>
          <p:nvPr/>
        </p:nvSpPr>
        <p:spPr bwMode="auto">
          <a:xfrm>
            <a:off x="593725" y="1143000"/>
            <a:ext cx="8245475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chemeClr val="tx1"/>
                </a:solidFill>
              </a:rPr>
              <a:t>Now lets consider a simple data file containing the data: </a:t>
            </a:r>
          </a:p>
          <a:p>
            <a:pPr algn="ctr"/>
            <a:endParaRPr lang="en-US" sz="2200">
              <a:solidFill>
                <a:schemeClr val="tx1"/>
              </a:solidFill>
            </a:endParaRPr>
          </a:p>
          <a:p>
            <a:pPr algn="ctr"/>
            <a:r>
              <a:rPr lang="en-US" sz="2200">
                <a:solidFill>
                  <a:srgbClr val="6600CC"/>
                </a:solidFill>
              </a:rPr>
              <a:t>“</a:t>
            </a:r>
            <a:r>
              <a:rPr lang="en-US">
                <a:solidFill>
                  <a:srgbClr val="6600CC"/>
                </a:solidFill>
              </a:rPr>
              <a:t>I AM SAM MAM.</a:t>
            </a:r>
            <a:r>
              <a:rPr lang="en-US" sz="2200">
                <a:solidFill>
                  <a:srgbClr val="6600CC"/>
                </a:solidFill>
              </a:rPr>
              <a:t>”</a:t>
            </a:r>
          </a:p>
        </p:txBody>
      </p:sp>
      <p:grpSp>
        <p:nvGrpSpPr>
          <p:cNvPr id="791556" name="Group 4"/>
          <p:cNvGrpSpPr>
            <a:grpSpLocks/>
          </p:cNvGrpSpPr>
          <p:nvPr/>
        </p:nvGrpSpPr>
        <p:grpSpPr bwMode="auto">
          <a:xfrm>
            <a:off x="762000" y="4572000"/>
            <a:ext cx="7788275" cy="1524000"/>
            <a:chOff x="480" y="2880"/>
            <a:chExt cx="4906" cy="960"/>
          </a:xfrm>
        </p:grpSpPr>
        <p:sp>
          <p:nvSpPr>
            <p:cNvPr id="791557" name="Rectangle 5"/>
            <p:cNvSpPr>
              <a:spLocks noChangeArrowheads="1"/>
            </p:cNvSpPr>
            <p:nvPr/>
          </p:nvSpPr>
          <p:spPr bwMode="auto">
            <a:xfrm>
              <a:off x="480" y="3474"/>
              <a:ext cx="487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CC"/>
                  </a:solidFill>
                </a:rPr>
                <a:t>01001001 00100000 01000001 01001101 00100000 01010011 01000001 </a:t>
              </a:r>
            </a:p>
            <a:p>
              <a:r>
                <a:rPr lang="en-US" sz="1600" b="1">
                  <a:solidFill>
                    <a:srgbClr val="6600CC"/>
                  </a:solidFill>
                </a:rPr>
                <a:t>01001101 00100000 01001101 01000001 01001101 00101110</a:t>
              </a:r>
            </a:p>
          </p:txBody>
        </p:sp>
        <p:sp>
          <p:nvSpPr>
            <p:cNvPr id="791558" name="Text Box 6"/>
            <p:cNvSpPr txBox="1">
              <a:spLocks noChangeArrowheads="1"/>
            </p:cNvSpPr>
            <p:nvPr/>
          </p:nvSpPr>
          <p:spPr bwMode="auto">
            <a:xfrm>
              <a:off x="528" y="2880"/>
              <a:ext cx="4858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200">
                  <a:solidFill>
                    <a:schemeClr val="tx1"/>
                  </a:solidFill>
                </a:rPr>
                <a:t>And in reality, its </a:t>
              </a:r>
              <a:r>
                <a:rPr lang="en-US" sz="2200" i="1">
                  <a:solidFill>
                    <a:schemeClr val="tx1"/>
                  </a:solidFill>
                </a:rPr>
                <a:t>really </a:t>
              </a:r>
              <a:r>
                <a:rPr lang="en-US" sz="2200">
                  <a:solidFill>
                    <a:schemeClr val="tx1"/>
                  </a:solidFill>
                </a:rPr>
                <a:t>stored in the computer as a set of 104 binary digits (bits):</a:t>
              </a:r>
            </a:p>
          </p:txBody>
        </p:sp>
      </p:grpSp>
      <p:grpSp>
        <p:nvGrpSpPr>
          <p:cNvPr id="791559" name="Group 7"/>
          <p:cNvGrpSpPr>
            <a:grpSpLocks/>
          </p:cNvGrpSpPr>
          <p:nvPr/>
        </p:nvGrpSpPr>
        <p:grpSpPr bwMode="auto">
          <a:xfrm>
            <a:off x="822325" y="2560638"/>
            <a:ext cx="7712075" cy="1401762"/>
            <a:chOff x="518" y="1613"/>
            <a:chExt cx="4858" cy="883"/>
          </a:xfrm>
        </p:grpSpPr>
        <p:sp>
          <p:nvSpPr>
            <p:cNvPr id="791560" name="Text Box 8"/>
            <p:cNvSpPr txBox="1">
              <a:spLocks noChangeArrowheads="1"/>
            </p:cNvSpPr>
            <p:nvPr/>
          </p:nvSpPr>
          <p:spPr bwMode="auto">
            <a:xfrm>
              <a:off x="518" y="1613"/>
              <a:ext cx="4858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200">
                  <a:solidFill>
                    <a:schemeClr val="tx1"/>
                  </a:solidFill>
                </a:rPr>
                <a:t>As we’ve learned, this is actually stored as 13 numbers in our data file:</a:t>
              </a:r>
            </a:p>
          </p:txBody>
        </p:sp>
        <p:sp>
          <p:nvSpPr>
            <p:cNvPr id="791561" name="Rectangle 9"/>
            <p:cNvSpPr>
              <a:spLocks noChangeArrowheads="1"/>
            </p:cNvSpPr>
            <p:nvPr/>
          </p:nvSpPr>
          <p:spPr bwMode="auto">
            <a:xfrm>
              <a:off x="803" y="2208"/>
              <a:ext cx="41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73 32 65 77 32 83 65 77 32 77 65 77 46</a:t>
              </a:r>
            </a:p>
          </p:txBody>
        </p:sp>
      </p:grpSp>
      <p:sp>
        <p:nvSpPr>
          <p:cNvPr id="791562" name="Text Box 10"/>
          <p:cNvSpPr txBox="1">
            <a:spLocks noChangeArrowheads="1"/>
          </p:cNvSpPr>
          <p:nvPr/>
        </p:nvSpPr>
        <p:spPr bwMode="auto">
          <a:xfrm>
            <a:off x="4064000" y="6472238"/>
            <a:ext cx="5003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(13 characters * 8 bits/character = 104 bits)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1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1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56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45DC-92F1-4826-BF09-375C5C3BABA7}" type="slidenum">
              <a:rPr lang="en-US"/>
              <a:pPr/>
              <a:t>28</a:t>
            </a:fld>
            <a:endParaRPr lang="en-US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r>
              <a:rPr lang="en-US"/>
              <a:t>Data Compresion</a:t>
            </a:r>
          </a:p>
        </p:txBody>
      </p:sp>
      <p:grpSp>
        <p:nvGrpSpPr>
          <p:cNvPr id="793603" name="Group 3"/>
          <p:cNvGrpSpPr>
            <a:grpSpLocks/>
          </p:cNvGrpSpPr>
          <p:nvPr/>
        </p:nvGrpSpPr>
        <p:grpSpPr bwMode="auto">
          <a:xfrm>
            <a:off x="609600" y="1219200"/>
            <a:ext cx="7788275" cy="1644650"/>
            <a:chOff x="480" y="2880"/>
            <a:chExt cx="4906" cy="1036"/>
          </a:xfrm>
        </p:grpSpPr>
        <p:sp>
          <p:nvSpPr>
            <p:cNvPr id="793604" name="Rectangle 4"/>
            <p:cNvSpPr>
              <a:spLocks noChangeArrowheads="1"/>
            </p:cNvSpPr>
            <p:nvPr/>
          </p:nvSpPr>
          <p:spPr bwMode="auto">
            <a:xfrm>
              <a:off x="480" y="3474"/>
              <a:ext cx="487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CC"/>
                  </a:solidFill>
                </a:rPr>
                <a:t>01001001 00100000 01000001 01001101 00100000 01010011 01000001 </a:t>
              </a:r>
            </a:p>
            <a:p>
              <a:r>
                <a:rPr lang="en-US" sz="1600" b="1">
                  <a:solidFill>
                    <a:srgbClr val="6600CC"/>
                  </a:solidFill>
                </a:rPr>
                <a:t>01001101</a:t>
              </a:r>
              <a:r>
                <a:rPr lang="en-US" b="1">
                  <a:solidFill>
                    <a:schemeClr val="tx1"/>
                  </a:solidFill>
                </a:rPr>
                <a:t> </a:t>
              </a:r>
              <a:r>
                <a:rPr lang="en-US" sz="1600" b="1">
                  <a:solidFill>
                    <a:srgbClr val="6600CC"/>
                  </a:solidFill>
                </a:rPr>
                <a:t>00100000 01001101 01000001 01001101 00101110</a:t>
              </a:r>
            </a:p>
          </p:txBody>
        </p:sp>
        <p:sp>
          <p:nvSpPr>
            <p:cNvPr id="793605" name="Text Box 5"/>
            <p:cNvSpPr txBox="1">
              <a:spLocks noChangeArrowheads="1"/>
            </p:cNvSpPr>
            <p:nvPr/>
          </p:nvSpPr>
          <p:spPr bwMode="auto">
            <a:xfrm>
              <a:off x="528" y="2880"/>
              <a:ext cx="4858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200">
                  <a:solidFill>
                    <a:schemeClr val="tx1"/>
                  </a:solidFill>
                </a:rPr>
                <a:t>So our original string “</a:t>
              </a:r>
              <a:r>
                <a:rPr lang="en-US" sz="2200">
                  <a:solidFill>
                    <a:srgbClr val="006666"/>
                  </a:solidFill>
                </a:rPr>
                <a:t>I AM SAM MAM.</a:t>
              </a:r>
              <a:r>
                <a:rPr lang="en-US" sz="2200">
                  <a:solidFill>
                    <a:schemeClr val="tx1"/>
                  </a:solidFill>
                </a:rPr>
                <a:t>” requires 104 bits to store on our computer… OK.</a:t>
              </a:r>
            </a:p>
          </p:txBody>
        </p:sp>
      </p:grpSp>
      <p:sp>
        <p:nvSpPr>
          <p:cNvPr id="793606" name="Text Box 6"/>
          <p:cNvSpPr txBox="1">
            <a:spLocks noChangeArrowheads="1"/>
          </p:cNvSpPr>
          <p:nvPr/>
        </p:nvSpPr>
        <p:spPr bwMode="auto">
          <a:xfrm>
            <a:off x="457200" y="3200400"/>
            <a:ext cx="82454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The question is: </a:t>
            </a:r>
          </a:p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rgbClr val="800000"/>
                </a:solidFill>
              </a:rPr>
              <a:t>Can we somehow reduce the number of bits required to store our data?</a:t>
            </a:r>
          </a:p>
        </p:txBody>
      </p:sp>
      <p:sp>
        <p:nvSpPr>
          <p:cNvPr id="793607" name="Text Box 7"/>
          <p:cNvSpPr txBox="1">
            <a:spLocks noChangeArrowheads="1"/>
          </p:cNvSpPr>
          <p:nvPr/>
        </p:nvSpPr>
        <p:spPr bwMode="auto">
          <a:xfrm>
            <a:off x="1981200" y="5486400"/>
            <a:ext cx="4997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And of course, the answer is YES!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93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93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06" grpId="0"/>
      <p:bldP spid="79360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C6572-4885-4C8C-BB70-5FE2EC24A692}" type="slidenum">
              <a:rPr lang="en-US"/>
              <a:pPr/>
              <a:t>29</a:t>
            </a:fld>
            <a:endParaRPr lang="en-US"/>
          </a:p>
        </p:txBody>
      </p:sp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r>
              <a:rPr lang="en-US"/>
              <a:t>Huffman Encoding</a:t>
            </a:r>
          </a:p>
        </p:txBody>
      </p:sp>
      <p:sp>
        <p:nvSpPr>
          <p:cNvPr id="795651" name="Text Box 3"/>
          <p:cNvSpPr txBox="1">
            <a:spLocks noChangeArrowheads="1"/>
          </p:cNvSpPr>
          <p:nvPr/>
        </p:nvSpPr>
        <p:spPr bwMode="auto">
          <a:xfrm>
            <a:off x="365125" y="1036638"/>
            <a:ext cx="8245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To compress a file “file.dat” with Huffman encoding, we use the following steps:</a:t>
            </a:r>
          </a:p>
        </p:txBody>
      </p:sp>
      <p:sp>
        <p:nvSpPr>
          <p:cNvPr id="795652" name="Text Box 4"/>
          <p:cNvSpPr txBox="1">
            <a:spLocks noChangeArrowheads="1"/>
          </p:cNvSpPr>
          <p:nvPr/>
        </p:nvSpPr>
        <p:spPr bwMode="auto">
          <a:xfrm>
            <a:off x="381000" y="1981200"/>
            <a:ext cx="82454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Compute the frequency of each character in file.dat.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Build a Huffman tree (a binary tree) based on these frequencies.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Use this binary tree to convert the original file’s contents to a more compressed form. 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Save the converted (compressed) data to a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65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800D-D792-4981-B618-FA07AE83D06A}" type="slidenum">
              <a:rPr lang="en-US"/>
              <a:pPr/>
              <a:t>3</a:t>
            </a:fld>
            <a:endParaRPr lang="en-US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Tree Review</a:t>
            </a:r>
          </a:p>
        </p:txBody>
      </p:sp>
      <p:sp>
        <p:nvSpPr>
          <p:cNvPr id="551941" name="Rectangle 5"/>
          <p:cNvSpPr>
            <a:spLocks noChangeArrowheads="1"/>
          </p:cNvSpPr>
          <p:nvPr/>
        </p:nvSpPr>
        <p:spPr bwMode="auto">
          <a:xfrm>
            <a:off x="3005138" y="2390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51940" name="Object 4"/>
          <p:cNvGraphicFramePr>
            <a:graphicFrameLocks noChangeAspect="1"/>
          </p:cNvGraphicFramePr>
          <p:nvPr/>
        </p:nvGraphicFramePr>
        <p:xfrm>
          <a:off x="3581400" y="2155825"/>
          <a:ext cx="5257800" cy="348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487" r:id="rId4" imgW="4963218" imgH="3296110" progId="Paint.Picture">
                  <p:embed/>
                </p:oleObj>
              </mc:Choice>
              <mc:Fallback>
                <p:oleObj r:id="rId4" imgW="4963218" imgH="3296110" progId="Paint.Picture">
                  <p:embed/>
                  <p:pic>
                    <p:nvPicPr>
                      <p:cNvPr id="5519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155825"/>
                        <a:ext cx="5257800" cy="348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1942" name="Text Box 6"/>
          <p:cNvSpPr txBox="1">
            <a:spLocks noChangeArrowheads="1"/>
          </p:cNvSpPr>
          <p:nvPr/>
        </p:nvSpPr>
        <p:spPr bwMode="auto">
          <a:xfrm>
            <a:off x="330200" y="1676400"/>
            <a:ext cx="315436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Question #1</a:t>
            </a:r>
            <a:r>
              <a:rPr lang="en-US" dirty="0">
                <a:cs typeface="Courier New" pitchFamily="49" charset="0"/>
              </a:rPr>
              <a:t>: Is the above tree a valid binary search tree?</a:t>
            </a:r>
            <a:endParaRPr lang="en-US" dirty="0"/>
          </a:p>
        </p:txBody>
      </p:sp>
      <p:sp>
        <p:nvSpPr>
          <p:cNvPr id="551944" name="Text Box 8"/>
          <p:cNvSpPr txBox="1">
            <a:spLocks noChangeArrowheads="1"/>
          </p:cNvSpPr>
          <p:nvPr/>
        </p:nvSpPr>
        <p:spPr bwMode="auto">
          <a:xfrm>
            <a:off x="255587" y="3138487"/>
            <a:ext cx="31543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Question #2</a:t>
            </a:r>
            <a:r>
              <a:rPr lang="en-US" dirty="0">
                <a:cs typeface="Courier New" pitchFamily="49" charset="0"/>
              </a:rPr>
              <a:t>: How about now?</a:t>
            </a:r>
            <a:endParaRPr lang="en-US" dirty="0"/>
          </a:p>
        </p:txBody>
      </p:sp>
      <p:grpSp>
        <p:nvGrpSpPr>
          <p:cNvPr id="551948" name="Group 12"/>
          <p:cNvGrpSpPr>
            <a:grpSpLocks/>
          </p:cNvGrpSpPr>
          <p:nvPr/>
        </p:nvGrpSpPr>
        <p:grpSpPr bwMode="auto">
          <a:xfrm>
            <a:off x="6629400" y="4060825"/>
            <a:ext cx="1143000" cy="804863"/>
            <a:chOff x="4176" y="2400"/>
            <a:chExt cx="720" cy="507"/>
          </a:xfrm>
        </p:grpSpPr>
        <p:sp>
          <p:nvSpPr>
            <p:cNvPr id="551945" name="Rectangle 9"/>
            <p:cNvSpPr>
              <a:spLocks noChangeArrowheads="1"/>
            </p:cNvSpPr>
            <p:nvPr/>
          </p:nvSpPr>
          <p:spPr bwMode="auto">
            <a:xfrm>
              <a:off x="4176" y="2654"/>
              <a:ext cx="72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1946" name="Text Box 10"/>
            <p:cNvSpPr txBox="1">
              <a:spLocks noChangeArrowheads="1"/>
            </p:cNvSpPr>
            <p:nvPr/>
          </p:nvSpPr>
          <p:spPr bwMode="auto">
            <a:xfrm>
              <a:off x="4293" y="2619"/>
              <a:ext cx="4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Times New Roman" pitchFamily="18" charset="0"/>
                </a:rPr>
                <a:t>Max</a:t>
              </a:r>
            </a:p>
          </p:txBody>
        </p:sp>
        <p:sp>
          <p:nvSpPr>
            <p:cNvPr id="551947" name="Line 11"/>
            <p:cNvSpPr>
              <a:spLocks noChangeShapeType="1"/>
            </p:cNvSpPr>
            <p:nvPr/>
          </p:nvSpPr>
          <p:spPr bwMode="auto">
            <a:xfrm flipH="1">
              <a:off x="4404" y="2400"/>
              <a:ext cx="30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819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5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42" grpId="0"/>
      <p:bldP spid="55194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8E747-8457-4648-8D7F-6EB24A0F0E54}" type="slidenum">
              <a:rPr lang="en-US"/>
              <a:pPr/>
              <a:t>30</a:t>
            </a:fld>
            <a:endParaRPr lang="en-US"/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52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Huffman Encoding: Step #1</a:t>
            </a:r>
          </a:p>
        </p:txBody>
      </p:sp>
      <p:sp>
        <p:nvSpPr>
          <p:cNvPr id="797699" name="Text Box 3"/>
          <p:cNvSpPr txBox="1">
            <a:spLocks noChangeArrowheads="1"/>
          </p:cNvSpPr>
          <p:nvPr/>
        </p:nvSpPr>
        <p:spPr bwMode="auto">
          <a:xfrm>
            <a:off x="5394325" y="1036638"/>
            <a:ext cx="162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FILE.DAT</a:t>
            </a:r>
          </a:p>
        </p:txBody>
      </p:sp>
      <p:sp>
        <p:nvSpPr>
          <p:cNvPr id="797700" name="Rectangle 4"/>
          <p:cNvSpPr>
            <a:spLocks noChangeArrowheads="1"/>
          </p:cNvSpPr>
          <p:nvPr/>
        </p:nvSpPr>
        <p:spPr bwMode="auto">
          <a:xfrm>
            <a:off x="5486400" y="1447800"/>
            <a:ext cx="30480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7701" name="Text Box 5"/>
          <p:cNvSpPr txBox="1">
            <a:spLocks noChangeArrowheads="1"/>
          </p:cNvSpPr>
          <p:nvPr/>
        </p:nvSpPr>
        <p:spPr bwMode="auto">
          <a:xfrm>
            <a:off x="5638800" y="1501775"/>
            <a:ext cx="2835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I AM SAM MAM.</a:t>
            </a:r>
          </a:p>
        </p:txBody>
      </p:sp>
      <p:sp>
        <p:nvSpPr>
          <p:cNvPr id="797702" name="Text Box 6"/>
          <p:cNvSpPr txBox="1">
            <a:spLocks noChangeArrowheads="1"/>
          </p:cNvSpPr>
          <p:nvPr/>
        </p:nvSpPr>
        <p:spPr bwMode="auto">
          <a:xfrm>
            <a:off x="974725" y="3810000"/>
            <a:ext cx="10874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tx1"/>
                </a:solidFill>
              </a:rPr>
              <a:t>‘A’</a:t>
            </a:r>
          </a:p>
          <a:p>
            <a:pPr algn="ctr"/>
            <a:r>
              <a:rPr lang="en-US" b="1">
                <a:solidFill>
                  <a:schemeClr val="tx1"/>
                </a:solidFill>
              </a:rPr>
              <a:t>‘I’</a:t>
            </a:r>
          </a:p>
          <a:p>
            <a:pPr algn="ctr"/>
            <a:r>
              <a:rPr lang="en-US" b="1">
                <a:solidFill>
                  <a:schemeClr val="tx1"/>
                </a:solidFill>
              </a:rPr>
              <a:t>‘M’</a:t>
            </a:r>
          </a:p>
          <a:p>
            <a:pPr algn="ctr"/>
            <a:r>
              <a:rPr lang="en-US" b="1">
                <a:solidFill>
                  <a:schemeClr val="tx1"/>
                </a:solidFill>
              </a:rPr>
              <a:t>‘S’</a:t>
            </a:r>
          </a:p>
          <a:p>
            <a:pPr algn="ctr"/>
            <a:r>
              <a:rPr lang="en-US" b="1">
                <a:solidFill>
                  <a:schemeClr val="tx1"/>
                </a:solidFill>
              </a:rPr>
              <a:t>Space</a:t>
            </a:r>
          </a:p>
          <a:p>
            <a:pPr algn="ctr"/>
            <a:r>
              <a:rPr lang="en-US" b="1">
                <a:solidFill>
                  <a:schemeClr val="tx1"/>
                </a:solidFill>
              </a:rPr>
              <a:t>Period</a:t>
            </a:r>
          </a:p>
        </p:txBody>
      </p:sp>
      <p:sp>
        <p:nvSpPr>
          <p:cNvPr id="797703" name="Text Box 7"/>
          <p:cNvSpPr txBox="1">
            <a:spLocks noChangeArrowheads="1"/>
          </p:cNvSpPr>
          <p:nvPr/>
        </p:nvSpPr>
        <p:spPr bwMode="auto">
          <a:xfrm>
            <a:off x="2041525" y="3810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97704" name="Text Box 8"/>
          <p:cNvSpPr txBox="1">
            <a:spLocks noChangeArrowheads="1"/>
          </p:cNvSpPr>
          <p:nvPr/>
        </p:nvSpPr>
        <p:spPr bwMode="auto">
          <a:xfrm>
            <a:off x="2035175" y="41798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7705" name="Text Box 9"/>
          <p:cNvSpPr txBox="1">
            <a:spLocks noChangeArrowheads="1"/>
          </p:cNvSpPr>
          <p:nvPr/>
        </p:nvSpPr>
        <p:spPr bwMode="auto">
          <a:xfrm>
            <a:off x="2035175" y="45513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97706" name="Text Box 10"/>
          <p:cNvSpPr txBox="1">
            <a:spLocks noChangeArrowheads="1"/>
          </p:cNvSpPr>
          <p:nvPr/>
        </p:nvSpPr>
        <p:spPr bwMode="auto">
          <a:xfrm>
            <a:off x="2046288" y="4899025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7707" name="Text Box 11"/>
          <p:cNvSpPr txBox="1">
            <a:spLocks noChangeArrowheads="1"/>
          </p:cNvSpPr>
          <p:nvPr/>
        </p:nvSpPr>
        <p:spPr bwMode="auto">
          <a:xfrm>
            <a:off x="2046288" y="530066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97708" name="Text Box 12"/>
          <p:cNvSpPr txBox="1">
            <a:spLocks noChangeArrowheads="1"/>
          </p:cNvSpPr>
          <p:nvPr/>
        </p:nvSpPr>
        <p:spPr bwMode="auto">
          <a:xfrm>
            <a:off x="2046288" y="56388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7720" name="Line 24"/>
          <p:cNvSpPr>
            <a:spLocks noChangeShapeType="1"/>
          </p:cNvSpPr>
          <p:nvPr/>
        </p:nvSpPr>
        <p:spPr bwMode="auto">
          <a:xfrm>
            <a:off x="7296150" y="1882775"/>
            <a:ext cx="182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7722" name="Rectangle 26"/>
          <p:cNvSpPr>
            <a:spLocks noChangeArrowheads="1"/>
          </p:cNvSpPr>
          <p:nvPr/>
        </p:nvSpPr>
        <p:spPr bwMode="auto">
          <a:xfrm>
            <a:off x="457200" y="990600"/>
            <a:ext cx="3810000" cy="152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Step #1</a:t>
            </a:r>
            <a:r>
              <a:rPr lang="en-US">
                <a:solidFill>
                  <a:schemeClr val="tx1"/>
                </a:solidFill>
              </a:rPr>
              <a:t>: Compute the frequency of each character in file.dat.</a:t>
            </a:r>
          </a:p>
          <a:p>
            <a:r>
              <a:rPr lang="en-US" sz="2200">
                <a:solidFill>
                  <a:schemeClr val="tx1"/>
                </a:solidFill>
              </a:rPr>
              <a:t>(i.e. compute a </a:t>
            </a:r>
            <a:r>
              <a:rPr lang="en-US" sz="2200" i="1">
                <a:solidFill>
                  <a:schemeClr val="tx1"/>
                </a:solidFill>
              </a:rPr>
              <a:t>histogram</a:t>
            </a:r>
            <a:r>
              <a:rPr lang="en-US" sz="2200">
                <a:solidFill>
                  <a:schemeClr val="tx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9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7359E-6 L -0.56267 0.53151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797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42" y="265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02" grpId="0"/>
      <p:bldP spid="797703" grpId="0"/>
      <p:bldP spid="797704" grpId="0"/>
      <p:bldP spid="797705" grpId="0"/>
      <p:bldP spid="797706" grpId="0"/>
      <p:bldP spid="797707" grpId="0"/>
      <p:bldP spid="797708" grpId="0"/>
      <p:bldP spid="797720" grpId="0" animBg="1"/>
      <p:bldP spid="797720" grpId="1" animBg="1"/>
      <p:bldP spid="797720" grpId="2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D9D3-5F9B-4EE5-BA41-F11DB3BE58AC}" type="slidenum">
              <a:rPr lang="en-US"/>
              <a:pPr/>
              <a:t>31</a:t>
            </a:fld>
            <a:endParaRPr lang="en-US"/>
          </a:p>
        </p:txBody>
      </p:sp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Huffman Encoding: Step #2</a:t>
            </a:r>
          </a:p>
        </p:txBody>
      </p:sp>
      <p:sp>
        <p:nvSpPr>
          <p:cNvPr id="799747" name="Rectangle 3"/>
          <p:cNvSpPr>
            <a:spLocks noChangeArrowheads="1"/>
          </p:cNvSpPr>
          <p:nvPr/>
        </p:nvSpPr>
        <p:spPr bwMode="auto">
          <a:xfrm>
            <a:off x="381000" y="1038225"/>
            <a:ext cx="8610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Step #2</a:t>
            </a:r>
            <a:r>
              <a:rPr lang="en-US">
                <a:solidFill>
                  <a:schemeClr val="tx1"/>
                </a:solidFill>
              </a:rPr>
              <a:t>: Build a Huffman tree (a binary tree) based on these frequencies:</a:t>
            </a:r>
          </a:p>
        </p:txBody>
      </p:sp>
      <p:grpSp>
        <p:nvGrpSpPr>
          <p:cNvPr id="799748" name="Group 4"/>
          <p:cNvGrpSpPr>
            <a:grpSpLocks/>
          </p:cNvGrpSpPr>
          <p:nvPr/>
        </p:nvGrpSpPr>
        <p:grpSpPr bwMode="auto">
          <a:xfrm>
            <a:off x="228600" y="3048000"/>
            <a:ext cx="1441450" cy="2286000"/>
            <a:chOff x="614" y="2400"/>
            <a:chExt cx="908" cy="1440"/>
          </a:xfrm>
        </p:grpSpPr>
        <p:sp>
          <p:nvSpPr>
            <p:cNvPr id="799749" name="Text Box 5"/>
            <p:cNvSpPr txBox="1">
              <a:spLocks noChangeArrowheads="1"/>
            </p:cNvSpPr>
            <p:nvPr/>
          </p:nvSpPr>
          <p:spPr bwMode="auto">
            <a:xfrm>
              <a:off x="614" y="2400"/>
              <a:ext cx="685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‘A’</a:t>
              </a:r>
            </a:p>
            <a:p>
              <a:pPr algn="ctr"/>
              <a:r>
                <a:rPr lang="en-US" b="1">
                  <a:solidFill>
                    <a:schemeClr val="tx1"/>
                  </a:solidFill>
                </a:rPr>
                <a:t>‘I’</a:t>
              </a:r>
            </a:p>
            <a:p>
              <a:pPr algn="ctr"/>
              <a:r>
                <a:rPr lang="en-US" b="1">
                  <a:solidFill>
                    <a:schemeClr val="tx1"/>
                  </a:solidFill>
                </a:rPr>
                <a:t>‘M’</a:t>
              </a:r>
            </a:p>
            <a:p>
              <a:pPr algn="ctr"/>
              <a:r>
                <a:rPr lang="en-US" b="1">
                  <a:solidFill>
                    <a:schemeClr val="tx1"/>
                  </a:solidFill>
                </a:rPr>
                <a:t>‘S’</a:t>
              </a:r>
            </a:p>
            <a:p>
              <a:pPr algn="ctr"/>
              <a:r>
                <a:rPr lang="en-US" b="1">
                  <a:solidFill>
                    <a:schemeClr val="tx1"/>
                  </a:solidFill>
                </a:rPr>
                <a:t>Space</a:t>
              </a:r>
            </a:p>
            <a:p>
              <a:pPr algn="ctr"/>
              <a:r>
                <a:rPr lang="en-US" b="1">
                  <a:solidFill>
                    <a:schemeClr val="tx1"/>
                  </a:solidFill>
                </a:rPr>
                <a:t>Period</a:t>
              </a:r>
            </a:p>
          </p:txBody>
        </p:sp>
        <p:sp>
          <p:nvSpPr>
            <p:cNvPr id="799750" name="Text Box 6"/>
            <p:cNvSpPr txBox="1">
              <a:spLocks noChangeArrowheads="1"/>
            </p:cNvSpPr>
            <p:nvPr/>
          </p:nvSpPr>
          <p:spPr bwMode="auto">
            <a:xfrm>
              <a:off x="1286" y="2400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99751" name="Text Box 7"/>
            <p:cNvSpPr txBox="1">
              <a:spLocks noChangeArrowheads="1"/>
            </p:cNvSpPr>
            <p:nvPr/>
          </p:nvSpPr>
          <p:spPr bwMode="auto">
            <a:xfrm>
              <a:off x="1282" y="2633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99752" name="Text Box 8"/>
            <p:cNvSpPr txBox="1">
              <a:spLocks noChangeArrowheads="1"/>
            </p:cNvSpPr>
            <p:nvPr/>
          </p:nvSpPr>
          <p:spPr bwMode="auto">
            <a:xfrm>
              <a:off x="1282" y="286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99753" name="Text Box 9"/>
            <p:cNvSpPr txBox="1">
              <a:spLocks noChangeArrowheads="1"/>
            </p:cNvSpPr>
            <p:nvPr/>
          </p:nvSpPr>
          <p:spPr bwMode="auto">
            <a:xfrm>
              <a:off x="1289" y="308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99754" name="Text Box 10"/>
            <p:cNvSpPr txBox="1">
              <a:spLocks noChangeArrowheads="1"/>
            </p:cNvSpPr>
            <p:nvPr/>
          </p:nvSpPr>
          <p:spPr bwMode="auto">
            <a:xfrm>
              <a:off x="1289" y="333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99755" name="Text Box 11"/>
            <p:cNvSpPr txBox="1">
              <a:spLocks noChangeArrowheads="1"/>
            </p:cNvSpPr>
            <p:nvPr/>
          </p:nvSpPr>
          <p:spPr bwMode="auto">
            <a:xfrm>
              <a:off x="1289" y="3552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799756" name="Rectangle 12"/>
          <p:cNvSpPr>
            <a:spLocks noChangeArrowheads="1"/>
          </p:cNvSpPr>
          <p:nvPr/>
        </p:nvSpPr>
        <p:spPr bwMode="auto">
          <a:xfrm>
            <a:off x="685800" y="1876425"/>
            <a:ext cx="8001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800000"/>
                </a:solidFill>
              </a:rPr>
              <a:t> </a:t>
            </a:r>
            <a:r>
              <a:rPr lang="en-US" sz="2000">
                <a:solidFill>
                  <a:srgbClr val="800000"/>
                </a:solidFill>
              </a:rPr>
              <a:t>A. Create a binary tree leaf node for each entry in our table, but</a:t>
            </a:r>
            <a:br>
              <a:rPr lang="en-US" sz="2000">
                <a:solidFill>
                  <a:srgbClr val="800000"/>
                </a:solidFill>
              </a:rPr>
            </a:br>
            <a:r>
              <a:rPr lang="en-US" sz="2000">
                <a:solidFill>
                  <a:srgbClr val="800000"/>
                </a:solidFill>
              </a:rPr>
              <a:t>     don’t insert any of these into a tree!</a:t>
            </a:r>
          </a:p>
        </p:txBody>
      </p:sp>
      <p:grpSp>
        <p:nvGrpSpPr>
          <p:cNvPr id="799757" name="Group 13"/>
          <p:cNvGrpSpPr>
            <a:grpSpLocks/>
          </p:cNvGrpSpPr>
          <p:nvPr/>
        </p:nvGrpSpPr>
        <p:grpSpPr bwMode="auto">
          <a:xfrm>
            <a:off x="4610100" y="5562600"/>
            <a:ext cx="1343025" cy="1171575"/>
            <a:chOff x="2100" y="2628"/>
            <a:chExt cx="846" cy="738"/>
          </a:xfrm>
        </p:grpSpPr>
        <p:grpSp>
          <p:nvGrpSpPr>
            <p:cNvPr id="799758" name="Group 14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799759" name="Rectangle 15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60" name="Rectangle 16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61" name="Text Box 17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799762" name="Text Box 18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799763" name="Rectangle 19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64" name="Rectangle 20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65" name="Rectangle 21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66" name="Text Box 22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799767" name="Text Box 23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799768" name="Text Box 24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‘A’</a:t>
              </a:r>
            </a:p>
          </p:txBody>
        </p:sp>
        <p:sp>
          <p:nvSpPr>
            <p:cNvPr id="799769" name="Text Box 25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3</a:t>
              </a:r>
            </a:p>
          </p:txBody>
        </p:sp>
        <p:sp>
          <p:nvSpPr>
            <p:cNvPr id="799770" name="Text Box 26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799771" name="Text Box 27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799772" name="Group 28"/>
          <p:cNvGrpSpPr>
            <a:grpSpLocks/>
          </p:cNvGrpSpPr>
          <p:nvPr/>
        </p:nvGrpSpPr>
        <p:grpSpPr bwMode="auto">
          <a:xfrm>
            <a:off x="3286125" y="5562600"/>
            <a:ext cx="1343025" cy="1171575"/>
            <a:chOff x="2100" y="2628"/>
            <a:chExt cx="846" cy="738"/>
          </a:xfrm>
        </p:grpSpPr>
        <p:grpSp>
          <p:nvGrpSpPr>
            <p:cNvPr id="799773" name="Group 29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799774" name="Rectangle 30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75" name="Rectangle 31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76" name="Text Box 32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799777" name="Text Box 33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799778" name="Rectangle 34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79" name="Rectangle 35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80" name="Rectangle 36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81" name="Text Box 37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799782" name="Text Box 38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799783" name="Text Box 39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‘I’</a:t>
              </a:r>
            </a:p>
          </p:txBody>
        </p:sp>
        <p:sp>
          <p:nvSpPr>
            <p:cNvPr id="799784" name="Text Box 40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1</a:t>
              </a:r>
            </a:p>
          </p:txBody>
        </p:sp>
        <p:sp>
          <p:nvSpPr>
            <p:cNvPr id="799785" name="Text Box 41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799786" name="Text Box 42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799787" name="Group 43"/>
          <p:cNvGrpSpPr>
            <a:grpSpLocks/>
          </p:cNvGrpSpPr>
          <p:nvPr/>
        </p:nvGrpSpPr>
        <p:grpSpPr bwMode="auto">
          <a:xfrm>
            <a:off x="7258050" y="5562600"/>
            <a:ext cx="1343025" cy="1171575"/>
            <a:chOff x="2100" y="2628"/>
            <a:chExt cx="846" cy="738"/>
          </a:xfrm>
        </p:grpSpPr>
        <p:grpSp>
          <p:nvGrpSpPr>
            <p:cNvPr id="799788" name="Group 44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799789" name="Rectangle 45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90" name="Rectangle 46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91" name="Text Box 47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799792" name="Text Box 48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799793" name="Rectangle 49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94" name="Rectangle 50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95" name="Rectangle 51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96" name="Text Box 52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799797" name="Text Box 53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799798" name="Text Box 54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‘M’</a:t>
              </a:r>
            </a:p>
          </p:txBody>
        </p:sp>
        <p:sp>
          <p:nvSpPr>
            <p:cNvPr id="799799" name="Text Box 55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4</a:t>
              </a:r>
            </a:p>
          </p:txBody>
        </p:sp>
        <p:sp>
          <p:nvSpPr>
            <p:cNvPr id="799800" name="Text Box 56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799801" name="Text Box 57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799802" name="Group 58"/>
          <p:cNvGrpSpPr>
            <a:grpSpLocks/>
          </p:cNvGrpSpPr>
          <p:nvPr/>
        </p:nvGrpSpPr>
        <p:grpSpPr bwMode="auto">
          <a:xfrm>
            <a:off x="1933575" y="5562600"/>
            <a:ext cx="1343025" cy="1171575"/>
            <a:chOff x="2100" y="2628"/>
            <a:chExt cx="846" cy="738"/>
          </a:xfrm>
        </p:grpSpPr>
        <p:grpSp>
          <p:nvGrpSpPr>
            <p:cNvPr id="799803" name="Group 59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799804" name="Rectangle 60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05" name="Rectangle 61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06" name="Text Box 62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799807" name="Text Box 63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799808" name="Rectangle 64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09" name="Rectangle 65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10" name="Rectangle 66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11" name="Text Box 67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799812" name="Text Box 68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799813" name="Text Box 69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‘S’</a:t>
              </a:r>
            </a:p>
          </p:txBody>
        </p:sp>
        <p:sp>
          <p:nvSpPr>
            <p:cNvPr id="799814" name="Text Box 70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1</a:t>
              </a:r>
            </a:p>
          </p:txBody>
        </p:sp>
        <p:sp>
          <p:nvSpPr>
            <p:cNvPr id="799815" name="Text Box 71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799816" name="Text Box 72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799817" name="Group 73"/>
          <p:cNvGrpSpPr>
            <a:grpSpLocks/>
          </p:cNvGrpSpPr>
          <p:nvPr/>
        </p:nvGrpSpPr>
        <p:grpSpPr bwMode="auto">
          <a:xfrm>
            <a:off x="5924550" y="5562600"/>
            <a:ext cx="1343025" cy="1171575"/>
            <a:chOff x="2100" y="2628"/>
            <a:chExt cx="846" cy="738"/>
          </a:xfrm>
        </p:grpSpPr>
        <p:grpSp>
          <p:nvGrpSpPr>
            <p:cNvPr id="799818" name="Group 74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799819" name="Rectangle 75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20" name="Rectangle 76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21" name="Text Box 77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799822" name="Text Box 78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799823" name="Rectangle 79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24" name="Rectangle 80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25" name="Rectangle 81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26" name="Text Box 82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799827" name="Text Box 83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799828" name="Text Box 84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 ’</a:t>
              </a:r>
            </a:p>
          </p:txBody>
        </p:sp>
        <p:sp>
          <p:nvSpPr>
            <p:cNvPr id="799829" name="Text Box 85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3</a:t>
              </a:r>
            </a:p>
          </p:txBody>
        </p:sp>
        <p:sp>
          <p:nvSpPr>
            <p:cNvPr id="799830" name="Text Box 86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799831" name="Text Box 87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799832" name="Group 88"/>
          <p:cNvGrpSpPr>
            <a:grpSpLocks/>
          </p:cNvGrpSpPr>
          <p:nvPr/>
        </p:nvGrpSpPr>
        <p:grpSpPr bwMode="auto">
          <a:xfrm>
            <a:off x="581025" y="5562600"/>
            <a:ext cx="1343025" cy="1171575"/>
            <a:chOff x="2100" y="2628"/>
            <a:chExt cx="846" cy="738"/>
          </a:xfrm>
        </p:grpSpPr>
        <p:grpSp>
          <p:nvGrpSpPr>
            <p:cNvPr id="799833" name="Group 89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799834" name="Rectangle 90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35" name="Rectangle 91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36" name="Text Box 92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799837" name="Text Box 93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799838" name="Rectangle 94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39" name="Rectangle 95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40" name="Rectangle 96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41" name="Text Box 97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799842" name="Text Box 98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799843" name="Text Box 99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‘.’</a:t>
              </a:r>
            </a:p>
          </p:txBody>
        </p:sp>
        <p:sp>
          <p:nvSpPr>
            <p:cNvPr id="799844" name="Text Box 100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1</a:t>
              </a:r>
            </a:p>
          </p:txBody>
        </p:sp>
        <p:sp>
          <p:nvSpPr>
            <p:cNvPr id="799845" name="Text Box 101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799846" name="Text Box 102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sp>
        <p:nvSpPr>
          <p:cNvPr id="799847" name="Rectangle 103"/>
          <p:cNvSpPr>
            <a:spLocks noChangeArrowheads="1"/>
          </p:cNvSpPr>
          <p:nvPr/>
        </p:nvSpPr>
        <p:spPr bwMode="auto">
          <a:xfrm>
            <a:off x="0" y="2971800"/>
            <a:ext cx="1828800" cy="2362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848" name="Rectangle 104"/>
          <p:cNvSpPr>
            <a:spLocks noChangeArrowheads="1"/>
          </p:cNvSpPr>
          <p:nvPr/>
        </p:nvSpPr>
        <p:spPr bwMode="auto">
          <a:xfrm>
            <a:off x="685800" y="2574925"/>
            <a:ext cx="5514975" cy="214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800000"/>
                </a:solidFill>
              </a:rPr>
              <a:t> </a:t>
            </a:r>
            <a:r>
              <a:rPr lang="en-US" sz="2000">
                <a:solidFill>
                  <a:srgbClr val="800000"/>
                </a:solidFill>
              </a:rPr>
              <a:t>B. While we have more than one node left:</a:t>
            </a:r>
          </a:p>
          <a:p>
            <a:r>
              <a:rPr lang="en-US" sz="1900">
                <a:solidFill>
                  <a:schemeClr val="accent2"/>
                </a:solidFill>
              </a:rPr>
              <a:t>     1. Find the two nodes with lowest freqs.</a:t>
            </a:r>
          </a:p>
          <a:p>
            <a:r>
              <a:rPr lang="en-US" sz="1900">
                <a:solidFill>
                  <a:schemeClr val="accent2"/>
                </a:solidFill>
              </a:rPr>
              <a:t>     2. Create a new parent node.</a:t>
            </a:r>
          </a:p>
          <a:p>
            <a:r>
              <a:rPr lang="en-US" sz="1900">
                <a:solidFill>
                  <a:schemeClr val="accent2"/>
                </a:solidFill>
              </a:rPr>
              <a:t>     3. Link the parent to each of the children.</a:t>
            </a:r>
          </a:p>
          <a:p>
            <a:r>
              <a:rPr lang="en-US" sz="1900">
                <a:solidFill>
                  <a:schemeClr val="accent2"/>
                </a:solidFill>
              </a:rPr>
              <a:t>     4. Set the parent’s total frequency equal to </a:t>
            </a:r>
            <a:br>
              <a:rPr lang="en-US" sz="1900">
                <a:solidFill>
                  <a:schemeClr val="accent2"/>
                </a:solidFill>
              </a:rPr>
            </a:br>
            <a:r>
              <a:rPr lang="en-US" sz="1900">
                <a:solidFill>
                  <a:schemeClr val="accent2"/>
                </a:solidFill>
              </a:rPr>
              <a:t>         the sum of its children’s frequencies.</a:t>
            </a:r>
          </a:p>
          <a:p>
            <a:r>
              <a:rPr lang="en-US" sz="2000" b="1">
                <a:solidFill>
                  <a:schemeClr val="tx1"/>
                </a:solidFill>
              </a:rPr>
              <a:t>   </a:t>
            </a:r>
            <a:r>
              <a:rPr lang="en-US" sz="1900">
                <a:solidFill>
                  <a:schemeClr val="accent2"/>
                </a:solidFill>
              </a:rPr>
              <a:t>5. Place the new parent node in our grouping.</a:t>
            </a:r>
          </a:p>
        </p:txBody>
      </p:sp>
      <p:grpSp>
        <p:nvGrpSpPr>
          <p:cNvPr id="799850" name="Group 106"/>
          <p:cNvGrpSpPr>
            <a:grpSpLocks/>
          </p:cNvGrpSpPr>
          <p:nvPr/>
        </p:nvGrpSpPr>
        <p:grpSpPr bwMode="auto">
          <a:xfrm>
            <a:off x="7315200" y="2286000"/>
            <a:ext cx="1343025" cy="1171575"/>
            <a:chOff x="2100" y="2628"/>
            <a:chExt cx="846" cy="738"/>
          </a:xfrm>
        </p:grpSpPr>
        <p:grpSp>
          <p:nvGrpSpPr>
            <p:cNvPr id="799851" name="Group 107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799852" name="Rectangle 108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53" name="Rectangle 109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54" name="Text Box 110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799855" name="Text Box 111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799856" name="Rectangle 112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57" name="Rectangle 113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58" name="Rectangle 114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59" name="Text Box 115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799860" name="Text Box 116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799861" name="Text Box 117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</a:t>
              </a:r>
            </a:p>
          </p:txBody>
        </p:sp>
        <p:sp>
          <p:nvSpPr>
            <p:cNvPr id="799862" name="Text Box 118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 </a:t>
              </a:r>
            </a:p>
          </p:txBody>
        </p:sp>
        <p:sp>
          <p:nvSpPr>
            <p:cNvPr id="799863" name="Text Box 119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  <p:sp>
          <p:nvSpPr>
            <p:cNvPr id="799864" name="Text Box 120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</p:grpSp>
      <p:sp>
        <p:nvSpPr>
          <p:cNvPr id="799866" name="Line 122"/>
          <p:cNvSpPr>
            <a:spLocks noChangeShapeType="1"/>
          </p:cNvSpPr>
          <p:nvPr/>
        </p:nvSpPr>
        <p:spPr bwMode="auto">
          <a:xfrm flipH="1">
            <a:off x="7391400" y="3276600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868" name="Line 124"/>
          <p:cNvSpPr>
            <a:spLocks noChangeShapeType="1"/>
          </p:cNvSpPr>
          <p:nvPr/>
        </p:nvSpPr>
        <p:spPr bwMode="auto">
          <a:xfrm>
            <a:off x="8305800" y="3276600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870" name="Text Box 126"/>
          <p:cNvSpPr txBox="1">
            <a:spLocks noChangeArrowheads="1"/>
          </p:cNvSpPr>
          <p:nvPr/>
        </p:nvSpPr>
        <p:spPr bwMode="auto">
          <a:xfrm>
            <a:off x="8002588" y="2574925"/>
            <a:ext cx="500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1+1</a:t>
            </a:r>
          </a:p>
        </p:txBody>
      </p:sp>
      <p:sp>
        <p:nvSpPr>
          <p:cNvPr id="799871" name="Text Box 127"/>
          <p:cNvSpPr txBox="1">
            <a:spLocks noChangeArrowheads="1"/>
          </p:cNvSpPr>
          <p:nvPr/>
        </p:nvSpPr>
        <p:spPr bwMode="auto">
          <a:xfrm>
            <a:off x="8078788" y="25685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800000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9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9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9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9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99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9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99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99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99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99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99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99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9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9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99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799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99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99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33457E-6 L 0.64115 -0.2898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7998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49" y="-145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33457E-6 L 0.64166 -0.29124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7998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83" y="-14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79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799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799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756" grpId="0"/>
      <p:bldP spid="799847" grpId="0" animBg="1"/>
      <p:bldP spid="799848" grpId="0"/>
      <p:bldP spid="799866" grpId="0" animBg="1"/>
      <p:bldP spid="799868" grpId="0" animBg="1"/>
      <p:bldP spid="799870" grpId="0"/>
      <p:bldP spid="799870" grpId="1"/>
      <p:bldP spid="79987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8C9B-9254-4DAB-B0D4-1F04F6D1B8AB}" type="slidenum">
              <a:rPr lang="en-US"/>
              <a:pPr/>
              <a:t>32</a:t>
            </a:fld>
            <a:endParaRPr lang="en-US"/>
          </a:p>
        </p:txBody>
      </p:sp>
      <p:grpSp>
        <p:nvGrpSpPr>
          <p:cNvPr id="801794" name="Group 2"/>
          <p:cNvGrpSpPr>
            <a:grpSpLocks/>
          </p:cNvGrpSpPr>
          <p:nvPr/>
        </p:nvGrpSpPr>
        <p:grpSpPr bwMode="auto">
          <a:xfrm>
            <a:off x="6418263" y="2297113"/>
            <a:ext cx="2695575" cy="2455862"/>
            <a:chOff x="4043" y="1447"/>
            <a:chExt cx="1698" cy="1547"/>
          </a:xfrm>
        </p:grpSpPr>
        <p:grpSp>
          <p:nvGrpSpPr>
            <p:cNvPr id="801795" name="Group 3"/>
            <p:cNvGrpSpPr>
              <a:grpSpLocks/>
            </p:cNvGrpSpPr>
            <p:nvPr/>
          </p:nvGrpSpPr>
          <p:grpSpPr bwMode="auto">
            <a:xfrm>
              <a:off x="4895" y="2256"/>
              <a:ext cx="846" cy="738"/>
              <a:chOff x="2100" y="2628"/>
              <a:chExt cx="846" cy="738"/>
            </a:xfrm>
          </p:grpSpPr>
          <p:grpSp>
            <p:nvGrpSpPr>
              <p:cNvPr id="801796" name="Group 4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1797" name="Rectangle 5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798" name="Rectangle 6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79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180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1801" name="Rectangle 9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802" name="Rectangle 10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803" name="Rectangle 11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80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180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1806" name="Text Box 14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‘S’</a:t>
                </a:r>
              </a:p>
            </p:txBody>
          </p:sp>
          <p:sp>
            <p:nvSpPr>
              <p:cNvPr id="801807" name="Text Box 15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1</a:t>
                </a:r>
              </a:p>
            </p:txBody>
          </p:sp>
          <p:sp>
            <p:nvSpPr>
              <p:cNvPr id="801808" name="Text Box 16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1809" name="Text Box 17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1810" name="Group 18"/>
            <p:cNvGrpSpPr>
              <a:grpSpLocks/>
            </p:cNvGrpSpPr>
            <p:nvPr/>
          </p:nvGrpSpPr>
          <p:grpSpPr bwMode="auto">
            <a:xfrm>
              <a:off x="4043" y="2256"/>
              <a:ext cx="846" cy="738"/>
              <a:chOff x="2100" y="2628"/>
              <a:chExt cx="846" cy="738"/>
            </a:xfrm>
          </p:grpSpPr>
          <p:grpSp>
            <p:nvGrpSpPr>
              <p:cNvPr id="801811" name="Group 19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1812" name="Rectangle 20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813" name="Rectangle 21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814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1815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1816" name="Rectangle 24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817" name="Rectangle 25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818" name="Rectangle 26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819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1820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1821" name="Text Box 29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‘.’</a:t>
                </a:r>
              </a:p>
            </p:txBody>
          </p:sp>
          <p:sp>
            <p:nvSpPr>
              <p:cNvPr id="801822" name="Text Box 30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1</a:t>
                </a:r>
              </a:p>
            </p:txBody>
          </p:sp>
          <p:sp>
            <p:nvSpPr>
              <p:cNvPr id="801823" name="Text Box 31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1824" name="Text Box 32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1825" name="Group 33"/>
            <p:cNvGrpSpPr>
              <a:grpSpLocks/>
            </p:cNvGrpSpPr>
            <p:nvPr/>
          </p:nvGrpSpPr>
          <p:grpSpPr bwMode="auto">
            <a:xfrm>
              <a:off x="4608" y="1447"/>
              <a:ext cx="846" cy="864"/>
              <a:chOff x="4704" y="1536"/>
              <a:chExt cx="846" cy="864"/>
            </a:xfrm>
          </p:grpSpPr>
          <p:grpSp>
            <p:nvGrpSpPr>
              <p:cNvPr id="801826" name="Group 34"/>
              <p:cNvGrpSpPr>
                <a:grpSpLocks/>
              </p:cNvGrpSpPr>
              <p:nvPr/>
            </p:nvGrpSpPr>
            <p:grpSpPr bwMode="auto">
              <a:xfrm>
                <a:off x="4704" y="1536"/>
                <a:ext cx="846" cy="738"/>
                <a:chOff x="2100" y="2628"/>
                <a:chExt cx="846" cy="738"/>
              </a:xfrm>
            </p:grpSpPr>
            <p:grpSp>
              <p:nvGrpSpPr>
                <p:cNvPr id="801827" name="Group 35"/>
                <p:cNvGrpSpPr>
                  <a:grpSpLocks/>
                </p:cNvGrpSpPr>
                <p:nvPr/>
              </p:nvGrpSpPr>
              <p:grpSpPr bwMode="auto">
                <a:xfrm>
                  <a:off x="2100" y="2628"/>
                  <a:ext cx="836" cy="721"/>
                  <a:chOff x="2100" y="2628"/>
                  <a:chExt cx="836" cy="721"/>
                </a:xfrm>
              </p:grpSpPr>
              <p:sp>
                <p:nvSpPr>
                  <p:cNvPr id="801828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640"/>
                    <a:ext cx="757" cy="709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1829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2502" y="2664"/>
                    <a:ext cx="396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1830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35" y="2628"/>
                    <a:ext cx="273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ch</a:t>
                    </a:r>
                  </a:p>
                </p:txBody>
              </p:sp>
              <p:sp>
                <p:nvSpPr>
                  <p:cNvPr id="801831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0" y="2778"/>
                    <a:ext cx="41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freq</a:t>
                    </a:r>
                  </a:p>
                </p:txBody>
              </p:sp>
              <p:sp>
                <p:nvSpPr>
                  <p:cNvPr id="801832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2502" y="2839"/>
                    <a:ext cx="396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1833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2181" y="3175"/>
                    <a:ext cx="347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1834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3176"/>
                    <a:ext cx="347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1835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54" y="2985"/>
                    <a:ext cx="37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left</a:t>
                    </a:r>
                  </a:p>
                </p:txBody>
              </p:sp>
              <p:sp>
                <p:nvSpPr>
                  <p:cNvPr id="801836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84" y="2982"/>
                    <a:ext cx="45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right</a:t>
                    </a:r>
                  </a:p>
                </p:txBody>
              </p:sp>
            </p:grpSp>
            <p:sp>
              <p:nvSpPr>
                <p:cNvPr id="801837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474" y="2628"/>
                  <a:ext cx="45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</a:t>
                  </a:r>
                </a:p>
              </p:txBody>
            </p:sp>
            <p:sp>
              <p:nvSpPr>
                <p:cNvPr id="80183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472" y="2799"/>
                  <a:ext cx="45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01839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2130" y="3150"/>
                  <a:ext cx="45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01840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491" y="3154"/>
                  <a:ext cx="45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01841" name="Line 49"/>
              <p:cNvSpPr>
                <a:spLocks noChangeShapeType="1"/>
              </p:cNvSpPr>
              <p:nvPr/>
            </p:nvSpPr>
            <p:spPr bwMode="auto">
              <a:xfrm flipH="1">
                <a:off x="4752" y="2160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842" name="Line 50"/>
              <p:cNvSpPr>
                <a:spLocks noChangeShapeType="1"/>
              </p:cNvSpPr>
              <p:nvPr/>
            </p:nvSpPr>
            <p:spPr bwMode="auto">
              <a:xfrm>
                <a:off x="5328" y="2160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843" name="Text Box 51"/>
              <p:cNvSpPr txBox="1">
                <a:spLocks noChangeArrowheads="1"/>
              </p:cNvSpPr>
              <p:nvPr/>
            </p:nvSpPr>
            <p:spPr bwMode="auto">
              <a:xfrm>
                <a:off x="5185" y="1714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2</a:t>
                </a:r>
              </a:p>
            </p:txBody>
          </p:sp>
        </p:grpSp>
      </p:grpSp>
      <p:sp>
        <p:nvSpPr>
          <p:cNvPr id="801844" name="Rectangle 52"/>
          <p:cNvSpPr>
            <a:spLocks noChangeArrowheads="1"/>
          </p:cNvSpPr>
          <p:nvPr/>
        </p:nvSpPr>
        <p:spPr bwMode="auto">
          <a:xfrm>
            <a:off x="381000" y="1038225"/>
            <a:ext cx="8610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Step #2</a:t>
            </a:r>
            <a:r>
              <a:rPr lang="en-US">
                <a:solidFill>
                  <a:schemeClr val="tx1"/>
                </a:solidFill>
              </a:rPr>
              <a:t>: Build a Huffman tree (a binary tree) based on these frequencies:</a:t>
            </a:r>
          </a:p>
        </p:txBody>
      </p:sp>
      <p:sp>
        <p:nvSpPr>
          <p:cNvPr id="801845" name="Rectangle 53"/>
          <p:cNvSpPr>
            <a:spLocks noChangeArrowheads="1"/>
          </p:cNvSpPr>
          <p:nvPr/>
        </p:nvSpPr>
        <p:spPr bwMode="auto">
          <a:xfrm>
            <a:off x="685800" y="1876425"/>
            <a:ext cx="8001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800000"/>
                </a:solidFill>
              </a:rPr>
              <a:t> </a:t>
            </a:r>
            <a:r>
              <a:rPr lang="en-US" sz="2000">
                <a:solidFill>
                  <a:srgbClr val="800000"/>
                </a:solidFill>
              </a:rPr>
              <a:t>A. Create a binary tree leaf node for each entry in our table, but</a:t>
            </a:r>
            <a:br>
              <a:rPr lang="en-US" sz="2000">
                <a:solidFill>
                  <a:srgbClr val="800000"/>
                </a:solidFill>
              </a:rPr>
            </a:br>
            <a:r>
              <a:rPr lang="en-US" sz="2000">
                <a:solidFill>
                  <a:srgbClr val="800000"/>
                </a:solidFill>
              </a:rPr>
              <a:t>     don’t insert any of these into a tree!</a:t>
            </a:r>
          </a:p>
        </p:txBody>
      </p:sp>
      <p:sp>
        <p:nvSpPr>
          <p:cNvPr id="801846" name="Rectangle 54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Huffman Encoding: Step #2</a:t>
            </a:r>
          </a:p>
        </p:txBody>
      </p:sp>
      <p:grpSp>
        <p:nvGrpSpPr>
          <p:cNvPr id="801848" name="Group 56"/>
          <p:cNvGrpSpPr>
            <a:grpSpLocks/>
          </p:cNvGrpSpPr>
          <p:nvPr/>
        </p:nvGrpSpPr>
        <p:grpSpPr bwMode="auto">
          <a:xfrm>
            <a:off x="4610100" y="5562600"/>
            <a:ext cx="1343025" cy="1171575"/>
            <a:chOff x="2100" y="2628"/>
            <a:chExt cx="846" cy="738"/>
          </a:xfrm>
        </p:grpSpPr>
        <p:grpSp>
          <p:nvGrpSpPr>
            <p:cNvPr id="801849" name="Group 57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1850" name="Rectangle 58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51" name="Rectangle 59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52" name="Text Box 60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1853" name="Text Box 61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1854" name="Rectangle 62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55" name="Rectangle 63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56" name="Rectangle 64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57" name="Text Box 65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1858" name="Text Box 66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1859" name="Text Box 67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‘A’</a:t>
              </a:r>
            </a:p>
          </p:txBody>
        </p:sp>
        <p:sp>
          <p:nvSpPr>
            <p:cNvPr id="801860" name="Text Box 68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3</a:t>
              </a:r>
            </a:p>
          </p:txBody>
        </p:sp>
        <p:sp>
          <p:nvSpPr>
            <p:cNvPr id="801861" name="Text Box 69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1862" name="Text Box 70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801863" name="Group 71"/>
          <p:cNvGrpSpPr>
            <a:grpSpLocks/>
          </p:cNvGrpSpPr>
          <p:nvPr/>
        </p:nvGrpSpPr>
        <p:grpSpPr bwMode="auto">
          <a:xfrm>
            <a:off x="3286125" y="4260850"/>
            <a:ext cx="1343025" cy="1171575"/>
            <a:chOff x="2100" y="2628"/>
            <a:chExt cx="846" cy="738"/>
          </a:xfrm>
        </p:grpSpPr>
        <p:grpSp>
          <p:nvGrpSpPr>
            <p:cNvPr id="801864" name="Group 72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1865" name="Rectangle 73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66" name="Rectangle 74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67" name="Text Box 75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1868" name="Text Box 76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1869" name="Rectangle 77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70" name="Rectangle 78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71" name="Rectangle 79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72" name="Text Box 80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1873" name="Text Box 81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1874" name="Text Box 82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‘I’</a:t>
              </a:r>
            </a:p>
          </p:txBody>
        </p:sp>
        <p:sp>
          <p:nvSpPr>
            <p:cNvPr id="801875" name="Text Box 83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1</a:t>
              </a:r>
            </a:p>
          </p:txBody>
        </p:sp>
        <p:sp>
          <p:nvSpPr>
            <p:cNvPr id="801876" name="Text Box 84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1877" name="Text Box 85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801878" name="Group 86"/>
          <p:cNvGrpSpPr>
            <a:grpSpLocks/>
          </p:cNvGrpSpPr>
          <p:nvPr/>
        </p:nvGrpSpPr>
        <p:grpSpPr bwMode="auto">
          <a:xfrm>
            <a:off x="7258050" y="5562600"/>
            <a:ext cx="1343025" cy="1171575"/>
            <a:chOff x="2100" y="2628"/>
            <a:chExt cx="846" cy="738"/>
          </a:xfrm>
        </p:grpSpPr>
        <p:grpSp>
          <p:nvGrpSpPr>
            <p:cNvPr id="801879" name="Group 87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1880" name="Rectangle 88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81" name="Rectangle 89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82" name="Text Box 90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1883" name="Text Box 91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1884" name="Rectangle 92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85" name="Rectangle 93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86" name="Rectangle 94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87" name="Text Box 95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1888" name="Text Box 96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1889" name="Text Box 97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‘M’</a:t>
              </a:r>
            </a:p>
          </p:txBody>
        </p:sp>
        <p:sp>
          <p:nvSpPr>
            <p:cNvPr id="801890" name="Text Box 98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4</a:t>
              </a:r>
            </a:p>
          </p:txBody>
        </p:sp>
        <p:sp>
          <p:nvSpPr>
            <p:cNvPr id="801891" name="Text Box 99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1892" name="Text Box 100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801893" name="Group 101"/>
          <p:cNvGrpSpPr>
            <a:grpSpLocks/>
          </p:cNvGrpSpPr>
          <p:nvPr/>
        </p:nvGrpSpPr>
        <p:grpSpPr bwMode="auto">
          <a:xfrm>
            <a:off x="5924550" y="5562600"/>
            <a:ext cx="1343025" cy="1171575"/>
            <a:chOff x="2100" y="2628"/>
            <a:chExt cx="846" cy="738"/>
          </a:xfrm>
        </p:grpSpPr>
        <p:grpSp>
          <p:nvGrpSpPr>
            <p:cNvPr id="801894" name="Group 102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1895" name="Rectangle 103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96" name="Rectangle 104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97" name="Text Box 105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1898" name="Text Box 106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1899" name="Rectangle 107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900" name="Rectangle 108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901" name="Rectangle 109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902" name="Text Box 110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1903" name="Text Box 111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1904" name="Text Box 112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 ’</a:t>
              </a:r>
            </a:p>
          </p:txBody>
        </p:sp>
        <p:sp>
          <p:nvSpPr>
            <p:cNvPr id="801905" name="Text Box 113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3</a:t>
              </a:r>
            </a:p>
          </p:txBody>
        </p:sp>
        <p:sp>
          <p:nvSpPr>
            <p:cNvPr id="801906" name="Text Box 114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1907" name="Text Box 115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801910" name="Group 118"/>
          <p:cNvGrpSpPr>
            <a:grpSpLocks/>
          </p:cNvGrpSpPr>
          <p:nvPr/>
        </p:nvGrpSpPr>
        <p:grpSpPr bwMode="auto">
          <a:xfrm>
            <a:off x="527050" y="4249738"/>
            <a:ext cx="2695575" cy="2455862"/>
            <a:chOff x="4043" y="1447"/>
            <a:chExt cx="1698" cy="1547"/>
          </a:xfrm>
        </p:grpSpPr>
        <p:grpSp>
          <p:nvGrpSpPr>
            <p:cNvPr id="801911" name="Group 119"/>
            <p:cNvGrpSpPr>
              <a:grpSpLocks/>
            </p:cNvGrpSpPr>
            <p:nvPr/>
          </p:nvGrpSpPr>
          <p:grpSpPr bwMode="auto">
            <a:xfrm>
              <a:off x="4895" y="2256"/>
              <a:ext cx="846" cy="738"/>
              <a:chOff x="2100" y="2628"/>
              <a:chExt cx="846" cy="738"/>
            </a:xfrm>
          </p:grpSpPr>
          <p:grpSp>
            <p:nvGrpSpPr>
              <p:cNvPr id="801912" name="Group 120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1913" name="Rectangle 121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914" name="Rectangle 122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915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1916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1917" name="Rectangle 125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918" name="Rectangle 126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919" name="Rectangle 127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920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1921" name="Text Box 129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1922" name="Text Box 130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‘S’</a:t>
                </a:r>
              </a:p>
            </p:txBody>
          </p:sp>
          <p:sp>
            <p:nvSpPr>
              <p:cNvPr id="801923" name="Text Box 131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1</a:t>
                </a:r>
              </a:p>
            </p:txBody>
          </p:sp>
          <p:sp>
            <p:nvSpPr>
              <p:cNvPr id="801924" name="Text Box 132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1925" name="Text Box 133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1926" name="Group 134"/>
            <p:cNvGrpSpPr>
              <a:grpSpLocks/>
            </p:cNvGrpSpPr>
            <p:nvPr/>
          </p:nvGrpSpPr>
          <p:grpSpPr bwMode="auto">
            <a:xfrm>
              <a:off x="4043" y="2256"/>
              <a:ext cx="846" cy="738"/>
              <a:chOff x="2100" y="2628"/>
              <a:chExt cx="846" cy="738"/>
            </a:xfrm>
          </p:grpSpPr>
          <p:grpSp>
            <p:nvGrpSpPr>
              <p:cNvPr id="801927" name="Group 135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1928" name="Rectangle 136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929" name="Rectangle 137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930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1931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1932" name="Rectangle 140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933" name="Rectangle 141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934" name="Rectangle 142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935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1936" name="Text Box 144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1937" name="Text Box 145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‘.’</a:t>
                </a:r>
              </a:p>
            </p:txBody>
          </p:sp>
          <p:sp>
            <p:nvSpPr>
              <p:cNvPr id="801938" name="Text Box 146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1</a:t>
                </a:r>
              </a:p>
            </p:txBody>
          </p:sp>
          <p:sp>
            <p:nvSpPr>
              <p:cNvPr id="801939" name="Text Box 147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1940" name="Text Box 148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1941" name="Group 149"/>
            <p:cNvGrpSpPr>
              <a:grpSpLocks/>
            </p:cNvGrpSpPr>
            <p:nvPr/>
          </p:nvGrpSpPr>
          <p:grpSpPr bwMode="auto">
            <a:xfrm>
              <a:off x="4608" y="1447"/>
              <a:ext cx="846" cy="864"/>
              <a:chOff x="4704" y="1536"/>
              <a:chExt cx="846" cy="864"/>
            </a:xfrm>
          </p:grpSpPr>
          <p:grpSp>
            <p:nvGrpSpPr>
              <p:cNvPr id="801942" name="Group 150"/>
              <p:cNvGrpSpPr>
                <a:grpSpLocks/>
              </p:cNvGrpSpPr>
              <p:nvPr/>
            </p:nvGrpSpPr>
            <p:grpSpPr bwMode="auto">
              <a:xfrm>
                <a:off x="4704" y="1536"/>
                <a:ext cx="846" cy="738"/>
                <a:chOff x="2100" y="2628"/>
                <a:chExt cx="846" cy="738"/>
              </a:xfrm>
            </p:grpSpPr>
            <p:grpSp>
              <p:nvGrpSpPr>
                <p:cNvPr id="801943" name="Group 151"/>
                <p:cNvGrpSpPr>
                  <a:grpSpLocks/>
                </p:cNvGrpSpPr>
                <p:nvPr/>
              </p:nvGrpSpPr>
              <p:grpSpPr bwMode="auto">
                <a:xfrm>
                  <a:off x="2100" y="2628"/>
                  <a:ext cx="836" cy="721"/>
                  <a:chOff x="2100" y="2628"/>
                  <a:chExt cx="836" cy="721"/>
                </a:xfrm>
              </p:grpSpPr>
              <p:sp>
                <p:nvSpPr>
                  <p:cNvPr id="80194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640"/>
                    <a:ext cx="757" cy="709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1945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2502" y="2664"/>
                    <a:ext cx="396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1946" name="Text Box 1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35" y="2628"/>
                    <a:ext cx="273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ch</a:t>
                    </a:r>
                  </a:p>
                </p:txBody>
              </p:sp>
              <p:sp>
                <p:nvSpPr>
                  <p:cNvPr id="801947" name="Text Box 1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0" y="2778"/>
                    <a:ext cx="41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freq</a:t>
                    </a:r>
                  </a:p>
                </p:txBody>
              </p:sp>
              <p:sp>
                <p:nvSpPr>
                  <p:cNvPr id="801948" name="Rectangle 156"/>
                  <p:cNvSpPr>
                    <a:spLocks noChangeArrowheads="1"/>
                  </p:cNvSpPr>
                  <p:nvPr/>
                </p:nvSpPr>
                <p:spPr bwMode="auto">
                  <a:xfrm>
                    <a:off x="2502" y="2839"/>
                    <a:ext cx="396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1949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2181" y="3175"/>
                    <a:ext cx="347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1950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3176"/>
                    <a:ext cx="347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1951" name="Text Box 1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54" y="2985"/>
                    <a:ext cx="37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left</a:t>
                    </a:r>
                  </a:p>
                </p:txBody>
              </p:sp>
              <p:sp>
                <p:nvSpPr>
                  <p:cNvPr id="801952" name="Text Box 1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84" y="2982"/>
                    <a:ext cx="45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right</a:t>
                    </a:r>
                  </a:p>
                </p:txBody>
              </p:sp>
            </p:grpSp>
            <p:sp>
              <p:nvSpPr>
                <p:cNvPr id="801953" name="Text Box 161"/>
                <p:cNvSpPr txBox="1">
                  <a:spLocks noChangeArrowheads="1"/>
                </p:cNvSpPr>
                <p:nvPr/>
              </p:nvSpPr>
              <p:spPr bwMode="auto">
                <a:xfrm>
                  <a:off x="2474" y="2628"/>
                  <a:ext cx="45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</a:t>
                  </a:r>
                </a:p>
              </p:txBody>
            </p:sp>
            <p:sp>
              <p:nvSpPr>
                <p:cNvPr id="801954" name="Text Box 162"/>
                <p:cNvSpPr txBox="1">
                  <a:spLocks noChangeArrowheads="1"/>
                </p:cNvSpPr>
                <p:nvPr/>
              </p:nvSpPr>
              <p:spPr bwMode="auto">
                <a:xfrm>
                  <a:off x="2472" y="2799"/>
                  <a:ext cx="45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01955" name="Text Box 163"/>
                <p:cNvSpPr txBox="1">
                  <a:spLocks noChangeArrowheads="1"/>
                </p:cNvSpPr>
                <p:nvPr/>
              </p:nvSpPr>
              <p:spPr bwMode="auto">
                <a:xfrm>
                  <a:off x="2130" y="3150"/>
                  <a:ext cx="45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01956" name="Text Box 164"/>
                <p:cNvSpPr txBox="1">
                  <a:spLocks noChangeArrowheads="1"/>
                </p:cNvSpPr>
                <p:nvPr/>
              </p:nvSpPr>
              <p:spPr bwMode="auto">
                <a:xfrm>
                  <a:off x="2491" y="3154"/>
                  <a:ext cx="45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01957" name="Line 165"/>
              <p:cNvSpPr>
                <a:spLocks noChangeShapeType="1"/>
              </p:cNvSpPr>
              <p:nvPr/>
            </p:nvSpPr>
            <p:spPr bwMode="auto">
              <a:xfrm flipH="1">
                <a:off x="4752" y="2160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958" name="Line 166"/>
              <p:cNvSpPr>
                <a:spLocks noChangeShapeType="1"/>
              </p:cNvSpPr>
              <p:nvPr/>
            </p:nvSpPr>
            <p:spPr bwMode="auto">
              <a:xfrm>
                <a:off x="5328" y="2160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959" name="Text Box 167"/>
              <p:cNvSpPr txBox="1">
                <a:spLocks noChangeArrowheads="1"/>
              </p:cNvSpPr>
              <p:nvPr/>
            </p:nvSpPr>
            <p:spPr bwMode="auto">
              <a:xfrm>
                <a:off x="5185" y="1714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801962" name="Group 170"/>
          <p:cNvGrpSpPr>
            <a:grpSpLocks/>
          </p:cNvGrpSpPr>
          <p:nvPr/>
        </p:nvGrpSpPr>
        <p:grpSpPr bwMode="auto">
          <a:xfrm>
            <a:off x="2232025" y="2892425"/>
            <a:ext cx="1343025" cy="1171575"/>
            <a:chOff x="2100" y="2628"/>
            <a:chExt cx="846" cy="738"/>
          </a:xfrm>
        </p:grpSpPr>
        <p:grpSp>
          <p:nvGrpSpPr>
            <p:cNvPr id="801963" name="Group 171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1964" name="Rectangle 172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965" name="Rectangle 173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966" name="Text Box 174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1967" name="Text Box 175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1968" name="Rectangle 176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969" name="Rectangle 177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970" name="Rectangle 178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971" name="Text Box 179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1972" name="Text Box 180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1973" name="Text Box 181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</a:t>
              </a:r>
            </a:p>
          </p:txBody>
        </p:sp>
        <p:sp>
          <p:nvSpPr>
            <p:cNvPr id="801974" name="Text Box 182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 </a:t>
              </a:r>
            </a:p>
          </p:txBody>
        </p:sp>
        <p:sp>
          <p:nvSpPr>
            <p:cNvPr id="801975" name="Text Box 183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  <p:sp>
          <p:nvSpPr>
            <p:cNvPr id="801976" name="Text Box 184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</p:grpSp>
      <p:sp>
        <p:nvSpPr>
          <p:cNvPr id="801979" name="Line 187"/>
          <p:cNvSpPr>
            <a:spLocks noChangeShapeType="1"/>
          </p:cNvSpPr>
          <p:nvPr/>
        </p:nvSpPr>
        <p:spPr bwMode="auto">
          <a:xfrm flipH="1">
            <a:off x="2362200" y="3886200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1980" name="Line 188"/>
          <p:cNvSpPr>
            <a:spLocks noChangeShapeType="1"/>
          </p:cNvSpPr>
          <p:nvPr/>
        </p:nvSpPr>
        <p:spPr bwMode="auto">
          <a:xfrm>
            <a:off x="3276600" y="3886200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1982" name="Rectangle 190"/>
          <p:cNvSpPr>
            <a:spLocks noChangeArrowheads="1"/>
          </p:cNvSpPr>
          <p:nvPr/>
        </p:nvSpPr>
        <p:spPr bwMode="auto">
          <a:xfrm>
            <a:off x="3003550" y="318293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800000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84708E-6 L -0.64358 0.474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017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88" y="237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1557 " pathEditMode="relative" ptsTypes="AA">
                                      <p:cBhvr>
                                        <p:cTn id="17" dur="2000" fill="hold"/>
                                        <p:tgtEl>
                                          <p:spTgt spid="8019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1557 " pathEditMode="relative" ptsTypes="AA">
                                      <p:cBhvr>
                                        <p:cTn id="19" dur="2000" fill="hold"/>
                                        <p:tgtEl>
                                          <p:spTgt spid="8018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1557 " pathEditMode="relative" ptsTypes="AA">
                                      <p:cBhvr>
                                        <p:cTn id="21" dur="2000" fill="hold"/>
                                        <p:tgtEl>
                                          <p:spTgt spid="8018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1557 " pathEditMode="relative" ptsTypes="AA">
                                      <p:cBhvr>
                                        <p:cTn id="23" dur="2000" fill="hold"/>
                                        <p:tgtEl>
                                          <p:spTgt spid="8018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1557 " pathEditMode="relative" ptsTypes="AA">
                                      <p:cBhvr>
                                        <p:cTn id="25" dur="2000" fill="hold"/>
                                        <p:tgtEl>
                                          <p:spTgt spid="8018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0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0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0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979" grpId="0" animBg="1"/>
      <p:bldP spid="801980" grpId="0" animBg="1"/>
      <p:bldP spid="80198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0B24-E87A-4F5E-9DF2-2AC18DED2935}" type="slidenum">
              <a:rPr lang="en-US"/>
              <a:pPr/>
              <a:t>33</a:t>
            </a:fld>
            <a:endParaRPr lang="en-US"/>
          </a:p>
        </p:txBody>
      </p:sp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Huffman Encoding: Step #2</a:t>
            </a:r>
          </a:p>
        </p:txBody>
      </p:sp>
      <p:grpSp>
        <p:nvGrpSpPr>
          <p:cNvPr id="803843" name="Group 3"/>
          <p:cNvGrpSpPr>
            <a:grpSpLocks/>
          </p:cNvGrpSpPr>
          <p:nvPr/>
        </p:nvGrpSpPr>
        <p:grpSpPr bwMode="auto">
          <a:xfrm>
            <a:off x="4610100" y="3248025"/>
            <a:ext cx="1343025" cy="1171575"/>
            <a:chOff x="2100" y="2628"/>
            <a:chExt cx="846" cy="738"/>
          </a:xfrm>
        </p:grpSpPr>
        <p:grpSp>
          <p:nvGrpSpPr>
            <p:cNvPr id="803844" name="Group 4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3845" name="Rectangle 5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46" name="Rectangle 6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47" name="Text Box 7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3848" name="Text Box 8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3849" name="Rectangle 9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50" name="Rectangle 10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51" name="Rectangle 11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52" name="Text Box 12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3853" name="Text Box 13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3854" name="Text Box 14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‘A’</a:t>
              </a:r>
            </a:p>
          </p:txBody>
        </p:sp>
        <p:sp>
          <p:nvSpPr>
            <p:cNvPr id="803855" name="Text Box 15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3</a:t>
              </a:r>
            </a:p>
          </p:txBody>
        </p:sp>
        <p:sp>
          <p:nvSpPr>
            <p:cNvPr id="803856" name="Text Box 16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3857" name="Text Box 17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803858" name="Group 18"/>
          <p:cNvGrpSpPr>
            <a:grpSpLocks/>
          </p:cNvGrpSpPr>
          <p:nvPr/>
        </p:nvGrpSpPr>
        <p:grpSpPr bwMode="auto">
          <a:xfrm>
            <a:off x="3286125" y="4491038"/>
            <a:ext cx="1343025" cy="1171575"/>
            <a:chOff x="2100" y="2628"/>
            <a:chExt cx="846" cy="738"/>
          </a:xfrm>
        </p:grpSpPr>
        <p:grpSp>
          <p:nvGrpSpPr>
            <p:cNvPr id="803859" name="Group 19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3860" name="Rectangle 20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61" name="Rectangle 21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62" name="Text Box 22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3863" name="Text Box 23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3864" name="Rectangle 24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65" name="Rectangle 25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66" name="Rectangle 26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67" name="Text Box 27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3868" name="Text Box 28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3869" name="Text Box 29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‘I’</a:t>
              </a:r>
            </a:p>
          </p:txBody>
        </p:sp>
        <p:sp>
          <p:nvSpPr>
            <p:cNvPr id="803870" name="Text Box 30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1</a:t>
              </a:r>
            </a:p>
          </p:txBody>
        </p:sp>
        <p:sp>
          <p:nvSpPr>
            <p:cNvPr id="803871" name="Text Box 31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3872" name="Text Box 32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803873" name="Group 33"/>
          <p:cNvGrpSpPr>
            <a:grpSpLocks/>
          </p:cNvGrpSpPr>
          <p:nvPr/>
        </p:nvGrpSpPr>
        <p:grpSpPr bwMode="auto">
          <a:xfrm>
            <a:off x="7258050" y="3248025"/>
            <a:ext cx="1343025" cy="1171575"/>
            <a:chOff x="2100" y="2628"/>
            <a:chExt cx="846" cy="738"/>
          </a:xfrm>
        </p:grpSpPr>
        <p:grpSp>
          <p:nvGrpSpPr>
            <p:cNvPr id="803874" name="Group 34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3875" name="Rectangle 35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76" name="Rectangle 36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77" name="Text Box 37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3878" name="Text Box 38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3879" name="Rectangle 39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80" name="Rectangle 40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81" name="Rectangle 41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82" name="Text Box 42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3883" name="Text Box 43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3884" name="Text Box 44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‘M’</a:t>
              </a:r>
            </a:p>
          </p:txBody>
        </p:sp>
        <p:sp>
          <p:nvSpPr>
            <p:cNvPr id="803885" name="Text Box 45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4</a:t>
              </a:r>
            </a:p>
          </p:txBody>
        </p:sp>
        <p:sp>
          <p:nvSpPr>
            <p:cNvPr id="803886" name="Text Box 46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3887" name="Text Box 47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803888" name="Group 48"/>
          <p:cNvGrpSpPr>
            <a:grpSpLocks/>
          </p:cNvGrpSpPr>
          <p:nvPr/>
        </p:nvGrpSpPr>
        <p:grpSpPr bwMode="auto">
          <a:xfrm>
            <a:off x="5924550" y="3248025"/>
            <a:ext cx="1343025" cy="1171575"/>
            <a:chOff x="2100" y="2628"/>
            <a:chExt cx="846" cy="738"/>
          </a:xfrm>
        </p:grpSpPr>
        <p:grpSp>
          <p:nvGrpSpPr>
            <p:cNvPr id="803889" name="Group 49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3890" name="Rectangle 50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91" name="Rectangle 51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92" name="Text Box 52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3893" name="Text Box 53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3894" name="Rectangle 54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95" name="Rectangle 55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96" name="Rectangle 56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97" name="Text Box 57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3898" name="Text Box 58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3899" name="Text Box 59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 ’</a:t>
              </a:r>
            </a:p>
          </p:txBody>
        </p:sp>
        <p:sp>
          <p:nvSpPr>
            <p:cNvPr id="803900" name="Text Box 60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3</a:t>
              </a:r>
            </a:p>
          </p:txBody>
        </p:sp>
        <p:sp>
          <p:nvSpPr>
            <p:cNvPr id="803901" name="Text Box 61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3902" name="Text Box 62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803903" name="Group 63"/>
          <p:cNvGrpSpPr>
            <a:grpSpLocks/>
          </p:cNvGrpSpPr>
          <p:nvPr/>
        </p:nvGrpSpPr>
        <p:grpSpPr bwMode="auto">
          <a:xfrm>
            <a:off x="527050" y="4479925"/>
            <a:ext cx="2695575" cy="2455863"/>
            <a:chOff x="4043" y="1447"/>
            <a:chExt cx="1698" cy="1547"/>
          </a:xfrm>
        </p:grpSpPr>
        <p:grpSp>
          <p:nvGrpSpPr>
            <p:cNvPr id="803904" name="Group 64"/>
            <p:cNvGrpSpPr>
              <a:grpSpLocks/>
            </p:cNvGrpSpPr>
            <p:nvPr/>
          </p:nvGrpSpPr>
          <p:grpSpPr bwMode="auto">
            <a:xfrm>
              <a:off x="4895" y="2256"/>
              <a:ext cx="846" cy="738"/>
              <a:chOff x="2100" y="2628"/>
              <a:chExt cx="846" cy="738"/>
            </a:xfrm>
          </p:grpSpPr>
          <p:grpSp>
            <p:nvGrpSpPr>
              <p:cNvPr id="803905" name="Group 65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3906" name="Rectangle 66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3907" name="Rectangle 67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3908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3909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3910" name="Rectangle 70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3911" name="Rectangle 71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3912" name="Rectangle 72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3913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3914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3915" name="Text Box 75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‘S’</a:t>
                </a:r>
              </a:p>
            </p:txBody>
          </p:sp>
          <p:sp>
            <p:nvSpPr>
              <p:cNvPr id="803916" name="Text Box 76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1</a:t>
                </a:r>
              </a:p>
            </p:txBody>
          </p:sp>
          <p:sp>
            <p:nvSpPr>
              <p:cNvPr id="803917" name="Text Box 77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3918" name="Text Box 78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3919" name="Group 79"/>
            <p:cNvGrpSpPr>
              <a:grpSpLocks/>
            </p:cNvGrpSpPr>
            <p:nvPr/>
          </p:nvGrpSpPr>
          <p:grpSpPr bwMode="auto">
            <a:xfrm>
              <a:off x="4043" y="2256"/>
              <a:ext cx="846" cy="738"/>
              <a:chOff x="2100" y="2628"/>
              <a:chExt cx="846" cy="738"/>
            </a:xfrm>
          </p:grpSpPr>
          <p:grpSp>
            <p:nvGrpSpPr>
              <p:cNvPr id="803920" name="Group 80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3921" name="Rectangle 81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3922" name="Rectangle 82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3923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3924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3925" name="Rectangle 85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3926" name="Rectangle 86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3927" name="Rectangle 87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3928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3929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3930" name="Text Box 90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‘.’</a:t>
                </a:r>
              </a:p>
            </p:txBody>
          </p:sp>
          <p:sp>
            <p:nvSpPr>
              <p:cNvPr id="803931" name="Text Box 91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1</a:t>
                </a:r>
              </a:p>
            </p:txBody>
          </p:sp>
          <p:sp>
            <p:nvSpPr>
              <p:cNvPr id="803932" name="Text Box 92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3933" name="Text Box 93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3934" name="Group 94"/>
            <p:cNvGrpSpPr>
              <a:grpSpLocks/>
            </p:cNvGrpSpPr>
            <p:nvPr/>
          </p:nvGrpSpPr>
          <p:grpSpPr bwMode="auto">
            <a:xfrm>
              <a:off x="4608" y="1447"/>
              <a:ext cx="846" cy="864"/>
              <a:chOff x="4704" y="1536"/>
              <a:chExt cx="846" cy="864"/>
            </a:xfrm>
          </p:grpSpPr>
          <p:grpSp>
            <p:nvGrpSpPr>
              <p:cNvPr id="803935" name="Group 95"/>
              <p:cNvGrpSpPr>
                <a:grpSpLocks/>
              </p:cNvGrpSpPr>
              <p:nvPr/>
            </p:nvGrpSpPr>
            <p:grpSpPr bwMode="auto">
              <a:xfrm>
                <a:off x="4704" y="1536"/>
                <a:ext cx="846" cy="738"/>
                <a:chOff x="2100" y="2628"/>
                <a:chExt cx="846" cy="738"/>
              </a:xfrm>
            </p:grpSpPr>
            <p:grpSp>
              <p:nvGrpSpPr>
                <p:cNvPr id="803936" name="Group 96"/>
                <p:cNvGrpSpPr>
                  <a:grpSpLocks/>
                </p:cNvGrpSpPr>
                <p:nvPr/>
              </p:nvGrpSpPr>
              <p:grpSpPr bwMode="auto">
                <a:xfrm>
                  <a:off x="2100" y="2628"/>
                  <a:ext cx="836" cy="721"/>
                  <a:chOff x="2100" y="2628"/>
                  <a:chExt cx="836" cy="721"/>
                </a:xfrm>
              </p:grpSpPr>
              <p:sp>
                <p:nvSpPr>
                  <p:cNvPr id="803937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640"/>
                    <a:ext cx="757" cy="709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3938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2502" y="2664"/>
                    <a:ext cx="396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3939" name="Text Box 9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35" y="2628"/>
                    <a:ext cx="273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ch</a:t>
                    </a:r>
                  </a:p>
                </p:txBody>
              </p:sp>
              <p:sp>
                <p:nvSpPr>
                  <p:cNvPr id="803940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0" y="2778"/>
                    <a:ext cx="41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freq</a:t>
                    </a:r>
                  </a:p>
                </p:txBody>
              </p:sp>
              <p:sp>
                <p:nvSpPr>
                  <p:cNvPr id="803941" name="Rectangle 101"/>
                  <p:cNvSpPr>
                    <a:spLocks noChangeArrowheads="1"/>
                  </p:cNvSpPr>
                  <p:nvPr/>
                </p:nvSpPr>
                <p:spPr bwMode="auto">
                  <a:xfrm>
                    <a:off x="2502" y="2839"/>
                    <a:ext cx="396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3942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2181" y="3175"/>
                    <a:ext cx="347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3943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3176"/>
                    <a:ext cx="347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3944" name="Text Box 10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54" y="2985"/>
                    <a:ext cx="37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left</a:t>
                    </a:r>
                  </a:p>
                </p:txBody>
              </p:sp>
              <p:sp>
                <p:nvSpPr>
                  <p:cNvPr id="803945" name="Text Box 10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84" y="2982"/>
                    <a:ext cx="45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right</a:t>
                    </a:r>
                  </a:p>
                </p:txBody>
              </p:sp>
            </p:grpSp>
            <p:sp>
              <p:nvSpPr>
                <p:cNvPr id="803946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2474" y="2628"/>
                  <a:ext cx="45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</a:t>
                  </a:r>
                </a:p>
              </p:txBody>
            </p:sp>
            <p:sp>
              <p:nvSpPr>
                <p:cNvPr id="803947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2472" y="2799"/>
                  <a:ext cx="45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03948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2130" y="3150"/>
                  <a:ext cx="45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03949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2491" y="3154"/>
                  <a:ext cx="45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03950" name="Line 110"/>
              <p:cNvSpPr>
                <a:spLocks noChangeShapeType="1"/>
              </p:cNvSpPr>
              <p:nvPr/>
            </p:nvSpPr>
            <p:spPr bwMode="auto">
              <a:xfrm flipH="1">
                <a:off x="4752" y="2160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951" name="Line 111"/>
              <p:cNvSpPr>
                <a:spLocks noChangeShapeType="1"/>
              </p:cNvSpPr>
              <p:nvPr/>
            </p:nvSpPr>
            <p:spPr bwMode="auto">
              <a:xfrm>
                <a:off x="5328" y="2160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952" name="Text Box 112"/>
              <p:cNvSpPr txBox="1">
                <a:spLocks noChangeArrowheads="1"/>
              </p:cNvSpPr>
              <p:nvPr/>
            </p:nvSpPr>
            <p:spPr bwMode="auto">
              <a:xfrm>
                <a:off x="5185" y="1714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803953" name="Group 113"/>
          <p:cNvGrpSpPr>
            <a:grpSpLocks/>
          </p:cNvGrpSpPr>
          <p:nvPr/>
        </p:nvGrpSpPr>
        <p:grpSpPr bwMode="auto">
          <a:xfrm>
            <a:off x="2228850" y="3195638"/>
            <a:ext cx="1343025" cy="1171575"/>
            <a:chOff x="2100" y="2628"/>
            <a:chExt cx="846" cy="738"/>
          </a:xfrm>
        </p:grpSpPr>
        <p:grpSp>
          <p:nvGrpSpPr>
            <p:cNvPr id="803954" name="Group 114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3955" name="Rectangle 115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956" name="Rectangle 116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957" name="Text Box 117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3958" name="Text Box 118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3959" name="Rectangle 119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960" name="Rectangle 120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961" name="Rectangle 121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962" name="Text Box 122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3963" name="Text Box 123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3964" name="Text Box 124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</a:t>
              </a:r>
            </a:p>
          </p:txBody>
        </p:sp>
        <p:sp>
          <p:nvSpPr>
            <p:cNvPr id="803965" name="Text Box 125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 </a:t>
              </a:r>
            </a:p>
          </p:txBody>
        </p:sp>
        <p:sp>
          <p:nvSpPr>
            <p:cNvPr id="803966" name="Text Box 126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  <p:sp>
          <p:nvSpPr>
            <p:cNvPr id="803967" name="Text Box 127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</p:grpSp>
      <p:sp>
        <p:nvSpPr>
          <p:cNvPr id="803968" name="Line 128"/>
          <p:cNvSpPr>
            <a:spLocks noChangeShapeType="1"/>
          </p:cNvSpPr>
          <p:nvPr/>
        </p:nvSpPr>
        <p:spPr bwMode="auto">
          <a:xfrm flipH="1">
            <a:off x="2347913" y="4211638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3969" name="Line 129"/>
          <p:cNvSpPr>
            <a:spLocks noChangeShapeType="1"/>
          </p:cNvSpPr>
          <p:nvPr/>
        </p:nvSpPr>
        <p:spPr bwMode="auto">
          <a:xfrm>
            <a:off x="3262313" y="4211638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3970" name="Rectangle 130"/>
          <p:cNvSpPr>
            <a:spLocks noChangeArrowheads="1"/>
          </p:cNvSpPr>
          <p:nvPr/>
        </p:nvSpPr>
        <p:spPr bwMode="auto">
          <a:xfrm>
            <a:off x="3000375" y="348615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800000"/>
                </a:solidFill>
              </a:rPr>
              <a:t>3</a:t>
            </a:r>
          </a:p>
        </p:txBody>
      </p:sp>
      <p:grpSp>
        <p:nvGrpSpPr>
          <p:cNvPr id="803971" name="Group 131"/>
          <p:cNvGrpSpPr>
            <a:grpSpLocks/>
          </p:cNvGrpSpPr>
          <p:nvPr/>
        </p:nvGrpSpPr>
        <p:grpSpPr bwMode="auto">
          <a:xfrm>
            <a:off x="5286375" y="1890713"/>
            <a:ext cx="1343025" cy="1171575"/>
            <a:chOff x="2100" y="2628"/>
            <a:chExt cx="846" cy="738"/>
          </a:xfrm>
        </p:grpSpPr>
        <p:grpSp>
          <p:nvGrpSpPr>
            <p:cNvPr id="803972" name="Group 132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3973" name="Rectangle 133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974" name="Rectangle 134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975" name="Text Box 135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3976" name="Text Box 136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3977" name="Rectangle 137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978" name="Rectangle 138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979" name="Rectangle 139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980" name="Text Box 140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3981" name="Text Box 141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3982" name="Text Box 142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</a:t>
              </a:r>
            </a:p>
          </p:txBody>
        </p:sp>
        <p:sp>
          <p:nvSpPr>
            <p:cNvPr id="803983" name="Text Box 143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 </a:t>
              </a:r>
            </a:p>
          </p:txBody>
        </p:sp>
        <p:sp>
          <p:nvSpPr>
            <p:cNvPr id="803984" name="Text Box 144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  <p:sp>
          <p:nvSpPr>
            <p:cNvPr id="803985" name="Text Box 145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</p:grpSp>
      <p:sp>
        <p:nvSpPr>
          <p:cNvPr id="803986" name="Line 146"/>
          <p:cNvSpPr>
            <a:spLocks noChangeShapeType="1"/>
          </p:cNvSpPr>
          <p:nvPr/>
        </p:nvSpPr>
        <p:spPr bwMode="auto">
          <a:xfrm flipH="1">
            <a:off x="5416550" y="2884488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3987" name="Line 147"/>
          <p:cNvSpPr>
            <a:spLocks noChangeShapeType="1"/>
          </p:cNvSpPr>
          <p:nvPr/>
        </p:nvSpPr>
        <p:spPr bwMode="auto">
          <a:xfrm>
            <a:off x="6330950" y="2884488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3988" name="Rectangle 148"/>
          <p:cNvSpPr>
            <a:spLocks noChangeArrowheads="1"/>
          </p:cNvSpPr>
          <p:nvPr/>
        </p:nvSpPr>
        <p:spPr bwMode="auto">
          <a:xfrm>
            <a:off x="6057900" y="218122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800000"/>
                </a:solidFill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85542E-6 L 2.5E-6 -0.186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038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3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85542E-6 L -0.00017 -0.1892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038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947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85542E-6 L -0.00017 -0.1860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038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93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0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0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0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986" grpId="0" animBg="1"/>
      <p:bldP spid="803987" grpId="0" animBg="1"/>
      <p:bldP spid="80398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45C9-3E8A-40DC-A5AF-D9192A21DE47}" type="slidenum">
              <a:rPr lang="en-US"/>
              <a:pPr/>
              <a:t>34</a:t>
            </a:fld>
            <a:endParaRPr lang="en-US"/>
          </a:p>
        </p:txBody>
      </p:sp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Huffman Encoding: Step #2</a:t>
            </a:r>
          </a:p>
        </p:txBody>
      </p:sp>
      <p:grpSp>
        <p:nvGrpSpPr>
          <p:cNvPr id="805891" name="Group 3"/>
          <p:cNvGrpSpPr>
            <a:grpSpLocks/>
          </p:cNvGrpSpPr>
          <p:nvPr/>
        </p:nvGrpSpPr>
        <p:grpSpPr bwMode="auto">
          <a:xfrm>
            <a:off x="3286125" y="4491038"/>
            <a:ext cx="1343025" cy="1171575"/>
            <a:chOff x="2100" y="2628"/>
            <a:chExt cx="846" cy="738"/>
          </a:xfrm>
        </p:grpSpPr>
        <p:grpSp>
          <p:nvGrpSpPr>
            <p:cNvPr id="805892" name="Group 4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5893" name="Rectangle 5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894" name="Rectangle 6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895" name="Text Box 7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5896" name="Text Box 8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5897" name="Rectangle 9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898" name="Rectangle 10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899" name="Rectangle 11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00" name="Text Box 12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5901" name="Text Box 13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5902" name="Text Box 14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‘I’</a:t>
              </a:r>
            </a:p>
          </p:txBody>
        </p:sp>
        <p:sp>
          <p:nvSpPr>
            <p:cNvPr id="805903" name="Text Box 15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1</a:t>
              </a:r>
            </a:p>
          </p:txBody>
        </p:sp>
        <p:sp>
          <p:nvSpPr>
            <p:cNvPr id="805904" name="Text Box 16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5905" name="Text Box 17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805906" name="Group 18"/>
          <p:cNvGrpSpPr>
            <a:grpSpLocks/>
          </p:cNvGrpSpPr>
          <p:nvPr/>
        </p:nvGrpSpPr>
        <p:grpSpPr bwMode="auto">
          <a:xfrm>
            <a:off x="3686175" y="3176588"/>
            <a:ext cx="1343025" cy="1171575"/>
            <a:chOff x="2100" y="2628"/>
            <a:chExt cx="846" cy="738"/>
          </a:xfrm>
        </p:grpSpPr>
        <p:grpSp>
          <p:nvGrpSpPr>
            <p:cNvPr id="805907" name="Group 19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5908" name="Rectangle 20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09" name="Rectangle 21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10" name="Text Box 22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5911" name="Text Box 23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5912" name="Rectangle 24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13" name="Rectangle 25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14" name="Rectangle 26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15" name="Text Box 27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5916" name="Text Box 28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5917" name="Text Box 29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dirty="0">
                  <a:solidFill>
                    <a:srgbClr val="800000"/>
                  </a:solidFill>
                </a:rPr>
                <a:t>  ‘M’</a:t>
              </a:r>
            </a:p>
          </p:txBody>
        </p:sp>
        <p:sp>
          <p:nvSpPr>
            <p:cNvPr id="805918" name="Text Box 30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4</a:t>
              </a:r>
            </a:p>
          </p:txBody>
        </p:sp>
        <p:sp>
          <p:nvSpPr>
            <p:cNvPr id="805919" name="Text Box 31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5920" name="Text Box 32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805921" name="Group 33"/>
          <p:cNvGrpSpPr>
            <a:grpSpLocks/>
          </p:cNvGrpSpPr>
          <p:nvPr/>
        </p:nvGrpSpPr>
        <p:grpSpPr bwMode="auto">
          <a:xfrm>
            <a:off x="527050" y="4479925"/>
            <a:ext cx="2695575" cy="2455863"/>
            <a:chOff x="4043" y="1447"/>
            <a:chExt cx="1698" cy="1547"/>
          </a:xfrm>
        </p:grpSpPr>
        <p:grpSp>
          <p:nvGrpSpPr>
            <p:cNvPr id="805922" name="Group 34"/>
            <p:cNvGrpSpPr>
              <a:grpSpLocks/>
            </p:cNvGrpSpPr>
            <p:nvPr/>
          </p:nvGrpSpPr>
          <p:grpSpPr bwMode="auto">
            <a:xfrm>
              <a:off x="4895" y="2256"/>
              <a:ext cx="846" cy="738"/>
              <a:chOff x="2100" y="2628"/>
              <a:chExt cx="846" cy="738"/>
            </a:xfrm>
          </p:grpSpPr>
          <p:grpSp>
            <p:nvGrpSpPr>
              <p:cNvPr id="805923" name="Group 35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5924" name="Rectangle 36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25" name="Rectangle 37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26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5927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5928" name="Rectangle 40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29" name="Rectangle 41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30" name="Rectangle 42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31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5932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5933" name="Text Box 45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‘S’</a:t>
                </a:r>
              </a:p>
            </p:txBody>
          </p:sp>
          <p:sp>
            <p:nvSpPr>
              <p:cNvPr id="805934" name="Text Box 46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1</a:t>
                </a:r>
              </a:p>
            </p:txBody>
          </p:sp>
          <p:sp>
            <p:nvSpPr>
              <p:cNvPr id="805935" name="Text Box 47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5936" name="Text Box 48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5937" name="Group 49"/>
            <p:cNvGrpSpPr>
              <a:grpSpLocks/>
            </p:cNvGrpSpPr>
            <p:nvPr/>
          </p:nvGrpSpPr>
          <p:grpSpPr bwMode="auto">
            <a:xfrm>
              <a:off x="4043" y="2256"/>
              <a:ext cx="846" cy="738"/>
              <a:chOff x="2100" y="2628"/>
              <a:chExt cx="846" cy="738"/>
            </a:xfrm>
          </p:grpSpPr>
          <p:grpSp>
            <p:nvGrpSpPr>
              <p:cNvPr id="805938" name="Group 50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5939" name="Rectangle 51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40" name="Rectangle 52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41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5942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5943" name="Rectangle 55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44" name="Rectangle 56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45" name="Rectangle 57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46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5947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5948" name="Text Box 60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‘.’</a:t>
                </a:r>
              </a:p>
            </p:txBody>
          </p:sp>
          <p:sp>
            <p:nvSpPr>
              <p:cNvPr id="805949" name="Text Box 61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1</a:t>
                </a:r>
              </a:p>
            </p:txBody>
          </p:sp>
          <p:sp>
            <p:nvSpPr>
              <p:cNvPr id="805950" name="Text Box 62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5951" name="Text Box 63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5952" name="Group 64"/>
            <p:cNvGrpSpPr>
              <a:grpSpLocks/>
            </p:cNvGrpSpPr>
            <p:nvPr/>
          </p:nvGrpSpPr>
          <p:grpSpPr bwMode="auto">
            <a:xfrm>
              <a:off x="4608" y="1447"/>
              <a:ext cx="846" cy="864"/>
              <a:chOff x="4704" y="1536"/>
              <a:chExt cx="846" cy="864"/>
            </a:xfrm>
          </p:grpSpPr>
          <p:grpSp>
            <p:nvGrpSpPr>
              <p:cNvPr id="805953" name="Group 65"/>
              <p:cNvGrpSpPr>
                <a:grpSpLocks/>
              </p:cNvGrpSpPr>
              <p:nvPr/>
            </p:nvGrpSpPr>
            <p:grpSpPr bwMode="auto">
              <a:xfrm>
                <a:off x="4704" y="1536"/>
                <a:ext cx="846" cy="738"/>
                <a:chOff x="2100" y="2628"/>
                <a:chExt cx="846" cy="738"/>
              </a:xfrm>
            </p:grpSpPr>
            <p:grpSp>
              <p:nvGrpSpPr>
                <p:cNvPr id="805954" name="Group 66"/>
                <p:cNvGrpSpPr>
                  <a:grpSpLocks/>
                </p:cNvGrpSpPr>
                <p:nvPr/>
              </p:nvGrpSpPr>
              <p:grpSpPr bwMode="auto">
                <a:xfrm>
                  <a:off x="2100" y="2628"/>
                  <a:ext cx="836" cy="721"/>
                  <a:chOff x="2100" y="2628"/>
                  <a:chExt cx="836" cy="721"/>
                </a:xfrm>
              </p:grpSpPr>
              <p:sp>
                <p:nvSpPr>
                  <p:cNvPr id="805955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640"/>
                    <a:ext cx="757" cy="709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5956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2502" y="2664"/>
                    <a:ext cx="396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5957" name="Text 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35" y="2628"/>
                    <a:ext cx="273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ch</a:t>
                    </a:r>
                  </a:p>
                </p:txBody>
              </p:sp>
              <p:sp>
                <p:nvSpPr>
                  <p:cNvPr id="805958" name="Text Box 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0" y="2778"/>
                    <a:ext cx="41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freq</a:t>
                    </a:r>
                  </a:p>
                </p:txBody>
              </p:sp>
              <p:sp>
                <p:nvSpPr>
                  <p:cNvPr id="805959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2502" y="2839"/>
                    <a:ext cx="396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5960" name="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2181" y="3175"/>
                    <a:ext cx="347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5961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3176"/>
                    <a:ext cx="347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5962" name="Text Box 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54" y="2985"/>
                    <a:ext cx="37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left</a:t>
                    </a:r>
                  </a:p>
                </p:txBody>
              </p:sp>
              <p:sp>
                <p:nvSpPr>
                  <p:cNvPr id="805963" name="Text Box 7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84" y="2982"/>
                    <a:ext cx="45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right</a:t>
                    </a:r>
                  </a:p>
                </p:txBody>
              </p:sp>
            </p:grpSp>
            <p:sp>
              <p:nvSpPr>
                <p:cNvPr id="80596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74" y="2628"/>
                  <a:ext cx="45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</a:t>
                  </a:r>
                </a:p>
              </p:txBody>
            </p:sp>
            <p:sp>
              <p:nvSpPr>
                <p:cNvPr id="805965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2472" y="2799"/>
                  <a:ext cx="45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05966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2130" y="3150"/>
                  <a:ext cx="45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05967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491" y="3154"/>
                  <a:ext cx="45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05968" name="Line 80"/>
              <p:cNvSpPr>
                <a:spLocks noChangeShapeType="1"/>
              </p:cNvSpPr>
              <p:nvPr/>
            </p:nvSpPr>
            <p:spPr bwMode="auto">
              <a:xfrm flipH="1">
                <a:off x="4752" y="2160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5969" name="Line 81"/>
              <p:cNvSpPr>
                <a:spLocks noChangeShapeType="1"/>
              </p:cNvSpPr>
              <p:nvPr/>
            </p:nvSpPr>
            <p:spPr bwMode="auto">
              <a:xfrm>
                <a:off x="5328" y="2160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5970" name="Text Box 82"/>
              <p:cNvSpPr txBox="1">
                <a:spLocks noChangeArrowheads="1"/>
              </p:cNvSpPr>
              <p:nvPr/>
            </p:nvSpPr>
            <p:spPr bwMode="auto">
              <a:xfrm>
                <a:off x="5185" y="1714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805971" name="Group 83"/>
          <p:cNvGrpSpPr>
            <a:grpSpLocks/>
          </p:cNvGrpSpPr>
          <p:nvPr/>
        </p:nvGrpSpPr>
        <p:grpSpPr bwMode="auto">
          <a:xfrm>
            <a:off x="2228850" y="3195638"/>
            <a:ext cx="1343025" cy="1171575"/>
            <a:chOff x="2100" y="2628"/>
            <a:chExt cx="846" cy="738"/>
          </a:xfrm>
        </p:grpSpPr>
        <p:grpSp>
          <p:nvGrpSpPr>
            <p:cNvPr id="805972" name="Group 84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5973" name="Rectangle 85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74" name="Rectangle 86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75" name="Text Box 87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5976" name="Text Box 88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5977" name="Rectangle 89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78" name="Rectangle 90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79" name="Rectangle 91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80" name="Text Box 92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5981" name="Text Box 93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5982" name="Text Box 94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</a:t>
              </a:r>
            </a:p>
          </p:txBody>
        </p:sp>
        <p:sp>
          <p:nvSpPr>
            <p:cNvPr id="805983" name="Text Box 95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 </a:t>
              </a:r>
            </a:p>
          </p:txBody>
        </p:sp>
        <p:sp>
          <p:nvSpPr>
            <p:cNvPr id="805984" name="Text Box 96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  <p:sp>
          <p:nvSpPr>
            <p:cNvPr id="805985" name="Text Box 97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</p:grpSp>
      <p:sp>
        <p:nvSpPr>
          <p:cNvPr id="805986" name="Line 98"/>
          <p:cNvSpPr>
            <a:spLocks noChangeShapeType="1"/>
          </p:cNvSpPr>
          <p:nvPr/>
        </p:nvSpPr>
        <p:spPr bwMode="auto">
          <a:xfrm flipH="1">
            <a:off x="2347913" y="4211638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5987" name="Line 99"/>
          <p:cNvSpPr>
            <a:spLocks noChangeShapeType="1"/>
          </p:cNvSpPr>
          <p:nvPr/>
        </p:nvSpPr>
        <p:spPr bwMode="auto">
          <a:xfrm>
            <a:off x="3262313" y="4211638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5988" name="Rectangle 100"/>
          <p:cNvSpPr>
            <a:spLocks noChangeArrowheads="1"/>
          </p:cNvSpPr>
          <p:nvPr/>
        </p:nvSpPr>
        <p:spPr bwMode="auto">
          <a:xfrm>
            <a:off x="3000375" y="348615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800000"/>
                </a:solidFill>
              </a:rPr>
              <a:t>3</a:t>
            </a:r>
          </a:p>
        </p:txBody>
      </p:sp>
      <p:grpSp>
        <p:nvGrpSpPr>
          <p:cNvPr id="805989" name="Group 101"/>
          <p:cNvGrpSpPr>
            <a:grpSpLocks/>
          </p:cNvGrpSpPr>
          <p:nvPr/>
        </p:nvGrpSpPr>
        <p:grpSpPr bwMode="auto">
          <a:xfrm>
            <a:off x="5114925" y="1890713"/>
            <a:ext cx="2657475" cy="2470150"/>
            <a:chOff x="2904" y="1191"/>
            <a:chExt cx="1674" cy="1556"/>
          </a:xfrm>
        </p:grpSpPr>
        <p:grpSp>
          <p:nvGrpSpPr>
            <p:cNvPr id="805990" name="Group 102"/>
            <p:cNvGrpSpPr>
              <a:grpSpLocks/>
            </p:cNvGrpSpPr>
            <p:nvPr/>
          </p:nvGrpSpPr>
          <p:grpSpPr bwMode="auto">
            <a:xfrm>
              <a:off x="2904" y="2009"/>
              <a:ext cx="846" cy="738"/>
              <a:chOff x="2100" y="2628"/>
              <a:chExt cx="846" cy="738"/>
            </a:xfrm>
          </p:grpSpPr>
          <p:grpSp>
            <p:nvGrpSpPr>
              <p:cNvPr id="805991" name="Group 103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5992" name="Rectangle 104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93" name="Rectangle 105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94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5995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5996" name="Rectangle 108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97" name="Rectangle 109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98" name="Rectangle 110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99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6000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6001" name="Text Box 113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‘A’</a:t>
                </a:r>
              </a:p>
            </p:txBody>
          </p:sp>
          <p:sp>
            <p:nvSpPr>
              <p:cNvPr id="806002" name="Text Box 114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3</a:t>
                </a:r>
              </a:p>
            </p:txBody>
          </p:sp>
          <p:sp>
            <p:nvSpPr>
              <p:cNvPr id="806003" name="Text Box 115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6004" name="Text Box 116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6005" name="Group 117"/>
            <p:cNvGrpSpPr>
              <a:grpSpLocks/>
            </p:cNvGrpSpPr>
            <p:nvPr/>
          </p:nvGrpSpPr>
          <p:grpSpPr bwMode="auto">
            <a:xfrm>
              <a:off x="3732" y="2009"/>
              <a:ext cx="846" cy="738"/>
              <a:chOff x="2100" y="2628"/>
              <a:chExt cx="846" cy="738"/>
            </a:xfrm>
          </p:grpSpPr>
          <p:grpSp>
            <p:nvGrpSpPr>
              <p:cNvPr id="806006" name="Group 118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6007" name="Rectangle 119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6008" name="Rectangle 120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6009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6010" name="Text Box 122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6011" name="Rectangle 123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6012" name="Rectangle 124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6013" name="Rectangle 125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6014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6015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6016" name="Text Box 128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‘ ’</a:t>
                </a:r>
              </a:p>
            </p:txBody>
          </p:sp>
          <p:sp>
            <p:nvSpPr>
              <p:cNvPr id="806017" name="Text Box 129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3</a:t>
                </a:r>
              </a:p>
            </p:txBody>
          </p:sp>
          <p:sp>
            <p:nvSpPr>
              <p:cNvPr id="806018" name="Text Box 130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6019" name="Text Box 131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6020" name="Group 132"/>
            <p:cNvGrpSpPr>
              <a:grpSpLocks/>
            </p:cNvGrpSpPr>
            <p:nvPr/>
          </p:nvGrpSpPr>
          <p:grpSpPr bwMode="auto">
            <a:xfrm>
              <a:off x="3330" y="1191"/>
              <a:ext cx="846" cy="738"/>
              <a:chOff x="2100" y="2628"/>
              <a:chExt cx="846" cy="738"/>
            </a:xfrm>
          </p:grpSpPr>
          <p:grpSp>
            <p:nvGrpSpPr>
              <p:cNvPr id="806021" name="Group 133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6022" name="Rectangle 134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6023" name="Rectangle 135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6024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6025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6026" name="Rectangle 138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6027" name="Rectangle 139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6028" name="Rectangle 140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6029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6030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6031" name="Text Box 143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6032" name="Text Box 144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6033" name="Text Box 145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6034" name="Text Box 146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6035" name="Line 147"/>
            <p:cNvSpPr>
              <a:spLocks noChangeShapeType="1"/>
            </p:cNvSpPr>
            <p:nvPr/>
          </p:nvSpPr>
          <p:spPr bwMode="auto">
            <a:xfrm flipH="1">
              <a:off x="3412" y="1817"/>
              <a:ext cx="14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6036" name="Line 148"/>
            <p:cNvSpPr>
              <a:spLocks noChangeShapeType="1"/>
            </p:cNvSpPr>
            <p:nvPr/>
          </p:nvSpPr>
          <p:spPr bwMode="auto">
            <a:xfrm>
              <a:off x="3988" y="1817"/>
              <a:ext cx="14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6037" name="Rectangle 149"/>
            <p:cNvSpPr>
              <a:spLocks noChangeArrowheads="1"/>
            </p:cNvSpPr>
            <p:nvPr/>
          </p:nvSpPr>
          <p:spPr bwMode="auto">
            <a:xfrm>
              <a:off x="3816" y="1374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6</a:t>
              </a:r>
            </a:p>
          </p:txBody>
        </p:sp>
      </p:grpSp>
      <p:grpSp>
        <p:nvGrpSpPr>
          <p:cNvPr id="806038" name="Group 150"/>
          <p:cNvGrpSpPr>
            <a:grpSpLocks/>
          </p:cNvGrpSpPr>
          <p:nvPr/>
        </p:nvGrpSpPr>
        <p:grpSpPr bwMode="auto">
          <a:xfrm>
            <a:off x="3124200" y="1905000"/>
            <a:ext cx="1343025" cy="1171575"/>
            <a:chOff x="2100" y="2628"/>
            <a:chExt cx="846" cy="738"/>
          </a:xfrm>
        </p:grpSpPr>
        <p:grpSp>
          <p:nvGrpSpPr>
            <p:cNvPr id="806039" name="Group 151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6040" name="Rectangle 152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6041" name="Rectangle 153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6042" name="Text Box 154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6043" name="Text Box 155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6044" name="Rectangle 156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6045" name="Rectangle 157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6046" name="Rectangle 158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6047" name="Text Box 159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6048" name="Text Box 160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6049" name="Text Box 161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</a:t>
              </a:r>
            </a:p>
          </p:txBody>
        </p:sp>
        <p:sp>
          <p:nvSpPr>
            <p:cNvPr id="806050" name="Text Box 162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 </a:t>
              </a:r>
            </a:p>
          </p:txBody>
        </p:sp>
        <p:sp>
          <p:nvSpPr>
            <p:cNvPr id="806051" name="Text Box 163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  <p:sp>
          <p:nvSpPr>
            <p:cNvPr id="806052" name="Text Box 164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</p:grpSp>
      <p:sp>
        <p:nvSpPr>
          <p:cNvPr id="806053" name="Line 165"/>
          <p:cNvSpPr>
            <a:spLocks noChangeShapeType="1"/>
          </p:cNvSpPr>
          <p:nvPr/>
        </p:nvSpPr>
        <p:spPr bwMode="auto">
          <a:xfrm flipH="1">
            <a:off x="3254375" y="2898775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6054" name="Line 166"/>
          <p:cNvSpPr>
            <a:spLocks noChangeShapeType="1"/>
          </p:cNvSpPr>
          <p:nvPr/>
        </p:nvSpPr>
        <p:spPr bwMode="auto">
          <a:xfrm>
            <a:off x="4168775" y="2898775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6055" name="Rectangle 167"/>
          <p:cNvSpPr>
            <a:spLocks noChangeArrowheads="1"/>
          </p:cNvSpPr>
          <p:nvPr/>
        </p:nvSpPr>
        <p:spPr bwMode="auto">
          <a:xfrm>
            <a:off x="3895725" y="2195513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800000"/>
                </a:solidFill>
              </a:rPr>
              <a:t>7</a:t>
            </a:r>
          </a:p>
        </p:txBody>
      </p:sp>
      <p:grpSp>
        <p:nvGrpSpPr>
          <p:cNvPr id="806056" name="Group 168"/>
          <p:cNvGrpSpPr>
            <a:grpSpLocks/>
          </p:cNvGrpSpPr>
          <p:nvPr/>
        </p:nvGrpSpPr>
        <p:grpSpPr bwMode="auto">
          <a:xfrm>
            <a:off x="4575175" y="479425"/>
            <a:ext cx="1343025" cy="1171575"/>
            <a:chOff x="2100" y="2628"/>
            <a:chExt cx="846" cy="738"/>
          </a:xfrm>
        </p:grpSpPr>
        <p:grpSp>
          <p:nvGrpSpPr>
            <p:cNvPr id="806057" name="Group 169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6058" name="Rectangle 170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6059" name="Rectangle 171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6060" name="Text Box 172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6061" name="Text Box 173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6062" name="Rectangle 174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6063" name="Rectangle 175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6064" name="Rectangle 176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6065" name="Text Box 177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6066" name="Text Box 178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6067" name="Text Box 179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</a:t>
              </a:r>
            </a:p>
          </p:txBody>
        </p:sp>
        <p:sp>
          <p:nvSpPr>
            <p:cNvPr id="806068" name="Text Box 180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 </a:t>
              </a:r>
            </a:p>
          </p:txBody>
        </p:sp>
        <p:sp>
          <p:nvSpPr>
            <p:cNvPr id="806069" name="Text Box 181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  <p:sp>
          <p:nvSpPr>
            <p:cNvPr id="806070" name="Text Box 182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</p:grpSp>
      <p:sp>
        <p:nvSpPr>
          <p:cNvPr id="806071" name="Line 183"/>
          <p:cNvSpPr>
            <a:spLocks noChangeShapeType="1"/>
          </p:cNvSpPr>
          <p:nvPr/>
        </p:nvSpPr>
        <p:spPr bwMode="auto">
          <a:xfrm flipH="1">
            <a:off x="4287838" y="1473200"/>
            <a:ext cx="646112" cy="508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6072" name="Line 184"/>
          <p:cNvSpPr>
            <a:spLocks noChangeShapeType="1"/>
          </p:cNvSpPr>
          <p:nvPr/>
        </p:nvSpPr>
        <p:spPr bwMode="auto">
          <a:xfrm>
            <a:off x="5619750" y="1473200"/>
            <a:ext cx="727075" cy="484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6073" name="Rectangle 185"/>
          <p:cNvSpPr>
            <a:spLocks noChangeArrowheads="1"/>
          </p:cNvSpPr>
          <p:nvPr/>
        </p:nvSpPr>
        <p:spPr bwMode="auto">
          <a:xfrm>
            <a:off x="5346700" y="769938"/>
            <a:ext cx="427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800000"/>
                </a:solidFill>
              </a:rPr>
              <a:t>13</a:t>
            </a:r>
          </a:p>
        </p:txBody>
      </p:sp>
      <p:sp>
        <p:nvSpPr>
          <p:cNvPr id="806074" name="Text Box 186"/>
          <p:cNvSpPr txBox="1">
            <a:spLocks noChangeArrowheads="1"/>
          </p:cNvSpPr>
          <p:nvPr/>
        </p:nvSpPr>
        <p:spPr bwMode="auto">
          <a:xfrm>
            <a:off x="4953000" y="4572000"/>
            <a:ext cx="3962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Ok. Now we have a single binary tree.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5.46803E-7 L 0.14305 0.189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059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53" y="9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12326E-6 L -0.36771 -3.12326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059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0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0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0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05 0.18999 L 0.08246 0.0002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059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8" y="-9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06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0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0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06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06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053" grpId="0" animBg="1"/>
      <p:bldP spid="806054" grpId="0" animBg="1"/>
      <p:bldP spid="806055" grpId="0"/>
      <p:bldP spid="806071" grpId="0" animBg="1"/>
      <p:bldP spid="806072" grpId="0" animBg="1"/>
      <p:bldP spid="806073" grpId="0"/>
      <p:bldP spid="80607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6C98-9B29-43E9-BFED-1AEA1111F7C8}" type="slidenum">
              <a:rPr lang="en-US"/>
              <a:pPr/>
              <a:t>35</a:t>
            </a:fld>
            <a:endParaRPr lang="en-US"/>
          </a:p>
        </p:txBody>
      </p:sp>
      <p:sp>
        <p:nvSpPr>
          <p:cNvPr id="80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Huffman Encoding: Step #2</a:t>
            </a:r>
          </a:p>
        </p:txBody>
      </p:sp>
      <p:sp>
        <p:nvSpPr>
          <p:cNvPr id="807939" name="Rectangle 3"/>
          <p:cNvSpPr>
            <a:spLocks noChangeArrowheads="1"/>
          </p:cNvSpPr>
          <p:nvPr/>
        </p:nvSpPr>
        <p:spPr bwMode="auto">
          <a:xfrm>
            <a:off x="381000" y="1038225"/>
            <a:ext cx="8610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Step #2</a:t>
            </a:r>
            <a:r>
              <a:rPr lang="en-US">
                <a:solidFill>
                  <a:schemeClr val="tx1"/>
                </a:solidFill>
              </a:rPr>
              <a:t>: Build a Huffman tree (a binary tree) based on these frequencies:</a:t>
            </a:r>
          </a:p>
        </p:txBody>
      </p:sp>
      <p:sp>
        <p:nvSpPr>
          <p:cNvPr id="807940" name="Rectangle 4"/>
          <p:cNvSpPr>
            <a:spLocks noChangeArrowheads="1"/>
          </p:cNvSpPr>
          <p:nvPr/>
        </p:nvSpPr>
        <p:spPr bwMode="auto">
          <a:xfrm>
            <a:off x="685800" y="1876425"/>
            <a:ext cx="8001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800000"/>
                </a:solidFill>
              </a:rPr>
              <a:t> </a:t>
            </a:r>
            <a:r>
              <a:rPr lang="en-US" sz="2000">
                <a:solidFill>
                  <a:srgbClr val="800000"/>
                </a:solidFill>
              </a:rPr>
              <a:t>A. Create a binary tree leaf node for each entry in our table, but</a:t>
            </a:r>
            <a:br>
              <a:rPr lang="en-US" sz="2000">
                <a:solidFill>
                  <a:srgbClr val="800000"/>
                </a:solidFill>
              </a:rPr>
            </a:br>
            <a:r>
              <a:rPr lang="en-US" sz="2000">
                <a:solidFill>
                  <a:srgbClr val="800000"/>
                </a:solidFill>
              </a:rPr>
              <a:t>     don’t insert any of these into a tree!</a:t>
            </a:r>
          </a:p>
        </p:txBody>
      </p:sp>
      <p:sp>
        <p:nvSpPr>
          <p:cNvPr id="807941" name="Rectangle 5"/>
          <p:cNvSpPr>
            <a:spLocks noChangeArrowheads="1"/>
          </p:cNvSpPr>
          <p:nvPr/>
        </p:nvSpPr>
        <p:spPr bwMode="auto">
          <a:xfrm>
            <a:off x="685800" y="2574925"/>
            <a:ext cx="480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800000"/>
                </a:solidFill>
              </a:rPr>
              <a:t> </a:t>
            </a:r>
            <a:r>
              <a:rPr lang="en-US" sz="2000">
                <a:solidFill>
                  <a:srgbClr val="800000"/>
                </a:solidFill>
              </a:rPr>
              <a:t>B. Build a binary tree from the leaves.</a:t>
            </a:r>
          </a:p>
        </p:txBody>
      </p:sp>
      <p:sp>
        <p:nvSpPr>
          <p:cNvPr id="807942" name="Rectangle 6"/>
          <p:cNvSpPr>
            <a:spLocks noChangeArrowheads="1"/>
          </p:cNvSpPr>
          <p:nvPr/>
        </p:nvSpPr>
        <p:spPr bwMode="auto">
          <a:xfrm>
            <a:off x="685800" y="2935288"/>
            <a:ext cx="52403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800000"/>
                </a:solidFill>
              </a:rPr>
              <a:t> </a:t>
            </a:r>
            <a:r>
              <a:rPr lang="en-US" sz="2000">
                <a:solidFill>
                  <a:srgbClr val="800000"/>
                </a:solidFill>
              </a:rPr>
              <a:t>C. Now label each </a:t>
            </a:r>
            <a:r>
              <a:rPr lang="en-US" sz="2000">
                <a:solidFill>
                  <a:srgbClr val="006666"/>
                </a:solidFill>
              </a:rPr>
              <a:t>left edge</a:t>
            </a:r>
            <a:r>
              <a:rPr lang="en-US" sz="2000">
                <a:solidFill>
                  <a:srgbClr val="800000"/>
                </a:solidFill>
              </a:rPr>
              <a:t> with a </a:t>
            </a:r>
            <a:r>
              <a:rPr lang="en-US" sz="2000">
                <a:solidFill>
                  <a:srgbClr val="006666"/>
                </a:solidFill>
              </a:rPr>
              <a:t>“0”</a:t>
            </a:r>
            <a:r>
              <a:rPr lang="en-US" sz="2000">
                <a:solidFill>
                  <a:srgbClr val="800000"/>
                </a:solidFill>
              </a:rPr>
              <a:t> and</a:t>
            </a:r>
          </a:p>
          <a:p>
            <a:r>
              <a:rPr lang="en-US" sz="2000">
                <a:solidFill>
                  <a:srgbClr val="800000"/>
                </a:solidFill>
              </a:rPr>
              <a:t>     each </a:t>
            </a:r>
            <a:r>
              <a:rPr lang="en-US" sz="2000">
                <a:solidFill>
                  <a:srgbClr val="006666"/>
                </a:solidFill>
              </a:rPr>
              <a:t>right edge</a:t>
            </a:r>
            <a:r>
              <a:rPr lang="en-US" sz="2000">
                <a:solidFill>
                  <a:srgbClr val="800000"/>
                </a:solidFill>
              </a:rPr>
              <a:t> with a </a:t>
            </a:r>
            <a:r>
              <a:rPr lang="en-US" sz="2000">
                <a:solidFill>
                  <a:srgbClr val="006666"/>
                </a:solidFill>
              </a:rPr>
              <a:t>“1”</a:t>
            </a:r>
          </a:p>
        </p:txBody>
      </p:sp>
      <p:sp>
        <p:nvSpPr>
          <p:cNvPr id="807943" name="Rectangle 7"/>
          <p:cNvSpPr>
            <a:spLocks noChangeArrowheads="1"/>
          </p:cNvSpPr>
          <p:nvPr/>
        </p:nvSpPr>
        <p:spPr bwMode="auto">
          <a:xfrm>
            <a:off x="4989513" y="294005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66"/>
                </a:solidFill>
              </a:rPr>
              <a:t>0</a:t>
            </a:r>
          </a:p>
        </p:txBody>
      </p:sp>
      <p:sp>
        <p:nvSpPr>
          <p:cNvPr id="807944" name="Rectangle 8"/>
          <p:cNvSpPr>
            <a:spLocks noChangeArrowheads="1"/>
          </p:cNvSpPr>
          <p:nvPr/>
        </p:nvSpPr>
        <p:spPr bwMode="auto">
          <a:xfrm>
            <a:off x="4994275" y="294481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66"/>
                </a:solidFill>
              </a:rPr>
              <a:t>0</a:t>
            </a:r>
          </a:p>
        </p:txBody>
      </p:sp>
      <p:sp>
        <p:nvSpPr>
          <p:cNvPr id="807945" name="Rectangle 9"/>
          <p:cNvSpPr>
            <a:spLocks noChangeArrowheads="1"/>
          </p:cNvSpPr>
          <p:nvPr/>
        </p:nvSpPr>
        <p:spPr bwMode="auto">
          <a:xfrm>
            <a:off x="5006975" y="294957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66"/>
                </a:solidFill>
              </a:rPr>
              <a:t>0</a:t>
            </a:r>
          </a:p>
        </p:txBody>
      </p:sp>
      <p:sp>
        <p:nvSpPr>
          <p:cNvPr id="807946" name="Rectangle 10"/>
          <p:cNvSpPr>
            <a:spLocks noChangeArrowheads="1"/>
          </p:cNvSpPr>
          <p:nvPr/>
        </p:nvSpPr>
        <p:spPr bwMode="auto">
          <a:xfrm>
            <a:off x="4995863" y="29337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66"/>
                </a:solidFill>
              </a:rPr>
              <a:t>0</a:t>
            </a:r>
          </a:p>
        </p:txBody>
      </p:sp>
      <p:sp>
        <p:nvSpPr>
          <p:cNvPr id="807947" name="Rectangle 11"/>
          <p:cNvSpPr>
            <a:spLocks noChangeArrowheads="1"/>
          </p:cNvSpPr>
          <p:nvPr/>
        </p:nvSpPr>
        <p:spPr bwMode="auto">
          <a:xfrm>
            <a:off x="4984750" y="294005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66"/>
                </a:solidFill>
              </a:rPr>
              <a:t>0</a:t>
            </a:r>
          </a:p>
        </p:txBody>
      </p:sp>
      <p:sp>
        <p:nvSpPr>
          <p:cNvPr id="807948" name="Rectangle 12"/>
          <p:cNvSpPr>
            <a:spLocks noChangeArrowheads="1"/>
          </p:cNvSpPr>
          <p:nvPr/>
        </p:nvSpPr>
        <p:spPr bwMode="auto">
          <a:xfrm>
            <a:off x="3876675" y="3238500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66"/>
                </a:solidFill>
              </a:rPr>
              <a:t>1</a:t>
            </a:r>
          </a:p>
        </p:txBody>
      </p:sp>
      <p:sp>
        <p:nvSpPr>
          <p:cNvPr id="807949" name="Rectangle 13"/>
          <p:cNvSpPr>
            <a:spLocks noChangeArrowheads="1"/>
          </p:cNvSpPr>
          <p:nvPr/>
        </p:nvSpPr>
        <p:spPr bwMode="auto">
          <a:xfrm>
            <a:off x="3875088" y="3243263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66"/>
                </a:solidFill>
              </a:rPr>
              <a:t>1</a:t>
            </a:r>
          </a:p>
        </p:txBody>
      </p:sp>
      <p:sp>
        <p:nvSpPr>
          <p:cNvPr id="807950" name="Rectangle 14"/>
          <p:cNvSpPr>
            <a:spLocks noChangeArrowheads="1"/>
          </p:cNvSpPr>
          <p:nvPr/>
        </p:nvSpPr>
        <p:spPr bwMode="auto">
          <a:xfrm>
            <a:off x="3875088" y="3254375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66"/>
                </a:solidFill>
              </a:rPr>
              <a:t>1</a:t>
            </a:r>
          </a:p>
        </p:txBody>
      </p:sp>
      <p:sp>
        <p:nvSpPr>
          <p:cNvPr id="807951" name="Rectangle 15"/>
          <p:cNvSpPr>
            <a:spLocks noChangeArrowheads="1"/>
          </p:cNvSpPr>
          <p:nvPr/>
        </p:nvSpPr>
        <p:spPr bwMode="auto">
          <a:xfrm>
            <a:off x="3875088" y="3243263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66"/>
                </a:solidFill>
              </a:rPr>
              <a:t>1</a:t>
            </a:r>
          </a:p>
        </p:txBody>
      </p:sp>
      <p:sp>
        <p:nvSpPr>
          <p:cNvPr id="807952" name="Rectangle 16"/>
          <p:cNvSpPr>
            <a:spLocks noChangeArrowheads="1"/>
          </p:cNvSpPr>
          <p:nvPr/>
        </p:nvSpPr>
        <p:spPr bwMode="auto">
          <a:xfrm>
            <a:off x="3875088" y="3254375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66"/>
                </a:solidFill>
              </a:rPr>
              <a:t>1</a:t>
            </a:r>
          </a:p>
        </p:txBody>
      </p:sp>
      <p:sp>
        <p:nvSpPr>
          <p:cNvPr id="807953" name="Line 17"/>
          <p:cNvSpPr>
            <a:spLocks noChangeShapeType="1"/>
          </p:cNvSpPr>
          <p:nvPr/>
        </p:nvSpPr>
        <p:spPr bwMode="auto">
          <a:xfrm flipH="1">
            <a:off x="6319838" y="3044825"/>
            <a:ext cx="358775" cy="300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7954" name="Line 18"/>
          <p:cNvSpPr>
            <a:spLocks noChangeShapeType="1"/>
          </p:cNvSpPr>
          <p:nvPr/>
        </p:nvSpPr>
        <p:spPr bwMode="auto">
          <a:xfrm>
            <a:off x="7178675" y="3059113"/>
            <a:ext cx="373063" cy="342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07955" name="Group 19"/>
          <p:cNvGrpSpPr>
            <a:grpSpLocks/>
          </p:cNvGrpSpPr>
          <p:nvPr/>
        </p:nvGrpSpPr>
        <p:grpSpPr bwMode="auto">
          <a:xfrm>
            <a:off x="6432550" y="2395538"/>
            <a:ext cx="1014413" cy="922337"/>
            <a:chOff x="4052" y="1509"/>
            <a:chExt cx="639" cy="581"/>
          </a:xfrm>
        </p:grpSpPr>
        <p:grpSp>
          <p:nvGrpSpPr>
            <p:cNvPr id="807956" name="Group 20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7957" name="Rectangle 21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58" name="Rectangle 22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7959" name="Text Box 23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7960" name="Text Box 24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7961" name="Rectangle 25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62" name="Rectangle 26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63" name="Rectangle 27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64" name="Text Box 28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7965" name="Text Box 29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7966" name="Text Box 30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7967" name="Text Box 31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7968" name="Text Box 32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7969" name="Text Box 33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7970" name="Text Box 34"/>
            <p:cNvSpPr txBox="1">
              <a:spLocks noChangeArrowheads="1"/>
            </p:cNvSpPr>
            <p:nvPr/>
          </p:nvSpPr>
          <p:spPr bwMode="auto">
            <a:xfrm>
              <a:off x="4361" y="1625"/>
              <a:ext cx="2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13</a:t>
              </a:r>
            </a:p>
          </p:txBody>
        </p:sp>
      </p:grpSp>
      <p:grpSp>
        <p:nvGrpSpPr>
          <p:cNvPr id="807971" name="Group 35"/>
          <p:cNvGrpSpPr>
            <a:grpSpLocks/>
          </p:cNvGrpSpPr>
          <p:nvPr/>
        </p:nvGrpSpPr>
        <p:grpSpPr bwMode="auto">
          <a:xfrm>
            <a:off x="7259638" y="3378200"/>
            <a:ext cx="1014412" cy="922338"/>
            <a:chOff x="4052" y="1509"/>
            <a:chExt cx="639" cy="581"/>
          </a:xfrm>
        </p:grpSpPr>
        <p:grpSp>
          <p:nvGrpSpPr>
            <p:cNvPr id="807972" name="Group 36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7973" name="Rectangle 37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74" name="Rectangle 38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7975" name="Text Box 39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7976" name="Text Box 40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7977" name="Rectangle 41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78" name="Rectangle 42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79" name="Rectangle 43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80" name="Text Box 44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7981" name="Text Box 45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7982" name="Text Box 46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7983" name="Text Box 47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7984" name="Text Box 48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7985" name="Text Box 49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7986" name="Text Box 50"/>
            <p:cNvSpPr txBox="1">
              <a:spLocks noChangeArrowheads="1"/>
            </p:cNvSpPr>
            <p:nvPr/>
          </p:nvSpPr>
          <p:spPr bwMode="auto">
            <a:xfrm>
              <a:off x="4361" y="1625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6</a:t>
              </a:r>
            </a:p>
          </p:txBody>
        </p:sp>
      </p:grpSp>
      <p:sp>
        <p:nvSpPr>
          <p:cNvPr id="807987" name="Line 51"/>
          <p:cNvSpPr>
            <a:spLocks noChangeShapeType="1"/>
          </p:cNvSpPr>
          <p:nvPr/>
        </p:nvSpPr>
        <p:spPr bwMode="auto">
          <a:xfrm flipH="1">
            <a:off x="7312025" y="4071938"/>
            <a:ext cx="196850" cy="346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7988" name="Line 52"/>
          <p:cNvSpPr>
            <a:spLocks noChangeShapeType="1"/>
          </p:cNvSpPr>
          <p:nvPr/>
        </p:nvSpPr>
        <p:spPr bwMode="auto">
          <a:xfrm>
            <a:off x="8008938" y="4075113"/>
            <a:ext cx="268287" cy="3540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07989" name="Group 53"/>
          <p:cNvGrpSpPr>
            <a:grpSpLocks/>
          </p:cNvGrpSpPr>
          <p:nvPr/>
        </p:nvGrpSpPr>
        <p:grpSpPr bwMode="auto">
          <a:xfrm>
            <a:off x="6856413" y="4397375"/>
            <a:ext cx="1014412" cy="922338"/>
            <a:chOff x="4052" y="1509"/>
            <a:chExt cx="639" cy="581"/>
          </a:xfrm>
        </p:grpSpPr>
        <p:grpSp>
          <p:nvGrpSpPr>
            <p:cNvPr id="807990" name="Group 54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7991" name="Rectangle 55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92" name="Rectangle 56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7993" name="Text Box 57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7994" name="Text Box 58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7995" name="Rectangle 59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96" name="Rectangle 60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97" name="Rectangle 61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98" name="Text Box 62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7999" name="Text Box 63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8000" name="Text Box 64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8001" name="Text Box 65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8002" name="Text Box 66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8003" name="Text Box 67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8004" name="Text Box 68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3</a:t>
              </a:r>
            </a:p>
          </p:txBody>
        </p:sp>
      </p:grpSp>
      <p:sp>
        <p:nvSpPr>
          <p:cNvPr id="808005" name="Text Box 69"/>
          <p:cNvSpPr txBox="1">
            <a:spLocks noChangeArrowheads="1"/>
          </p:cNvSpPr>
          <p:nvPr/>
        </p:nvSpPr>
        <p:spPr bwMode="auto">
          <a:xfrm>
            <a:off x="7346950" y="4398963"/>
            <a:ext cx="393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‘A’</a:t>
            </a:r>
          </a:p>
        </p:txBody>
      </p:sp>
      <p:grpSp>
        <p:nvGrpSpPr>
          <p:cNvPr id="808006" name="Group 70"/>
          <p:cNvGrpSpPr>
            <a:grpSpLocks/>
          </p:cNvGrpSpPr>
          <p:nvPr/>
        </p:nvGrpSpPr>
        <p:grpSpPr bwMode="auto">
          <a:xfrm>
            <a:off x="7848600" y="4397375"/>
            <a:ext cx="1014413" cy="922338"/>
            <a:chOff x="4052" y="1509"/>
            <a:chExt cx="639" cy="581"/>
          </a:xfrm>
        </p:grpSpPr>
        <p:grpSp>
          <p:nvGrpSpPr>
            <p:cNvPr id="808007" name="Group 71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8008" name="Rectangle 72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09" name="Rectangle 73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8010" name="Text Box 74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8011" name="Text Box 75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8012" name="Rectangle 76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13" name="Rectangle 77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14" name="Rectangle 78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15" name="Text Box 79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8016" name="Text Box 80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8017" name="Text Box 81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8018" name="Text Box 82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8019" name="Text Box 83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8020" name="Text Box 84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8021" name="Text Box 85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3</a:t>
              </a:r>
            </a:p>
          </p:txBody>
        </p:sp>
      </p:grpSp>
      <p:sp>
        <p:nvSpPr>
          <p:cNvPr id="808022" name="Text Box 86"/>
          <p:cNvSpPr txBox="1">
            <a:spLocks noChangeArrowheads="1"/>
          </p:cNvSpPr>
          <p:nvPr/>
        </p:nvSpPr>
        <p:spPr bwMode="auto">
          <a:xfrm>
            <a:off x="8339138" y="4398963"/>
            <a:ext cx="341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 ’</a:t>
            </a:r>
          </a:p>
        </p:txBody>
      </p:sp>
      <p:grpSp>
        <p:nvGrpSpPr>
          <p:cNvPr id="808023" name="Group 87"/>
          <p:cNvGrpSpPr>
            <a:grpSpLocks/>
          </p:cNvGrpSpPr>
          <p:nvPr/>
        </p:nvGrpSpPr>
        <p:grpSpPr bwMode="auto">
          <a:xfrm>
            <a:off x="5410200" y="3343275"/>
            <a:ext cx="1014413" cy="922338"/>
            <a:chOff x="4052" y="1509"/>
            <a:chExt cx="639" cy="581"/>
          </a:xfrm>
        </p:grpSpPr>
        <p:grpSp>
          <p:nvGrpSpPr>
            <p:cNvPr id="808024" name="Group 88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8025" name="Rectangle 89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26" name="Rectangle 90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8027" name="Text Box 91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8028" name="Text Box 92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8029" name="Rectangle 93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30" name="Rectangle 94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31" name="Rectangle 95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32" name="Text Box 96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8033" name="Text Box 97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8034" name="Text Box 98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8035" name="Text Box 99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8036" name="Text Box 100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8037" name="Text Box 101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8038" name="Text Box 102"/>
            <p:cNvSpPr txBox="1">
              <a:spLocks noChangeArrowheads="1"/>
            </p:cNvSpPr>
            <p:nvPr/>
          </p:nvSpPr>
          <p:spPr bwMode="auto">
            <a:xfrm>
              <a:off x="4361" y="1625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7</a:t>
              </a:r>
            </a:p>
          </p:txBody>
        </p:sp>
      </p:grpSp>
      <p:sp>
        <p:nvSpPr>
          <p:cNvPr id="808039" name="Line 103"/>
          <p:cNvSpPr>
            <a:spLocks noChangeShapeType="1"/>
          </p:cNvSpPr>
          <p:nvPr/>
        </p:nvSpPr>
        <p:spPr bwMode="auto">
          <a:xfrm>
            <a:off x="6078538" y="4014788"/>
            <a:ext cx="292100" cy="411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08040" name="Group 104"/>
          <p:cNvGrpSpPr>
            <a:grpSpLocks/>
          </p:cNvGrpSpPr>
          <p:nvPr/>
        </p:nvGrpSpPr>
        <p:grpSpPr bwMode="auto">
          <a:xfrm>
            <a:off x="5942013" y="4394200"/>
            <a:ext cx="1014412" cy="922338"/>
            <a:chOff x="4052" y="1509"/>
            <a:chExt cx="639" cy="581"/>
          </a:xfrm>
        </p:grpSpPr>
        <p:grpSp>
          <p:nvGrpSpPr>
            <p:cNvPr id="808041" name="Group 105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8042" name="Rectangle 106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43" name="Rectangle 107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8044" name="Text Box 108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8045" name="Text Box 109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8046" name="Rectangle 110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47" name="Rectangle 111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48" name="Rectangle 112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49" name="Text Box 113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8050" name="Text Box 114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8051" name="Text Box 115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8052" name="Text Box 116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8053" name="Text Box 117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8054" name="Text Box 118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8055" name="Text Box 119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4</a:t>
              </a:r>
            </a:p>
          </p:txBody>
        </p:sp>
      </p:grpSp>
      <p:sp>
        <p:nvSpPr>
          <p:cNvPr id="808056" name="Text Box 120"/>
          <p:cNvSpPr txBox="1">
            <a:spLocks noChangeArrowheads="1"/>
          </p:cNvSpPr>
          <p:nvPr/>
        </p:nvSpPr>
        <p:spPr bwMode="auto">
          <a:xfrm>
            <a:off x="6432550" y="4395788"/>
            <a:ext cx="420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‘M’</a:t>
            </a:r>
          </a:p>
        </p:txBody>
      </p:sp>
      <p:grpSp>
        <p:nvGrpSpPr>
          <p:cNvPr id="808057" name="Group 121"/>
          <p:cNvGrpSpPr>
            <a:grpSpLocks/>
          </p:cNvGrpSpPr>
          <p:nvPr/>
        </p:nvGrpSpPr>
        <p:grpSpPr bwMode="auto">
          <a:xfrm>
            <a:off x="4689475" y="4400550"/>
            <a:ext cx="1014413" cy="922338"/>
            <a:chOff x="4052" y="1509"/>
            <a:chExt cx="639" cy="581"/>
          </a:xfrm>
        </p:grpSpPr>
        <p:grpSp>
          <p:nvGrpSpPr>
            <p:cNvPr id="808058" name="Group 122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8059" name="Rectangle 123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60" name="Rectangle 124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8061" name="Text Box 125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8062" name="Text Box 126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8063" name="Rectangle 127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64" name="Rectangle 128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65" name="Rectangle 129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66" name="Text Box 130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8067" name="Text Box 131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8068" name="Text Box 132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8069" name="Text Box 133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8070" name="Text Box 134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8071" name="Text Box 135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8072" name="Text Box 136"/>
            <p:cNvSpPr txBox="1">
              <a:spLocks noChangeArrowheads="1"/>
            </p:cNvSpPr>
            <p:nvPr/>
          </p:nvSpPr>
          <p:spPr bwMode="auto">
            <a:xfrm>
              <a:off x="4361" y="1625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3</a:t>
              </a:r>
            </a:p>
          </p:txBody>
        </p:sp>
      </p:grpSp>
      <p:sp>
        <p:nvSpPr>
          <p:cNvPr id="808073" name="Line 137"/>
          <p:cNvSpPr>
            <a:spLocks noChangeShapeType="1"/>
          </p:cNvSpPr>
          <p:nvPr/>
        </p:nvSpPr>
        <p:spPr bwMode="auto">
          <a:xfrm flipH="1">
            <a:off x="5461000" y="4016375"/>
            <a:ext cx="231775" cy="414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8074" name="Line 138"/>
          <p:cNvSpPr>
            <a:spLocks noChangeShapeType="1"/>
          </p:cNvSpPr>
          <p:nvPr/>
        </p:nvSpPr>
        <p:spPr bwMode="auto">
          <a:xfrm>
            <a:off x="5546725" y="5029200"/>
            <a:ext cx="292100" cy="411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08075" name="Group 139"/>
          <p:cNvGrpSpPr>
            <a:grpSpLocks/>
          </p:cNvGrpSpPr>
          <p:nvPr/>
        </p:nvGrpSpPr>
        <p:grpSpPr bwMode="auto">
          <a:xfrm>
            <a:off x="5410200" y="5408613"/>
            <a:ext cx="1014413" cy="922337"/>
            <a:chOff x="4052" y="1509"/>
            <a:chExt cx="639" cy="581"/>
          </a:xfrm>
        </p:grpSpPr>
        <p:grpSp>
          <p:nvGrpSpPr>
            <p:cNvPr id="808076" name="Group 140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8077" name="Rectangle 141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78" name="Rectangle 142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8079" name="Text Box 143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8080" name="Text Box 144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8081" name="Rectangle 145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82" name="Rectangle 146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83" name="Rectangle 147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84" name="Text Box 148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8085" name="Text Box 149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8086" name="Text Box 150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8087" name="Text Box 151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8088" name="Text Box 152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8089" name="Text Box 153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8090" name="Text Box 154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1</a:t>
              </a:r>
            </a:p>
          </p:txBody>
        </p:sp>
      </p:grpSp>
      <p:sp>
        <p:nvSpPr>
          <p:cNvPr id="808091" name="Text Box 155"/>
          <p:cNvSpPr txBox="1">
            <a:spLocks noChangeArrowheads="1"/>
          </p:cNvSpPr>
          <p:nvPr/>
        </p:nvSpPr>
        <p:spPr bwMode="auto">
          <a:xfrm>
            <a:off x="5900738" y="5410200"/>
            <a:ext cx="360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‘I’</a:t>
            </a:r>
          </a:p>
        </p:txBody>
      </p:sp>
      <p:grpSp>
        <p:nvGrpSpPr>
          <p:cNvPr id="808092" name="Group 156"/>
          <p:cNvGrpSpPr>
            <a:grpSpLocks/>
          </p:cNvGrpSpPr>
          <p:nvPr/>
        </p:nvGrpSpPr>
        <p:grpSpPr bwMode="auto">
          <a:xfrm>
            <a:off x="3962400" y="5403850"/>
            <a:ext cx="1014413" cy="922338"/>
            <a:chOff x="4052" y="1509"/>
            <a:chExt cx="639" cy="581"/>
          </a:xfrm>
        </p:grpSpPr>
        <p:grpSp>
          <p:nvGrpSpPr>
            <p:cNvPr id="808093" name="Group 157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8094" name="Rectangle 158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95" name="Rectangle 159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8096" name="Text Box 160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8097" name="Text Box 161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8098" name="Rectangle 162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99" name="Rectangle 163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00" name="Rectangle 164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01" name="Text Box 165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8102" name="Text Box 166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8103" name="Text Box 167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8104" name="Text Box 168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8105" name="Text Box 169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8106" name="Text Box 170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8107" name="Text Box 171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2</a:t>
              </a:r>
            </a:p>
          </p:txBody>
        </p:sp>
      </p:grpSp>
      <p:sp>
        <p:nvSpPr>
          <p:cNvPr id="808108" name="Text Box 172"/>
          <p:cNvSpPr txBox="1">
            <a:spLocks noChangeArrowheads="1"/>
          </p:cNvSpPr>
          <p:nvPr/>
        </p:nvSpPr>
        <p:spPr bwMode="auto">
          <a:xfrm>
            <a:off x="4452938" y="5405438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400" b="1">
              <a:solidFill>
                <a:srgbClr val="800000"/>
              </a:solidFill>
            </a:endParaRPr>
          </a:p>
        </p:txBody>
      </p:sp>
      <p:sp>
        <p:nvSpPr>
          <p:cNvPr id="808109" name="Line 173"/>
          <p:cNvSpPr>
            <a:spLocks noChangeShapeType="1"/>
          </p:cNvSpPr>
          <p:nvPr/>
        </p:nvSpPr>
        <p:spPr bwMode="auto">
          <a:xfrm flipH="1">
            <a:off x="4681538" y="5060950"/>
            <a:ext cx="231775" cy="414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8110" name="Line 174"/>
          <p:cNvSpPr>
            <a:spLocks noChangeShapeType="1"/>
          </p:cNvSpPr>
          <p:nvPr/>
        </p:nvSpPr>
        <p:spPr bwMode="auto">
          <a:xfrm flipH="1">
            <a:off x="4003675" y="6073775"/>
            <a:ext cx="196850" cy="346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8111" name="Line 175"/>
          <p:cNvSpPr>
            <a:spLocks noChangeShapeType="1"/>
          </p:cNvSpPr>
          <p:nvPr/>
        </p:nvSpPr>
        <p:spPr bwMode="auto">
          <a:xfrm>
            <a:off x="4700588" y="6076950"/>
            <a:ext cx="268287" cy="354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08112" name="Group 176"/>
          <p:cNvGrpSpPr>
            <a:grpSpLocks/>
          </p:cNvGrpSpPr>
          <p:nvPr/>
        </p:nvGrpSpPr>
        <p:grpSpPr bwMode="auto">
          <a:xfrm>
            <a:off x="3548063" y="6399213"/>
            <a:ext cx="1014412" cy="922337"/>
            <a:chOff x="4052" y="1509"/>
            <a:chExt cx="639" cy="581"/>
          </a:xfrm>
        </p:grpSpPr>
        <p:grpSp>
          <p:nvGrpSpPr>
            <p:cNvPr id="808113" name="Group 177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8114" name="Rectangle 178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15" name="Rectangle 179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8116" name="Text Box 180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8117" name="Text Box 181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8118" name="Rectangle 182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19" name="Rectangle 183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20" name="Rectangle 184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21" name="Text Box 185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8122" name="Text Box 186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8123" name="Text Box 187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8124" name="Text Box 188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8125" name="Text Box 189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8126" name="Text Box 190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8127" name="Text Box 191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1</a:t>
              </a:r>
            </a:p>
          </p:txBody>
        </p:sp>
      </p:grpSp>
      <p:sp>
        <p:nvSpPr>
          <p:cNvPr id="808128" name="Text Box 192"/>
          <p:cNvSpPr txBox="1">
            <a:spLocks noChangeArrowheads="1"/>
          </p:cNvSpPr>
          <p:nvPr/>
        </p:nvSpPr>
        <p:spPr bwMode="auto">
          <a:xfrm>
            <a:off x="4038600" y="6400800"/>
            <a:ext cx="341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‘.’</a:t>
            </a:r>
          </a:p>
        </p:txBody>
      </p:sp>
      <p:grpSp>
        <p:nvGrpSpPr>
          <p:cNvPr id="808129" name="Group 193"/>
          <p:cNvGrpSpPr>
            <a:grpSpLocks/>
          </p:cNvGrpSpPr>
          <p:nvPr/>
        </p:nvGrpSpPr>
        <p:grpSpPr bwMode="auto">
          <a:xfrm>
            <a:off x="4540250" y="6399213"/>
            <a:ext cx="1014413" cy="922337"/>
            <a:chOff x="4052" y="1509"/>
            <a:chExt cx="639" cy="581"/>
          </a:xfrm>
        </p:grpSpPr>
        <p:grpSp>
          <p:nvGrpSpPr>
            <p:cNvPr id="808130" name="Group 194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8131" name="Rectangle 195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32" name="Rectangle 196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8133" name="Text Box 197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8134" name="Text Box 198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8135" name="Rectangle 199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36" name="Rectangle 200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37" name="Rectangle 201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38" name="Text Box 202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8139" name="Text Box 203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8140" name="Text Box 204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8141" name="Text Box 205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8142" name="Text Box 206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8143" name="Text Box 207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8144" name="Text Box 208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1</a:t>
              </a:r>
            </a:p>
          </p:txBody>
        </p:sp>
      </p:grpSp>
      <p:sp>
        <p:nvSpPr>
          <p:cNvPr id="808145" name="Text Box 209"/>
          <p:cNvSpPr txBox="1">
            <a:spLocks noChangeArrowheads="1"/>
          </p:cNvSpPr>
          <p:nvPr/>
        </p:nvSpPr>
        <p:spPr bwMode="auto">
          <a:xfrm>
            <a:off x="5030788" y="640080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‘S’</a:t>
            </a:r>
          </a:p>
        </p:txBody>
      </p:sp>
      <p:sp>
        <p:nvSpPr>
          <p:cNvPr id="808146" name="Rectangle 210"/>
          <p:cNvSpPr>
            <a:spLocks noChangeArrowheads="1"/>
          </p:cNvSpPr>
          <p:nvPr/>
        </p:nvSpPr>
        <p:spPr bwMode="auto">
          <a:xfrm>
            <a:off x="8262938" y="4922838"/>
            <a:ext cx="588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47" name="Rectangle 211"/>
          <p:cNvSpPr>
            <a:spLocks noChangeArrowheads="1"/>
          </p:cNvSpPr>
          <p:nvPr/>
        </p:nvSpPr>
        <p:spPr bwMode="auto">
          <a:xfrm>
            <a:off x="7847013" y="4921250"/>
            <a:ext cx="588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48" name="Rectangle 212"/>
          <p:cNvSpPr>
            <a:spLocks noChangeArrowheads="1"/>
          </p:cNvSpPr>
          <p:nvPr/>
        </p:nvSpPr>
        <p:spPr bwMode="auto">
          <a:xfrm>
            <a:off x="7294563" y="4921250"/>
            <a:ext cx="588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49" name="Rectangle 213"/>
          <p:cNvSpPr>
            <a:spLocks noChangeArrowheads="1"/>
          </p:cNvSpPr>
          <p:nvPr/>
        </p:nvSpPr>
        <p:spPr bwMode="auto">
          <a:xfrm>
            <a:off x="6878638" y="4910138"/>
            <a:ext cx="588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50" name="Rectangle 214"/>
          <p:cNvSpPr>
            <a:spLocks noChangeArrowheads="1"/>
          </p:cNvSpPr>
          <p:nvPr/>
        </p:nvSpPr>
        <p:spPr bwMode="auto">
          <a:xfrm>
            <a:off x="6367463" y="4910138"/>
            <a:ext cx="588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51" name="Rectangle 215"/>
          <p:cNvSpPr>
            <a:spLocks noChangeArrowheads="1"/>
          </p:cNvSpPr>
          <p:nvPr/>
        </p:nvSpPr>
        <p:spPr bwMode="auto">
          <a:xfrm>
            <a:off x="5953125" y="4910138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52" name="Rectangle 216"/>
          <p:cNvSpPr>
            <a:spLocks noChangeArrowheads="1"/>
          </p:cNvSpPr>
          <p:nvPr/>
        </p:nvSpPr>
        <p:spPr bwMode="auto">
          <a:xfrm>
            <a:off x="5824538" y="5918200"/>
            <a:ext cx="588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53" name="Rectangle 217"/>
          <p:cNvSpPr>
            <a:spLocks noChangeArrowheads="1"/>
          </p:cNvSpPr>
          <p:nvPr/>
        </p:nvSpPr>
        <p:spPr bwMode="auto">
          <a:xfrm>
            <a:off x="5419725" y="5918200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54" name="Rectangle 218"/>
          <p:cNvSpPr>
            <a:spLocks noChangeArrowheads="1"/>
          </p:cNvSpPr>
          <p:nvPr/>
        </p:nvSpPr>
        <p:spPr bwMode="auto">
          <a:xfrm>
            <a:off x="4956175" y="6910388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55" name="Rectangle 219"/>
          <p:cNvSpPr>
            <a:spLocks noChangeArrowheads="1"/>
          </p:cNvSpPr>
          <p:nvPr/>
        </p:nvSpPr>
        <p:spPr bwMode="auto">
          <a:xfrm>
            <a:off x="4551363" y="6910388"/>
            <a:ext cx="588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56" name="Rectangle 220"/>
          <p:cNvSpPr>
            <a:spLocks noChangeArrowheads="1"/>
          </p:cNvSpPr>
          <p:nvPr/>
        </p:nvSpPr>
        <p:spPr bwMode="auto">
          <a:xfrm>
            <a:off x="3983038" y="6911975"/>
            <a:ext cx="588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57" name="Rectangle 221"/>
          <p:cNvSpPr>
            <a:spLocks noChangeArrowheads="1"/>
          </p:cNvSpPr>
          <p:nvPr/>
        </p:nvSpPr>
        <p:spPr bwMode="auto">
          <a:xfrm>
            <a:off x="3578225" y="6911975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7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7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02132E-6 L 0.12725 0.0083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079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54" y="41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89064E-6 L 0.03125 0.1538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079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769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19741E-6 L -0.05487 0.3058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8079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3" y="1529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6274E-6 L -0.1316 0.4536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079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80" y="2268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02132E-6 L 0.23003 0.1575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8079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93" y="78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-0.00116 L 0.38576 -0.0352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8079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19" y="-171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03985E-6 L 0.46389 0.11469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8079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94" y="5723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6775E-6 L 0.26285 0.11144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8079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42" y="5561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03985E-6 L 0.20157 0.2650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8079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69" y="13253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6775E-6 L 0.1099 0.40802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8079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86" y="20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7942" grpId="0"/>
      <p:bldP spid="807943" grpId="0"/>
      <p:bldP spid="807943" grpId="1"/>
      <p:bldP spid="807944" grpId="0"/>
      <p:bldP spid="807944" grpId="1"/>
      <p:bldP spid="807945" grpId="0"/>
      <p:bldP spid="807945" grpId="1"/>
      <p:bldP spid="807946" grpId="0"/>
      <p:bldP spid="807946" grpId="1"/>
      <p:bldP spid="807947" grpId="0"/>
      <p:bldP spid="807947" grpId="1"/>
      <p:bldP spid="807948" grpId="0"/>
      <p:bldP spid="807948" grpId="1"/>
      <p:bldP spid="807949" grpId="0"/>
      <p:bldP spid="807949" grpId="1"/>
      <p:bldP spid="807950" grpId="0"/>
      <p:bldP spid="807950" grpId="1"/>
      <p:bldP spid="807951" grpId="0"/>
      <p:bldP spid="807951" grpId="1"/>
      <p:bldP spid="807952" grpId="0"/>
      <p:bldP spid="807952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F18E1-A6D5-4453-A05D-66F1B65737E0}" type="slidenum">
              <a:rPr lang="en-US"/>
              <a:pPr/>
              <a:t>36</a:t>
            </a:fld>
            <a:endParaRPr lang="en-US"/>
          </a:p>
        </p:txBody>
      </p:sp>
      <p:sp>
        <p:nvSpPr>
          <p:cNvPr id="809986" name="Line 2"/>
          <p:cNvSpPr>
            <a:spLocks noChangeShapeType="1"/>
          </p:cNvSpPr>
          <p:nvPr/>
        </p:nvSpPr>
        <p:spPr bwMode="auto">
          <a:xfrm flipH="1">
            <a:off x="6524625" y="1819275"/>
            <a:ext cx="358775" cy="300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987" name="Line 3"/>
          <p:cNvSpPr>
            <a:spLocks noChangeShapeType="1"/>
          </p:cNvSpPr>
          <p:nvPr/>
        </p:nvSpPr>
        <p:spPr bwMode="auto">
          <a:xfrm>
            <a:off x="7383463" y="1833563"/>
            <a:ext cx="373062" cy="342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09988" name="Group 4"/>
          <p:cNvGrpSpPr>
            <a:grpSpLocks/>
          </p:cNvGrpSpPr>
          <p:nvPr/>
        </p:nvGrpSpPr>
        <p:grpSpPr bwMode="auto">
          <a:xfrm>
            <a:off x="6637338" y="1169988"/>
            <a:ext cx="1014412" cy="922337"/>
            <a:chOff x="4052" y="1509"/>
            <a:chExt cx="639" cy="581"/>
          </a:xfrm>
        </p:grpSpPr>
        <p:grpSp>
          <p:nvGrpSpPr>
            <p:cNvPr id="809989" name="Group 5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9990" name="Rectangle 6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991" name="Rectangle 7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9992" name="Text Box 8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9993" name="Text Box 9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9994" name="Rectangle 10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995" name="Rectangle 11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996" name="Rectangle 12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997" name="Text Box 13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9998" name="Text Box 14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9999" name="Text Box 15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000" name="Text Box 16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001" name="Text Box 17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002" name="Text Box 18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003" name="Text Box 19"/>
            <p:cNvSpPr txBox="1">
              <a:spLocks noChangeArrowheads="1"/>
            </p:cNvSpPr>
            <p:nvPr/>
          </p:nvSpPr>
          <p:spPr bwMode="auto">
            <a:xfrm>
              <a:off x="4361" y="1625"/>
              <a:ext cx="2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13</a:t>
              </a:r>
            </a:p>
          </p:txBody>
        </p:sp>
      </p:grpSp>
      <p:grpSp>
        <p:nvGrpSpPr>
          <p:cNvPr id="810004" name="Group 20"/>
          <p:cNvGrpSpPr>
            <a:grpSpLocks/>
          </p:cNvGrpSpPr>
          <p:nvPr/>
        </p:nvGrpSpPr>
        <p:grpSpPr bwMode="auto">
          <a:xfrm>
            <a:off x="7464425" y="2152650"/>
            <a:ext cx="1014413" cy="922338"/>
            <a:chOff x="4052" y="1509"/>
            <a:chExt cx="639" cy="581"/>
          </a:xfrm>
        </p:grpSpPr>
        <p:grpSp>
          <p:nvGrpSpPr>
            <p:cNvPr id="810005" name="Group 21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006" name="Rectangle 22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07" name="Rectangle 23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0008" name="Text Box 24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0009" name="Text Box 25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0010" name="Rectangle 26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11" name="Rectangle 27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12" name="Rectangle 28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13" name="Text Box 29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0014" name="Text Box 30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0015" name="Text Box 31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016" name="Text Box 32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017" name="Text Box 33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018" name="Text Box 34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019" name="Text Box 35"/>
            <p:cNvSpPr txBox="1">
              <a:spLocks noChangeArrowheads="1"/>
            </p:cNvSpPr>
            <p:nvPr/>
          </p:nvSpPr>
          <p:spPr bwMode="auto">
            <a:xfrm>
              <a:off x="4361" y="1625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6</a:t>
              </a:r>
            </a:p>
          </p:txBody>
        </p:sp>
      </p:grpSp>
      <p:sp>
        <p:nvSpPr>
          <p:cNvPr id="810020" name="Line 36"/>
          <p:cNvSpPr>
            <a:spLocks noChangeShapeType="1"/>
          </p:cNvSpPr>
          <p:nvPr/>
        </p:nvSpPr>
        <p:spPr bwMode="auto">
          <a:xfrm flipH="1">
            <a:off x="7516813" y="2846388"/>
            <a:ext cx="196850" cy="346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0021" name="Line 37"/>
          <p:cNvSpPr>
            <a:spLocks noChangeShapeType="1"/>
          </p:cNvSpPr>
          <p:nvPr/>
        </p:nvSpPr>
        <p:spPr bwMode="auto">
          <a:xfrm>
            <a:off x="8213725" y="2849563"/>
            <a:ext cx="268288" cy="3540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0022" name="Group 38"/>
          <p:cNvGrpSpPr>
            <a:grpSpLocks/>
          </p:cNvGrpSpPr>
          <p:nvPr/>
        </p:nvGrpSpPr>
        <p:grpSpPr bwMode="auto">
          <a:xfrm>
            <a:off x="7061200" y="3171825"/>
            <a:ext cx="1014413" cy="922338"/>
            <a:chOff x="4052" y="1509"/>
            <a:chExt cx="639" cy="581"/>
          </a:xfrm>
        </p:grpSpPr>
        <p:grpSp>
          <p:nvGrpSpPr>
            <p:cNvPr id="810023" name="Group 39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024" name="Rectangle 40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25" name="Rectangle 41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0026" name="Text Box 42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0027" name="Text Box 43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0028" name="Rectangle 44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29" name="Rectangle 45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30" name="Rectangle 46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31" name="Text Box 47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0032" name="Text Box 48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0033" name="Text Box 49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034" name="Text Box 50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035" name="Text Box 51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036" name="Text Box 52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037" name="Text Box 53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3</a:t>
              </a:r>
            </a:p>
          </p:txBody>
        </p:sp>
      </p:grpSp>
      <p:sp>
        <p:nvSpPr>
          <p:cNvPr id="810038" name="Text Box 54"/>
          <p:cNvSpPr txBox="1">
            <a:spLocks noChangeArrowheads="1"/>
          </p:cNvSpPr>
          <p:nvPr/>
        </p:nvSpPr>
        <p:spPr bwMode="auto">
          <a:xfrm>
            <a:off x="7551738" y="3173413"/>
            <a:ext cx="393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‘A’</a:t>
            </a:r>
          </a:p>
        </p:txBody>
      </p:sp>
      <p:grpSp>
        <p:nvGrpSpPr>
          <p:cNvPr id="810039" name="Group 55"/>
          <p:cNvGrpSpPr>
            <a:grpSpLocks/>
          </p:cNvGrpSpPr>
          <p:nvPr/>
        </p:nvGrpSpPr>
        <p:grpSpPr bwMode="auto">
          <a:xfrm>
            <a:off x="8053388" y="3171825"/>
            <a:ext cx="1014412" cy="922338"/>
            <a:chOff x="4052" y="1509"/>
            <a:chExt cx="639" cy="581"/>
          </a:xfrm>
        </p:grpSpPr>
        <p:grpSp>
          <p:nvGrpSpPr>
            <p:cNvPr id="810040" name="Group 56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041" name="Rectangle 57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42" name="Rectangle 58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0043" name="Text Box 59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0044" name="Text Box 60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0045" name="Rectangle 61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46" name="Rectangle 62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47" name="Rectangle 63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48" name="Text Box 64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0049" name="Text Box 65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0050" name="Text Box 66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051" name="Text Box 67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052" name="Text Box 68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053" name="Text Box 69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054" name="Text Box 70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3</a:t>
              </a:r>
            </a:p>
          </p:txBody>
        </p:sp>
      </p:grpSp>
      <p:sp>
        <p:nvSpPr>
          <p:cNvPr id="810055" name="Text Box 71"/>
          <p:cNvSpPr txBox="1">
            <a:spLocks noChangeArrowheads="1"/>
          </p:cNvSpPr>
          <p:nvPr/>
        </p:nvSpPr>
        <p:spPr bwMode="auto">
          <a:xfrm>
            <a:off x="8543925" y="3173413"/>
            <a:ext cx="341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 ’</a:t>
            </a:r>
          </a:p>
        </p:txBody>
      </p:sp>
      <p:grpSp>
        <p:nvGrpSpPr>
          <p:cNvPr id="810056" name="Group 72"/>
          <p:cNvGrpSpPr>
            <a:grpSpLocks/>
          </p:cNvGrpSpPr>
          <p:nvPr/>
        </p:nvGrpSpPr>
        <p:grpSpPr bwMode="auto">
          <a:xfrm>
            <a:off x="5614988" y="2117725"/>
            <a:ext cx="1014412" cy="922338"/>
            <a:chOff x="4052" y="1509"/>
            <a:chExt cx="639" cy="581"/>
          </a:xfrm>
        </p:grpSpPr>
        <p:grpSp>
          <p:nvGrpSpPr>
            <p:cNvPr id="810057" name="Group 73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058" name="Rectangle 74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59" name="Rectangle 75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0060" name="Text Box 76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0061" name="Text Box 77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0062" name="Rectangle 78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63" name="Rectangle 79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64" name="Rectangle 80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65" name="Text Box 81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0066" name="Text Box 82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0067" name="Text Box 83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068" name="Text Box 84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069" name="Text Box 85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070" name="Text Box 86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071" name="Text Box 87"/>
            <p:cNvSpPr txBox="1">
              <a:spLocks noChangeArrowheads="1"/>
            </p:cNvSpPr>
            <p:nvPr/>
          </p:nvSpPr>
          <p:spPr bwMode="auto">
            <a:xfrm>
              <a:off x="4361" y="1625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7</a:t>
              </a:r>
            </a:p>
          </p:txBody>
        </p:sp>
      </p:grpSp>
      <p:sp>
        <p:nvSpPr>
          <p:cNvPr id="810072" name="Line 88"/>
          <p:cNvSpPr>
            <a:spLocks noChangeShapeType="1"/>
          </p:cNvSpPr>
          <p:nvPr/>
        </p:nvSpPr>
        <p:spPr bwMode="auto">
          <a:xfrm>
            <a:off x="6283325" y="2789238"/>
            <a:ext cx="292100" cy="411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0073" name="Group 89"/>
          <p:cNvGrpSpPr>
            <a:grpSpLocks/>
          </p:cNvGrpSpPr>
          <p:nvPr/>
        </p:nvGrpSpPr>
        <p:grpSpPr bwMode="auto">
          <a:xfrm>
            <a:off x="6146800" y="3168650"/>
            <a:ext cx="1014413" cy="922338"/>
            <a:chOff x="4052" y="1509"/>
            <a:chExt cx="639" cy="581"/>
          </a:xfrm>
        </p:grpSpPr>
        <p:grpSp>
          <p:nvGrpSpPr>
            <p:cNvPr id="810074" name="Group 90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075" name="Rectangle 91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76" name="Rectangle 92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0077" name="Text Box 93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0078" name="Text Box 94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0079" name="Rectangle 95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80" name="Rectangle 96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81" name="Rectangle 97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82" name="Text Box 98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0083" name="Text Box 99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0084" name="Text Box 100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085" name="Text Box 101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086" name="Text Box 102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087" name="Text Box 103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088" name="Text Box 104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4</a:t>
              </a:r>
            </a:p>
          </p:txBody>
        </p:sp>
      </p:grpSp>
      <p:sp>
        <p:nvSpPr>
          <p:cNvPr id="810089" name="Text Box 105"/>
          <p:cNvSpPr txBox="1">
            <a:spLocks noChangeArrowheads="1"/>
          </p:cNvSpPr>
          <p:nvPr/>
        </p:nvSpPr>
        <p:spPr bwMode="auto">
          <a:xfrm>
            <a:off x="6637338" y="3170238"/>
            <a:ext cx="4206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‘M’</a:t>
            </a:r>
          </a:p>
        </p:txBody>
      </p:sp>
      <p:grpSp>
        <p:nvGrpSpPr>
          <p:cNvPr id="810090" name="Group 106"/>
          <p:cNvGrpSpPr>
            <a:grpSpLocks/>
          </p:cNvGrpSpPr>
          <p:nvPr/>
        </p:nvGrpSpPr>
        <p:grpSpPr bwMode="auto">
          <a:xfrm>
            <a:off x="4894263" y="3175000"/>
            <a:ext cx="1014412" cy="922338"/>
            <a:chOff x="4052" y="1509"/>
            <a:chExt cx="639" cy="581"/>
          </a:xfrm>
        </p:grpSpPr>
        <p:grpSp>
          <p:nvGrpSpPr>
            <p:cNvPr id="810091" name="Group 107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092" name="Rectangle 108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93" name="Rectangle 109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0094" name="Text Box 110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0095" name="Text Box 111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0096" name="Rectangle 112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97" name="Rectangle 113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98" name="Rectangle 114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99" name="Text Box 115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0100" name="Text Box 116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0101" name="Text Box 117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102" name="Text Box 118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103" name="Text Box 119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104" name="Text Box 120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105" name="Text Box 121"/>
            <p:cNvSpPr txBox="1">
              <a:spLocks noChangeArrowheads="1"/>
            </p:cNvSpPr>
            <p:nvPr/>
          </p:nvSpPr>
          <p:spPr bwMode="auto">
            <a:xfrm>
              <a:off x="4361" y="1625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3</a:t>
              </a:r>
            </a:p>
          </p:txBody>
        </p:sp>
      </p:grpSp>
      <p:sp>
        <p:nvSpPr>
          <p:cNvPr id="810106" name="Line 122"/>
          <p:cNvSpPr>
            <a:spLocks noChangeShapeType="1"/>
          </p:cNvSpPr>
          <p:nvPr/>
        </p:nvSpPr>
        <p:spPr bwMode="auto">
          <a:xfrm flipH="1">
            <a:off x="5665788" y="2790825"/>
            <a:ext cx="231775" cy="414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0107" name="Line 123"/>
          <p:cNvSpPr>
            <a:spLocks noChangeShapeType="1"/>
          </p:cNvSpPr>
          <p:nvPr/>
        </p:nvSpPr>
        <p:spPr bwMode="auto">
          <a:xfrm>
            <a:off x="5751513" y="3803650"/>
            <a:ext cx="292100" cy="411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0108" name="Group 124"/>
          <p:cNvGrpSpPr>
            <a:grpSpLocks/>
          </p:cNvGrpSpPr>
          <p:nvPr/>
        </p:nvGrpSpPr>
        <p:grpSpPr bwMode="auto">
          <a:xfrm>
            <a:off x="5614988" y="4183063"/>
            <a:ext cx="1014412" cy="922337"/>
            <a:chOff x="4052" y="1509"/>
            <a:chExt cx="639" cy="581"/>
          </a:xfrm>
        </p:grpSpPr>
        <p:grpSp>
          <p:nvGrpSpPr>
            <p:cNvPr id="810109" name="Group 125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110" name="Rectangle 126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11" name="Rectangle 127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0112" name="Text Box 128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0113" name="Text Box 129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0114" name="Rectangle 130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15" name="Rectangle 131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16" name="Rectangle 132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17" name="Text Box 133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0118" name="Text Box 134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0119" name="Text Box 135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120" name="Text Box 136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121" name="Text Box 137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122" name="Text Box 138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123" name="Text Box 139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1</a:t>
              </a:r>
            </a:p>
          </p:txBody>
        </p:sp>
      </p:grpSp>
      <p:sp>
        <p:nvSpPr>
          <p:cNvPr id="810124" name="Text Box 140"/>
          <p:cNvSpPr txBox="1">
            <a:spLocks noChangeArrowheads="1"/>
          </p:cNvSpPr>
          <p:nvPr/>
        </p:nvSpPr>
        <p:spPr bwMode="auto">
          <a:xfrm>
            <a:off x="6105525" y="4184650"/>
            <a:ext cx="360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‘I’</a:t>
            </a:r>
          </a:p>
        </p:txBody>
      </p:sp>
      <p:grpSp>
        <p:nvGrpSpPr>
          <p:cNvPr id="810125" name="Group 141"/>
          <p:cNvGrpSpPr>
            <a:grpSpLocks/>
          </p:cNvGrpSpPr>
          <p:nvPr/>
        </p:nvGrpSpPr>
        <p:grpSpPr bwMode="auto">
          <a:xfrm>
            <a:off x="4167188" y="4178300"/>
            <a:ext cx="1014412" cy="922338"/>
            <a:chOff x="4052" y="1509"/>
            <a:chExt cx="639" cy="581"/>
          </a:xfrm>
        </p:grpSpPr>
        <p:grpSp>
          <p:nvGrpSpPr>
            <p:cNvPr id="810126" name="Group 142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127" name="Rectangle 143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28" name="Rectangle 144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0129" name="Text Box 145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0130" name="Text Box 146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0131" name="Rectangle 147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32" name="Rectangle 148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33" name="Rectangle 149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34" name="Text Box 150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0135" name="Text Box 151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0136" name="Text Box 152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137" name="Text Box 153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138" name="Text Box 154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139" name="Text Box 155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140" name="Text Box 156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2</a:t>
              </a:r>
            </a:p>
          </p:txBody>
        </p:sp>
      </p:grpSp>
      <p:sp>
        <p:nvSpPr>
          <p:cNvPr id="810141" name="Text Box 157"/>
          <p:cNvSpPr txBox="1">
            <a:spLocks noChangeArrowheads="1"/>
          </p:cNvSpPr>
          <p:nvPr/>
        </p:nvSpPr>
        <p:spPr bwMode="auto">
          <a:xfrm>
            <a:off x="4657725" y="4179888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400" b="1">
              <a:solidFill>
                <a:srgbClr val="800000"/>
              </a:solidFill>
            </a:endParaRPr>
          </a:p>
        </p:txBody>
      </p:sp>
      <p:sp>
        <p:nvSpPr>
          <p:cNvPr id="810142" name="Line 158"/>
          <p:cNvSpPr>
            <a:spLocks noChangeShapeType="1"/>
          </p:cNvSpPr>
          <p:nvPr/>
        </p:nvSpPr>
        <p:spPr bwMode="auto">
          <a:xfrm flipH="1">
            <a:off x="4886325" y="3835400"/>
            <a:ext cx="231775" cy="414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0143" name="Line 159"/>
          <p:cNvSpPr>
            <a:spLocks noChangeShapeType="1"/>
          </p:cNvSpPr>
          <p:nvPr/>
        </p:nvSpPr>
        <p:spPr bwMode="auto">
          <a:xfrm flipH="1">
            <a:off x="4208463" y="4848225"/>
            <a:ext cx="196850" cy="346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0144" name="Line 160"/>
          <p:cNvSpPr>
            <a:spLocks noChangeShapeType="1"/>
          </p:cNvSpPr>
          <p:nvPr/>
        </p:nvSpPr>
        <p:spPr bwMode="auto">
          <a:xfrm>
            <a:off x="4905375" y="4851400"/>
            <a:ext cx="268288" cy="354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0145" name="Group 161"/>
          <p:cNvGrpSpPr>
            <a:grpSpLocks/>
          </p:cNvGrpSpPr>
          <p:nvPr/>
        </p:nvGrpSpPr>
        <p:grpSpPr bwMode="auto">
          <a:xfrm>
            <a:off x="3752850" y="5173663"/>
            <a:ext cx="1014413" cy="922337"/>
            <a:chOff x="4052" y="1509"/>
            <a:chExt cx="639" cy="581"/>
          </a:xfrm>
        </p:grpSpPr>
        <p:grpSp>
          <p:nvGrpSpPr>
            <p:cNvPr id="810146" name="Group 162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147" name="Rectangle 163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48" name="Rectangle 164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0149" name="Text Box 165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0150" name="Text Box 166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0151" name="Rectangle 167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52" name="Rectangle 168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53" name="Rectangle 169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54" name="Text Box 170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0155" name="Text Box 171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0156" name="Text Box 172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157" name="Text Box 173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158" name="Text Box 174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159" name="Text Box 175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160" name="Text Box 176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1</a:t>
              </a:r>
            </a:p>
          </p:txBody>
        </p:sp>
      </p:grpSp>
      <p:sp>
        <p:nvSpPr>
          <p:cNvPr id="810161" name="Text Box 177"/>
          <p:cNvSpPr txBox="1">
            <a:spLocks noChangeArrowheads="1"/>
          </p:cNvSpPr>
          <p:nvPr/>
        </p:nvSpPr>
        <p:spPr bwMode="auto">
          <a:xfrm>
            <a:off x="4243388" y="5175250"/>
            <a:ext cx="341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‘.’</a:t>
            </a:r>
          </a:p>
        </p:txBody>
      </p:sp>
      <p:grpSp>
        <p:nvGrpSpPr>
          <p:cNvPr id="810162" name="Group 178"/>
          <p:cNvGrpSpPr>
            <a:grpSpLocks/>
          </p:cNvGrpSpPr>
          <p:nvPr/>
        </p:nvGrpSpPr>
        <p:grpSpPr bwMode="auto">
          <a:xfrm>
            <a:off x="4745038" y="5173663"/>
            <a:ext cx="1014412" cy="922337"/>
            <a:chOff x="4052" y="1509"/>
            <a:chExt cx="639" cy="581"/>
          </a:xfrm>
        </p:grpSpPr>
        <p:grpSp>
          <p:nvGrpSpPr>
            <p:cNvPr id="810163" name="Group 179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164" name="Rectangle 180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65" name="Rectangle 181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0166" name="Text Box 182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0167" name="Text Box 183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0168" name="Rectangle 184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69" name="Rectangle 185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70" name="Rectangle 186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71" name="Text Box 187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0172" name="Text Box 188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0173" name="Text Box 189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174" name="Text Box 190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175" name="Text Box 191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176" name="Text Box 192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177" name="Text Box 193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1</a:t>
              </a:r>
            </a:p>
          </p:txBody>
        </p:sp>
      </p:grpSp>
      <p:sp>
        <p:nvSpPr>
          <p:cNvPr id="810178" name="Text Box 194"/>
          <p:cNvSpPr txBox="1">
            <a:spLocks noChangeArrowheads="1"/>
          </p:cNvSpPr>
          <p:nvPr/>
        </p:nvSpPr>
        <p:spPr bwMode="auto">
          <a:xfrm>
            <a:off x="5235575" y="517525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‘S’</a:t>
            </a:r>
          </a:p>
        </p:txBody>
      </p:sp>
      <p:sp>
        <p:nvSpPr>
          <p:cNvPr id="810179" name="Rectangle 195"/>
          <p:cNvSpPr>
            <a:spLocks noChangeArrowheads="1"/>
          </p:cNvSpPr>
          <p:nvPr/>
        </p:nvSpPr>
        <p:spPr bwMode="auto">
          <a:xfrm>
            <a:off x="8467725" y="3697288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0" name="Rectangle 196"/>
          <p:cNvSpPr>
            <a:spLocks noChangeArrowheads="1"/>
          </p:cNvSpPr>
          <p:nvPr/>
        </p:nvSpPr>
        <p:spPr bwMode="auto">
          <a:xfrm>
            <a:off x="8051800" y="3695700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1" name="Rectangle 197"/>
          <p:cNvSpPr>
            <a:spLocks noChangeArrowheads="1"/>
          </p:cNvSpPr>
          <p:nvPr/>
        </p:nvSpPr>
        <p:spPr bwMode="auto">
          <a:xfrm>
            <a:off x="7499350" y="3695700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2" name="Rectangle 198"/>
          <p:cNvSpPr>
            <a:spLocks noChangeArrowheads="1"/>
          </p:cNvSpPr>
          <p:nvPr/>
        </p:nvSpPr>
        <p:spPr bwMode="auto">
          <a:xfrm>
            <a:off x="7083425" y="3684588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3" name="Rectangle 199"/>
          <p:cNvSpPr>
            <a:spLocks noChangeArrowheads="1"/>
          </p:cNvSpPr>
          <p:nvPr/>
        </p:nvSpPr>
        <p:spPr bwMode="auto">
          <a:xfrm>
            <a:off x="6572250" y="3684588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4" name="Rectangle 200"/>
          <p:cNvSpPr>
            <a:spLocks noChangeArrowheads="1"/>
          </p:cNvSpPr>
          <p:nvPr/>
        </p:nvSpPr>
        <p:spPr bwMode="auto">
          <a:xfrm>
            <a:off x="6157913" y="3684588"/>
            <a:ext cx="588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5" name="Rectangle 201"/>
          <p:cNvSpPr>
            <a:spLocks noChangeArrowheads="1"/>
          </p:cNvSpPr>
          <p:nvPr/>
        </p:nvSpPr>
        <p:spPr bwMode="auto">
          <a:xfrm>
            <a:off x="6029325" y="4692650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6" name="Rectangle 202"/>
          <p:cNvSpPr>
            <a:spLocks noChangeArrowheads="1"/>
          </p:cNvSpPr>
          <p:nvPr/>
        </p:nvSpPr>
        <p:spPr bwMode="auto">
          <a:xfrm>
            <a:off x="5624513" y="4692650"/>
            <a:ext cx="588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7" name="Rectangle 203"/>
          <p:cNvSpPr>
            <a:spLocks noChangeArrowheads="1"/>
          </p:cNvSpPr>
          <p:nvPr/>
        </p:nvSpPr>
        <p:spPr bwMode="auto">
          <a:xfrm>
            <a:off x="5160963" y="5684838"/>
            <a:ext cx="588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8" name="Rectangle 204"/>
          <p:cNvSpPr>
            <a:spLocks noChangeArrowheads="1"/>
          </p:cNvSpPr>
          <p:nvPr/>
        </p:nvSpPr>
        <p:spPr bwMode="auto">
          <a:xfrm>
            <a:off x="4756150" y="5684838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9" name="Rectangle 205"/>
          <p:cNvSpPr>
            <a:spLocks noChangeArrowheads="1"/>
          </p:cNvSpPr>
          <p:nvPr/>
        </p:nvSpPr>
        <p:spPr bwMode="auto">
          <a:xfrm>
            <a:off x="4187825" y="5686425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90" name="Rectangle 206"/>
          <p:cNvSpPr>
            <a:spLocks noChangeArrowheads="1"/>
          </p:cNvSpPr>
          <p:nvPr/>
        </p:nvSpPr>
        <p:spPr bwMode="auto">
          <a:xfrm>
            <a:off x="3783013" y="5686425"/>
            <a:ext cx="588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91" name="Text Box 207"/>
          <p:cNvSpPr txBox="1">
            <a:spLocks noChangeArrowheads="1"/>
          </p:cNvSpPr>
          <p:nvPr/>
        </p:nvSpPr>
        <p:spPr bwMode="auto">
          <a:xfrm>
            <a:off x="6300788" y="173355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0192" name="Text Box 208"/>
          <p:cNvSpPr txBox="1">
            <a:spLocks noChangeArrowheads="1"/>
          </p:cNvSpPr>
          <p:nvPr/>
        </p:nvSpPr>
        <p:spPr bwMode="auto">
          <a:xfrm>
            <a:off x="7258050" y="28194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0193" name="Text Box 209"/>
          <p:cNvSpPr txBox="1">
            <a:spLocks noChangeArrowheads="1"/>
          </p:cNvSpPr>
          <p:nvPr/>
        </p:nvSpPr>
        <p:spPr bwMode="auto">
          <a:xfrm>
            <a:off x="5418138" y="28241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0194" name="Text Box 210"/>
          <p:cNvSpPr txBox="1">
            <a:spLocks noChangeArrowheads="1"/>
          </p:cNvSpPr>
          <p:nvPr/>
        </p:nvSpPr>
        <p:spPr bwMode="auto">
          <a:xfrm>
            <a:off x="4654550" y="38528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0195" name="Text Box 211"/>
          <p:cNvSpPr txBox="1">
            <a:spLocks noChangeArrowheads="1"/>
          </p:cNvSpPr>
          <p:nvPr/>
        </p:nvSpPr>
        <p:spPr bwMode="auto">
          <a:xfrm>
            <a:off x="3959225" y="48275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0196" name="Text Box 212"/>
          <p:cNvSpPr txBox="1">
            <a:spLocks noChangeArrowheads="1"/>
          </p:cNvSpPr>
          <p:nvPr/>
        </p:nvSpPr>
        <p:spPr bwMode="auto">
          <a:xfrm>
            <a:off x="7616825" y="173513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0197" name="Text Box 213"/>
          <p:cNvSpPr txBox="1">
            <a:spLocks noChangeArrowheads="1"/>
          </p:cNvSpPr>
          <p:nvPr/>
        </p:nvSpPr>
        <p:spPr bwMode="auto">
          <a:xfrm>
            <a:off x="8324850" y="27701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0198" name="Text Box 214"/>
          <p:cNvSpPr txBox="1">
            <a:spLocks noChangeArrowheads="1"/>
          </p:cNvSpPr>
          <p:nvPr/>
        </p:nvSpPr>
        <p:spPr bwMode="auto">
          <a:xfrm>
            <a:off x="6453188" y="27813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0199" name="Text Box 215"/>
          <p:cNvSpPr txBox="1">
            <a:spLocks noChangeArrowheads="1"/>
          </p:cNvSpPr>
          <p:nvPr/>
        </p:nvSpPr>
        <p:spPr bwMode="auto">
          <a:xfrm>
            <a:off x="5862638" y="376713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0200" name="Text Box 216"/>
          <p:cNvSpPr txBox="1">
            <a:spLocks noChangeArrowheads="1"/>
          </p:cNvSpPr>
          <p:nvPr/>
        </p:nvSpPr>
        <p:spPr bwMode="auto">
          <a:xfrm>
            <a:off x="5081588" y="481171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0201" name="Rectangle 217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Huffman Encoding: Step #2</a:t>
            </a:r>
          </a:p>
        </p:txBody>
      </p:sp>
      <p:sp>
        <p:nvSpPr>
          <p:cNvPr id="810202" name="Text Box 218"/>
          <p:cNvSpPr txBox="1">
            <a:spLocks noChangeArrowheads="1"/>
          </p:cNvSpPr>
          <p:nvPr/>
        </p:nvSpPr>
        <p:spPr bwMode="auto">
          <a:xfrm>
            <a:off x="168275" y="990600"/>
            <a:ext cx="5273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Now we can determine the new bit-encoding for each character.</a:t>
            </a:r>
          </a:p>
        </p:txBody>
      </p:sp>
      <p:sp>
        <p:nvSpPr>
          <p:cNvPr id="810203" name="Text Box 219"/>
          <p:cNvSpPr txBox="1">
            <a:spLocks noChangeArrowheads="1"/>
          </p:cNvSpPr>
          <p:nvPr/>
        </p:nvSpPr>
        <p:spPr bwMode="auto">
          <a:xfrm>
            <a:off x="152400" y="2044700"/>
            <a:ext cx="52736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The bit encoding for a character is the path of 0’s and 1’s that you take from the root of the tree to the character of interest.</a:t>
            </a:r>
          </a:p>
        </p:txBody>
      </p:sp>
      <p:sp>
        <p:nvSpPr>
          <p:cNvPr id="810204" name="Text Box 220"/>
          <p:cNvSpPr txBox="1">
            <a:spLocks noChangeArrowheads="1"/>
          </p:cNvSpPr>
          <p:nvPr/>
        </p:nvSpPr>
        <p:spPr bwMode="auto">
          <a:xfrm>
            <a:off x="136525" y="3810000"/>
            <a:ext cx="5273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For example:</a:t>
            </a:r>
          </a:p>
        </p:txBody>
      </p:sp>
      <p:sp>
        <p:nvSpPr>
          <p:cNvPr id="810205" name="Text Box 221"/>
          <p:cNvSpPr txBox="1">
            <a:spLocks noChangeArrowheads="1"/>
          </p:cNvSpPr>
          <p:nvPr/>
        </p:nvSpPr>
        <p:spPr bwMode="auto">
          <a:xfrm>
            <a:off x="381000" y="4379913"/>
            <a:ext cx="291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800000"/>
                </a:solidFill>
              </a:rPr>
              <a:t>S</a:t>
            </a:r>
            <a:r>
              <a:rPr lang="en-US" sz="2200">
                <a:solidFill>
                  <a:schemeClr val="tx1"/>
                </a:solidFill>
              </a:rPr>
              <a:t> is encoded as </a:t>
            </a:r>
            <a:r>
              <a:rPr lang="en-US" sz="2200">
                <a:solidFill>
                  <a:srgbClr val="800000"/>
                </a:solidFill>
              </a:rPr>
              <a:t>0001</a:t>
            </a:r>
          </a:p>
        </p:txBody>
      </p:sp>
      <p:sp>
        <p:nvSpPr>
          <p:cNvPr id="810206" name="Text Box 222"/>
          <p:cNvSpPr txBox="1">
            <a:spLocks noChangeArrowheads="1"/>
          </p:cNvSpPr>
          <p:nvPr/>
        </p:nvSpPr>
        <p:spPr bwMode="auto">
          <a:xfrm>
            <a:off x="381000" y="4767263"/>
            <a:ext cx="258286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800000"/>
                </a:solidFill>
              </a:rPr>
              <a:t>A</a:t>
            </a:r>
            <a:r>
              <a:rPr lang="en-US" sz="2200">
                <a:solidFill>
                  <a:schemeClr val="tx1"/>
                </a:solidFill>
              </a:rPr>
              <a:t> is encoded as </a:t>
            </a:r>
            <a:r>
              <a:rPr lang="en-US" sz="2200">
                <a:solidFill>
                  <a:srgbClr val="800000"/>
                </a:solidFill>
              </a:rPr>
              <a:t>10</a:t>
            </a:r>
          </a:p>
        </p:txBody>
      </p:sp>
      <p:sp>
        <p:nvSpPr>
          <p:cNvPr id="810207" name="Text Box 223"/>
          <p:cNvSpPr txBox="1">
            <a:spLocks noChangeArrowheads="1"/>
          </p:cNvSpPr>
          <p:nvPr/>
        </p:nvSpPr>
        <p:spPr bwMode="auto">
          <a:xfrm>
            <a:off x="381000" y="5129213"/>
            <a:ext cx="26241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800000"/>
                </a:solidFill>
              </a:rPr>
              <a:t>M</a:t>
            </a:r>
            <a:r>
              <a:rPr lang="en-US" sz="2200">
                <a:solidFill>
                  <a:schemeClr val="tx1"/>
                </a:solidFill>
              </a:rPr>
              <a:t> is encoded as </a:t>
            </a:r>
            <a:r>
              <a:rPr lang="en-US" sz="2200">
                <a:solidFill>
                  <a:srgbClr val="800000"/>
                </a:solidFill>
              </a:rPr>
              <a:t>01</a:t>
            </a:r>
          </a:p>
        </p:txBody>
      </p:sp>
      <p:sp>
        <p:nvSpPr>
          <p:cNvPr id="810208" name="Text Box 224"/>
          <p:cNvSpPr txBox="1">
            <a:spLocks noChangeArrowheads="1"/>
          </p:cNvSpPr>
          <p:nvPr/>
        </p:nvSpPr>
        <p:spPr bwMode="auto">
          <a:xfrm>
            <a:off x="381000" y="5529263"/>
            <a:ext cx="8223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Etc…</a:t>
            </a:r>
          </a:p>
        </p:txBody>
      </p:sp>
      <p:sp>
        <p:nvSpPr>
          <p:cNvPr id="810209" name="Text Box 225"/>
          <p:cNvSpPr txBox="1">
            <a:spLocks noChangeArrowheads="1"/>
          </p:cNvSpPr>
          <p:nvPr/>
        </p:nvSpPr>
        <p:spPr bwMode="auto">
          <a:xfrm>
            <a:off x="5867400" y="5241925"/>
            <a:ext cx="33909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Notice that characters that occurred more often in our message have shorter bit-encodings!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0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0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0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10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0203" grpId="0"/>
      <p:bldP spid="810204" grpId="0"/>
      <p:bldP spid="810205" grpId="0"/>
      <p:bldP spid="810206" grpId="0"/>
      <p:bldP spid="810207" grpId="0"/>
      <p:bldP spid="810208" grpId="0"/>
      <p:bldP spid="81020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5FB1-9746-471F-BAE9-0A4CF4E37E53}" type="slidenum">
              <a:rPr lang="en-US"/>
              <a:pPr/>
              <a:t>37</a:t>
            </a:fld>
            <a:endParaRPr lang="en-US"/>
          </a:p>
        </p:txBody>
      </p:sp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52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Huffman Encoding: Step #3</a:t>
            </a:r>
          </a:p>
        </p:txBody>
      </p:sp>
      <p:sp>
        <p:nvSpPr>
          <p:cNvPr id="812035" name="Rectangle 3"/>
          <p:cNvSpPr>
            <a:spLocks noChangeArrowheads="1"/>
          </p:cNvSpPr>
          <p:nvPr/>
        </p:nvSpPr>
        <p:spPr bwMode="auto">
          <a:xfrm>
            <a:off x="457200" y="990600"/>
            <a:ext cx="838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Step #3</a:t>
            </a:r>
            <a:r>
              <a:rPr lang="en-US">
                <a:solidFill>
                  <a:schemeClr val="tx1"/>
                </a:solidFill>
              </a:rPr>
              <a:t>: Use this binary tree to convert the original file’s contents to a more compressed form..</a:t>
            </a:r>
          </a:p>
        </p:txBody>
      </p:sp>
      <p:sp>
        <p:nvSpPr>
          <p:cNvPr id="812036" name="Line 4"/>
          <p:cNvSpPr>
            <a:spLocks noChangeShapeType="1"/>
          </p:cNvSpPr>
          <p:nvPr/>
        </p:nvSpPr>
        <p:spPr bwMode="auto">
          <a:xfrm flipH="1">
            <a:off x="6600825" y="2554288"/>
            <a:ext cx="358775" cy="300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2037" name="Line 5"/>
          <p:cNvSpPr>
            <a:spLocks noChangeShapeType="1"/>
          </p:cNvSpPr>
          <p:nvPr/>
        </p:nvSpPr>
        <p:spPr bwMode="auto">
          <a:xfrm>
            <a:off x="7459663" y="2568575"/>
            <a:ext cx="373062" cy="342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2038" name="Group 6"/>
          <p:cNvGrpSpPr>
            <a:grpSpLocks/>
          </p:cNvGrpSpPr>
          <p:nvPr/>
        </p:nvGrpSpPr>
        <p:grpSpPr bwMode="auto">
          <a:xfrm>
            <a:off x="6713538" y="1905000"/>
            <a:ext cx="1014412" cy="922338"/>
            <a:chOff x="4052" y="1509"/>
            <a:chExt cx="639" cy="581"/>
          </a:xfrm>
        </p:grpSpPr>
        <p:grpSp>
          <p:nvGrpSpPr>
            <p:cNvPr id="812039" name="Group 7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040" name="Rectangle 8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41" name="Rectangle 9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042" name="Text Box 10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043" name="Text Box 11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044" name="Rectangle 12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45" name="Rectangle 13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46" name="Rectangle 14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47" name="Text Box 15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048" name="Text Box 16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049" name="Text Box 17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050" name="Text Box 18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051" name="Text Box 19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052" name="Text Box 20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053" name="Text Box 21"/>
            <p:cNvSpPr txBox="1">
              <a:spLocks noChangeArrowheads="1"/>
            </p:cNvSpPr>
            <p:nvPr/>
          </p:nvSpPr>
          <p:spPr bwMode="auto">
            <a:xfrm>
              <a:off x="4361" y="1625"/>
              <a:ext cx="2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13</a:t>
              </a:r>
            </a:p>
          </p:txBody>
        </p:sp>
      </p:grpSp>
      <p:grpSp>
        <p:nvGrpSpPr>
          <p:cNvPr id="812054" name="Group 22"/>
          <p:cNvGrpSpPr>
            <a:grpSpLocks/>
          </p:cNvGrpSpPr>
          <p:nvPr/>
        </p:nvGrpSpPr>
        <p:grpSpPr bwMode="auto">
          <a:xfrm>
            <a:off x="7540625" y="2887663"/>
            <a:ext cx="1014413" cy="922337"/>
            <a:chOff x="4052" y="1509"/>
            <a:chExt cx="639" cy="581"/>
          </a:xfrm>
        </p:grpSpPr>
        <p:grpSp>
          <p:nvGrpSpPr>
            <p:cNvPr id="812055" name="Group 23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056" name="Rectangle 24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57" name="Rectangle 25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058" name="Text Box 26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059" name="Text Box 27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060" name="Rectangle 28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61" name="Rectangle 29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62" name="Rectangle 30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63" name="Text Box 31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064" name="Text Box 32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065" name="Text Box 33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066" name="Text Box 34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067" name="Text Box 35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068" name="Text Box 36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069" name="Text Box 37"/>
            <p:cNvSpPr txBox="1">
              <a:spLocks noChangeArrowheads="1"/>
            </p:cNvSpPr>
            <p:nvPr/>
          </p:nvSpPr>
          <p:spPr bwMode="auto">
            <a:xfrm>
              <a:off x="4361" y="1625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6</a:t>
              </a:r>
            </a:p>
          </p:txBody>
        </p:sp>
      </p:grpSp>
      <p:sp>
        <p:nvSpPr>
          <p:cNvPr id="812070" name="Line 38"/>
          <p:cNvSpPr>
            <a:spLocks noChangeShapeType="1"/>
          </p:cNvSpPr>
          <p:nvPr/>
        </p:nvSpPr>
        <p:spPr bwMode="auto">
          <a:xfrm flipH="1">
            <a:off x="7593013" y="3581400"/>
            <a:ext cx="196850" cy="346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2071" name="Line 39"/>
          <p:cNvSpPr>
            <a:spLocks noChangeShapeType="1"/>
          </p:cNvSpPr>
          <p:nvPr/>
        </p:nvSpPr>
        <p:spPr bwMode="auto">
          <a:xfrm>
            <a:off x="8289925" y="3584575"/>
            <a:ext cx="268288" cy="354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2072" name="Group 40"/>
          <p:cNvGrpSpPr>
            <a:grpSpLocks/>
          </p:cNvGrpSpPr>
          <p:nvPr/>
        </p:nvGrpSpPr>
        <p:grpSpPr bwMode="auto">
          <a:xfrm>
            <a:off x="7137400" y="3906838"/>
            <a:ext cx="1014413" cy="922337"/>
            <a:chOff x="4052" y="1509"/>
            <a:chExt cx="639" cy="581"/>
          </a:xfrm>
        </p:grpSpPr>
        <p:grpSp>
          <p:nvGrpSpPr>
            <p:cNvPr id="812073" name="Group 41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074" name="Rectangle 42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75" name="Rectangle 43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076" name="Text Box 44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077" name="Text Box 45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078" name="Rectangle 46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79" name="Rectangle 47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80" name="Rectangle 48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81" name="Text Box 49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082" name="Text Box 50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083" name="Text Box 51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084" name="Text Box 52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085" name="Text Box 53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086" name="Text Box 54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087" name="Text Box 55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3</a:t>
              </a:r>
            </a:p>
          </p:txBody>
        </p:sp>
      </p:grpSp>
      <p:sp>
        <p:nvSpPr>
          <p:cNvPr id="812088" name="Text Box 56"/>
          <p:cNvSpPr txBox="1">
            <a:spLocks noChangeArrowheads="1"/>
          </p:cNvSpPr>
          <p:nvPr/>
        </p:nvSpPr>
        <p:spPr bwMode="auto">
          <a:xfrm>
            <a:off x="7627938" y="3908425"/>
            <a:ext cx="393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‘A’</a:t>
            </a:r>
          </a:p>
        </p:txBody>
      </p:sp>
      <p:grpSp>
        <p:nvGrpSpPr>
          <p:cNvPr id="812089" name="Group 57"/>
          <p:cNvGrpSpPr>
            <a:grpSpLocks/>
          </p:cNvGrpSpPr>
          <p:nvPr/>
        </p:nvGrpSpPr>
        <p:grpSpPr bwMode="auto">
          <a:xfrm>
            <a:off x="8129588" y="3906838"/>
            <a:ext cx="1014412" cy="922337"/>
            <a:chOff x="4052" y="1509"/>
            <a:chExt cx="639" cy="581"/>
          </a:xfrm>
        </p:grpSpPr>
        <p:grpSp>
          <p:nvGrpSpPr>
            <p:cNvPr id="812090" name="Group 58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091" name="Rectangle 59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92" name="Rectangle 60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093" name="Text Box 61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094" name="Text Box 62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095" name="Rectangle 63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96" name="Rectangle 64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97" name="Rectangle 65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98" name="Text Box 66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099" name="Text Box 67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100" name="Text Box 68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101" name="Text Box 69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102" name="Text Box 70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103" name="Text Box 71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104" name="Text Box 72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3</a:t>
              </a:r>
            </a:p>
          </p:txBody>
        </p:sp>
      </p:grpSp>
      <p:sp>
        <p:nvSpPr>
          <p:cNvPr id="812105" name="Text Box 73"/>
          <p:cNvSpPr txBox="1">
            <a:spLocks noChangeArrowheads="1"/>
          </p:cNvSpPr>
          <p:nvPr/>
        </p:nvSpPr>
        <p:spPr bwMode="auto">
          <a:xfrm>
            <a:off x="8620125" y="3908425"/>
            <a:ext cx="341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 ’</a:t>
            </a:r>
          </a:p>
        </p:txBody>
      </p:sp>
      <p:grpSp>
        <p:nvGrpSpPr>
          <p:cNvPr id="812106" name="Group 74"/>
          <p:cNvGrpSpPr>
            <a:grpSpLocks/>
          </p:cNvGrpSpPr>
          <p:nvPr/>
        </p:nvGrpSpPr>
        <p:grpSpPr bwMode="auto">
          <a:xfrm>
            <a:off x="5691188" y="2852738"/>
            <a:ext cx="1014412" cy="922337"/>
            <a:chOff x="4052" y="1509"/>
            <a:chExt cx="639" cy="581"/>
          </a:xfrm>
        </p:grpSpPr>
        <p:grpSp>
          <p:nvGrpSpPr>
            <p:cNvPr id="812107" name="Group 75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108" name="Rectangle 76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09" name="Rectangle 77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110" name="Text Box 78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111" name="Text Box 79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112" name="Rectangle 80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13" name="Rectangle 81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14" name="Rectangle 82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15" name="Text Box 83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116" name="Text Box 84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117" name="Text Box 85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118" name="Text Box 86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119" name="Text Box 87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120" name="Text Box 88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121" name="Text Box 89"/>
            <p:cNvSpPr txBox="1">
              <a:spLocks noChangeArrowheads="1"/>
            </p:cNvSpPr>
            <p:nvPr/>
          </p:nvSpPr>
          <p:spPr bwMode="auto">
            <a:xfrm>
              <a:off x="4361" y="1625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7</a:t>
              </a:r>
            </a:p>
          </p:txBody>
        </p:sp>
      </p:grpSp>
      <p:sp>
        <p:nvSpPr>
          <p:cNvPr id="812122" name="Line 90"/>
          <p:cNvSpPr>
            <a:spLocks noChangeShapeType="1"/>
          </p:cNvSpPr>
          <p:nvPr/>
        </p:nvSpPr>
        <p:spPr bwMode="auto">
          <a:xfrm>
            <a:off x="6359525" y="3524250"/>
            <a:ext cx="292100" cy="411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2123" name="Group 91"/>
          <p:cNvGrpSpPr>
            <a:grpSpLocks/>
          </p:cNvGrpSpPr>
          <p:nvPr/>
        </p:nvGrpSpPr>
        <p:grpSpPr bwMode="auto">
          <a:xfrm>
            <a:off x="6223000" y="3903663"/>
            <a:ext cx="1014413" cy="922337"/>
            <a:chOff x="4052" y="1509"/>
            <a:chExt cx="639" cy="581"/>
          </a:xfrm>
        </p:grpSpPr>
        <p:grpSp>
          <p:nvGrpSpPr>
            <p:cNvPr id="812124" name="Group 92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125" name="Rectangle 93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26" name="Rectangle 94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127" name="Text Box 95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128" name="Text Box 96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129" name="Rectangle 97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30" name="Rectangle 98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31" name="Rectangle 99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32" name="Text Box 100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133" name="Text Box 101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134" name="Text Box 102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135" name="Text Box 103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136" name="Text Box 104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137" name="Text Box 105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138" name="Text Box 106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4</a:t>
              </a:r>
            </a:p>
          </p:txBody>
        </p:sp>
      </p:grpSp>
      <p:sp>
        <p:nvSpPr>
          <p:cNvPr id="812139" name="Text Box 107"/>
          <p:cNvSpPr txBox="1">
            <a:spLocks noChangeArrowheads="1"/>
          </p:cNvSpPr>
          <p:nvPr/>
        </p:nvSpPr>
        <p:spPr bwMode="auto">
          <a:xfrm>
            <a:off x="6713538" y="3905250"/>
            <a:ext cx="4206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‘M’</a:t>
            </a:r>
          </a:p>
        </p:txBody>
      </p:sp>
      <p:grpSp>
        <p:nvGrpSpPr>
          <p:cNvPr id="812140" name="Group 108"/>
          <p:cNvGrpSpPr>
            <a:grpSpLocks/>
          </p:cNvGrpSpPr>
          <p:nvPr/>
        </p:nvGrpSpPr>
        <p:grpSpPr bwMode="auto">
          <a:xfrm>
            <a:off x="4970463" y="3910013"/>
            <a:ext cx="1014412" cy="922337"/>
            <a:chOff x="4052" y="1509"/>
            <a:chExt cx="639" cy="581"/>
          </a:xfrm>
        </p:grpSpPr>
        <p:grpSp>
          <p:nvGrpSpPr>
            <p:cNvPr id="812141" name="Group 109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142" name="Rectangle 110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43" name="Rectangle 111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144" name="Text Box 112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145" name="Text Box 113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146" name="Rectangle 114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47" name="Rectangle 115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48" name="Rectangle 116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49" name="Text Box 117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150" name="Text Box 118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151" name="Text Box 119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152" name="Text Box 120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153" name="Text Box 121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154" name="Text Box 122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155" name="Text Box 123"/>
            <p:cNvSpPr txBox="1">
              <a:spLocks noChangeArrowheads="1"/>
            </p:cNvSpPr>
            <p:nvPr/>
          </p:nvSpPr>
          <p:spPr bwMode="auto">
            <a:xfrm>
              <a:off x="4361" y="1625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3</a:t>
              </a:r>
            </a:p>
          </p:txBody>
        </p:sp>
      </p:grpSp>
      <p:sp>
        <p:nvSpPr>
          <p:cNvPr id="812156" name="Line 124"/>
          <p:cNvSpPr>
            <a:spLocks noChangeShapeType="1"/>
          </p:cNvSpPr>
          <p:nvPr/>
        </p:nvSpPr>
        <p:spPr bwMode="auto">
          <a:xfrm flipH="1">
            <a:off x="5741988" y="3525838"/>
            <a:ext cx="231775" cy="414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2157" name="Line 125"/>
          <p:cNvSpPr>
            <a:spLocks noChangeShapeType="1"/>
          </p:cNvSpPr>
          <p:nvPr/>
        </p:nvSpPr>
        <p:spPr bwMode="auto">
          <a:xfrm>
            <a:off x="5827713" y="4538663"/>
            <a:ext cx="292100" cy="411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2158" name="Group 126"/>
          <p:cNvGrpSpPr>
            <a:grpSpLocks/>
          </p:cNvGrpSpPr>
          <p:nvPr/>
        </p:nvGrpSpPr>
        <p:grpSpPr bwMode="auto">
          <a:xfrm>
            <a:off x="5691188" y="4918075"/>
            <a:ext cx="1014412" cy="922338"/>
            <a:chOff x="4052" y="1509"/>
            <a:chExt cx="639" cy="581"/>
          </a:xfrm>
        </p:grpSpPr>
        <p:grpSp>
          <p:nvGrpSpPr>
            <p:cNvPr id="812159" name="Group 127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160" name="Rectangle 128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61" name="Rectangle 129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162" name="Text Box 130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163" name="Text Box 131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164" name="Rectangle 132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65" name="Rectangle 133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66" name="Rectangle 134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67" name="Text Box 135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168" name="Text Box 136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169" name="Text Box 137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170" name="Text Box 138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171" name="Text Box 139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172" name="Text Box 140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173" name="Text Box 141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1</a:t>
              </a:r>
            </a:p>
          </p:txBody>
        </p:sp>
      </p:grpSp>
      <p:sp>
        <p:nvSpPr>
          <p:cNvPr id="812174" name="Text Box 142"/>
          <p:cNvSpPr txBox="1">
            <a:spLocks noChangeArrowheads="1"/>
          </p:cNvSpPr>
          <p:nvPr/>
        </p:nvSpPr>
        <p:spPr bwMode="auto">
          <a:xfrm>
            <a:off x="6181725" y="4919663"/>
            <a:ext cx="360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‘I’</a:t>
            </a:r>
          </a:p>
        </p:txBody>
      </p:sp>
      <p:grpSp>
        <p:nvGrpSpPr>
          <p:cNvPr id="812175" name="Group 143"/>
          <p:cNvGrpSpPr>
            <a:grpSpLocks/>
          </p:cNvGrpSpPr>
          <p:nvPr/>
        </p:nvGrpSpPr>
        <p:grpSpPr bwMode="auto">
          <a:xfrm>
            <a:off x="4243388" y="4913313"/>
            <a:ext cx="1014412" cy="922337"/>
            <a:chOff x="4052" y="1509"/>
            <a:chExt cx="639" cy="581"/>
          </a:xfrm>
        </p:grpSpPr>
        <p:grpSp>
          <p:nvGrpSpPr>
            <p:cNvPr id="812176" name="Group 144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177" name="Rectangle 145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78" name="Rectangle 146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179" name="Text Box 147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180" name="Text Box 148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181" name="Rectangle 149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82" name="Rectangle 150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83" name="Rectangle 151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84" name="Text Box 152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185" name="Text Box 153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186" name="Text Box 154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187" name="Text Box 155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188" name="Text Box 156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189" name="Text Box 157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190" name="Text Box 158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2</a:t>
              </a:r>
            </a:p>
          </p:txBody>
        </p:sp>
      </p:grpSp>
      <p:sp>
        <p:nvSpPr>
          <p:cNvPr id="812191" name="Text Box 159"/>
          <p:cNvSpPr txBox="1">
            <a:spLocks noChangeArrowheads="1"/>
          </p:cNvSpPr>
          <p:nvPr/>
        </p:nvSpPr>
        <p:spPr bwMode="auto">
          <a:xfrm>
            <a:off x="4733925" y="4914900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400" b="1">
              <a:solidFill>
                <a:srgbClr val="800000"/>
              </a:solidFill>
            </a:endParaRPr>
          </a:p>
        </p:txBody>
      </p:sp>
      <p:sp>
        <p:nvSpPr>
          <p:cNvPr id="812192" name="Line 160"/>
          <p:cNvSpPr>
            <a:spLocks noChangeShapeType="1"/>
          </p:cNvSpPr>
          <p:nvPr/>
        </p:nvSpPr>
        <p:spPr bwMode="auto">
          <a:xfrm flipH="1">
            <a:off x="4962525" y="4570413"/>
            <a:ext cx="231775" cy="414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2193" name="Line 161"/>
          <p:cNvSpPr>
            <a:spLocks noChangeShapeType="1"/>
          </p:cNvSpPr>
          <p:nvPr/>
        </p:nvSpPr>
        <p:spPr bwMode="auto">
          <a:xfrm flipH="1">
            <a:off x="4284663" y="5583238"/>
            <a:ext cx="196850" cy="346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2194" name="Line 162"/>
          <p:cNvSpPr>
            <a:spLocks noChangeShapeType="1"/>
          </p:cNvSpPr>
          <p:nvPr/>
        </p:nvSpPr>
        <p:spPr bwMode="auto">
          <a:xfrm>
            <a:off x="4981575" y="5586413"/>
            <a:ext cx="268288" cy="3540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2195" name="Group 163"/>
          <p:cNvGrpSpPr>
            <a:grpSpLocks/>
          </p:cNvGrpSpPr>
          <p:nvPr/>
        </p:nvGrpSpPr>
        <p:grpSpPr bwMode="auto">
          <a:xfrm>
            <a:off x="3829050" y="5908675"/>
            <a:ext cx="1014413" cy="922338"/>
            <a:chOff x="4052" y="1509"/>
            <a:chExt cx="639" cy="581"/>
          </a:xfrm>
        </p:grpSpPr>
        <p:grpSp>
          <p:nvGrpSpPr>
            <p:cNvPr id="812196" name="Group 164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197" name="Rectangle 165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98" name="Rectangle 166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199" name="Text Box 167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200" name="Text Box 168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201" name="Rectangle 169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202" name="Rectangle 170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203" name="Rectangle 171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204" name="Text Box 172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205" name="Text Box 173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206" name="Text Box 174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207" name="Text Box 175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208" name="Text Box 176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209" name="Text Box 177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210" name="Text Box 178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1</a:t>
              </a:r>
            </a:p>
          </p:txBody>
        </p:sp>
      </p:grpSp>
      <p:sp>
        <p:nvSpPr>
          <p:cNvPr id="812211" name="Text Box 179"/>
          <p:cNvSpPr txBox="1">
            <a:spLocks noChangeArrowheads="1"/>
          </p:cNvSpPr>
          <p:nvPr/>
        </p:nvSpPr>
        <p:spPr bwMode="auto">
          <a:xfrm>
            <a:off x="4319588" y="5910263"/>
            <a:ext cx="341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‘.’</a:t>
            </a:r>
          </a:p>
        </p:txBody>
      </p:sp>
      <p:grpSp>
        <p:nvGrpSpPr>
          <p:cNvPr id="812212" name="Group 180"/>
          <p:cNvGrpSpPr>
            <a:grpSpLocks/>
          </p:cNvGrpSpPr>
          <p:nvPr/>
        </p:nvGrpSpPr>
        <p:grpSpPr bwMode="auto">
          <a:xfrm>
            <a:off x="4821238" y="5908675"/>
            <a:ext cx="1014412" cy="922338"/>
            <a:chOff x="4052" y="1509"/>
            <a:chExt cx="639" cy="581"/>
          </a:xfrm>
        </p:grpSpPr>
        <p:grpSp>
          <p:nvGrpSpPr>
            <p:cNvPr id="812213" name="Group 181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214" name="Rectangle 182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215" name="Rectangle 183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216" name="Text Box 184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217" name="Text Box 185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218" name="Rectangle 186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219" name="Rectangle 187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220" name="Rectangle 188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221" name="Text Box 189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222" name="Text Box 190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223" name="Text Box 191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224" name="Text Box 192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225" name="Text Box 193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226" name="Text Box 194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227" name="Text Box 195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1</a:t>
              </a:r>
            </a:p>
          </p:txBody>
        </p:sp>
      </p:grpSp>
      <p:sp>
        <p:nvSpPr>
          <p:cNvPr id="812228" name="Text Box 196"/>
          <p:cNvSpPr txBox="1">
            <a:spLocks noChangeArrowheads="1"/>
          </p:cNvSpPr>
          <p:nvPr/>
        </p:nvSpPr>
        <p:spPr bwMode="auto">
          <a:xfrm>
            <a:off x="5311775" y="5910263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‘S’</a:t>
            </a:r>
          </a:p>
        </p:txBody>
      </p:sp>
      <p:sp>
        <p:nvSpPr>
          <p:cNvPr id="812229" name="Rectangle 197"/>
          <p:cNvSpPr>
            <a:spLocks noChangeArrowheads="1"/>
          </p:cNvSpPr>
          <p:nvPr/>
        </p:nvSpPr>
        <p:spPr bwMode="auto">
          <a:xfrm>
            <a:off x="8543925" y="4432300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0" name="Rectangle 198"/>
          <p:cNvSpPr>
            <a:spLocks noChangeArrowheads="1"/>
          </p:cNvSpPr>
          <p:nvPr/>
        </p:nvSpPr>
        <p:spPr bwMode="auto">
          <a:xfrm>
            <a:off x="8128000" y="4430713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1" name="Rectangle 199"/>
          <p:cNvSpPr>
            <a:spLocks noChangeArrowheads="1"/>
          </p:cNvSpPr>
          <p:nvPr/>
        </p:nvSpPr>
        <p:spPr bwMode="auto">
          <a:xfrm>
            <a:off x="7575550" y="4430713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2" name="Rectangle 200"/>
          <p:cNvSpPr>
            <a:spLocks noChangeArrowheads="1"/>
          </p:cNvSpPr>
          <p:nvPr/>
        </p:nvSpPr>
        <p:spPr bwMode="auto">
          <a:xfrm>
            <a:off x="7159625" y="4419600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3" name="Rectangle 201"/>
          <p:cNvSpPr>
            <a:spLocks noChangeArrowheads="1"/>
          </p:cNvSpPr>
          <p:nvPr/>
        </p:nvSpPr>
        <p:spPr bwMode="auto">
          <a:xfrm>
            <a:off x="6648450" y="4419600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4" name="Rectangle 202"/>
          <p:cNvSpPr>
            <a:spLocks noChangeArrowheads="1"/>
          </p:cNvSpPr>
          <p:nvPr/>
        </p:nvSpPr>
        <p:spPr bwMode="auto">
          <a:xfrm>
            <a:off x="6234113" y="4419600"/>
            <a:ext cx="588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5" name="Rectangle 203"/>
          <p:cNvSpPr>
            <a:spLocks noChangeArrowheads="1"/>
          </p:cNvSpPr>
          <p:nvPr/>
        </p:nvSpPr>
        <p:spPr bwMode="auto">
          <a:xfrm>
            <a:off x="6105525" y="5427663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6" name="Rectangle 204"/>
          <p:cNvSpPr>
            <a:spLocks noChangeArrowheads="1"/>
          </p:cNvSpPr>
          <p:nvPr/>
        </p:nvSpPr>
        <p:spPr bwMode="auto">
          <a:xfrm>
            <a:off x="5700713" y="5427663"/>
            <a:ext cx="588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7" name="Rectangle 205"/>
          <p:cNvSpPr>
            <a:spLocks noChangeArrowheads="1"/>
          </p:cNvSpPr>
          <p:nvPr/>
        </p:nvSpPr>
        <p:spPr bwMode="auto">
          <a:xfrm>
            <a:off x="5237163" y="6419850"/>
            <a:ext cx="588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8" name="Rectangle 206"/>
          <p:cNvSpPr>
            <a:spLocks noChangeArrowheads="1"/>
          </p:cNvSpPr>
          <p:nvPr/>
        </p:nvSpPr>
        <p:spPr bwMode="auto">
          <a:xfrm>
            <a:off x="4832350" y="6419850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9" name="Rectangle 207"/>
          <p:cNvSpPr>
            <a:spLocks noChangeArrowheads="1"/>
          </p:cNvSpPr>
          <p:nvPr/>
        </p:nvSpPr>
        <p:spPr bwMode="auto">
          <a:xfrm>
            <a:off x="4264025" y="6421438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40" name="Rectangle 208"/>
          <p:cNvSpPr>
            <a:spLocks noChangeArrowheads="1"/>
          </p:cNvSpPr>
          <p:nvPr/>
        </p:nvSpPr>
        <p:spPr bwMode="auto">
          <a:xfrm>
            <a:off x="3859213" y="6421438"/>
            <a:ext cx="588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41" name="Text Box 209"/>
          <p:cNvSpPr txBox="1">
            <a:spLocks noChangeArrowheads="1"/>
          </p:cNvSpPr>
          <p:nvPr/>
        </p:nvSpPr>
        <p:spPr bwMode="auto">
          <a:xfrm>
            <a:off x="6376988" y="24685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2242" name="Text Box 210"/>
          <p:cNvSpPr txBox="1">
            <a:spLocks noChangeArrowheads="1"/>
          </p:cNvSpPr>
          <p:nvPr/>
        </p:nvSpPr>
        <p:spPr bwMode="auto">
          <a:xfrm>
            <a:off x="7334250" y="355441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2243" name="Text Box 211"/>
          <p:cNvSpPr txBox="1">
            <a:spLocks noChangeArrowheads="1"/>
          </p:cNvSpPr>
          <p:nvPr/>
        </p:nvSpPr>
        <p:spPr bwMode="auto">
          <a:xfrm>
            <a:off x="5494338" y="355917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2244" name="Text Box 212"/>
          <p:cNvSpPr txBox="1">
            <a:spLocks noChangeArrowheads="1"/>
          </p:cNvSpPr>
          <p:nvPr/>
        </p:nvSpPr>
        <p:spPr bwMode="auto">
          <a:xfrm>
            <a:off x="4730750" y="458787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2245" name="Text Box 213"/>
          <p:cNvSpPr txBox="1">
            <a:spLocks noChangeArrowheads="1"/>
          </p:cNvSpPr>
          <p:nvPr/>
        </p:nvSpPr>
        <p:spPr bwMode="auto">
          <a:xfrm>
            <a:off x="4035425" y="55626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2246" name="Text Box 214"/>
          <p:cNvSpPr txBox="1">
            <a:spLocks noChangeArrowheads="1"/>
          </p:cNvSpPr>
          <p:nvPr/>
        </p:nvSpPr>
        <p:spPr bwMode="auto">
          <a:xfrm>
            <a:off x="7693025" y="247015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2247" name="Text Box 215"/>
          <p:cNvSpPr txBox="1">
            <a:spLocks noChangeArrowheads="1"/>
          </p:cNvSpPr>
          <p:nvPr/>
        </p:nvSpPr>
        <p:spPr bwMode="auto">
          <a:xfrm>
            <a:off x="8401050" y="35052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2248" name="Text Box 216"/>
          <p:cNvSpPr txBox="1">
            <a:spLocks noChangeArrowheads="1"/>
          </p:cNvSpPr>
          <p:nvPr/>
        </p:nvSpPr>
        <p:spPr bwMode="auto">
          <a:xfrm>
            <a:off x="6529388" y="351631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2249" name="Text Box 217"/>
          <p:cNvSpPr txBox="1">
            <a:spLocks noChangeArrowheads="1"/>
          </p:cNvSpPr>
          <p:nvPr/>
        </p:nvSpPr>
        <p:spPr bwMode="auto">
          <a:xfrm>
            <a:off x="5938838" y="450215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2250" name="Text Box 218"/>
          <p:cNvSpPr txBox="1">
            <a:spLocks noChangeArrowheads="1"/>
          </p:cNvSpPr>
          <p:nvPr/>
        </p:nvSpPr>
        <p:spPr bwMode="auto">
          <a:xfrm>
            <a:off x="5157788" y="55467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2251" name="Text Box 219"/>
          <p:cNvSpPr txBox="1">
            <a:spLocks noChangeArrowheads="1"/>
          </p:cNvSpPr>
          <p:nvPr/>
        </p:nvSpPr>
        <p:spPr bwMode="auto">
          <a:xfrm>
            <a:off x="746125" y="3116263"/>
            <a:ext cx="2835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 AM SAM MAM.</a:t>
            </a:r>
          </a:p>
        </p:txBody>
      </p:sp>
      <p:sp>
        <p:nvSpPr>
          <p:cNvPr id="812252" name="Text Box 220"/>
          <p:cNvSpPr txBox="1">
            <a:spLocks noChangeArrowheads="1"/>
          </p:cNvSpPr>
          <p:nvPr/>
        </p:nvSpPr>
        <p:spPr bwMode="auto">
          <a:xfrm>
            <a:off x="649288" y="3646488"/>
            <a:ext cx="74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001</a:t>
            </a:r>
          </a:p>
        </p:txBody>
      </p:sp>
      <p:sp>
        <p:nvSpPr>
          <p:cNvPr id="812253" name="Text Box 221"/>
          <p:cNvSpPr txBox="1">
            <a:spLocks noChangeArrowheads="1"/>
          </p:cNvSpPr>
          <p:nvPr/>
        </p:nvSpPr>
        <p:spPr bwMode="auto">
          <a:xfrm>
            <a:off x="1179513" y="364648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00CC"/>
                </a:solidFill>
              </a:rPr>
              <a:t>11</a:t>
            </a:r>
          </a:p>
        </p:txBody>
      </p:sp>
      <p:sp>
        <p:nvSpPr>
          <p:cNvPr id="812254" name="Text Box 222"/>
          <p:cNvSpPr txBox="1">
            <a:spLocks noChangeArrowheads="1"/>
          </p:cNvSpPr>
          <p:nvPr/>
        </p:nvSpPr>
        <p:spPr bwMode="auto">
          <a:xfrm>
            <a:off x="1541463" y="364648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812255" name="Text Box 223"/>
          <p:cNvSpPr txBox="1">
            <a:spLocks noChangeArrowheads="1"/>
          </p:cNvSpPr>
          <p:nvPr/>
        </p:nvSpPr>
        <p:spPr bwMode="auto">
          <a:xfrm>
            <a:off x="1944688" y="364648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00CC"/>
                </a:solidFill>
              </a:rPr>
              <a:t>01</a:t>
            </a:r>
          </a:p>
        </p:txBody>
      </p:sp>
      <p:sp>
        <p:nvSpPr>
          <p:cNvPr id="812256" name="Text Box 224"/>
          <p:cNvSpPr txBox="1">
            <a:spLocks noChangeArrowheads="1"/>
          </p:cNvSpPr>
          <p:nvPr/>
        </p:nvSpPr>
        <p:spPr bwMode="auto">
          <a:xfrm>
            <a:off x="2305050" y="364648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11</a:t>
            </a:r>
          </a:p>
        </p:txBody>
      </p:sp>
      <p:sp>
        <p:nvSpPr>
          <p:cNvPr id="812257" name="Text Box 225"/>
          <p:cNvSpPr txBox="1">
            <a:spLocks noChangeArrowheads="1"/>
          </p:cNvSpPr>
          <p:nvPr/>
        </p:nvSpPr>
        <p:spPr bwMode="auto">
          <a:xfrm>
            <a:off x="595313" y="1924050"/>
            <a:ext cx="5435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800000"/>
                </a:solidFill>
              </a:rPr>
              <a:t>i.e. find the sequence of bits (1s and 0s) for each char in the message.</a:t>
            </a:r>
          </a:p>
        </p:txBody>
      </p:sp>
      <p:sp>
        <p:nvSpPr>
          <p:cNvPr id="812258" name="Text Box 226"/>
          <p:cNvSpPr txBox="1">
            <a:spLocks noChangeArrowheads="1"/>
          </p:cNvSpPr>
          <p:nvPr/>
        </p:nvSpPr>
        <p:spPr bwMode="auto">
          <a:xfrm>
            <a:off x="2660650" y="3646488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00CC"/>
                </a:solidFill>
              </a:rPr>
              <a:t>0001</a:t>
            </a:r>
          </a:p>
        </p:txBody>
      </p:sp>
      <p:sp>
        <p:nvSpPr>
          <p:cNvPr id="812259" name="Text Box 227"/>
          <p:cNvSpPr txBox="1">
            <a:spLocks noChangeArrowheads="1"/>
          </p:cNvSpPr>
          <p:nvPr/>
        </p:nvSpPr>
        <p:spPr bwMode="auto">
          <a:xfrm>
            <a:off x="3370263" y="364648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812260" name="Text Box 228"/>
          <p:cNvSpPr txBox="1">
            <a:spLocks noChangeArrowheads="1"/>
          </p:cNvSpPr>
          <p:nvPr/>
        </p:nvSpPr>
        <p:spPr bwMode="auto">
          <a:xfrm>
            <a:off x="3751263" y="364648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6600CC"/>
                </a:solidFill>
              </a:rPr>
              <a:t>01</a:t>
            </a:r>
          </a:p>
        </p:txBody>
      </p:sp>
      <p:sp>
        <p:nvSpPr>
          <p:cNvPr id="812261" name="Text Box 229"/>
          <p:cNvSpPr txBox="1">
            <a:spLocks noChangeArrowheads="1"/>
          </p:cNvSpPr>
          <p:nvPr/>
        </p:nvSpPr>
        <p:spPr bwMode="auto">
          <a:xfrm>
            <a:off x="620713" y="407193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11</a:t>
            </a:r>
          </a:p>
        </p:txBody>
      </p:sp>
      <p:sp>
        <p:nvSpPr>
          <p:cNvPr id="812262" name="Text Box 230"/>
          <p:cNvSpPr txBox="1">
            <a:spLocks noChangeArrowheads="1"/>
          </p:cNvSpPr>
          <p:nvPr/>
        </p:nvSpPr>
        <p:spPr bwMode="auto">
          <a:xfrm>
            <a:off x="1011238" y="407193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00CC"/>
                </a:solidFill>
              </a:rPr>
              <a:t>01</a:t>
            </a:r>
          </a:p>
        </p:txBody>
      </p:sp>
      <p:sp>
        <p:nvSpPr>
          <p:cNvPr id="812263" name="Text Box 231"/>
          <p:cNvSpPr txBox="1">
            <a:spLocks noChangeArrowheads="1"/>
          </p:cNvSpPr>
          <p:nvPr/>
        </p:nvSpPr>
        <p:spPr bwMode="auto">
          <a:xfrm>
            <a:off x="1349375" y="407193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812264" name="Text Box 232"/>
          <p:cNvSpPr txBox="1">
            <a:spLocks noChangeArrowheads="1"/>
          </p:cNvSpPr>
          <p:nvPr/>
        </p:nvSpPr>
        <p:spPr bwMode="auto">
          <a:xfrm>
            <a:off x="1762125" y="4070350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00CC"/>
                </a:solidFill>
              </a:rPr>
              <a:t>01</a:t>
            </a:r>
          </a:p>
        </p:txBody>
      </p:sp>
      <p:sp>
        <p:nvSpPr>
          <p:cNvPr id="812265" name="Text Box 233"/>
          <p:cNvSpPr txBox="1">
            <a:spLocks noChangeArrowheads="1"/>
          </p:cNvSpPr>
          <p:nvPr/>
        </p:nvSpPr>
        <p:spPr bwMode="auto">
          <a:xfrm>
            <a:off x="2132013" y="4070350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0000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2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2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2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2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1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1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1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1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1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12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2252" grpId="0"/>
      <p:bldP spid="812254" grpId="0"/>
      <p:bldP spid="812255" grpId="0"/>
      <p:bldP spid="812256" grpId="0"/>
      <p:bldP spid="812258" grpId="0"/>
      <p:bldP spid="812259" grpId="0"/>
      <p:bldP spid="812260" grpId="0"/>
      <p:bldP spid="812261" grpId="0"/>
      <p:bldP spid="812262" grpId="0"/>
      <p:bldP spid="812263" grpId="0"/>
      <p:bldP spid="812264" grpId="0"/>
      <p:bldP spid="81226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DA8-EBBE-403E-B8C9-202322A2E1BF}" type="slidenum">
              <a:rPr lang="en-US"/>
              <a:pPr/>
              <a:t>38</a:t>
            </a:fld>
            <a:endParaRPr lang="en-US"/>
          </a:p>
        </p:txBody>
      </p:sp>
      <p:sp>
        <p:nvSpPr>
          <p:cNvPr id="81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52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Huffman Encoding: Step #4</a:t>
            </a:r>
          </a:p>
        </p:txBody>
      </p:sp>
      <p:sp>
        <p:nvSpPr>
          <p:cNvPr id="814083" name="Rectangle 3"/>
          <p:cNvSpPr>
            <a:spLocks noChangeArrowheads="1"/>
          </p:cNvSpPr>
          <p:nvPr/>
        </p:nvSpPr>
        <p:spPr bwMode="auto">
          <a:xfrm>
            <a:off x="304800" y="990600"/>
            <a:ext cx="8364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457200" indent="-457200"/>
            <a:r>
              <a:rPr lang="en-US">
                <a:solidFill>
                  <a:srgbClr val="6600CC"/>
                </a:solidFill>
              </a:rPr>
              <a:t>Step #4</a:t>
            </a:r>
            <a:r>
              <a:rPr lang="en-US">
                <a:solidFill>
                  <a:schemeClr val="tx1"/>
                </a:solidFill>
              </a:rPr>
              <a:t>: Save the converted (compressed) data to a file.</a:t>
            </a:r>
          </a:p>
        </p:txBody>
      </p:sp>
      <p:grpSp>
        <p:nvGrpSpPr>
          <p:cNvPr id="814084" name="Group 4"/>
          <p:cNvGrpSpPr>
            <a:grpSpLocks/>
          </p:cNvGrpSpPr>
          <p:nvPr/>
        </p:nvGrpSpPr>
        <p:grpSpPr bwMode="auto">
          <a:xfrm>
            <a:off x="1458913" y="1674813"/>
            <a:ext cx="6084887" cy="458787"/>
            <a:chOff x="919" y="1055"/>
            <a:chExt cx="3833" cy="289"/>
          </a:xfrm>
        </p:grpSpPr>
        <p:sp>
          <p:nvSpPr>
            <p:cNvPr id="814085" name="Text Box 5"/>
            <p:cNvSpPr txBox="1">
              <a:spLocks noChangeArrowheads="1"/>
            </p:cNvSpPr>
            <p:nvPr/>
          </p:nvSpPr>
          <p:spPr bwMode="auto">
            <a:xfrm>
              <a:off x="919" y="1055"/>
              <a:ext cx="5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 001</a:t>
              </a:r>
            </a:p>
          </p:txBody>
        </p:sp>
        <p:sp>
          <p:nvSpPr>
            <p:cNvPr id="814086" name="Text Box 6"/>
            <p:cNvSpPr txBox="1">
              <a:spLocks noChangeArrowheads="1"/>
            </p:cNvSpPr>
            <p:nvPr/>
          </p:nvSpPr>
          <p:spPr bwMode="auto">
            <a:xfrm>
              <a:off x="1377" y="1055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11</a:t>
              </a:r>
            </a:p>
          </p:txBody>
        </p:sp>
        <p:sp>
          <p:nvSpPr>
            <p:cNvPr id="814087" name="Text Box 7"/>
            <p:cNvSpPr txBox="1">
              <a:spLocks noChangeArrowheads="1"/>
            </p:cNvSpPr>
            <p:nvPr/>
          </p:nvSpPr>
          <p:spPr bwMode="auto">
            <a:xfrm>
              <a:off x="1605" y="1055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814088" name="Text Box 8"/>
            <p:cNvSpPr txBox="1">
              <a:spLocks noChangeArrowheads="1"/>
            </p:cNvSpPr>
            <p:nvPr/>
          </p:nvSpPr>
          <p:spPr bwMode="auto">
            <a:xfrm>
              <a:off x="1859" y="1055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01</a:t>
              </a:r>
            </a:p>
          </p:txBody>
        </p:sp>
        <p:sp>
          <p:nvSpPr>
            <p:cNvPr id="814089" name="Text Box 9"/>
            <p:cNvSpPr txBox="1">
              <a:spLocks noChangeArrowheads="1"/>
            </p:cNvSpPr>
            <p:nvPr/>
          </p:nvSpPr>
          <p:spPr bwMode="auto">
            <a:xfrm>
              <a:off x="2086" y="1055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11</a:t>
              </a:r>
            </a:p>
          </p:txBody>
        </p:sp>
        <p:sp>
          <p:nvSpPr>
            <p:cNvPr id="814090" name="Text Box 10"/>
            <p:cNvSpPr txBox="1">
              <a:spLocks noChangeArrowheads="1"/>
            </p:cNvSpPr>
            <p:nvPr/>
          </p:nvSpPr>
          <p:spPr bwMode="auto">
            <a:xfrm>
              <a:off x="2310" y="1055"/>
              <a:ext cx="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0001</a:t>
              </a:r>
            </a:p>
          </p:txBody>
        </p:sp>
        <p:sp>
          <p:nvSpPr>
            <p:cNvPr id="814091" name="Text Box 11"/>
            <p:cNvSpPr txBox="1">
              <a:spLocks noChangeArrowheads="1"/>
            </p:cNvSpPr>
            <p:nvPr/>
          </p:nvSpPr>
          <p:spPr bwMode="auto">
            <a:xfrm>
              <a:off x="2757" y="1055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814092" name="Text Box 12"/>
            <p:cNvSpPr txBox="1">
              <a:spLocks noChangeArrowheads="1"/>
            </p:cNvSpPr>
            <p:nvPr/>
          </p:nvSpPr>
          <p:spPr bwMode="auto">
            <a:xfrm>
              <a:off x="2997" y="1055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01</a:t>
              </a:r>
            </a:p>
          </p:txBody>
        </p:sp>
        <p:sp>
          <p:nvSpPr>
            <p:cNvPr id="814093" name="Text Box 13"/>
            <p:cNvSpPr txBox="1">
              <a:spLocks noChangeArrowheads="1"/>
            </p:cNvSpPr>
            <p:nvPr/>
          </p:nvSpPr>
          <p:spPr bwMode="auto">
            <a:xfrm>
              <a:off x="3216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11</a:t>
              </a:r>
            </a:p>
          </p:txBody>
        </p:sp>
        <p:sp>
          <p:nvSpPr>
            <p:cNvPr id="814094" name="Text Box 14"/>
            <p:cNvSpPr txBox="1">
              <a:spLocks noChangeArrowheads="1"/>
            </p:cNvSpPr>
            <p:nvPr/>
          </p:nvSpPr>
          <p:spPr bwMode="auto">
            <a:xfrm>
              <a:off x="3462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01</a:t>
              </a:r>
            </a:p>
          </p:txBody>
        </p:sp>
        <p:sp>
          <p:nvSpPr>
            <p:cNvPr id="814095" name="Text Box 15"/>
            <p:cNvSpPr txBox="1">
              <a:spLocks noChangeArrowheads="1"/>
            </p:cNvSpPr>
            <p:nvPr/>
          </p:nvSpPr>
          <p:spPr bwMode="auto">
            <a:xfrm>
              <a:off x="3675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814096" name="Text Box 16"/>
            <p:cNvSpPr txBox="1">
              <a:spLocks noChangeArrowheads="1"/>
            </p:cNvSpPr>
            <p:nvPr/>
          </p:nvSpPr>
          <p:spPr bwMode="auto">
            <a:xfrm>
              <a:off x="3935" y="1055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01</a:t>
              </a:r>
            </a:p>
          </p:txBody>
        </p:sp>
        <p:sp>
          <p:nvSpPr>
            <p:cNvPr id="814097" name="Text Box 17"/>
            <p:cNvSpPr txBox="1">
              <a:spLocks noChangeArrowheads="1"/>
            </p:cNvSpPr>
            <p:nvPr/>
          </p:nvSpPr>
          <p:spPr bwMode="auto">
            <a:xfrm>
              <a:off x="4168" y="1055"/>
              <a:ext cx="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0000</a:t>
              </a:r>
            </a:p>
          </p:txBody>
        </p:sp>
      </p:grpSp>
      <p:grpSp>
        <p:nvGrpSpPr>
          <p:cNvPr id="814098" name="Group 18"/>
          <p:cNvGrpSpPr>
            <a:grpSpLocks/>
          </p:cNvGrpSpPr>
          <p:nvPr/>
        </p:nvGrpSpPr>
        <p:grpSpPr bwMode="auto">
          <a:xfrm>
            <a:off x="457200" y="2486025"/>
            <a:ext cx="2041525" cy="1735138"/>
            <a:chOff x="288" y="1566"/>
            <a:chExt cx="1819" cy="1093"/>
          </a:xfrm>
        </p:grpSpPr>
        <p:sp>
          <p:nvSpPr>
            <p:cNvPr id="814099" name="Text Box 19"/>
            <p:cNvSpPr txBox="1">
              <a:spLocks noChangeArrowheads="1"/>
            </p:cNvSpPr>
            <p:nvPr/>
          </p:nvSpPr>
          <p:spPr bwMode="auto">
            <a:xfrm>
              <a:off x="288" y="1566"/>
              <a:ext cx="18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compressed.dat</a:t>
              </a:r>
            </a:p>
          </p:txBody>
        </p:sp>
        <p:sp>
          <p:nvSpPr>
            <p:cNvPr id="814100" name="Rectangle 20"/>
            <p:cNvSpPr>
              <a:spLocks noChangeArrowheads="1"/>
            </p:cNvSpPr>
            <p:nvPr/>
          </p:nvSpPr>
          <p:spPr bwMode="auto">
            <a:xfrm>
              <a:off x="346" y="1795"/>
              <a:ext cx="1632" cy="86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14101" name="Group 21"/>
          <p:cNvGrpSpPr>
            <a:grpSpLocks/>
          </p:cNvGrpSpPr>
          <p:nvPr/>
        </p:nvGrpSpPr>
        <p:grpSpPr bwMode="auto">
          <a:xfrm>
            <a:off x="1458913" y="1676400"/>
            <a:ext cx="1644650" cy="457200"/>
            <a:chOff x="919" y="1056"/>
            <a:chExt cx="1036" cy="288"/>
          </a:xfrm>
        </p:grpSpPr>
        <p:sp>
          <p:nvSpPr>
            <p:cNvPr id="814102" name="Text Box 22"/>
            <p:cNvSpPr txBox="1">
              <a:spLocks noChangeArrowheads="1"/>
            </p:cNvSpPr>
            <p:nvPr/>
          </p:nvSpPr>
          <p:spPr bwMode="auto">
            <a:xfrm>
              <a:off x="919" y="1056"/>
              <a:ext cx="5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 001</a:t>
              </a:r>
            </a:p>
          </p:txBody>
        </p:sp>
        <p:sp>
          <p:nvSpPr>
            <p:cNvPr id="814103" name="Text Box 23"/>
            <p:cNvSpPr txBox="1">
              <a:spLocks noChangeArrowheads="1"/>
            </p:cNvSpPr>
            <p:nvPr/>
          </p:nvSpPr>
          <p:spPr bwMode="auto">
            <a:xfrm>
              <a:off x="1377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11</a:t>
              </a:r>
            </a:p>
          </p:txBody>
        </p:sp>
        <p:sp>
          <p:nvSpPr>
            <p:cNvPr id="814104" name="Text Box 24"/>
            <p:cNvSpPr txBox="1">
              <a:spLocks noChangeArrowheads="1"/>
            </p:cNvSpPr>
            <p:nvPr/>
          </p:nvSpPr>
          <p:spPr bwMode="auto">
            <a:xfrm>
              <a:off x="1605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10</a:t>
              </a:r>
            </a:p>
          </p:txBody>
        </p:sp>
      </p:grpSp>
      <p:grpSp>
        <p:nvGrpSpPr>
          <p:cNvPr id="814105" name="Group 25"/>
          <p:cNvGrpSpPr>
            <a:grpSpLocks/>
          </p:cNvGrpSpPr>
          <p:nvPr/>
        </p:nvGrpSpPr>
        <p:grpSpPr bwMode="auto">
          <a:xfrm>
            <a:off x="2951163" y="1676400"/>
            <a:ext cx="1643062" cy="457200"/>
            <a:chOff x="1859" y="1056"/>
            <a:chExt cx="1035" cy="288"/>
          </a:xfrm>
        </p:grpSpPr>
        <p:sp>
          <p:nvSpPr>
            <p:cNvPr id="814106" name="Text Box 26"/>
            <p:cNvSpPr txBox="1">
              <a:spLocks noChangeArrowheads="1"/>
            </p:cNvSpPr>
            <p:nvPr/>
          </p:nvSpPr>
          <p:spPr bwMode="auto">
            <a:xfrm>
              <a:off x="1859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01</a:t>
              </a:r>
            </a:p>
          </p:txBody>
        </p:sp>
        <p:sp>
          <p:nvSpPr>
            <p:cNvPr id="814107" name="Text Box 27"/>
            <p:cNvSpPr txBox="1">
              <a:spLocks noChangeArrowheads="1"/>
            </p:cNvSpPr>
            <p:nvPr/>
          </p:nvSpPr>
          <p:spPr bwMode="auto">
            <a:xfrm>
              <a:off x="2086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11</a:t>
              </a:r>
            </a:p>
          </p:txBody>
        </p:sp>
        <p:sp>
          <p:nvSpPr>
            <p:cNvPr id="814108" name="Text Box 28"/>
            <p:cNvSpPr txBox="1">
              <a:spLocks noChangeArrowheads="1"/>
            </p:cNvSpPr>
            <p:nvPr/>
          </p:nvSpPr>
          <p:spPr bwMode="auto">
            <a:xfrm>
              <a:off x="2310" y="1056"/>
              <a:ext cx="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0001</a:t>
              </a:r>
            </a:p>
          </p:txBody>
        </p:sp>
      </p:grpSp>
      <p:grpSp>
        <p:nvGrpSpPr>
          <p:cNvPr id="814109" name="Group 29"/>
          <p:cNvGrpSpPr>
            <a:grpSpLocks/>
          </p:cNvGrpSpPr>
          <p:nvPr/>
        </p:nvGrpSpPr>
        <p:grpSpPr bwMode="auto">
          <a:xfrm>
            <a:off x="4376738" y="1674813"/>
            <a:ext cx="1674812" cy="458787"/>
            <a:chOff x="2757" y="1056"/>
            <a:chExt cx="1055" cy="289"/>
          </a:xfrm>
        </p:grpSpPr>
        <p:sp>
          <p:nvSpPr>
            <p:cNvPr id="814110" name="Text Box 30"/>
            <p:cNvSpPr txBox="1">
              <a:spLocks noChangeArrowheads="1"/>
            </p:cNvSpPr>
            <p:nvPr/>
          </p:nvSpPr>
          <p:spPr bwMode="auto">
            <a:xfrm>
              <a:off x="2757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814111" name="Text Box 31"/>
            <p:cNvSpPr txBox="1">
              <a:spLocks noChangeArrowheads="1"/>
            </p:cNvSpPr>
            <p:nvPr/>
          </p:nvSpPr>
          <p:spPr bwMode="auto">
            <a:xfrm>
              <a:off x="2997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01</a:t>
              </a:r>
            </a:p>
          </p:txBody>
        </p:sp>
        <p:sp>
          <p:nvSpPr>
            <p:cNvPr id="814112" name="Text Box 32"/>
            <p:cNvSpPr txBox="1">
              <a:spLocks noChangeArrowheads="1"/>
            </p:cNvSpPr>
            <p:nvPr/>
          </p:nvSpPr>
          <p:spPr bwMode="auto">
            <a:xfrm>
              <a:off x="3216" y="1057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11</a:t>
              </a:r>
            </a:p>
          </p:txBody>
        </p:sp>
        <p:sp>
          <p:nvSpPr>
            <p:cNvPr id="814113" name="Text Box 33"/>
            <p:cNvSpPr txBox="1">
              <a:spLocks noChangeArrowheads="1"/>
            </p:cNvSpPr>
            <p:nvPr/>
          </p:nvSpPr>
          <p:spPr bwMode="auto">
            <a:xfrm>
              <a:off x="3462" y="1057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01</a:t>
              </a:r>
            </a:p>
          </p:txBody>
        </p:sp>
      </p:grpSp>
      <p:grpSp>
        <p:nvGrpSpPr>
          <p:cNvPr id="814114" name="Group 34"/>
          <p:cNvGrpSpPr>
            <a:grpSpLocks/>
          </p:cNvGrpSpPr>
          <p:nvPr/>
        </p:nvGrpSpPr>
        <p:grpSpPr bwMode="auto">
          <a:xfrm>
            <a:off x="5834063" y="1676400"/>
            <a:ext cx="1709737" cy="458788"/>
            <a:chOff x="3675" y="1056"/>
            <a:chExt cx="1077" cy="289"/>
          </a:xfrm>
        </p:grpSpPr>
        <p:sp>
          <p:nvSpPr>
            <p:cNvPr id="814115" name="Text Box 35"/>
            <p:cNvSpPr txBox="1">
              <a:spLocks noChangeArrowheads="1"/>
            </p:cNvSpPr>
            <p:nvPr/>
          </p:nvSpPr>
          <p:spPr bwMode="auto">
            <a:xfrm>
              <a:off x="3675" y="1057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814116" name="Text Box 36"/>
            <p:cNvSpPr txBox="1">
              <a:spLocks noChangeArrowheads="1"/>
            </p:cNvSpPr>
            <p:nvPr/>
          </p:nvSpPr>
          <p:spPr bwMode="auto">
            <a:xfrm>
              <a:off x="3935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01</a:t>
              </a:r>
            </a:p>
          </p:txBody>
        </p:sp>
        <p:sp>
          <p:nvSpPr>
            <p:cNvPr id="814117" name="Text Box 37"/>
            <p:cNvSpPr txBox="1">
              <a:spLocks noChangeArrowheads="1"/>
            </p:cNvSpPr>
            <p:nvPr/>
          </p:nvSpPr>
          <p:spPr bwMode="auto">
            <a:xfrm>
              <a:off x="4168" y="1056"/>
              <a:ext cx="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0000</a:t>
              </a:r>
            </a:p>
          </p:txBody>
        </p:sp>
      </p:grpSp>
      <p:sp>
        <p:nvSpPr>
          <p:cNvPr id="814118" name="Text Box 38"/>
          <p:cNvSpPr txBox="1">
            <a:spLocks noChangeArrowheads="1"/>
          </p:cNvSpPr>
          <p:nvPr/>
        </p:nvSpPr>
        <p:spPr bwMode="auto">
          <a:xfrm>
            <a:off x="4065589" y="3048000"/>
            <a:ext cx="47736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Notice that our new file is </a:t>
            </a:r>
            <a:r>
              <a:rPr lang="en-US">
                <a:solidFill>
                  <a:schemeClr val="tx1"/>
                </a:solidFill>
              </a:rPr>
              <a:t>less than four </a:t>
            </a:r>
            <a:r>
              <a:rPr lang="en-US" dirty="0">
                <a:solidFill>
                  <a:schemeClr val="tx1"/>
                </a:solidFill>
              </a:rPr>
              <a:t>bytes or 31 bits long!</a:t>
            </a:r>
          </a:p>
        </p:txBody>
      </p:sp>
      <p:grpSp>
        <p:nvGrpSpPr>
          <p:cNvPr id="814119" name="Group 39"/>
          <p:cNvGrpSpPr>
            <a:grpSpLocks/>
          </p:cNvGrpSpPr>
          <p:nvPr/>
        </p:nvGrpSpPr>
        <p:grpSpPr bwMode="auto">
          <a:xfrm>
            <a:off x="396875" y="4267200"/>
            <a:ext cx="7924800" cy="2816225"/>
            <a:chOff x="250" y="2688"/>
            <a:chExt cx="4992" cy="1774"/>
          </a:xfrm>
        </p:grpSpPr>
        <p:grpSp>
          <p:nvGrpSpPr>
            <p:cNvPr id="814120" name="Group 40"/>
            <p:cNvGrpSpPr>
              <a:grpSpLocks/>
            </p:cNvGrpSpPr>
            <p:nvPr/>
          </p:nvGrpSpPr>
          <p:grpSpPr bwMode="auto">
            <a:xfrm>
              <a:off x="250" y="3024"/>
              <a:ext cx="2655" cy="1232"/>
              <a:chOff x="288" y="1566"/>
              <a:chExt cx="1690" cy="1093"/>
            </a:xfrm>
          </p:grpSpPr>
          <p:sp>
            <p:nvSpPr>
              <p:cNvPr id="814121" name="Text Box 41"/>
              <p:cNvSpPr txBox="1">
                <a:spLocks noChangeArrowheads="1"/>
              </p:cNvSpPr>
              <p:nvPr/>
            </p:nvSpPr>
            <p:spPr bwMode="auto">
              <a:xfrm>
                <a:off x="288" y="1566"/>
                <a:ext cx="771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2000">
                    <a:solidFill>
                      <a:schemeClr val="tx1"/>
                    </a:solidFill>
                  </a:rPr>
                  <a:t>originalfile.dat</a:t>
                </a:r>
              </a:p>
            </p:txBody>
          </p:sp>
          <p:sp>
            <p:nvSpPr>
              <p:cNvPr id="814122" name="Rectangle 42"/>
              <p:cNvSpPr>
                <a:spLocks noChangeArrowheads="1"/>
              </p:cNvSpPr>
              <p:nvPr/>
            </p:nvSpPr>
            <p:spPr bwMode="auto">
              <a:xfrm>
                <a:off x="346" y="1795"/>
                <a:ext cx="1632" cy="864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14123" name="Group 43"/>
            <p:cNvGrpSpPr>
              <a:grpSpLocks/>
            </p:cNvGrpSpPr>
            <p:nvPr/>
          </p:nvGrpSpPr>
          <p:grpSpPr bwMode="auto">
            <a:xfrm>
              <a:off x="336" y="2688"/>
              <a:ext cx="4906" cy="1774"/>
              <a:chOff x="480" y="2880"/>
              <a:chExt cx="4906" cy="1774"/>
            </a:xfrm>
          </p:grpSpPr>
          <p:sp>
            <p:nvSpPr>
              <p:cNvPr id="814124" name="Rectangle 44"/>
              <p:cNvSpPr>
                <a:spLocks noChangeArrowheads="1"/>
              </p:cNvSpPr>
              <p:nvPr/>
            </p:nvSpPr>
            <p:spPr bwMode="auto">
              <a:xfrm>
                <a:off x="480" y="3444"/>
                <a:ext cx="2675" cy="1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1">
                    <a:solidFill>
                      <a:srgbClr val="6600CC"/>
                    </a:solidFill>
                  </a:rPr>
                  <a:t>01001001 00100000 01000001 </a:t>
                </a:r>
                <a:br>
                  <a:rPr lang="en-US" sz="2000" b="1">
                    <a:solidFill>
                      <a:srgbClr val="6600CC"/>
                    </a:solidFill>
                  </a:rPr>
                </a:br>
                <a:r>
                  <a:rPr lang="en-US" sz="2000" b="1">
                    <a:solidFill>
                      <a:srgbClr val="6600CC"/>
                    </a:solidFill>
                  </a:rPr>
                  <a:t>01001101 00100000 01010011 </a:t>
                </a:r>
                <a:br>
                  <a:rPr lang="en-US" sz="2000" b="1">
                    <a:solidFill>
                      <a:srgbClr val="6600CC"/>
                    </a:solidFill>
                  </a:rPr>
                </a:br>
                <a:r>
                  <a:rPr lang="en-US" sz="2000" b="1">
                    <a:solidFill>
                      <a:srgbClr val="6600CC"/>
                    </a:solidFill>
                  </a:rPr>
                  <a:t>01000001 01001101 00100000 </a:t>
                </a:r>
              </a:p>
              <a:p>
                <a:r>
                  <a:rPr lang="en-US" sz="2000" b="1">
                    <a:solidFill>
                      <a:srgbClr val="6600CC"/>
                    </a:solidFill>
                  </a:rPr>
                  <a:t>01001101 01000001 01001101 </a:t>
                </a:r>
              </a:p>
              <a:p>
                <a:r>
                  <a:rPr lang="en-US" sz="2000" b="1">
                    <a:solidFill>
                      <a:srgbClr val="6600CC"/>
                    </a:solidFill>
                  </a:rPr>
                  <a:t>00101110</a:t>
                </a:r>
              </a:p>
              <a:p>
                <a:endParaRPr lang="en-US" sz="2000" b="1">
                  <a:solidFill>
                    <a:srgbClr val="6600CC"/>
                  </a:solidFill>
                </a:endParaRPr>
              </a:p>
            </p:txBody>
          </p:sp>
          <p:sp>
            <p:nvSpPr>
              <p:cNvPr id="814125" name="Text Box 45"/>
              <p:cNvSpPr txBox="1">
                <a:spLocks noChangeArrowheads="1"/>
              </p:cNvSpPr>
              <p:nvPr/>
            </p:nvSpPr>
            <p:spPr bwMode="auto">
              <a:xfrm>
                <a:off x="528" y="2880"/>
                <a:ext cx="4858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 sz="22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14126" name="Text Box 46"/>
          <p:cNvSpPr txBox="1">
            <a:spLocks noChangeArrowheads="1"/>
          </p:cNvSpPr>
          <p:nvPr/>
        </p:nvSpPr>
        <p:spPr bwMode="auto">
          <a:xfrm>
            <a:off x="4911725" y="4149725"/>
            <a:ext cx="36401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Our original file is 13 bytes or 104 bits long!</a:t>
            </a:r>
          </a:p>
        </p:txBody>
      </p:sp>
      <p:sp>
        <p:nvSpPr>
          <p:cNvPr id="814127" name="Text Box 47"/>
          <p:cNvSpPr txBox="1">
            <a:spLocks noChangeArrowheads="1"/>
          </p:cNvSpPr>
          <p:nvPr/>
        </p:nvSpPr>
        <p:spPr bwMode="auto">
          <a:xfrm>
            <a:off x="5641975" y="5203825"/>
            <a:ext cx="3640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We saved over 69%!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78221E-6 L -0.10625 0.161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14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13" y="80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4.78221E-6 L -0.27083 0.20528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14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42" y="10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78221E-6 L -0.42795 0.2495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14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06" y="124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78221E-6 L -0.58993 0.2947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14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97" y="14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4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4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4118" grpId="0"/>
      <p:bldP spid="814126" grpId="0"/>
      <p:bldP spid="81412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437B-7546-481C-9D5B-C79D55D3CF66}" type="slidenum">
              <a:rPr lang="en-US"/>
              <a:pPr/>
              <a:t>39</a:t>
            </a:fld>
            <a:endParaRPr lang="en-US"/>
          </a:p>
        </p:txBody>
      </p:sp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Ok… So I cheated a bit…</a:t>
            </a:r>
          </a:p>
        </p:txBody>
      </p:sp>
      <p:grpSp>
        <p:nvGrpSpPr>
          <p:cNvPr id="816131" name="Group 3"/>
          <p:cNvGrpSpPr>
            <a:grpSpLocks/>
          </p:cNvGrpSpPr>
          <p:nvPr/>
        </p:nvGrpSpPr>
        <p:grpSpPr bwMode="auto">
          <a:xfrm>
            <a:off x="457200" y="1312863"/>
            <a:ext cx="2041525" cy="1735137"/>
            <a:chOff x="288" y="1566"/>
            <a:chExt cx="1819" cy="1093"/>
          </a:xfrm>
        </p:grpSpPr>
        <p:sp>
          <p:nvSpPr>
            <p:cNvPr id="816132" name="Text Box 4"/>
            <p:cNvSpPr txBox="1">
              <a:spLocks noChangeArrowheads="1"/>
            </p:cNvSpPr>
            <p:nvPr/>
          </p:nvSpPr>
          <p:spPr bwMode="auto">
            <a:xfrm>
              <a:off x="288" y="1566"/>
              <a:ext cx="18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compressed.dat</a:t>
              </a:r>
            </a:p>
          </p:txBody>
        </p:sp>
        <p:sp>
          <p:nvSpPr>
            <p:cNvPr id="816133" name="Rectangle 5"/>
            <p:cNvSpPr>
              <a:spLocks noChangeArrowheads="1"/>
            </p:cNvSpPr>
            <p:nvPr/>
          </p:nvSpPr>
          <p:spPr bwMode="auto">
            <a:xfrm>
              <a:off x="346" y="1795"/>
              <a:ext cx="1632" cy="86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6134" name="Rectangle 6"/>
          <p:cNvSpPr>
            <a:spLocks noChangeArrowheads="1"/>
          </p:cNvSpPr>
          <p:nvPr/>
        </p:nvSpPr>
        <p:spPr bwMode="auto">
          <a:xfrm>
            <a:off x="522288" y="1676400"/>
            <a:ext cx="1831975" cy="381317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16135" name="Group 7"/>
          <p:cNvGrpSpPr>
            <a:grpSpLocks/>
          </p:cNvGrpSpPr>
          <p:nvPr/>
        </p:nvGrpSpPr>
        <p:grpSpPr bwMode="auto">
          <a:xfrm>
            <a:off x="581025" y="4122738"/>
            <a:ext cx="1709738" cy="1363662"/>
            <a:chOff x="366" y="1069"/>
            <a:chExt cx="1077" cy="859"/>
          </a:xfrm>
        </p:grpSpPr>
        <p:grpSp>
          <p:nvGrpSpPr>
            <p:cNvPr id="816136" name="Group 8"/>
            <p:cNvGrpSpPr>
              <a:grpSpLocks/>
            </p:cNvGrpSpPr>
            <p:nvPr/>
          </p:nvGrpSpPr>
          <p:grpSpPr bwMode="auto">
            <a:xfrm>
              <a:off x="391" y="1069"/>
              <a:ext cx="1036" cy="288"/>
              <a:chOff x="919" y="1056"/>
              <a:chExt cx="1036" cy="288"/>
            </a:xfrm>
          </p:grpSpPr>
          <p:sp>
            <p:nvSpPr>
              <p:cNvPr id="816137" name="Text Box 9"/>
              <p:cNvSpPr txBox="1">
                <a:spLocks noChangeArrowheads="1"/>
              </p:cNvSpPr>
              <p:nvPr/>
            </p:nvSpPr>
            <p:spPr bwMode="auto">
              <a:xfrm>
                <a:off x="919" y="1056"/>
                <a:ext cx="5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accent2"/>
                    </a:solidFill>
                  </a:rPr>
                  <a:t> 001</a:t>
                </a:r>
              </a:p>
            </p:txBody>
          </p:sp>
          <p:sp>
            <p:nvSpPr>
              <p:cNvPr id="816138" name="Text Box 10"/>
              <p:cNvSpPr txBox="1">
                <a:spLocks noChangeArrowheads="1"/>
              </p:cNvSpPr>
              <p:nvPr/>
            </p:nvSpPr>
            <p:spPr bwMode="auto">
              <a:xfrm>
                <a:off x="1377" y="1056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6600CC"/>
                    </a:solidFill>
                  </a:rPr>
                  <a:t>11</a:t>
                </a:r>
              </a:p>
            </p:txBody>
          </p:sp>
          <p:sp>
            <p:nvSpPr>
              <p:cNvPr id="816139" name="Text Box 11"/>
              <p:cNvSpPr txBox="1">
                <a:spLocks noChangeArrowheads="1"/>
              </p:cNvSpPr>
              <p:nvPr/>
            </p:nvSpPr>
            <p:spPr bwMode="auto">
              <a:xfrm>
                <a:off x="1605" y="1056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accent2"/>
                    </a:solidFill>
                  </a:rPr>
                  <a:t>10</a:t>
                </a:r>
              </a:p>
            </p:txBody>
          </p:sp>
        </p:grpSp>
        <p:grpSp>
          <p:nvGrpSpPr>
            <p:cNvPr id="816140" name="Group 12"/>
            <p:cNvGrpSpPr>
              <a:grpSpLocks/>
            </p:cNvGrpSpPr>
            <p:nvPr/>
          </p:nvGrpSpPr>
          <p:grpSpPr bwMode="auto">
            <a:xfrm>
              <a:off x="394" y="1261"/>
              <a:ext cx="1035" cy="288"/>
              <a:chOff x="1859" y="1056"/>
              <a:chExt cx="1035" cy="288"/>
            </a:xfrm>
          </p:grpSpPr>
          <p:sp>
            <p:nvSpPr>
              <p:cNvPr id="816141" name="Text Box 13"/>
              <p:cNvSpPr txBox="1">
                <a:spLocks noChangeArrowheads="1"/>
              </p:cNvSpPr>
              <p:nvPr/>
            </p:nvSpPr>
            <p:spPr bwMode="auto">
              <a:xfrm>
                <a:off x="1859" y="1056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6600CC"/>
                    </a:solidFill>
                  </a:rPr>
                  <a:t>01</a:t>
                </a:r>
              </a:p>
            </p:txBody>
          </p:sp>
          <p:sp>
            <p:nvSpPr>
              <p:cNvPr id="816142" name="Text Box 14"/>
              <p:cNvSpPr txBox="1">
                <a:spLocks noChangeArrowheads="1"/>
              </p:cNvSpPr>
              <p:nvPr/>
            </p:nvSpPr>
            <p:spPr bwMode="auto">
              <a:xfrm>
                <a:off x="2086" y="1056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accent2"/>
                    </a:solidFill>
                  </a:rPr>
                  <a:t>11</a:t>
                </a:r>
              </a:p>
            </p:txBody>
          </p:sp>
          <p:sp>
            <p:nvSpPr>
              <p:cNvPr id="816143" name="Text Box 15"/>
              <p:cNvSpPr txBox="1">
                <a:spLocks noChangeArrowheads="1"/>
              </p:cNvSpPr>
              <p:nvPr/>
            </p:nvSpPr>
            <p:spPr bwMode="auto">
              <a:xfrm>
                <a:off x="2310" y="1056"/>
                <a:ext cx="5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6600CC"/>
                    </a:solidFill>
                  </a:rPr>
                  <a:t>0001</a:t>
                </a:r>
              </a:p>
            </p:txBody>
          </p:sp>
        </p:grpSp>
        <p:grpSp>
          <p:nvGrpSpPr>
            <p:cNvPr id="816144" name="Group 16"/>
            <p:cNvGrpSpPr>
              <a:grpSpLocks/>
            </p:cNvGrpSpPr>
            <p:nvPr/>
          </p:nvGrpSpPr>
          <p:grpSpPr bwMode="auto">
            <a:xfrm>
              <a:off x="378" y="1453"/>
              <a:ext cx="1055" cy="289"/>
              <a:chOff x="2757" y="1056"/>
              <a:chExt cx="1055" cy="289"/>
            </a:xfrm>
          </p:grpSpPr>
          <p:sp>
            <p:nvSpPr>
              <p:cNvPr id="816145" name="Text Box 17"/>
              <p:cNvSpPr txBox="1">
                <a:spLocks noChangeArrowheads="1"/>
              </p:cNvSpPr>
              <p:nvPr/>
            </p:nvSpPr>
            <p:spPr bwMode="auto">
              <a:xfrm>
                <a:off x="2757" y="1056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accent2"/>
                    </a:solidFill>
                  </a:rPr>
                  <a:t>10</a:t>
                </a:r>
              </a:p>
            </p:txBody>
          </p:sp>
          <p:sp>
            <p:nvSpPr>
              <p:cNvPr id="816146" name="Text Box 18"/>
              <p:cNvSpPr txBox="1">
                <a:spLocks noChangeArrowheads="1"/>
              </p:cNvSpPr>
              <p:nvPr/>
            </p:nvSpPr>
            <p:spPr bwMode="auto">
              <a:xfrm>
                <a:off x="2997" y="1056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6600CC"/>
                    </a:solidFill>
                  </a:rPr>
                  <a:t>01</a:t>
                </a:r>
              </a:p>
            </p:txBody>
          </p:sp>
          <p:sp>
            <p:nvSpPr>
              <p:cNvPr id="816147" name="Text Box 19"/>
              <p:cNvSpPr txBox="1">
                <a:spLocks noChangeArrowheads="1"/>
              </p:cNvSpPr>
              <p:nvPr/>
            </p:nvSpPr>
            <p:spPr bwMode="auto">
              <a:xfrm>
                <a:off x="3216" y="1057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accent2"/>
                    </a:solidFill>
                  </a:rPr>
                  <a:t>11</a:t>
                </a:r>
              </a:p>
            </p:txBody>
          </p:sp>
          <p:sp>
            <p:nvSpPr>
              <p:cNvPr id="816148" name="Text Box 20"/>
              <p:cNvSpPr txBox="1">
                <a:spLocks noChangeArrowheads="1"/>
              </p:cNvSpPr>
              <p:nvPr/>
            </p:nvSpPr>
            <p:spPr bwMode="auto">
              <a:xfrm>
                <a:off x="3462" y="1057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6600CC"/>
                    </a:solidFill>
                  </a:rPr>
                  <a:t>01</a:t>
                </a:r>
              </a:p>
            </p:txBody>
          </p:sp>
        </p:grpSp>
        <p:grpSp>
          <p:nvGrpSpPr>
            <p:cNvPr id="816149" name="Group 21"/>
            <p:cNvGrpSpPr>
              <a:grpSpLocks/>
            </p:cNvGrpSpPr>
            <p:nvPr/>
          </p:nvGrpSpPr>
          <p:grpSpPr bwMode="auto">
            <a:xfrm>
              <a:off x="366" y="1639"/>
              <a:ext cx="1077" cy="289"/>
              <a:chOff x="3675" y="1056"/>
              <a:chExt cx="1077" cy="289"/>
            </a:xfrm>
          </p:grpSpPr>
          <p:sp>
            <p:nvSpPr>
              <p:cNvPr id="816150" name="Text Box 22"/>
              <p:cNvSpPr txBox="1">
                <a:spLocks noChangeArrowheads="1"/>
              </p:cNvSpPr>
              <p:nvPr/>
            </p:nvSpPr>
            <p:spPr bwMode="auto">
              <a:xfrm>
                <a:off x="3675" y="1057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accent2"/>
                    </a:solidFill>
                  </a:rPr>
                  <a:t>10</a:t>
                </a:r>
              </a:p>
            </p:txBody>
          </p:sp>
          <p:sp>
            <p:nvSpPr>
              <p:cNvPr id="816151" name="Text Box 23"/>
              <p:cNvSpPr txBox="1">
                <a:spLocks noChangeArrowheads="1"/>
              </p:cNvSpPr>
              <p:nvPr/>
            </p:nvSpPr>
            <p:spPr bwMode="auto">
              <a:xfrm>
                <a:off x="3935" y="1056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6600CC"/>
                    </a:solidFill>
                  </a:rPr>
                  <a:t>01</a:t>
                </a:r>
              </a:p>
            </p:txBody>
          </p:sp>
          <p:sp>
            <p:nvSpPr>
              <p:cNvPr id="816152" name="Text Box 24"/>
              <p:cNvSpPr txBox="1">
                <a:spLocks noChangeArrowheads="1"/>
              </p:cNvSpPr>
              <p:nvPr/>
            </p:nvSpPr>
            <p:spPr bwMode="auto">
              <a:xfrm>
                <a:off x="4168" y="1056"/>
                <a:ext cx="5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accent2"/>
                    </a:solidFill>
                  </a:rPr>
                  <a:t>0000</a:t>
                </a:r>
              </a:p>
            </p:txBody>
          </p:sp>
        </p:grpSp>
      </p:grpSp>
      <p:sp>
        <p:nvSpPr>
          <p:cNvPr id="816153" name="Text Box 25"/>
          <p:cNvSpPr txBox="1">
            <a:spLocks noChangeArrowheads="1"/>
          </p:cNvSpPr>
          <p:nvPr/>
        </p:nvSpPr>
        <p:spPr bwMode="auto">
          <a:xfrm>
            <a:off x="3032125" y="1417638"/>
            <a:ext cx="5807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If all we have is our </a:t>
            </a:r>
            <a:r>
              <a:rPr lang="en-US">
                <a:solidFill>
                  <a:srgbClr val="6600CC"/>
                </a:solidFill>
              </a:rPr>
              <a:t>31 bits</a:t>
            </a:r>
            <a:r>
              <a:rPr lang="en-US">
                <a:solidFill>
                  <a:srgbClr val="008080"/>
                </a:solidFill>
              </a:rPr>
              <a:t> of data… its </a:t>
            </a:r>
            <a:r>
              <a:rPr lang="en-US">
                <a:solidFill>
                  <a:srgbClr val="FF3300"/>
                </a:solidFill>
              </a:rPr>
              <a:t>impossible</a:t>
            </a:r>
            <a:r>
              <a:rPr lang="en-US">
                <a:solidFill>
                  <a:srgbClr val="008080"/>
                </a:solidFill>
              </a:rPr>
              <a:t> to interpret the file!</a:t>
            </a:r>
          </a:p>
        </p:txBody>
      </p:sp>
      <p:sp>
        <p:nvSpPr>
          <p:cNvPr id="816154" name="Text Box 26"/>
          <p:cNvSpPr txBox="1">
            <a:spLocks noChangeArrowheads="1"/>
          </p:cNvSpPr>
          <p:nvPr/>
        </p:nvSpPr>
        <p:spPr bwMode="auto">
          <a:xfrm>
            <a:off x="3048000" y="2590800"/>
            <a:ext cx="5807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800000"/>
                </a:solidFill>
              </a:rPr>
              <a:t>Did </a:t>
            </a:r>
            <a:r>
              <a:rPr lang="en-US">
                <a:solidFill>
                  <a:srgbClr val="006666"/>
                </a:solidFill>
              </a:rPr>
              <a:t>000</a:t>
            </a:r>
            <a:r>
              <a:rPr lang="en-US">
                <a:solidFill>
                  <a:srgbClr val="800000"/>
                </a:solidFill>
              </a:rPr>
              <a:t> equal </a:t>
            </a:r>
            <a:r>
              <a:rPr lang="en-US">
                <a:solidFill>
                  <a:srgbClr val="006666"/>
                </a:solidFill>
              </a:rPr>
              <a:t>“I”</a:t>
            </a:r>
            <a:r>
              <a:rPr lang="en-US">
                <a:solidFill>
                  <a:srgbClr val="800000"/>
                </a:solidFill>
              </a:rPr>
              <a:t> or did </a:t>
            </a:r>
            <a:r>
              <a:rPr lang="en-US">
                <a:solidFill>
                  <a:srgbClr val="006666"/>
                </a:solidFill>
              </a:rPr>
              <a:t>000</a:t>
            </a:r>
            <a:r>
              <a:rPr lang="en-US">
                <a:solidFill>
                  <a:srgbClr val="800000"/>
                </a:solidFill>
              </a:rPr>
              <a:t> equal </a:t>
            </a:r>
            <a:r>
              <a:rPr lang="en-US">
                <a:solidFill>
                  <a:srgbClr val="006666"/>
                </a:solidFill>
              </a:rPr>
              <a:t>“Q”</a:t>
            </a:r>
            <a:r>
              <a:rPr lang="en-US">
                <a:solidFill>
                  <a:srgbClr val="800000"/>
                </a:solidFill>
              </a:rPr>
              <a:t>? Or was it </a:t>
            </a:r>
            <a:r>
              <a:rPr lang="en-US">
                <a:solidFill>
                  <a:srgbClr val="006666"/>
                </a:solidFill>
              </a:rPr>
              <a:t>00</a:t>
            </a:r>
            <a:r>
              <a:rPr lang="en-US">
                <a:solidFill>
                  <a:srgbClr val="800000"/>
                </a:solidFill>
              </a:rPr>
              <a:t> equals </a:t>
            </a:r>
            <a:r>
              <a:rPr lang="en-US">
                <a:solidFill>
                  <a:srgbClr val="006666"/>
                </a:solidFill>
              </a:rPr>
              <a:t>“A”</a:t>
            </a:r>
            <a:r>
              <a:rPr lang="en-US">
                <a:solidFill>
                  <a:srgbClr val="800000"/>
                </a:solidFill>
              </a:rPr>
              <a:t>?</a:t>
            </a:r>
          </a:p>
        </p:txBody>
      </p:sp>
      <p:sp>
        <p:nvSpPr>
          <p:cNvPr id="816155" name="Text Box 27"/>
          <p:cNvSpPr txBox="1">
            <a:spLocks noChangeArrowheads="1"/>
          </p:cNvSpPr>
          <p:nvPr/>
        </p:nvSpPr>
        <p:spPr bwMode="auto">
          <a:xfrm>
            <a:off x="3036888" y="3597275"/>
            <a:ext cx="5807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So, we must add some additional data to the top of our compressed file to specify the encoding we used…</a:t>
            </a:r>
          </a:p>
        </p:txBody>
      </p:sp>
      <p:sp>
        <p:nvSpPr>
          <p:cNvPr id="816156" name="Text Box 28"/>
          <p:cNvSpPr txBox="1">
            <a:spLocks noChangeArrowheads="1"/>
          </p:cNvSpPr>
          <p:nvPr/>
        </p:nvSpPr>
        <p:spPr bwMode="auto">
          <a:xfrm>
            <a:off x="457200" y="1682750"/>
            <a:ext cx="1982788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Encoding:</a:t>
            </a:r>
          </a:p>
          <a:p>
            <a:r>
              <a:rPr lang="en-US" sz="2000" b="1" dirty="0">
                <a:solidFill>
                  <a:srgbClr val="006666"/>
                </a:solidFill>
              </a:rPr>
              <a:t> ‘A’ = “10”</a:t>
            </a:r>
          </a:p>
          <a:p>
            <a:r>
              <a:rPr lang="en-US" sz="2000" b="1" dirty="0">
                <a:solidFill>
                  <a:srgbClr val="006666"/>
                </a:solidFill>
              </a:rPr>
              <a:t> ‘ ‘ </a:t>
            </a:r>
            <a:r>
              <a:rPr lang="en-US" sz="1400" b="1" dirty="0">
                <a:solidFill>
                  <a:srgbClr val="006666"/>
                </a:solidFill>
              </a:rPr>
              <a:t> </a:t>
            </a:r>
            <a:r>
              <a:rPr lang="en-US" sz="2000" b="1" dirty="0">
                <a:solidFill>
                  <a:srgbClr val="006666"/>
                </a:solidFill>
              </a:rPr>
              <a:t>= “11”</a:t>
            </a:r>
          </a:p>
          <a:p>
            <a:r>
              <a:rPr lang="en-US" sz="2000" b="1" dirty="0">
                <a:solidFill>
                  <a:srgbClr val="006666"/>
                </a:solidFill>
              </a:rPr>
              <a:t> ‘M’</a:t>
            </a:r>
            <a:r>
              <a:rPr lang="en-US" sz="1600" b="1" dirty="0">
                <a:solidFill>
                  <a:srgbClr val="006666"/>
                </a:solidFill>
              </a:rPr>
              <a:t> </a:t>
            </a:r>
            <a:r>
              <a:rPr lang="en-US" sz="2000" b="1" dirty="0">
                <a:solidFill>
                  <a:srgbClr val="006666"/>
                </a:solidFill>
              </a:rPr>
              <a:t>= “01”</a:t>
            </a:r>
          </a:p>
          <a:p>
            <a:r>
              <a:rPr lang="en-US" sz="2000" b="1" dirty="0">
                <a:solidFill>
                  <a:srgbClr val="006666"/>
                </a:solidFill>
              </a:rPr>
              <a:t> ‘I’ </a:t>
            </a:r>
            <a:r>
              <a:rPr lang="en-US" sz="1000" b="1" dirty="0">
                <a:solidFill>
                  <a:srgbClr val="006666"/>
                </a:solidFill>
              </a:rPr>
              <a:t> </a:t>
            </a:r>
            <a:r>
              <a:rPr lang="en-US" sz="2000" b="1" dirty="0">
                <a:solidFill>
                  <a:srgbClr val="006666"/>
                </a:solidFill>
              </a:rPr>
              <a:t>= “001”</a:t>
            </a:r>
          </a:p>
          <a:p>
            <a:r>
              <a:rPr lang="en-US" sz="2000" b="1" dirty="0">
                <a:solidFill>
                  <a:srgbClr val="006666"/>
                </a:solidFill>
              </a:rPr>
              <a:t> ‘.’ </a:t>
            </a:r>
            <a:r>
              <a:rPr lang="en-US" sz="1600" b="1" dirty="0">
                <a:solidFill>
                  <a:srgbClr val="006666"/>
                </a:solidFill>
              </a:rPr>
              <a:t> </a:t>
            </a:r>
            <a:r>
              <a:rPr lang="en-US" sz="2000" b="1" dirty="0">
                <a:solidFill>
                  <a:srgbClr val="006666"/>
                </a:solidFill>
              </a:rPr>
              <a:t>= “0000”</a:t>
            </a:r>
          </a:p>
          <a:p>
            <a:r>
              <a:rPr lang="en-US" sz="2000" b="1" dirty="0">
                <a:solidFill>
                  <a:srgbClr val="006666"/>
                </a:solidFill>
              </a:rPr>
              <a:t> ‘S’ </a:t>
            </a:r>
            <a:r>
              <a:rPr lang="en-US" sz="400" b="1" dirty="0">
                <a:solidFill>
                  <a:srgbClr val="006666"/>
                </a:solidFill>
              </a:rPr>
              <a:t> </a:t>
            </a:r>
            <a:r>
              <a:rPr lang="en-US" sz="2000" b="1" dirty="0">
                <a:solidFill>
                  <a:srgbClr val="006666"/>
                </a:solidFill>
              </a:rPr>
              <a:t>= “0001”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Encoded Data:</a:t>
            </a:r>
          </a:p>
        </p:txBody>
      </p:sp>
      <p:sp>
        <p:nvSpPr>
          <p:cNvPr id="816157" name="Text Box 29"/>
          <p:cNvSpPr txBox="1">
            <a:spLocks noChangeArrowheads="1"/>
          </p:cNvSpPr>
          <p:nvPr/>
        </p:nvSpPr>
        <p:spPr bwMode="auto">
          <a:xfrm>
            <a:off x="3048000" y="4984750"/>
            <a:ext cx="5807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Now clearly this adds some overhead to our file…</a:t>
            </a:r>
          </a:p>
        </p:txBody>
      </p:sp>
      <p:sp>
        <p:nvSpPr>
          <p:cNvPr id="816158" name="Text Box 30"/>
          <p:cNvSpPr txBox="1">
            <a:spLocks noChangeArrowheads="1"/>
          </p:cNvSpPr>
          <p:nvPr/>
        </p:nvSpPr>
        <p:spPr bwMode="auto">
          <a:xfrm>
            <a:off x="3048000" y="5883275"/>
            <a:ext cx="5807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But usually there’s a pretty big savings anyway!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6.30213E-7 L 0.00226 0.3524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16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176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1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6153" grpId="0"/>
      <p:bldP spid="816154" grpId="0"/>
      <p:bldP spid="816155" grpId="0"/>
      <p:bldP spid="816156" grpId="0"/>
      <p:bldP spid="816157" grpId="0"/>
      <p:bldP spid="8161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F9EF-72F9-41E6-A1C4-EADA4F7C45C5}" type="slidenum">
              <a:rPr lang="en-US"/>
              <a:pPr/>
              <a:t>4</a:t>
            </a:fld>
            <a:endParaRPr lang="en-US"/>
          </a:p>
        </p:txBody>
      </p:sp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76200"/>
            <a:ext cx="8458200" cy="1143000"/>
          </a:xfrm>
        </p:spPr>
        <p:txBody>
          <a:bodyPr/>
          <a:lstStyle/>
          <a:p>
            <a:r>
              <a:rPr lang="en-US" sz="3600"/>
              <a:t>Binary Search Tree Insertion Review</a:t>
            </a:r>
          </a:p>
        </p:txBody>
      </p:sp>
      <p:pic>
        <p:nvPicPr>
          <p:cNvPr id="6031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371600"/>
            <a:ext cx="3976688" cy="332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3142" name="Text Box 6"/>
          <p:cNvSpPr txBox="1">
            <a:spLocks noChangeArrowheads="1"/>
          </p:cNvSpPr>
          <p:nvPr/>
        </p:nvSpPr>
        <p:spPr bwMode="auto">
          <a:xfrm>
            <a:off x="295275" y="1265238"/>
            <a:ext cx="464582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Question #1</a:t>
            </a:r>
            <a:r>
              <a:rPr lang="en-US" dirty="0"/>
              <a:t>: How would you go</a:t>
            </a:r>
            <a:br>
              <a:rPr lang="en-US" dirty="0"/>
            </a:br>
            <a:r>
              <a:rPr lang="en-US" dirty="0"/>
              <a:t>about inserting “Cathy”</a:t>
            </a:r>
          </a:p>
        </p:txBody>
      </p:sp>
      <p:sp>
        <p:nvSpPr>
          <p:cNvPr id="603147" name="Rectangle 11"/>
          <p:cNvSpPr>
            <a:spLocks noChangeArrowheads="1"/>
          </p:cNvSpPr>
          <p:nvPr/>
        </p:nvSpPr>
        <p:spPr bwMode="auto">
          <a:xfrm>
            <a:off x="5562600" y="4691063"/>
            <a:ext cx="1752600" cy="121920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48" name="Text Box 12"/>
          <p:cNvSpPr txBox="1">
            <a:spLocks noChangeArrowheads="1"/>
          </p:cNvSpPr>
          <p:nvPr/>
        </p:nvSpPr>
        <p:spPr bwMode="auto">
          <a:xfrm>
            <a:off x="265113" y="2225675"/>
            <a:ext cx="469551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Question #2</a:t>
            </a:r>
            <a:r>
              <a:rPr lang="en-US" dirty="0"/>
              <a:t>: How would you go</a:t>
            </a:r>
            <a:br>
              <a:rPr lang="en-US" dirty="0"/>
            </a:br>
            <a:r>
              <a:rPr lang="en-US" dirty="0"/>
              <a:t>about inserting “</a:t>
            </a:r>
            <a:r>
              <a:rPr lang="en-US" dirty="0" err="1"/>
              <a:t>Priyank</a:t>
            </a:r>
            <a:r>
              <a:rPr lang="en-US" dirty="0"/>
              <a:t>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0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4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354F-5651-4C6C-B060-2CC88ADFE714}" type="slidenum">
              <a:rPr lang="en-US"/>
              <a:pPr/>
              <a:t>40</a:t>
            </a:fld>
            <a:endParaRPr lang="en-US"/>
          </a:p>
        </p:txBody>
      </p:sp>
      <p:sp>
        <p:nvSpPr>
          <p:cNvPr id="81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r>
              <a:rPr lang="en-US"/>
              <a:t>Decoding…</a:t>
            </a:r>
          </a:p>
        </p:txBody>
      </p:sp>
      <p:sp>
        <p:nvSpPr>
          <p:cNvPr id="818179" name="Text Box 3"/>
          <p:cNvSpPr txBox="1">
            <a:spLocks noChangeArrowheads="1"/>
          </p:cNvSpPr>
          <p:nvPr/>
        </p:nvSpPr>
        <p:spPr bwMode="auto">
          <a:xfrm>
            <a:off x="381000" y="917575"/>
            <a:ext cx="824547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000">
                <a:solidFill>
                  <a:schemeClr val="accent2"/>
                </a:solidFill>
                <a:latin typeface="Comic Sans MS" pitchFamily="66" charset="0"/>
              </a:rPr>
              <a:t>Extract the encoding scheme from the compressed file.</a:t>
            </a:r>
          </a:p>
          <a:p>
            <a:pPr>
              <a:buFontTx/>
              <a:buAutoNum type="arabicPeriod"/>
            </a:pPr>
            <a:r>
              <a:rPr lang="en-US" sz="2000">
                <a:solidFill>
                  <a:srgbClr val="006666"/>
                </a:solidFill>
                <a:latin typeface="Comic Sans MS" pitchFamily="66" charset="0"/>
              </a:rPr>
              <a:t>Build a Huffman tree (a binary tree) based on the encodings.</a:t>
            </a:r>
          </a:p>
          <a:p>
            <a:pPr>
              <a:buFontTx/>
              <a:buAutoNum type="arabicPeriod"/>
            </a:pPr>
            <a:r>
              <a:rPr lang="en-US" sz="2000">
                <a:solidFill>
                  <a:schemeClr val="accent2"/>
                </a:solidFill>
                <a:latin typeface="Comic Sans MS" pitchFamily="66" charset="0"/>
              </a:rPr>
              <a:t>Use this binary tree to convert the compressed file’s contents back to the original characters. </a:t>
            </a:r>
          </a:p>
          <a:p>
            <a:pPr>
              <a:buFontTx/>
              <a:buAutoNum type="arabicPeriod"/>
            </a:pPr>
            <a:r>
              <a:rPr lang="en-US" sz="2000">
                <a:solidFill>
                  <a:srgbClr val="006666"/>
                </a:solidFill>
                <a:latin typeface="Comic Sans MS" pitchFamily="66" charset="0"/>
              </a:rPr>
              <a:t>Save the converted (uncompressed) data to a file.</a:t>
            </a:r>
          </a:p>
        </p:txBody>
      </p:sp>
      <p:grpSp>
        <p:nvGrpSpPr>
          <p:cNvPr id="818180" name="Group 4"/>
          <p:cNvGrpSpPr>
            <a:grpSpLocks/>
          </p:cNvGrpSpPr>
          <p:nvPr/>
        </p:nvGrpSpPr>
        <p:grpSpPr bwMode="auto">
          <a:xfrm>
            <a:off x="468313" y="2609850"/>
            <a:ext cx="2041525" cy="4176713"/>
            <a:chOff x="295" y="1644"/>
            <a:chExt cx="1286" cy="2631"/>
          </a:xfrm>
        </p:grpSpPr>
        <p:grpSp>
          <p:nvGrpSpPr>
            <p:cNvPr id="818181" name="Group 5"/>
            <p:cNvGrpSpPr>
              <a:grpSpLocks/>
            </p:cNvGrpSpPr>
            <p:nvPr/>
          </p:nvGrpSpPr>
          <p:grpSpPr bwMode="auto">
            <a:xfrm>
              <a:off x="295" y="1644"/>
              <a:ext cx="1286" cy="1093"/>
              <a:chOff x="288" y="1566"/>
              <a:chExt cx="1819" cy="1093"/>
            </a:xfrm>
          </p:grpSpPr>
          <p:sp>
            <p:nvSpPr>
              <p:cNvPr id="818182" name="Text Box 6"/>
              <p:cNvSpPr txBox="1">
                <a:spLocks noChangeArrowheads="1"/>
              </p:cNvSpPr>
              <p:nvPr/>
            </p:nvSpPr>
            <p:spPr bwMode="auto">
              <a:xfrm>
                <a:off x="288" y="1566"/>
                <a:ext cx="181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tx1"/>
                    </a:solidFill>
                  </a:rPr>
                  <a:t>compressed.dat</a:t>
                </a:r>
              </a:p>
            </p:txBody>
          </p:sp>
          <p:sp>
            <p:nvSpPr>
              <p:cNvPr id="818183" name="Rectangle 7"/>
              <p:cNvSpPr>
                <a:spLocks noChangeArrowheads="1"/>
              </p:cNvSpPr>
              <p:nvPr/>
            </p:nvSpPr>
            <p:spPr bwMode="auto">
              <a:xfrm>
                <a:off x="346" y="1795"/>
                <a:ext cx="1632" cy="864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18184" name="Rectangle 8"/>
            <p:cNvSpPr>
              <a:spLocks noChangeArrowheads="1"/>
            </p:cNvSpPr>
            <p:nvPr/>
          </p:nvSpPr>
          <p:spPr bwMode="auto">
            <a:xfrm>
              <a:off x="336" y="1873"/>
              <a:ext cx="1154" cy="240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18185" name="Group 9"/>
            <p:cNvGrpSpPr>
              <a:grpSpLocks/>
            </p:cNvGrpSpPr>
            <p:nvPr/>
          </p:nvGrpSpPr>
          <p:grpSpPr bwMode="auto">
            <a:xfrm>
              <a:off x="373" y="3414"/>
              <a:ext cx="1077" cy="859"/>
              <a:chOff x="366" y="1069"/>
              <a:chExt cx="1077" cy="859"/>
            </a:xfrm>
          </p:grpSpPr>
          <p:grpSp>
            <p:nvGrpSpPr>
              <p:cNvPr id="818186" name="Group 10"/>
              <p:cNvGrpSpPr>
                <a:grpSpLocks/>
              </p:cNvGrpSpPr>
              <p:nvPr/>
            </p:nvGrpSpPr>
            <p:grpSpPr bwMode="auto">
              <a:xfrm>
                <a:off x="391" y="1069"/>
                <a:ext cx="1036" cy="288"/>
                <a:chOff x="919" y="1056"/>
                <a:chExt cx="1036" cy="288"/>
              </a:xfrm>
            </p:grpSpPr>
            <p:sp>
              <p:nvSpPr>
                <p:cNvPr id="81818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919" y="1056"/>
                  <a:ext cx="5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chemeClr val="accent2"/>
                      </a:solidFill>
                    </a:rPr>
                    <a:t> 001</a:t>
                  </a:r>
                </a:p>
              </p:txBody>
            </p:sp>
            <p:sp>
              <p:nvSpPr>
                <p:cNvPr id="81818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377" y="1056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rgbClr val="6600CC"/>
                      </a:solidFill>
                    </a:rPr>
                    <a:t>11</a:t>
                  </a:r>
                </a:p>
              </p:txBody>
            </p:sp>
            <p:sp>
              <p:nvSpPr>
                <p:cNvPr id="81818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605" y="1056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chemeClr val="accent2"/>
                      </a:solidFill>
                    </a:rPr>
                    <a:t>10</a:t>
                  </a:r>
                </a:p>
              </p:txBody>
            </p:sp>
          </p:grpSp>
          <p:grpSp>
            <p:nvGrpSpPr>
              <p:cNvPr id="818190" name="Group 14"/>
              <p:cNvGrpSpPr>
                <a:grpSpLocks/>
              </p:cNvGrpSpPr>
              <p:nvPr/>
            </p:nvGrpSpPr>
            <p:grpSpPr bwMode="auto">
              <a:xfrm>
                <a:off x="394" y="1261"/>
                <a:ext cx="1035" cy="288"/>
                <a:chOff x="1859" y="1056"/>
                <a:chExt cx="1035" cy="288"/>
              </a:xfrm>
            </p:grpSpPr>
            <p:sp>
              <p:nvSpPr>
                <p:cNvPr id="81819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859" y="1056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rgbClr val="6600CC"/>
                      </a:solidFill>
                    </a:rPr>
                    <a:t>01</a:t>
                  </a:r>
                </a:p>
              </p:txBody>
            </p:sp>
            <p:sp>
              <p:nvSpPr>
                <p:cNvPr id="81819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086" y="1056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chemeClr val="accent2"/>
                      </a:solidFill>
                    </a:rPr>
                    <a:t>11</a:t>
                  </a:r>
                </a:p>
              </p:txBody>
            </p:sp>
            <p:sp>
              <p:nvSpPr>
                <p:cNvPr id="81819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310" y="1056"/>
                  <a:ext cx="58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rgbClr val="6600CC"/>
                      </a:solidFill>
                    </a:rPr>
                    <a:t>0001</a:t>
                  </a:r>
                </a:p>
              </p:txBody>
            </p:sp>
          </p:grpSp>
          <p:grpSp>
            <p:nvGrpSpPr>
              <p:cNvPr id="818194" name="Group 18"/>
              <p:cNvGrpSpPr>
                <a:grpSpLocks/>
              </p:cNvGrpSpPr>
              <p:nvPr/>
            </p:nvGrpSpPr>
            <p:grpSpPr bwMode="auto">
              <a:xfrm>
                <a:off x="378" y="1453"/>
                <a:ext cx="1055" cy="289"/>
                <a:chOff x="2757" y="1056"/>
                <a:chExt cx="1055" cy="289"/>
              </a:xfrm>
            </p:grpSpPr>
            <p:sp>
              <p:nvSpPr>
                <p:cNvPr id="818195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757" y="1056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chemeClr val="accent2"/>
                      </a:solidFill>
                    </a:rPr>
                    <a:t>10</a:t>
                  </a:r>
                </a:p>
              </p:txBody>
            </p:sp>
            <p:sp>
              <p:nvSpPr>
                <p:cNvPr id="81819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997" y="1056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rgbClr val="6600CC"/>
                      </a:solidFill>
                    </a:rPr>
                    <a:t>01</a:t>
                  </a:r>
                </a:p>
              </p:txBody>
            </p:sp>
            <p:sp>
              <p:nvSpPr>
                <p:cNvPr id="81819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216" y="1057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chemeClr val="accent2"/>
                      </a:solidFill>
                    </a:rPr>
                    <a:t>11</a:t>
                  </a:r>
                </a:p>
              </p:txBody>
            </p:sp>
            <p:sp>
              <p:nvSpPr>
                <p:cNvPr id="818198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462" y="1057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rgbClr val="6600CC"/>
                      </a:solidFill>
                    </a:rPr>
                    <a:t>01</a:t>
                  </a:r>
                </a:p>
              </p:txBody>
            </p:sp>
          </p:grpSp>
          <p:grpSp>
            <p:nvGrpSpPr>
              <p:cNvPr id="818199" name="Group 23"/>
              <p:cNvGrpSpPr>
                <a:grpSpLocks/>
              </p:cNvGrpSpPr>
              <p:nvPr/>
            </p:nvGrpSpPr>
            <p:grpSpPr bwMode="auto">
              <a:xfrm>
                <a:off x="366" y="1639"/>
                <a:ext cx="1077" cy="289"/>
                <a:chOff x="3675" y="1056"/>
                <a:chExt cx="1077" cy="289"/>
              </a:xfrm>
            </p:grpSpPr>
            <p:sp>
              <p:nvSpPr>
                <p:cNvPr id="818200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675" y="1057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chemeClr val="accent2"/>
                      </a:solidFill>
                    </a:rPr>
                    <a:t>10</a:t>
                  </a:r>
                </a:p>
              </p:txBody>
            </p:sp>
            <p:sp>
              <p:nvSpPr>
                <p:cNvPr id="818201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935" y="1056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rgbClr val="6600CC"/>
                      </a:solidFill>
                    </a:rPr>
                    <a:t>01</a:t>
                  </a:r>
                </a:p>
              </p:txBody>
            </p:sp>
            <p:sp>
              <p:nvSpPr>
                <p:cNvPr id="818202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168" y="1056"/>
                  <a:ext cx="58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chemeClr val="accent2"/>
                      </a:solidFill>
                    </a:rPr>
                    <a:t>0000</a:t>
                  </a:r>
                </a:p>
              </p:txBody>
            </p:sp>
          </p:grpSp>
        </p:grpSp>
        <p:sp>
          <p:nvSpPr>
            <p:cNvPr id="818203" name="Text Box 27"/>
            <p:cNvSpPr txBox="1">
              <a:spLocks noChangeArrowheads="1"/>
            </p:cNvSpPr>
            <p:nvPr/>
          </p:nvSpPr>
          <p:spPr bwMode="auto">
            <a:xfrm>
              <a:off x="308" y="1877"/>
              <a:ext cx="1249" cy="1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Encoding:</a:t>
              </a:r>
            </a:p>
            <a:p>
              <a:r>
                <a:rPr lang="en-US" sz="2000" b="1">
                  <a:solidFill>
                    <a:srgbClr val="006666"/>
                  </a:solidFill>
                </a:rPr>
                <a:t> ‘A’ = “10”</a:t>
              </a:r>
            </a:p>
            <a:p>
              <a:r>
                <a:rPr lang="en-US" sz="2000" b="1">
                  <a:solidFill>
                    <a:srgbClr val="006666"/>
                  </a:solidFill>
                </a:rPr>
                <a:t> ‘ ‘ </a:t>
              </a:r>
              <a:r>
                <a:rPr lang="en-US" sz="1400" b="1">
                  <a:solidFill>
                    <a:srgbClr val="006666"/>
                  </a:solidFill>
                </a:rPr>
                <a:t> </a:t>
              </a:r>
              <a:r>
                <a:rPr lang="en-US" sz="2000" b="1">
                  <a:solidFill>
                    <a:srgbClr val="006666"/>
                  </a:solidFill>
                </a:rPr>
                <a:t>= “11”</a:t>
              </a:r>
            </a:p>
            <a:p>
              <a:r>
                <a:rPr lang="en-US" sz="2000" b="1">
                  <a:solidFill>
                    <a:srgbClr val="006666"/>
                  </a:solidFill>
                </a:rPr>
                <a:t> ‘M’</a:t>
              </a:r>
              <a:r>
                <a:rPr lang="en-US" sz="1600" b="1">
                  <a:solidFill>
                    <a:srgbClr val="006666"/>
                  </a:solidFill>
                </a:rPr>
                <a:t> </a:t>
              </a:r>
              <a:r>
                <a:rPr lang="en-US" sz="2000" b="1">
                  <a:solidFill>
                    <a:srgbClr val="006666"/>
                  </a:solidFill>
                </a:rPr>
                <a:t>= “01”</a:t>
              </a:r>
            </a:p>
            <a:p>
              <a:r>
                <a:rPr lang="en-US" sz="2000" b="1">
                  <a:solidFill>
                    <a:srgbClr val="006666"/>
                  </a:solidFill>
                </a:rPr>
                <a:t> ‘I’ </a:t>
              </a:r>
              <a:r>
                <a:rPr lang="en-US" sz="1000" b="1">
                  <a:solidFill>
                    <a:srgbClr val="006666"/>
                  </a:solidFill>
                </a:rPr>
                <a:t> </a:t>
              </a:r>
              <a:r>
                <a:rPr lang="en-US" sz="2000" b="1">
                  <a:solidFill>
                    <a:srgbClr val="006666"/>
                  </a:solidFill>
                </a:rPr>
                <a:t>= “001”</a:t>
              </a:r>
            </a:p>
            <a:p>
              <a:r>
                <a:rPr lang="en-US" sz="2000" b="1">
                  <a:solidFill>
                    <a:srgbClr val="006666"/>
                  </a:solidFill>
                </a:rPr>
                <a:t> ‘.’ </a:t>
              </a:r>
              <a:r>
                <a:rPr lang="en-US" sz="1600" b="1">
                  <a:solidFill>
                    <a:srgbClr val="006666"/>
                  </a:solidFill>
                </a:rPr>
                <a:t> </a:t>
              </a:r>
              <a:r>
                <a:rPr lang="en-US" sz="2000" b="1">
                  <a:solidFill>
                    <a:srgbClr val="006666"/>
                  </a:solidFill>
                </a:rPr>
                <a:t>= “0000”</a:t>
              </a:r>
            </a:p>
            <a:p>
              <a:r>
                <a:rPr lang="en-US" sz="2000" b="1">
                  <a:solidFill>
                    <a:srgbClr val="006666"/>
                  </a:solidFill>
                </a:rPr>
                <a:t> ‘S’ </a:t>
              </a:r>
              <a:r>
                <a:rPr lang="en-US" sz="400" b="1">
                  <a:solidFill>
                    <a:srgbClr val="006666"/>
                  </a:solidFill>
                </a:rPr>
                <a:t> </a:t>
              </a:r>
              <a:r>
                <a:rPr lang="en-US" sz="2000" b="1">
                  <a:solidFill>
                    <a:srgbClr val="006666"/>
                  </a:solidFill>
                </a:rPr>
                <a:t>= “0001”</a:t>
              </a:r>
            </a:p>
            <a:p>
              <a:r>
                <a:rPr lang="en-US" sz="2000" b="1">
                  <a:solidFill>
                    <a:schemeClr val="tx1"/>
                  </a:solidFill>
                </a:rPr>
                <a:t>Encoded Data:</a:t>
              </a:r>
            </a:p>
          </p:txBody>
        </p:sp>
      </p:grpSp>
      <p:grpSp>
        <p:nvGrpSpPr>
          <p:cNvPr id="818205" name="Group 29"/>
          <p:cNvGrpSpPr>
            <a:grpSpLocks/>
          </p:cNvGrpSpPr>
          <p:nvPr/>
        </p:nvGrpSpPr>
        <p:grpSpPr bwMode="auto">
          <a:xfrm>
            <a:off x="7566025" y="3268663"/>
            <a:ext cx="461963" cy="430212"/>
            <a:chOff x="4766" y="2059"/>
            <a:chExt cx="291" cy="271"/>
          </a:xfrm>
        </p:grpSpPr>
        <p:sp>
          <p:nvSpPr>
            <p:cNvPr id="818206" name="Line 30"/>
            <p:cNvSpPr>
              <a:spLocks noChangeShapeType="1"/>
            </p:cNvSpPr>
            <p:nvPr/>
          </p:nvSpPr>
          <p:spPr bwMode="auto">
            <a:xfrm>
              <a:off x="4766" y="2105"/>
              <a:ext cx="190" cy="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8207" name="Text Box 31"/>
            <p:cNvSpPr txBox="1">
              <a:spLocks noChangeArrowheads="1"/>
            </p:cNvSpPr>
            <p:nvPr/>
          </p:nvSpPr>
          <p:spPr bwMode="auto">
            <a:xfrm>
              <a:off x="4843" y="2059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818208" name="Group 32"/>
          <p:cNvGrpSpPr>
            <a:grpSpLocks/>
          </p:cNvGrpSpPr>
          <p:nvPr/>
        </p:nvGrpSpPr>
        <p:grpSpPr bwMode="auto">
          <a:xfrm>
            <a:off x="6781800" y="2667000"/>
            <a:ext cx="1014413" cy="922338"/>
            <a:chOff x="4272" y="1680"/>
            <a:chExt cx="639" cy="581"/>
          </a:xfrm>
        </p:grpSpPr>
        <p:grpSp>
          <p:nvGrpSpPr>
            <p:cNvPr id="818209" name="Group 33"/>
            <p:cNvGrpSpPr>
              <a:grpSpLocks/>
            </p:cNvGrpSpPr>
            <p:nvPr/>
          </p:nvGrpSpPr>
          <p:grpSpPr bwMode="auto">
            <a:xfrm>
              <a:off x="4272" y="1680"/>
              <a:ext cx="639" cy="581"/>
              <a:chOff x="4052" y="1509"/>
              <a:chExt cx="639" cy="581"/>
            </a:xfrm>
          </p:grpSpPr>
          <p:grpSp>
            <p:nvGrpSpPr>
              <p:cNvPr id="818210" name="Group 34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211" name="Rectangle 35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12" name="Rectangle 36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213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214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215" name="Rectangle 39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16" name="Rectangle 40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17" name="Rectangle 41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18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219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220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221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222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223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224" name="Text Box 48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225" name="Rectangle 49"/>
            <p:cNvSpPr>
              <a:spLocks noChangeArrowheads="1"/>
            </p:cNvSpPr>
            <p:nvPr/>
          </p:nvSpPr>
          <p:spPr bwMode="auto">
            <a:xfrm>
              <a:off x="4286" y="2004"/>
              <a:ext cx="15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 </a:t>
              </a:r>
            </a:p>
          </p:txBody>
        </p:sp>
      </p:grpSp>
      <p:grpSp>
        <p:nvGrpSpPr>
          <p:cNvPr id="818226" name="Group 50"/>
          <p:cNvGrpSpPr>
            <a:grpSpLocks/>
          </p:cNvGrpSpPr>
          <p:nvPr/>
        </p:nvGrpSpPr>
        <p:grpSpPr bwMode="auto">
          <a:xfrm>
            <a:off x="7696200" y="3668713"/>
            <a:ext cx="1014413" cy="922337"/>
            <a:chOff x="4848" y="2311"/>
            <a:chExt cx="639" cy="581"/>
          </a:xfrm>
        </p:grpSpPr>
        <p:grpSp>
          <p:nvGrpSpPr>
            <p:cNvPr id="818227" name="Group 51"/>
            <p:cNvGrpSpPr>
              <a:grpSpLocks/>
            </p:cNvGrpSpPr>
            <p:nvPr/>
          </p:nvGrpSpPr>
          <p:grpSpPr bwMode="auto">
            <a:xfrm>
              <a:off x="4848" y="2311"/>
              <a:ext cx="639" cy="581"/>
              <a:chOff x="4052" y="1509"/>
              <a:chExt cx="639" cy="581"/>
            </a:xfrm>
          </p:grpSpPr>
          <p:grpSp>
            <p:nvGrpSpPr>
              <p:cNvPr id="818228" name="Group 52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229" name="Rectangle 53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30" name="Rectangle 54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231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232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233" name="Rectangle 57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34" name="Rectangle 58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35" name="Rectangle 59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36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237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238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239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240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241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242" name="Text Box 66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243" name="Rectangle 67"/>
            <p:cNvSpPr>
              <a:spLocks noChangeArrowheads="1"/>
            </p:cNvSpPr>
            <p:nvPr/>
          </p:nvSpPr>
          <p:spPr bwMode="auto">
            <a:xfrm>
              <a:off x="5127" y="2634"/>
              <a:ext cx="15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 </a:t>
              </a:r>
            </a:p>
          </p:txBody>
        </p:sp>
      </p:grpSp>
      <p:grpSp>
        <p:nvGrpSpPr>
          <p:cNvPr id="818244" name="Group 68"/>
          <p:cNvGrpSpPr>
            <a:grpSpLocks/>
          </p:cNvGrpSpPr>
          <p:nvPr/>
        </p:nvGrpSpPr>
        <p:grpSpPr bwMode="auto">
          <a:xfrm>
            <a:off x="7475538" y="4300538"/>
            <a:ext cx="488950" cy="414337"/>
            <a:chOff x="4709" y="2709"/>
            <a:chExt cx="308" cy="261"/>
          </a:xfrm>
        </p:grpSpPr>
        <p:sp>
          <p:nvSpPr>
            <p:cNvPr id="818245" name="Line 69"/>
            <p:cNvSpPr>
              <a:spLocks noChangeShapeType="1"/>
            </p:cNvSpPr>
            <p:nvPr/>
          </p:nvSpPr>
          <p:spPr bwMode="auto">
            <a:xfrm flipH="1">
              <a:off x="4827" y="2745"/>
              <a:ext cx="190" cy="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8246" name="Text Box 70"/>
            <p:cNvSpPr txBox="1">
              <a:spLocks noChangeArrowheads="1"/>
            </p:cNvSpPr>
            <p:nvPr/>
          </p:nvSpPr>
          <p:spPr bwMode="auto">
            <a:xfrm>
              <a:off x="4709" y="2709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818247" name="Group 71"/>
          <p:cNvGrpSpPr>
            <a:grpSpLocks/>
          </p:cNvGrpSpPr>
          <p:nvPr/>
        </p:nvGrpSpPr>
        <p:grpSpPr bwMode="auto">
          <a:xfrm>
            <a:off x="6865938" y="4684713"/>
            <a:ext cx="1058862" cy="922337"/>
            <a:chOff x="4325" y="2951"/>
            <a:chExt cx="667" cy="581"/>
          </a:xfrm>
        </p:grpSpPr>
        <p:grpSp>
          <p:nvGrpSpPr>
            <p:cNvPr id="818248" name="Group 72"/>
            <p:cNvGrpSpPr>
              <a:grpSpLocks/>
            </p:cNvGrpSpPr>
            <p:nvPr/>
          </p:nvGrpSpPr>
          <p:grpSpPr bwMode="auto">
            <a:xfrm>
              <a:off x="4332" y="2951"/>
              <a:ext cx="639" cy="581"/>
              <a:chOff x="4052" y="1509"/>
              <a:chExt cx="639" cy="581"/>
            </a:xfrm>
          </p:grpSpPr>
          <p:grpSp>
            <p:nvGrpSpPr>
              <p:cNvPr id="818249" name="Group 73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250" name="Rectangle 74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51" name="Rectangle 75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300" b="1">
                      <a:solidFill>
                        <a:schemeClr val="tx1"/>
                      </a:solidFill>
                    </a:rPr>
                    <a:t>‘A</a:t>
                  </a:r>
                  <a:r>
                    <a:rPr lang="en-US" sz="1200" b="1">
                      <a:solidFill>
                        <a:schemeClr val="tx1"/>
                      </a:solidFill>
                    </a:rPr>
                    <a:t>’</a:t>
                  </a:r>
                </a:p>
              </p:txBody>
            </p:sp>
            <p:sp>
              <p:nvSpPr>
                <p:cNvPr id="818252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253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254" name="Rectangle 78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55" name="Rectangle 79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56" name="Rectangle 80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57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258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259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</a:t>
                  </a:r>
                </a:p>
              </p:txBody>
            </p:sp>
            <p:sp>
              <p:nvSpPr>
                <p:cNvPr id="818260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261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262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263" name="Text Box 87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264" name="Rectangle 88"/>
            <p:cNvSpPr>
              <a:spLocks noChangeArrowheads="1"/>
            </p:cNvSpPr>
            <p:nvPr/>
          </p:nvSpPr>
          <p:spPr bwMode="auto">
            <a:xfrm>
              <a:off x="4325" y="3275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265" name="Rectangle 89"/>
            <p:cNvSpPr>
              <a:spLocks noChangeArrowheads="1"/>
            </p:cNvSpPr>
            <p:nvPr/>
          </p:nvSpPr>
          <p:spPr bwMode="auto">
            <a:xfrm>
              <a:off x="4621" y="3279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</p:grpSp>
      <p:sp>
        <p:nvSpPr>
          <p:cNvPr id="818267" name="Rectangle 91"/>
          <p:cNvSpPr>
            <a:spLocks noChangeArrowheads="1"/>
          </p:cNvSpPr>
          <p:nvPr/>
        </p:nvSpPr>
        <p:spPr bwMode="auto">
          <a:xfrm>
            <a:off x="8110538" y="4191000"/>
            <a:ext cx="588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grpSp>
        <p:nvGrpSpPr>
          <p:cNvPr id="818270" name="Group 94"/>
          <p:cNvGrpSpPr>
            <a:grpSpLocks/>
          </p:cNvGrpSpPr>
          <p:nvPr/>
        </p:nvGrpSpPr>
        <p:grpSpPr bwMode="auto">
          <a:xfrm>
            <a:off x="8326438" y="4322763"/>
            <a:ext cx="461962" cy="430212"/>
            <a:chOff x="4766" y="2059"/>
            <a:chExt cx="291" cy="271"/>
          </a:xfrm>
        </p:grpSpPr>
        <p:sp>
          <p:nvSpPr>
            <p:cNvPr id="818271" name="Line 95"/>
            <p:cNvSpPr>
              <a:spLocks noChangeShapeType="1"/>
            </p:cNvSpPr>
            <p:nvPr/>
          </p:nvSpPr>
          <p:spPr bwMode="auto">
            <a:xfrm>
              <a:off x="4766" y="2105"/>
              <a:ext cx="190" cy="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8272" name="Text Box 96"/>
            <p:cNvSpPr txBox="1">
              <a:spLocks noChangeArrowheads="1"/>
            </p:cNvSpPr>
            <p:nvPr/>
          </p:nvSpPr>
          <p:spPr bwMode="auto">
            <a:xfrm>
              <a:off x="4843" y="2059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818273" name="Group 97"/>
          <p:cNvGrpSpPr>
            <a:grpSpLocks/>
          </p:cNvGrpSpPr>
          <p:nvPr/>
        </p:nvGrpSpPr>
        <p:grpSpPr bwMode="auto">
          <a:xfrm>
            <a:off x="8042275" y="4692650"/>
            <a:ext cx="1058863" cy="922338"/>
            <a:chOff x="4325" y="2951"/>
            <a:chExt cx="667" cy="581"/>
          </a:xfrm>
        </p:grpSpPr>
        <p:grpSp>
          <p:nvGrpSpPr>
            <p:cNvPr id="818274" name="Group 98"/>
            <p:cNvGrpSpPr>
              <a:grpSpLocks/>
            </p:cNvGrpSpPr>
            <p:nvPr/>
          </p:nvGrpSpPr>
          <p:grpSpPr bwMode="auto">
            <a:xfrm>
              <a:off x="4332" y="2951"/>
              <a:ext cx="639" cy="581"/>
              <a:chOff x="4052" y="1509"/>
              <a:chExt cx="639" cy="581"/>
            </a:xfrm>
          </p:grpSpPr>
          <p:grpSp>
            <p:nvGrpSpPr>
              <p:cNvPr id="818275" name="Group 99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276" name="Rectangle 100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77" name="Rectangle 101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 b="1">
                      <a:solidFill>
                        <a:schemeClr val="tx1"/>
                      </a:solidFill>
                    </a:rPr>
                    <a:t>‘ ‘</a:t>
                  </a:r>
                </a:p>
              </p:txBody>
            </p:sp>
            <p:sp>
              <p:nvSpPr>
                <p:cNvPr id="818278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279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280" name="Rectangle 104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81" name="Rectangle 105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82" name="Rectangle 106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83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284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285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286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287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288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289" name="Text Box 113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290" name="Rectangle 114"/>
            <p:cNvSpPr>
              <a:spLocks noChangeArrowheads="1"/>
            </p:cNvSpPr>
            <p:nvPr/>
          </p:nvSpPr>
          <p:spPr bwMode="auto">
            <a:xfrm>
              <a:off x="4325" y="3275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291" name="Rectangle 115"/>
            <p:cNvSpPr>
              <a:spLocks noChangeArrowheads="1"/>
            </p:cNvSpPr>
            <p:nvPr/>
          </p:nvSpPr>
          <p:spPr bwMode="auto">
            <a:xfrm>
              <a:off x="4621" y="3279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</p:grpSp>
      <p:sp>
        <p:nvSpPr>
          <p:cNvPr id="818293" name="Rectangle 117"/>
          <p:cNvSpPr>
            <a:spLocks noChangeArrowheads="1"/>
          </p:cNvSpPr>
          <p:nvPr/>
        </p:nvSpPr>
        <p:spPr bwMode="auto">
          <a:xfrm>
            <a:off x="6792913" y="3167063"/>
            <a:ext cx="657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NULL</a:t>
            </a:r>
          </a:p>
        </p:txBody>
      </p:sp>
      <p:grpSp>
        <p:nvGrpSpPr>
          <p:cNvPr id="818294" name="Group 118"/>
          <p:cNvGrpSpPr>
            <a:grpSpLocks/>
          </p:cNvGrpSpPr>
          <p:nvPr/>
        </p:nvGrpSpPr>
        <p:grpSpPr bwMode="auto">
          <a:xfrm>
            <a:off x="5383213" y="3200400"/>
            <a:ext cx="1582737" cy="444500"/>
            <a:chOff x="3391" y="2016"/>
            <a:chExt cx="997" cy="280"/>
          </a:xfrm>
        </p:grpSpPr>
        <p:sp>
          <p:nvSpPr>
            <p:cNvPr id="818295" name="Line 119"/>
            <p:cNvSpPr>
              <a:spLocks noChangeShapeType="1"/>
            </p:cNvSpPr>
            <p:nvPr/>
          </p:nvSpPr>
          <p:spPr bwMode="auto">
            <a:xfrm flipH="1">
              <a:off x="3773" y="2131"/>
              <a:ext cx="615" cy="1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8296" name="Text Box 120"/>
            <p:cNvSpPr txBox="1">
              <a:spLocks noChangeArrowheads="1"/>
            </p:cNvSpPr>
            <p:nvPr/>
          </p:nvSpPr>
          <p:spPr bwMode="auto">
            <a:xfrm>
              <a:off x="3391" y="2016"/>
              <a:ext cx="6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       0</a:t>
              </a:r>
            </a:p>
          </p:txBody>
        </p:sp>
      </p:grpSp>
      <p:grpSp>
        <p:nvGrpSpPr>
          <p:cNvPr id="818297" name="Group 121"/>
          <p:cNvGrpSpPr>
            <a:grpSpLocks/>
          </p:cNvGrpSpPr>
          <p:nvPr/>
        </p:nvGrpSpPr>
        <p:grpSpPr bwMode="auto">
          <a:xfrm>
            <a:off x="5399088" y="3624263"/>
            <a:ext cx="1025525" cy="922337"/>
            <a:chOff x="4325" y="2951"/>
            <a:chExt cx="646" cy="581"/>
          </a:xfrm>
        </p:grpSpPr>
        <p:grpSp>
          <p:nvGrpSpPr>
            <p:cNvPr id="818298" name="Group 122"/>
            <p:cNvGrpSpPr>
              <a:grpSpLocks/>
            </p:cNvGrpSpPr>
            <p:nvPr/>
          </p:nvGrpSpPr>
          <p:grpSpPr bwMode="auto">
            <a:xfrm>
              <a:off x="4332" y="2951"/>
              <a:ext cx="639" cy="581"/>
              <a:chOff x="4052" y="1509"/>
              <a:chExt cx="639" cy="581"/>
            </a:xfrm>
          </p:grpSpPr>
          <p:grpSp>
            <p:nvGrpSpPr>
              <p:cNvPr id="818299" name="Group 123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300" name="Rectangle 124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01" name="Rectangle 125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12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302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303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304" name="Rectangle 128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05" name="Rectangle 129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06" name="Rectangle 130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07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308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309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</a:t>
                  </a:r>
                </a:p>
              </p:txBody>
            </p:sp>
            <p:sp>
              <p:nvSpPr>
                <p:cNvPr id="818310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311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312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313" name="Text Box 137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314" name="Rectangle 138"/>
            <p:cNvSpPr>
              <a:spLocks noChangeArrowheads="1"/>
            </p:cNvSpPr>
            <p:nvPr/>
          </p:nvSpPr>
          <p:spPr bwMode="auto">
            <a:xfrm>
              <a:off x="4325" y="3275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315" name="Rectangle 139"/>
            <p:cNvSpPr>
              <a:spLocks noChangeArrowheads="1"/>
            </p:cNvSpPr>
            <p:nvPr/>
          </p:nvSpPr>
          <p:spPr bwMode="auto">
            <a:xfrm>
              <a:off x="4621" y="3279"/>
              <a:ext cx="15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 </a:t>
              </a:r>
            </a:p>
          </p:txBody>
        </p:sp>
      </p:grpSp>
      <p:grpSp>
        <p:nvGrpSpPr>
          <p:cNvPr id="818316" name="Group 140"/>
          <p:cNvGrpSpPr>
            <a:grpSpLocks/>
          </p:cNvGrpSpPr>
          <p:nvPr/>
        </p:nvGrpSpPr>
        <p:grpSpPr bwMode="auto">
          <a:xfrm>
            <a:off x="6138863" y="4289425"/>
            <a:ext cx="461962" cy="430213"/>
            <a:chOff x="4766" y="2059"/>
            <a:chExt cx="291" cy="271"/>
          </a:xfrm>
        </p:grpSpPr>
        <p:sp>
          <p:nvSpPr>
            <p:cNvPr id="818317" name="Line 141"/>
            <p:cNvSpPr>
              <a:spLocks noChangeShapeType="1"/>
            </p:cNvSpPr>
            <p:nvPr/>
          </p:nvSpPr>
          <p:spPr bwMode="auto">
            <a:xfrm>
              <a:off x="4766" y="2105"/>
              <a:ext cx="190" cy="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8318" name="Text Box 142"/>
            <p:cNvSpPr txBox="1">
              <a:spLocks noChangeArrowheads="1"/>
            </p:cNvSpPr>
            <p:nvPr/>
          </p:nvSpPr>
          <p:spPr bwMode="auto">
            <a:xfrm>
              <a:off x="4843" y="2059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818319" name="Group 143"/>
          <p:cNvGrpSpPr>
            <a:grpSpLocks/>
          </p:cNvGrpSpPr>
          <p:nvPr/>
        </p:nvGrpSpPr>
        <p:grpSpPr bwMode="auto">
          <a:xfrm>
            <a:off x="5854700" y="4659313"/>
            <a:ext cx="1058863" cy="922337"/>
            <a:chOff x="4325" y="2951"/>
            <a:chExt cx="667" cy="581"/>
          </a:xfrm>
        </p:grpSpPr>
        <p:grpSp>
          <p:nvGrpSpPr>
            <p:cNvPr id="818320" name="Group 144"/>
            <p:cNvGrpSpPr>
              <a:grpSpLocks/>
            </p:cNvGrpSpPr>
            <p:nvPr/>
          </p:nvGrpSpPr>
          <p:grpSpPr bwMode="auto">
            <a:xfrm>
              <a:off x="4332" y="2951"/>
              <a:ext cx="639" cy="581"/>
              <a:chOff x="4052" y="1509"/>
              <a:chExt cx="639" cy="581"/>
            </a:xfrm>
          </p:grpSpPr>
          <p:grpSp>
            <p:nvGrpSpPr>
              <p:cNvPr id="818321" name="Group 145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322" name="Rectangle 146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23" name="Rectangle 147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 b="1">
                      <a:solidFill>
                        <a:schemeClr val="tx1"/>
                      </a:solidFill>
                    </a:rPr>
                    <a:t>‘M’</a:t>
                  </a:r>
                </a:p>
              </p:txBody>
            </p:sp>
            <p:sp>
              <p:nvSpPr>
                <p:cNvPr id="818324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325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326" name="Rectangle 150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27" name="Rectangle 151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28" name="Rectangle 152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29" name="Text Box 153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330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331" name="Text Box 155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</a:t>
                  </a:r>
                </a:p>
              </p:txBody>
            </p:sp>
            <p:sp>
              <p:nvSpPr>
                <p:cNvPr id="818332" name="Text Box 156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333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334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335" name="Text Box 159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336" name="Rectangle 160"/>
            <p:cNvSpPr>
              <a:spLocks noChangeArrowheads="1"/>
            </p:cNvSpPr>
            <p:nvPr/>
          </p:nvSpPr>
          <p:spPr bwMode="auto">
            <a:xfrm>
              <a:off x="4325" y="3275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337" name="Rectangle 161"/>
            <p:cNvSpPr>
              <a:spLocks noChangeArrowheads="1"/>
            </p:cNvSpPr>
            <p:nvPr/>
          </p:nvSpPr>
          <p:spPr bwMode="auto">
            <a:xfrm>
              <a:off x="4621" y="3279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</p:grpSp>
      <p:sp>
        <p:nvSpPr>
          <p:cNvPr id="818338" name="Rectangle 162"/>
          <p:cNvSpPr>
            <a:spLocks noChangeArrowheads="1"/>
          </p:cNvSpPr>
          <p:nvPr/>
        </p:nvSpPr>
        <p:spPr bwMode="auto">
          <a:xfrm>
            <a:off x="4876800" y="2590800"/>
            <a:ext cx="4267200" cy="3276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18339" name="Group 163"/>
          <p:cNvGrpSpPr>
            <a:grpSpLocks/>
          </p:cNvGrpSpPr>
          <p:nvPr/>
        </p:nvGrpSpPr>
        <p:grpSpPr bwMode="auto">
          <a:xfrm>
            <a:off x="3838575" y="2465388"/>
            <a:ext cx="5314950" cy="4926012"/>
            <a:chOff x="2412" y="1200"/>
            <a:chExt cx="3348" cy="3103"/>
          </a:xfrm>
        </p:grpSpPr>
        <p:sp>
          <p:nvSpPr>
            <p:cNvPr id="818340" name="Line 164"/>
            <p:cNvSpPr>
              <a:spLocks noChangeShapeType="1"/>
            </p:cNvSpPr>
            <p:nvPr/>
          </p:nvSpPr>
          <p:spPr bwMode="auto">
            <a:xfrm flipH="1">
              <a:off x="4158" y="1609"/>
              <a:ext cx="226" cy="1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8341" name="Line 165"/>
            <p:cNvSpPr>
              <a:spLocks noChangeShapeType="1"/>
            </p:cNvSpPr>
            <p:nvPr/>
          </p:nvSpPr>
          <p:spPr bwMode="auto">
            <a:xfrm>
              <a:off x="4699" y="1618"/>
              <a:ext cx="235" cy="2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18342" name="Group 166"/>
            <p:cNvGrpSpPr>
              <a:grpSpLocks/>
            </p:cNvGrpSpPr>
            <p:nvPr/>
          </p:nvGrpSpPr>
          <p:grpSpPr bwMode="auto">
            <a:xfrm>
              <a:off x="4229" y="1200"/>
              <a:ext cx="639" cy="581"/>
              <a:chOff x="4052" y="1509"/>
              <a:chExt cx="639" cy="581"/>
            </a:xfrm>
          </p:grpSpPr>
          <p:grpSp>
            <p:nvGrpSpPr>
              <p:cNvPr id="818343" name="Group 167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344" name="Rectangle 168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45" name="Rectangle 169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346" name="Text Box 170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347" name="Text Box 171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348" name="Rectangle 172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49" name="Rectangle 173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50" name="Rectangle 174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51" name="Text Box 175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352" name="Text Box 176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353" name="Text Box 177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354" name="Text Box 178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355" name="Text Box 179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356" name="Text Box 180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357" name="Text Box 181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grpSp>
          <p:nvGrpSpPr>
            <p:cNvPr id="818358" name="Group 182"/>
            <p:cNvGrpSpPr>
              <a:grpSpLocks/>
            </p:cNvGrpSpPr>
            <p:nvPr/>
          </p:nvGrpSpPr>
          <p:grpSpPr bwMode="auto">
            <a:xfrm>
              <a:off x="4750" y="1819"/>
              <a:ext cx="639" cy="581"/>
              <a:chOff x="4052" y="1509"/>
              <a:chExt cx="639" cy="581"/>
            </a:xfrm>
          </p:grpSpPr>
          <p:grpSp>
            <p:nvGrpSpPr>
              <p:cNvPr id="818359" name="Group 183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360" name="Rectangle 184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61" name="Rectangle 185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362" name="Text Box 186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363" name="Text Box 187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364" name="Rectangle 188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65" name="Rectangle 189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66" name="Rectangle 190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67" name="Text Box 191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368" name="Text Box 192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369" name="Text Box 193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370" name="Text Box 194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371" name="Text Box 195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372" name="Text Box 196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373" name="Text Box 197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374" name="Line 198"/>
            <p:cNvSpPr>
              <a:spLocks noChangeShapeType="1"/>
            </p:cNvSpPr>
            <p:nvPr/>
          </p:nvSpPr>
          <p:spPr bwMode="auto">
            <a:xfrm flipH="1">
              <a:off x="4783" y="2256"/>
              <a:ext cx="124" cy="2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8375" name="Line 199"/>
            <p:cNvSpPr>
              <a:spLocks noChangeShapeType="1"/>
            </p:cNvSpPr>
            <p:nvPr/>
          </p:nvSpPr>
          <p:spPr bwMode="auto">
            <a:xfrm>
              <a:off x="5222" y="2258"/>
              <a:ext cx="169" cy="2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18376" name="Group 200"/>
            <p:cNvGrpSpPr>
              <a:grpSpLocks/>
            </p:cNvGrpSpPr>
            <p:nvPr/>
          </p:nvGrpSpPr>
          <p:grpSpPr bwMode="auto">
            <a:xfrm>
              <a:off x="4496" y="2461"/>
              <a:ext cx="639" cy="581"/>
              <a:chOff x="4052" y="1509"/>
              <a:chExt cx="639" cy="581"/>
            </a:xfrm>
          </p:grpSpPr>
          <p:grpSp>
            <p:nvGrpSpPr>
              <p:cNvPr id="818377" name="Group 201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378" name="Rectangle 202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79" name="Rectangle 203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380" name="Text Box 204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381" name="Text Box 205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382" name="Rectangle 206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83" name="Rectangle 207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84" name="Rectangle 208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85" name="Text Box 209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386" name="Text Box 210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387" name="Text Box 211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388" name="Text Box 212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389" name="Text Box 213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390" name="Text Box 214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391" name="Text Box 215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20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800000"/>
                    </a:solidFill>
                  </a:rPr>
                  <a:t> </a:t>
                </a:r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392" name="Text Box 216"/>
            <p:cNvSpPr txBox="1">
              <a:spLocks noChangeArrowheads="1"/>
            </p:cNvSpPr>
            <p:nvPr/>
          </p:nvSpPr>
          <p:spPr bwMode="auto">
            <a:xfrm>
              <a:off x="4805" y="2462"/>
              <a:ext cx="24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‘A’</a:t>
              </a:r>
            </a:p>
          </p:txBody>
        </p:sp>
        <p:grpSp>
          <p:nvGrpSpPr>
            <p:cNvPr id="818393" name="Group 217"/>
            <p:cNvGrpSpPr>
              <a:grpSpLocks/>
            </p:cNvGrpSpPr>
            <p:nvPr/>
          </p:nvGrpSpPr>
          <p:grpSpPr bwMode="auto">
            <a:xfrm>
              <a:off x="5121" y="2461"/>
              <a:ext cx="639" cy="581"/>
              <a:chOff x="4052" y="1509"/>
              <a:chExt cx="639" cy="581"/>
            </a:xfrm>
          </p:grpSpPr>
          <p:grpSp>
            <p:nvGrpSpPr>
              <p:cNvPr id="818394" name="Group 218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395" name="Rectangle 219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96" name="Rectangle 220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397" name="Text Box 221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398" name="Text Box 222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399" name="Rectangle 223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00" name="Rectangle 224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01" name="Rectangle 225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02" name="Text Box 226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403" name="Text Box 227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404" name="Text Box 228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405" name="Text Box 229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406" name="Text Box 230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407" name="Text Box 231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408" name="Text Box 232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20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800000"/>
                    </a:solidFill>
                  </a:rPr>
                  <a:t> </a:t>
                </a:r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409" name="Text Box 233"/>
            <p:cNvSpPr txBox="1">
              <a:spLocks noChangeArrowheads="1"/>
            </p:cNvSpPr>
            <p:nvPr/>
          </p:nvSpPr>
          <p:spPr bwMode="auto">
            <a:xfrm>
              <a:off x="5430" y="2462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‘ ’</a:t>
              </a:r>
            </a:p>
          </p:txBody>
        </p:sp>
        <p:grpSp>
          <p:nvGrpSpPr>
            <p:cNvPr id="818410" name="Group 234"/>
            <p:cNvGrpSpPr>
              <a:grpSpLocks/>
            </p:cNvGrpSpPr>
            <p:nvPr/>
          </p:nvGrpSpPr>
          <p:grpSpPr bwMode="auto">
            <a:xfrm>
              <a:off x="3585" y="1797"/>
              <a:ext cx="639" cy="581"/>
              <a:chOff x="4052" y="1509"/>
              <a:chExt cx="639" cy="581"/>
            </a:xfrm>
          </p:grpSpPr>
          <p:grpSp>
            <p:nvGrpSpPr>
              <p:cNvPr id="818411" name="Group 235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412" name="Rectangle 236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13" name="Rectangle 237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414" name="Text Box 238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415" name="Text Box 239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416" name="Rectangle 240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17" name="Rectangle 241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18" name="Rectangle 242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19" name="Text Box 243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420" name="Text Box 244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421" name="Text Box 245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422" name="Text Box 246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423" name="Text Box 247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424" name="Text Box 248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425" name="Text Box 249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426" name="Line 250"/>
            <p:cNvSpPr>
              <a:spLocks noChangeShapeType="1"/>
            </p:cNvSpPr>
            <p:nvPr/>
          </p:nvSpPr>
          <p:spPr bwMode="auto">
            <a:xfrm>
              <a:off x="4006" y="2220"/>
              <a:ext cx="184" cy="2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18427" name="Group 251"/>
            <p:cNvGrpSpPr>
              <a:grpSpLocks/>
            </p:cNvGrpSpPr>
            <p:nvPr/>
          </p:nvGrpSpPr>
          <p:grpSpPr bwMode="auto">
            <a:xfrm>
              <a:off x="3920" y="2459"/>
              <a:ext cx="639" cy="581"/>
              <a:chOff x="4052" y="1509"/>
              <a:chExt cx="639" cy="581"/>
            </a:xfrm>
          </p:grpSpPr>
          <p:grpSp>
            <p:nvGrpSpPr>
              <p:cNvPr id="818428" name="Group 252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429" name="Rectangle 253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30" name="Rectangle 254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431" name="Text Box 255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432" name="Text Box 256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433" name="Rectangle 257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34" name="Rectangle 258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35" name="Rectangle 259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36" name="Text Box 260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437" name="Text Box 261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438" name="Text Box 262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439" name="Text Box 263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440" name="Text Box 264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441" name="Text Box 265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442" name="Text Box 266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20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800000"/>
                    </a:solidFill>
                  </a:rPr>
                  <a:t> </a:t>
                </a:r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443" name="Text Box 267"/>
            <p:cNvSpPr txBox="1">
              <a:spLocks noChangeArrowheads="1"/>
            </p:cNvSpPr>
            <p:nvPr/>
          </p:nvSpPr>
          <p:spPr bwMode="auto">
            <a:xfrm>
              <a:off x="4229" y="2460"/>
              <a:ext cx="2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‘M’</a:t>
              </a:r>
            </a:p>
          </p:txBody>
        </p:sp>
        <p:grpSp>
          <p:nvGrpSpPr>
            <p:cNvPr id="818444" name="Group 268"/>
            <p:cNvGrpSpPr>
              <a:grpSpLocks/>
            </p:cNvGrpSpPr>
            <p:nvPr/>
          </p:nvGrpSpPr>
          <p:grpSpPr bwMode="auto">
            <a:xfrm>
              <a:off x="3131" y="2463"/>
              <a:ext cx="639" cy="581"/>
              <a:chOff x="4052" y="1509"/>
              <a:chExt cx="639" cy="581"/>
            </a:xfrm>
          </p:grpSpPr>
          <p:grpSp>
            <p:nvGrpSpPr>
              <p:cNvPr id="818445" name="Group 269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446" name="Rectangle 270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47" name="Rectangle 271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448" name="Text Box 272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449" name="Text Box 273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450" name="Rectangle 274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51" name="Rectangle 275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52" name="Rectangle 276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53" name="Text Box 277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454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455" name="Text Box 279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456" name="Text Box 280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457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458" name="Text Box 282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459" name="Text Box 283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460" name="Line 284"/>
            <p:cNvSpPr>
              <a:spLocks noChangeShapeType="1"/>
            </p:cNvSpPr>
            <p:nvPr/>
          </p:nvSpPr>
          <p:spPr bwMode="auto">
            <a:xfrm flipH="1">
              <a:off x="3617" y="2221"/>
              <a:ext cx="146" cy="2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8461" name="Line 285"/>
            <p:cNvSpPr>
              <a:spLocks noChangeShapeType="1"/>
            </p:cNvSpPr>
            <p:nvPr/>
          </p:nvSpPr>
          <p:spPr bwMode="auto">
            <a:xfrm>
              <a:off x="3671" y="2859"/>
              <a:ext cx="184" cy="2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18462" name="Group 286"/>
            <p:cNvGrpSpPr>
              <a:grpSpLocks/>
            </p:cNvGrpSpPr>
            <p:nvPr/>
          </p:nvGrpSpPr>
          <p:grpSpPr bwMode="auto">
            <a:xfrm>
              <a:off x="3585" y="3098"/>
              <a:ext cx="639" cy="581"/>
              <a:chOff x="4052" y="1509"/>
              <a:chExt cx="639" cy="581"/>
            </a:xfrm>
          </p:grpSpPr>
          <p:grpSp>
            <p:nvGrpSpPr>
              <p:cNvPr id="818463" name="Group 287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464" name="Rectangle 288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65" name="Rectangle 289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466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467" name="Text Box 291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468" name="Rectangle 292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69" name="Rectangle 293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70" name="Rectangle 294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71" name="Text Box 295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472" name="Text Box 296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473" name="Text Box 297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474" name="Text Box 298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475" name="Text Box 299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476" name="Text Box 300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477" name="Text Box 301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20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800000"/>
                    </a:solidFill>
                  </a:rPr>
                  <a:t> </a:t>
                </a:r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478" name="Text Box 302"/>
            <p:cNvSpPr txBox="1">
              <a:spLocks noChangeArrowheads="1"/>
            </p:cNvSpPr>
            <p:nvPr/>
          </p:nvSpPr>
          <p:spPr bwMode="auto">
            <a:xfrm>
              <a:off x="3894" y="3099"/>
              <a:ext cx="22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‘I’</a:t>
              </a:r>
            </a:p>
          </p:txBody>
        </p:sp>
        <p:grpSp>
          <p:nvGrpSpPr>
            <p:cNvPr id="818479" name="Group 303"/>
            <p:cNvGrpSpPr>
              <a:grpSpLocks/>
            </p:cNvGrpSpPr>
            <p:nvPr/>
          </p:nvGrpSpPr>
          <p:grpSpPr bwMode="auto">
            <a:xfrm>
              <a:off x="2673" y="3095"/>
              <a:ext cx="639" cy="581"/>
              <a:chOff x="4052" y="1509"/>
              <a:chExt cx="639" cy="581"/>
            </a:xfrm>
          </p:grpSpPr>
          <p:grpSp>
            <p:nvGrpSpPr>
              <p:cNvPr id="818480" name="Group 304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481" name="Rectangle 305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82" name="Rectangle 306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483" name="Text Box 307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484" name="Text Box 308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485" name="Rectangle 309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86" name="Rectangle 310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87" name="Rectangle 311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88" name="Text Box 312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489" name="Text Box 313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490" name="Text Box 314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491" name="Text Box 315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492" name="Text Box 316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493" name="Text Box 317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494" name="Text Box 318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20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800000"/>
                    </a:solidFill>
                  </a:rPr>
                  <a:t> </a:t>
                </a:r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495" name="Text Box 319"/>
            <p:cNvSpPr txBox="1">
              <a:spLocks noChangeArrowheads="1"/>
            </p:cNvSpPr>
            <p:nvPr/>
          </p:nvSpPr>
          <p:spPr bwMode="auto">
            <a:xfrm>
              <a:off x="2982" y="3096"/>
              <a:ext cx="1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1400" b="1">
                <a:solidFill>
                  <a:srgbClr val="800000"/>
                </a:solidFill>
              </a:endParaRPr>
            </a:p>
          </p:txBody>
        </p:sp>
        <p:sp>
          <p:nvSpPr>
            <p:cNvPr id="818496" name="Line 320"/>
            <p:cNvSpPr>
              <a:spLocks noChangeShapeType="1"/>
            </p:cNvSpPr>
            <p:nvPr/>
          </p:nvSpPr>
          <p:spPr bwMode="auto">
            <a:xfrm flipH="1">
              <a:off x="3126" y="2879"/>
              <a:ext cx="146" cy="2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8497" name="Line 321"/>
            <p:cNvSpPr>
              <a:spLocks noChangeShapeType="1"/>
            </p:cNvSpPr>
            <p:nvPr/>
          </p:nvSpPr>
          <p:spPr bwMode="auto">
            <a:xfrm flipH="1">
              <a:off x="2699" y="3517"/>
              <a:ext cx="124" cy="2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8498" name="Line 322"/>
            <p:cNvSpPr>
              <a:spLocks noChangeShapeType="1"/>
            </p:cNvSpPr>
            <p:nvPr/>
          </p:nvSpPr>
          <p:spPr bwMode="auto">
            <a:xfrm>
              <a:off x="3138" y="3519"/>
              <a:ext cx="169" cy="2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18499" name="Group 323"/>
            <p:cNvGrpSpPr>
              <a:grpSpLocks/>
            </p:cNvGrpSpPr>
            <p:nvPr/>
          </p:nvGrpSpPr>
          <p:grpSpPr bwMode="auto">
            <a:xfrm>
              <a:off x="2412" y="3722"/>
              <a:ext cx="639" cy="581"/>
              <a:chOff x="4052" y="1509"/>
              <a:chExt cx="639" cy="581"/>
            </a:xfrm>
          </p:grpSpPr>
          <p:grpSp>
            <p:nvGrpSpPr>
              <p:cNvPr id="818500" name="Group 324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501" name="Rectangle 325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502" name="Rectangle 326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503" name="Text Box 327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504" name="Text Box 328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505" name="Rectangle 329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506" name="Rectangle 330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507" name="Rectangle 331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508" name="Text Box 332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509" name="Text Box 333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510" name="Text Box 334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511" name="Text Box 335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512" name="Text Box 336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513" name="Text Box 337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514" name="Text Box 338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20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800000"/>
                    </a:solidFill>
                  </a:rPr>
                  <a:t> </a:t>
                </a:r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515" name="Text Box 339"/>
            <p:cNvSpPr txBox="1">
              <a:spLocks noChangeArrowheads="1"/>
            </p:cNvSpPr>
            <p:nvPr/>
          </p:nvSpPr>
          <p:spPr bwMode="auto">
            <a:xfrm>
              <a:off x="2721" y="3723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‘.’</a:t>
              </a:r>
            </a:p>
          </p:txBody>
        </p:sp>
        <p:grpSp>
          <p:nvGrpSpPr>
            <p:cNvPr id="818516" name="Group 340"/>
            <p:cNvGrpSpPr>
              <a:grpSpLocks/>
            </p:cNvGrpSpPr>
            <p:nvPr/>
          </p:nvGrpSpPr>
          <p:grpSpPr bwMode="auto">
            <a:xfrm>
              <a:off x="3037" y="3722"/>
              <a:ext cx="639" cy="581"/>
              <a:chOff x="4052" y="1509"/>
              <a:chExt cx="639" cy="581"/>
            </a:xfrm>
          </p:grpSpPr>
          <p:grpSp>
            <p:nvGrpSpPr>
              <p:cNvPr id="818517" name="Group 341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518" name="Rectangle 342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519" name="Rectangle 343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520" name="Text Box 344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521" name="Text Box 345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522" name="Rectangle 346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523" name="Rectangle 347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524" name="Rectangle 348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525" name="Text Box 349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526" name="Text Box 350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527" name="Text Box 351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528" name="Text Box 352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529" name="Text Box 353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530" name="Text Box 354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531" name="Text Box 355"/>
              <p:cNvSpPr txBox="1">
                <a:spLocks noChangeArrowheads="1"/>
              </p:cNvSpPr>
              <p:nvPr/>
            </p:nvSpPr>
            <p:spPr bwMode="auto">
              <a:xfrm>
                <a:off x="4361" y="1655"/>
                <a:ext cx="15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800000"/>
                    </a:solidFill>
                  </a:rPr>
                  <a:t> </a:t>
                </a:r>
                <a:endParaRPr lang="en-US" sz="1400" b="1">
                  <a:solidFill>
                    <a:srgbClr val="800000"/>
                  </a:solidFill>
                </a:endParaRPr>
              </a:p>
            </p:txBody>
          </p:sp>
        </p:grpSp>
        <p:sp>
          <p:nvSpPr>
            <p:cNvPr id="818532" name="Text Box 356"/>
            <p:cNvSpPr txBox="1">
              <a:spLocks noChangeArrowheads="1"/>
            </p:cNvSpPr>
            <p:nvPr/>
          </p:nvSpPr>
          <p:spPr bwMode="auto">
            <a:xfrm>
              <a:off x="3346" y="3723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‘S’</a:t>
              </a:r>
            </a:p>
          </p:txBody>
        </p:sp>
        <p:sp>
          <p:nvSpPr>
            <p:cNvPr id="818533" name="Rectangle 357"/>
            <p:cNvSpPr>
              <a:spLocks noChangeArrowheads="1"/>
            </p:cNvSpPr>
            <p:nvPr/>
          </p:nvSpPr>
          <p:spPr bwMode="auto">
            <a:xfrm>
              <a:off x="5382" y="2792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34" name="Rectangle 358"/>
            <p:cNvSpPr>
              <a:spLocks noChangeArrowheads="1"/>
            </p:cNvSpPr>
            <p:nvPr/>
          </p:nvSpPr>
          <p:spPr bwMode="auto">
            <a:xfrm>
              <a:off x="5120" y="2791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35" name="Rectangle 359"/>
            <p:cNvSpPr>
              <a:spLocks noChangeArrowheads="1"/>
            </p:cNvSpPr>
            <p:nvPr/>
          </p:nvSpPr>
          <p:spPr bwMode="auto">
            <a:xfrm>
              <a:off x="4772" y="2791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36" name="Rectangle 360"/>
            <p:cNvSpPr>
              <a:spLocks noChangeArrowheads="1"/>
            </p:cNvSpPr>
            <p:nvPr/>
          </p:nvSpPr>
          <p:spPr bwMode="auto">
            <a:xfrm>
              <a:off x="4510" y="2784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37" name="Rectangle 361"/>
            <p:cNvSpPr>
              <a:spLocks noChangeArrowheads="1"/>
            </p:cNvSpPr>
            <p:nvPr/>
          </p:nvSpPr>
          <p:spPr bwMode="auto">
            <a:xfrm>
              <a:off x="4188" y="2784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38" name="Rectangle 362"/>
            <p:cNvSpPr>
              <a:spLocks noChangeArrowheads="1"/>
            </p:cNvSpPr>
            <p:nvPr/>
          </p:nvSpPr>
          <p:spPr bwMode="auto">
            <a:xfrm>
              <a:off x="3927" y="2784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39" name="Rectangle 363"/>
            <p:cNvSpPr>
              <a:spLocks noChangeArrowheads="1"/>
            </p:cNvSpPr>
            <p:nvPr/>
          </p:nvSpPr>
          <p:spPr bwMode="auto">
            <a:xfrm>
              <a:off x="3846" y="3419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40" name="Rectangle 364"/>
            <p:cNvSpPr>
              <a:spLocks noChangeArrowheads="1"/>
            </p:cNvSpPr>
            <p:nvPr/>
          </p:nvSpPr>
          <p:spPr bwMode="auto">
            <a:xfrm>
              <a:off x="3591" y="3419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41" name="Rectangle 365"/>
            <p:cNvSpPr>
              <a:spLocks noChangeArrowheads="1"/>
            </p:cNvSpPr>
            <p:nvPr/>
          </p:nvSpPr>
          <p:spPr bwMode="auto">
            <a:xfrm>
              <a:off x="3299" y="4044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42" name="Rectangle 366"/>
            <p:cNvSpPr>
              <a:spLocks noChangeArrowheads="1"/>
            </p:cNvSpPr>
            <p:nvPr/>
          </p:nvSpPr>
          <p:spPr bwMode="auto">
            <a:xfrm>
              <a:off x="3044" y="4044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43" name="Rectangle 367"/>
            <p:cNvSpPr>
              <a:spLocks noChangeArrowheads="1"/>
            </p:cNvSpPr>
            <p:nvPr/>
          </p:nvSpPr>
          <p:spPr bwMode="auto">
            <a:xfrm>
              <a:off x="2686" y="4045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44" name="Rectangle 368"/>
            <p:cNvSpPr>
              <a:spLocks noChangeArrowheads="1"/>
            </p:cNvSpPr>
            <p:nvPr/>
          </p:nvSpPr>
          <p:spPr bwMode="auto">
            <a:xfrm>
              <a:off x="2431" y="4045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45" name="Text Box 369"/>
            <p:cNvSpPr txBox="1">
              <a:spLocks noChangeArrowheads="1"/>
            </p:cNvSpPr>
            <p:nvPr/>
          </p:nvSpPr>
          <p:spPr bwMode="auto">
            <a:xfrm>
              <a:off x="4017" y="1555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8546" name="Text Box 370"/>
            <p:cNvSpPr txBox="1">
              <a:spLocks noChangeArrowheads="1"/>
            </p:cNvSpPr>
            <p:nvPr/>
          </p:nvSpPr>
          <p:spPr bwMode="auto">
            <a:xfrm>
              <a:off x="4620" y="2239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8547" name="Text Box 371"/>
            <p:cNvSpPr txBox="1">
              <a:spLocks noChangeArrowheads="1"/>
            </p:cNvSpPr>
            <p:nvPr/>
          </p:nvSpPr>
          <p:spPr bwMode="auto">
            <a:xfrm>
              <a:off x="3461" y="2242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8548" name="Text Box 372"/>
            <p:cNvSpPr txBox="1">
              <a:spLocks noChangeArrowheads="1"/>
            </p:cNvSpPr>
            <p:nvPr/>
          </p:nvSpPr>
          <p:spPr bwMode="auto">
            <a:xfrm>
              <a:off x="2980" y="2890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8549" name="Text Box 373"/>
            <p:cNvSpPr txBox="1">
              <a:spLocks noChangeArrowheads="1"/>
            </p:cNvSpPr>
            <p:nvPr/>
          </p:nvSpPr>
          <p:spPr bwMode="auto">
            <a:xfrm>
              <a:off x="2542" y="3504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8550" name="Text Box 374"/>
            <p:cNvSpPr txBox="1">
              <a:spLocks noChangeArrowheads="1"/>
            </p:cNvSpPr>
            <p:nvPr/>
          </p:nvSpPr>
          <p:spPr bwMode="auto">
            <a:xfrm>
              <a:off x="4846" y="1556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18551" name="Text Box 375"/>
            <p:cNvSpPr txBox="1">
              <a:spLocks noChangeArrowheads="1"/>
            </p:cNvSpPr>
            <p:nvPr/>
          </p:nvSpPr>
          <p:spPr bwMode="auto">
            <a:xfrm>
              <a:off x="5292" y="2208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18552" name="Text Box 376"/>
            <p:cNvSpPr txBox="1">
              <a:spLocks noChangeArrowheads="1"/>
            </p:cNvSpPr>
            <p:nvPr/>
          </p:nvSpPr>
          <p:spPr bwMode="auto">
            <a:xfrm>
              <a:off x="4113" y="2215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18553" name="Text Box 377"/>
            <p:cNvSpPr txBox="1">
              <a:spLocks noChangeArrowheads="1"/>
            </p:cNvSpPr>
            <p:nvPr/>
          </p:nvSpPr>
          <p:spPr bwMode="auto">
            <a:xfrm>
              <a:off x="3741" y="2836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18554" name="Text Box 378"/>
            <p:cNvSpPr txBox="1">
              <a:spLocks noChangeArrowheads="1"/>
            </p:cNvSpPr>
            <p:nvPr/>
          </p:nvSpPr>
          <p:spPr bwMode="auto">
            <a:xfrm>
              <a:off x="3249" y="3494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818557" name="Line 381"/>
          <p:cNvSpPr>
            <a:spLocks noChangeShapeType="1"/>
          </p:cNvSpPr>
          <p:nvPr/>
        </p:nvSpPr>
        <p:spPr bwMode="auto">
          <a:xfrm flipH="1">
            <a:off x="6172200" y="2895600"/>
            <a:ext cx="381000" cy="4572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59" name="Line 383"/>
          <p:cNvSpPr>
            <a:spLocks noChangeShapeType="1"/>
          </p:cNvSpPr>
          <p:nvPr/>
        </p:nvSpPr>
        <p:spPr bwMode="auto">
          <a:xfrm flipH="1">
            <a:off x="5257800" y="3962400"/>
            <a:ext cx="381000" cy="4572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61" name="Line 385"/>
          <p:cNvSpPr>
            <a:spLocks noChangeShapeType="1"/>
          </p:cNvSpPr>
          <p:nvPr/>
        </p:nvSpPr>
        <p:spPr bwMode="auto">
          <a:xfrm>
            <a:off x="5964238" y="4897438"/>
            <a:ext cx="392112" cy="5334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62" name="Text Box 386"/>
          <p:cNvSpPr txBox="1">
            <a:spLocks noChangeArrowheads="1"/>
          </p:cNvSpPr>
          <p:nvPr/>
        </p:nvSpPr>
        <p:spPr bwMode="auto">
          <a:xfrm>
            <a:off x="6756400" y="5514975"/>
            <a:ext cx="236061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(When you hit a leaf node, output ch and then start again at the root!)</a:t>
            </a:r>
          </a:p>
        </p:txBody>
      </p:sp>
      <p:sp>
        <p:nvSpPr>
          <p:cNvPr id="818563" name="Text Box 387"/>
          <p:cNvSpPr txBox="1">
            <a:spLocks noChangeArrowheads="1"/>
          </p:cNvSpPr>
          <p:nvPr/>
        </p:nvSpPr>
        <p:spPr bwMode="auto">
          <a:xfrm>
            <a:off x="2633663" y="2624138"/>
            <a:ext cx="1284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Output:</a:t>
            </a:r>
          </a:p>
        </p:txBody>
      </p:sp>
      <p:sp>
        <p:nvSpPr>
          <p:cNvPr id="818564" name="Text Box 388"/>
          <p:cNvSpPr txBox="1">
            <a:spLocks noChangeArrowheads="1"/>
          </p:cNvSpPr>
          <p:nvPr/>
        </p:nvSpPr>
        <p:spPr bwMode="auto">
          <a:xfrm>
            <a:off x="2801938" y="3079750"/>
            <a:ext cx="350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818566" name="Line 390"/>
          <p:cNvSpPr>
            <a:spLocks noChangeShapeType="1"/>
          </p:cNvSpPr>
          <p:nvPr/>
        </p:nvSpPr>
        <p:spPr bwMode="auto">
          <a:xfrm>
            <a:off x="7772400" y="2819400"/>
            <a:ext cx="495300" cy="5207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68" name="Line 392"/>
          <p:cNvSpPr>
            <a:spLocks noChangeShapeType="1"/>
          </p:cNvSpPr>
          <p:nvPr/>
        </p:nvSpPr>
        <p:spPr bwMode="auto">
          <a:xfrm>
            <a:off x="8585200" y="3851275"/>
            <a:ext cx="449263" cy="5556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69" name="Text Box 393"/>
          <p:cNvSpPr txBox="1">
            <a:spLocks noChangeArrowheads="1"/>
          </p:cNvSpPr>
          <p:nvPr/>
        </p:nvSpPr>
        <p:spPr bwMode="auto">
          <a:xfrm>
            <a:off x="6759575" y="5514975"/>
            <a:ext cx="236061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(When you hit a leaf node, output ch and then start again at the root!)</a:t>
            </a:r>
          </a:p>
        </p:txBody>
      </p:sp>
      <p:sp>
        <p:nvSpPr>
          <p:cNvPr id="818570" name="Text Box 394"/>
          <p:cNvSpPr txBox="1">
            <a:spLocks noChangeArrowheads="1"/>
          </p:cNvSpPr>
          <p:nvPr/>
        </p:nvSpPr>
        <p:spPr bwMode="auto">
          <a:xfrm>
            <a:off x="3011488" y="306705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_</a:t>
            </a:r>
          </a:p>
        </p:txBody>
      </p:sp>
      <p:sp>
        <p:nvSpPr>
          <p:cNvPr id="818572" name="Line 396"/>
          <p:cNvSpPr>
            <a:spLocks noChangeShapeType="1"/>
          </p:cNvSpPr>
          <p:nvPr/>
        </p:nvSpPr>
        <p:spPr bwMode="auto">
          <a:xfrm>
            <a:off x="7762875" y="2800350"/>
            <a:ext cx="495300" cy="5207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73" name="Line 397"/>
          <p:cNvSpPr>
            <a:spLocks noChangeShapeType="1"/>
          </p:cNvSpPr>
          <p:nvPr/>
        </p:nvSpPr>
        <p:spPr bwMode="auto">
          <a:xfrm flipH="1">
            <a:off x="7267575" y="3943350"/>
            <a:ext cx="314325" cy="522288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75" name="Text Box 399"/>
          <p:cNvSpPr txBox="1">
            <a:spLocks noChangeArrowheads="1"/>
          </p:cNvSpPr>
          <p:nvPr/>
        </p:nvSpPr>
        <p:spPr bwMode="auto">
          <a:xfrm>
            <a:off x="3246438" y="3079750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818577" name="Line 401"/>
          <p:cNvSpPr>
            <a:spLocks noChangeShapeType="1"/>
          </p:cNvSpPr>
          <p:nvPr/>
        </p:nvSpPr>
        <p:spPr bwMode="auto">
          <a:xfrm flipH="1">
            <a:off x="6161088" y="2895600"/>
            <a:ext cx="381000" cy="4572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79" name="Line 403"/>
          <p:cNvSpPr>
            <a:spLocks noChangeShapeType="1"/>
          </p:cNvSpPr>
          <p:nvPr/>
        </p:nvSpPr>
        <p:spPr bwMode="auto">
          <a:xfrm>
            <a:off x="6672263" y="3917950"/>
            <a:ext cx="392112" cy="5334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80" name="Rectangle 404"/>
          <p:cNvSpPr>
            <a:spLocks noChangeArrowheads="1"/>
          </p:cNvSpPr>
          <p:nvPr/>
        </p:nvSpPr>
        <p:spPr bwMode="auto">
          <a:xfrm>
            <a:off x="3479800" y="3079750"/>
            <a:ext cx="45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M</a:t>
            </a:r>
          </a:p>
        </p:txBody>
      </p:sp>
      <p:sp>
        <p:nvSpPr>
          <p:cNvPr id="818581" name="Rectangle 405"/>
          <p:cNvSpPr>
            <a:spLocks noChangeArrowheads="1"/>
          </p:cNvSpPr>
          <p:nvPr/>
        </p:nvSpPr>
        <p:spPr bwMode="auto">
          <a:xfrm>
            <a:off x="3794125" y="3057525"/>
            <a:ext cx="2106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_SAM_MAM.</a:t>
            </a:r>
          </a:p>
        </p:txBody>
      </p:sp>
      <p:grpSp>
        <p:nvGrpSpPr>
          <p:cNvPr id="818582" name="Group 406"/>
          <p:cNvGrpSpPr>
            <a:grpSpLocks/>
          </p:cNvGrpSpPr>
          <p:nvPr/>
        </p:nvGrpSpPr>
        <p:grpSpPr bwMode="auto">
          <a:xfrm>
            <a:off x="2514600" y="3733800"/>
            <a:ext cx="1897063" cy="1735138"/>
            <a:chOff x="288" y="1566"/>
            <a:chExt cx="1690" cy="1093"/>
          </a:xfrm>
        </p:grpSpPr>
        <p:sp>
          <p:nvSpPr>
            <p:cNvPr id="818583" name="Text Box 407"/>
            <p:cNvSpPr txBox="1">
              <a:spLocks noChangeArrowheads="1"/>
            </p:cNvSpPr>
            <p:nvPr/>
          </p:nvSpPr>
          <p:spPr bwMode="auto">
            <a:xfrm>
              <a:off x="288" y="1566"/>
              <a:ext cx="12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output.dat</a:t>
              </a:r>
            </a:p>
          </p:txBody>
        </p:sp>
        <p:sp>
          <p:nvSpPr>
            <p:cNvPr id="818584" name="Rectangle 408"/>
            <p:cNvSpPr>
              <a:spLocks noChangeArrowheads="1"/>
            </p:cNvSpPr>
            <p:nvPr/>
          </p:nvSpPr>
          <p:spPr bwMode="auto">
            <a:xfrm>
              <a:off x="346" y="1795"/>
              <a:ext cx="1632" cy="86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8586" name="Text Box 410"/>
          <p:cNvSpPr txBox="1">
            <a:spLocks noChangeArrowheads="1"/>
          </p:cNvSpPr>
          <p:nvPr/>
        </p:nvSpPr>
        <p:spPr bwMode="auto">
          <a:xfrm>
            <a:off x="2667000" y="4114800"/>
            <a:ext cx="1727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I AM SAM</a:t>
            </a:r>
          </a:p>
          <a:p>
            <a:r>
              <a:rPr lang="en-US">
                <a:solidFill>
                  <a:schemeClr val="tx1"/>
                </a:solidFill>
              </a:rPr>
              <a:t>MAM.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8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8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1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1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1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1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1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18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18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818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818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81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81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81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81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818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81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818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818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818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818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81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81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81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81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8179" grpId="0" build="p"/>
      <p:bldP spid="818267" grpId="0"/>
      <p:bldP spid="818267" grpId="1"/>
      <p:bldP spid="818293" grpId="0"/>
      <p:bldP spid="818293" grpId="1"/>
      <p:bldP spid="818338" grpId="0" animBg="1"/>
      <p:bldP spid="818557" grpId="0" animBg="1"/>
      <p:bldP spid="818557" grpId="1" animBg="1"/>
      <p:bldP spid="818559" grpId="0" animBg="1"/>
      <p:bldP spid="818559" grpId="1" animBg="1"/>
      <p:bldP spid="818561" grpId="0" animBg="1"/>
      <p:bldP spid="818561" grpId="1" animBg="1"/>
      <p:bldP spid="818562" grpId="0"/>
      <p:bldP spid="818562" grpId="1"/>
      <p:bldP spid="818563" grpId="0"/>
      <p:bldP spid="818564" grpId="0"/>
      <p:bldP spid="818566" grpId="0" animBg="1"/>
      <p:bldP spid="818566" grpId="1" animBg="1"/>
      <p:bldP spid="818568" grpId="0" animBg="1"/>
      <p:bldP spid="818568" grpId="1" animBg="1"/>
      <p:bldP spid="818569" grpId="0"/>
      <p:bldP spid="818569" grpId="1"/>
      <p:bldP spid="818569" grpId="2"/>
      <p:bldP spid="818569" grpId="3"/>
      <p:bldP spid="818569" grpId="4"/>
      <p:bldP spid="818570" grpId="0"/>
      <p:bldP spid="818572" grpId="0" animBg="1"/>
      <p:bldP spid="818572" grpId="1" animBg="1"/>
      <p:bldP spid="818573" grpId="0" animBg="1"/>
      <p:bldP spid="818573" grpId="1" animBg="1"/>
      <p:bldP spid="818575" grpId="0"/>
      <p:bldP spid="818577" grpId="0" animBg="1"/>
      <p:bldP spid="818579" grpId="0" animBg="1"/>
      <p:bldP spid="818580" grpId="0"/>
      <p:bldP spid="818581" grpId="0"/>
      <p:bldP spid="81858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A97F-7947-4FAC-9447-415CF43029DA}" type="slidenum">
              <a:rPr lang="en-US"/>
              <a:pPr/>
              <a:t>41</a:t>
            </a:fld>
            <a:endParaRPr lang="en-US"/>
          </a:p>
        </p:txBody>
      </p:sp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Balanced Search Trees</a:t>
            </a:r>
          </a:p>
        </p:txBody>
      </p:sp>
      <p:sp>
        <p:nvSpPr>
          <p:cNvPr id="664579" name="Text Box 3"/>
          <p:cNvSpPr txBox="1">
            <a:spLocks noChangeArrowheads="1"/>
          </p:cNvSpPr>
          <p:nvPr/>
        </p:nvSpPr>
        <p:spPr bwMode="auto">
          <a:xfrm>
            <a:off x="506413" y="1243717"/>
            <a:ext cx="78454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Question</a:t>
            </a:r>
            <a:r>
              <a:rPr lang="en-US" dirty="0"/>
              <a:t>: </a:t>
            </a:r>
          </a:p>
          <a:p>
            <a:pPr algn="ctr"/>
            <a:r>
              <a:rPr lang="en-US" dirty="0"/>
              <a:t>What happens if we insert the following values into a binary search tree?</a:t>
            </a:r>
          </a:p>
        </p:txBody>
      </p:sp>
      <p:sp>
        <p:nvSpPr>
          <p:cNvPr id="664580" name="Text Box 4"/>
          <p:cNvSpPr txBox="1">
            <a:spLocks noChangeArrowheads="1"/>
          </p:cNvSpPr>
          <p:nvPr/>
        </p:nvSpPr>
        <p:spPr bwMode="auto">
          <a:xfrm>
            <a:off x="1219200" y="2743200"/>
            <a:ext cx="6419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10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7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9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8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20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18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17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16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15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14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13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12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11</a:t>
            </a:r>
          </a:p>
        </p:txBody>
      </p:sp>
      <p:sp>
        <p:nvSpPr>
          <p:cNvPr id="664581" name="Text Box 5"/>
          <p:cNvSpPr txBox="1">
            <a:spLocks noChangeArrowheads="1"/>
          </p:cNvSpPr>
          <p:nvPr/>
        </p:nvSpPr>
        <p:spPr bwMode="auto">
          <a:xfrm>
            <a:off x="584812" y="4343400"/>
            <a:ext cx="78454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Question</a:t>
            </a:r>
            <a:r>
              <a:rPr lang="en-US" dirty="0"/>
              <a:t>: </a:t>
            </a:r>
          </a:p>
          <a:p>
            <a:pPr algn="ctr"/>
            <a:r>
              <a:rPr lang="en-US" dirty="0"/>
              <a:t>What is the </a:t>
            </a:r>
            <a:r>
              <a:rPr lang="en-US" i="1" dirty="0">
                <a:solidFill>
                  <a:srgbClr val="006666"/>
                </a:solidFill>
              </a:rPr>
              <a:t>approximate</a:t>
            </a:r>
            <a:r>
              <a:rPr lang="en-US" i="1" dirty="0"/>
              <a:t> </a:t>
            </a:r>
            <a:r>
              <a:rPr lang="en-US" dirty="0"/>
              <a:t>big-oh cost of searching </a:t>
            </a:r>
            <a:br>
              <a:rPr lang="en-US" dirty="0"/>
            </a:br>
            <a:r>
              <a:rPr lang="en-US" dirty="0"/>
              <a:t>for a value in this tree?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048000" y="5830669"/>
            <a:ext cx="30460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O(N)… YUCK!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908242" y="3336965"/>
            <a:ext cx="50417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Right! We get an</a:t>
            </a:r>
            <a:r>
              <a:rPr lang="en-US" dirty="0">
                <a:solidFill>
                  <a:srgbClr val="FF0000"/>
                </a:solidFill>
              </a:rPr>
              <a:t> unbalanced </a:t>
            </a:r>
            <a:r>
              <a:rPr lang="en-US" dirty="0">
                <a:solidFill>
                  <a:schemeClr val="tx1"/>
                </a:solidFill>
              </a:rPr>
              <a:t>tree!</a:t>
            </a:r>
          </a:p>
        </p:txBody>
      </p:sp>
    </p:spTree>
    <p:extLst>
      <p:ext uri="{BB962C8B-B14F-4D97-AF65-F5344CB8AC3E}">
        <p14:creationId xmlns:p14="http://schemas.microsoft.com/office/powerpoint/2010/main" val="279958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66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80" grpId="0"/>
      <p:bldP spid="664581" grpId="0"/>
      <p:bldP spid="7" grpId="0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F0E3-5004-4190-9C26-8C3A6A4D1D7B}" type="slidenum">
              <a:rPr lang="en-US"/>
              <a:pPr/>
              <a:t>42</a:t>
            </a:fld>
            <a:endParaRPr lang="en-US"/>
          </a:p>
        </p:txBody>
      </p:sp>
      <p:sp>
        <p:nvSpPr>
          <p:cNvPr id="666626" name="Text Box 2"/>
          <p:cNvSpPr txBox="1">
            <a:spLocks noChangeArrowheads="1"/>
          </p:cNvSpPr>
          <p:nvPr/>
        </p:nvSpPr>
        <p:spPr bwMode="auto">
          <a:xfrm>
            <a:off x="187325" y="1155700"/>
            <a:ext cx="385127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In real life, BSTs often end up looking just like our example, especially after repeated insertions and deletions.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Balanced Search Trees</a:t>
            </a:r>
          </a:p>
        </p:txBody>
      </p:sp>
      <p:sp>
        <p:nvSpPr>
          <p:cNvPr id="666628" name="Text Box 4"/>
          <p:cNvSpPr txBox="1">
            <a:spLocks noChangeArrowheads="1"/>
          </p:cNvSpPr>
          <p:nvPr/>
        </p:nvSpPr>
        <p:spPr bwMode="auto">
          <a:xfrm>
            <a:off x="85135" y="3296043"/>
            <a:ext cx="426243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It’d be nice if we could come up with an improved BST ADT that </a:t>
            </a:r>
            <a:r>
              <a:rPr lang="en-US" i="1" dirty="0">
                <a:solidFill>
                  <a:srgbClr val="6600CC"/>
                </a:solidFill>
              </a:rPr>
              <a:t>always maintains its balance</a:t>
            </a:r>
            <a:r>
              <a:rPr lang="en-US" dirty="0"/>
              <a:t>.</a:t>
            </a:r>
          </a:p>
        </p:txBody>
      </p:sp>
      <p:sp>
        <p:nvSpPr>
          <p:cNvPr id="666629" name="Text Box 5"/>
          <p:cNvSpPr txBox="1">
            <a:spLocks noChangeArrowheads="1"/>
          </p:cNvSpPr>
          <p:nvPr/>
        </p:nvSpPr>
        <p:spPr bwMode="auto">
          <a:xfrm>
            <a:off x="-107746" y="5125836"/>
            <a:ext cx="4648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This would ensure that all insertions, searches and deletions would be </a:t>
            </a:r>
            <a:r>
              <a:rPr lang="en-US" dirty="0">
                <a:solidFill>
                  <a:schemeClr val="accent2"/>
                </a:solidFill>
              </a:rPr>
              <a:t>O(log n).</a:t>
            </a:r>
          </a:p>
        </p:txBody>
      </p:sp>
      <p:pic>
        <p:nvPicPr>
          <p:cNvPr id="6666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0" y="838200"/>
            <a:ext cx="4572000" cy="58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132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628" grpId="0"/>
      <p:bldP spid="66662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2542-614B-4052-ACDF-09D84D517E99}" type="slidenum">
              <a:rPr lang="en-US"/>
              <a:pPr/>
              <a:t>43</a:t>
            </a:fld>
            <a:endParaRPr lang="en-US"/>
          </a:p>
        </p:txBody>
      </p:sp>
      <p:sp>
        <p:nvSpPr>
          <p:cNvPr id="668674" name="Text Box 2"/>
          <p:cNvSpPr txBox="1">
            <a:spLocks noChangeArrowheads="1"/>
          </p:cNvSpPr>
          <p:nvPr/>
        </p:nvSpPr>
        <p:spPr bwMode="auto">
          <a:xfrm>
            <a:off x="822325" y="15700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68675" name="Text Box 3"/>
          <p:cNvSpPr txBox="1">
            <a:spLocks noChangeArrowheads="1"/>
          </p:cNvSpPr>
          <p:nvPr/>
        </p:nvSpPr>
        <p:spPr bwMode="auto">
          <a:xfrm>
            <a:off x="517525" y="1112838"/>
            <a:ext cx="8070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Well, guess what?</a:t>
            </a:r>
          </a:p>
        </p:txBody>
      </p:sp>
      <p:sp>
        <p:nvSpPr>
          <p:cNvPr id="668677" name="Rectangle 5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Balanced Search Trees</a:t>
            </a:r>
          </a:p>
        </p:txBody>
      </p:sp>
      <p:sp>
        <p:nvSpPr>
          <p:cNvPr id="668678" name="Text Box 6"/>
          <p:cNvSpPr txBox="1">
            <a:spLocks noChangeArrowheads="1"/>
          </p:cNvSpPr>
          <p:nvPr/>
        </p:nvSpPr>
        <p:spPr bwMode="auto">
          <a:xfrm>
            <a:off x="517525" y="1856344"/>
            <a:ext cx="83677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CS nerds have come to the rescue! 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17524" y="2585169"/>
            <a:ext cx="83677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They’ve invented numerous improved binary search tree ADTs like </a:t>
            </a:r>
            <a:r>
              <a:rPr lang="en-US" dirty="0">
                <a:solidFill>
                  <a:srgbClr val="7030A0"/>
                </a:solidFill>
              </a:rPr>
              <a:t>2-3 Trees</a:t>
            </a:r>
            <a:r>
              <a:rPr lang="en-US" dirty="0"/>
              <a:t>, </a:t>
            </a:r>
            <a:r>
              <a:rPr lang="en-US" dirty="0">
                <a:solidFill>
                  <a:srgbClr val="FF3300"/>
                </a:solidFill>
              </a:rPr>
              <a:t>Red-Black Trees</a:t>
            </a:r>
            <a:r>
              <a:rPr lang="en-US" dirty="0"/>
              <a:t>, and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AVL Trees</a:t>
            </a:r>
            <a:r>
              <a:rPr lang="en-US" dirty="0"/>
              <a:t>.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49682" y="3810000"/>
            <a:ext cx="83677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These BST variations work (mostly) </a:t>
            </a:r>
            <a:br>
              <a:rPr lang="en-US" dirty="0"/>
            </a:br>
            <a:r>
              <a:rPr lang="en-US" dirty="0"/>
              <a:t>just like a regular binary search tree…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31506" y="5034831"/>
            <a:ext cx="83677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but every time you add/delete a value, they automatically shift the nodes around so the tree is balanced!</a:t>
            </a:r>
          </a:p>
        </p:txBody>
      </p:sp>
    </p:spTree>
    <p:extLst>
      <p:ext uri="{BB962C8B-B14F-4D97-AF65-F5344CB8AC3E}">
        <p14:creationId xmlns:p14="http://schemas.microsoft.com/office/powerpoint/2010/main" val="112970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678" grpId="0"/>
      <p:bldP spid="8" grpId="0"/>
      <p:bldP spid="9" grpId="0"/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9CB0-94AD-4746-AABA-B1DB66759E08}" type="slidenum">
              <a:rPr lang="en-US"/>
              <a:pPr/>
              <a:t>44</a:t>
            </a:fld>
            <a:endParaRPr lang="en-US"/>
          </a:p>
        </p:txBody>
      </p:sp>
      <p:grpSp>
        <p:nvGrpSpPr>
          <p:cNvPr id="775170" name="Group 2"/>
          <p:cNvGrpSpPr>
            <a:grpSpLocks/>
          </p:cNvGrpSpPr>
          <p:nvPr/>
        </p:nvGrpSpPr>
        <p:grpSpPr bwMode="auto">
          <a:xfrm>
            <a:off x="534988" y="3524250"/>
            <a:ext cx="900112" cy="1171575"/>
            <a:chOff x="2256" y="1392"/>
            <a:chExt cx="912" cy="588"/>
          </a:xfrm>
        </p:grpSpPr>
        <p:sp>
          <p:nvSpPr>
            <p:cNvPr id="775171" name="Rectangle 3"/>
            <p:cNvSpPr>
              <a:spLocks noChangeArrowheads="1"/>
            </p:cNvSpPr>
            <p:nvPr/>
          </p:nvSpPr>
          <p:spPr bwMode="auto">
            <a:xfrm>
              <a:off x="235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2" name="Rectangle 4"/>
            <p:cNvSpPr>
              <a:spLocks noChangeArrowheads="1"/>
            </p:cNvSpPr>
            <p:nvPr/>
          </p:nvSpPr>
          <p:spPr bwMode="auto">
            <a:xfrm>
              <a:off x="225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3" name="Rectangle 5"/>
            <p:cNvSpPr>
              <a:spLocks noChangeArrowheads="1"/>
            </p:cNvSpPr>
            <p:nvPr/>
          </p:nvSpPr>
          <p:spPr bwMode="auto">
            <a:xfrm>
              <a:off x="249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4" name="Line 6"/>
            <p:cNvSpPr>
              <a:spLocks noChangeShapeType="1"/>
            </p:cNvSpPr>
            <p:nvPr/>
          </p:nvSpPr>
          <p:spPr bwMode="auto">
            <a:xfrm flipH="1">
              <a:off x="235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5" name="Line 7"/>
            <p:cNvSpPr>
              <a:spLocks noChangeShapeType="1"/>
            </p:cNvSpPr>
            <p:nvPr/>
          </p:nvSpPr>
          <p:spPr bwMode="auto">
            <a:xfrm>
              <a:off x="249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6" name="Rectangle 8"/>
            <p:cNvSpPr>
              <a:spLocks noChangeArrowheads="1"/>
            </p:cNvSpPr>
            <p:nvPr/>
          </p:nvSpPr>
          <p:spPr bwMode="auto">
            <a:xfrm>
              <a:off x="2592" y="139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7" name="Line 9"/>
            <p:cNvSpPr>
              <a:spLocks noChangeShapeType="1"/>
            </p:cNvSpPr>
            <p:nvPr/>
          </p:nvSpPr>
          <p:spPr bwMode="auto">
            <a:xfrm flipH="1">
              <a:off x="2500" y="1504"/>
              <a:ext cx="154" cy="16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8" name="Line 10"/>
            <p:cNvSpPr>
              <a:spLocks noChangeShapeType="1"/>
            </p:cNvSpPr>
            <p:nvPr/>
          </p:nvSpPr>
          <p:spPr bwMode="auto">
            <a:xfrm>
              <a:off x="2735" y="1513"/>
              <a:ext cx="154" cy="155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9" name="Rectangle 11"/>
            <p:cNvSpPr>
              <a:spLocks noChangeArrowheads="1"/>
            </p:cNvSpPr>
            <p:nvPr/>
          </p:nvSpPr>
          <p:spPr bwMode="auto">
            <a:xfrm>
              <a:off x="283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80" name="Rectangle 12"/>
            <p:cNvSpPr>
              <a:spLocks noChangeArrowheads="1"/>
            </p:cNvSpPr>
            <p:nvPr/>
          </p:nvSpPr>
          <p:spPr bwMode="auto">
            <a:xfrm>
              <a:off x="273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81" name="Rectangle 13"/>
            <p:cNvSpPr>
              <a:spLocks noChangeArrowheads="1"/>
            </p:cNvSpPr>
            <p:nvPr/>
          </p:nvSpPr>
          <p:spPr bwMode="auto">
            <a:xfrm>
              <a:off x="297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82" name="Line 14"/>
            <p:cNvSpPr>
              <a:spLocks noChangeShapeType="1"/>
            </p:cNvSpPr>
            <p:nvPr/>
          </p:nvSpPr>
          <p:spPr bwMode="auto">
            <a:xfrm flipH="1">
              <a:off x="283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83" name="Line 15"/>
            <p:cNvSpPr>
              <a:spLocks noChangeShapeType="1"/>
            </p:cNvSpPr>
            <p:nvPr/>
          </p:nvSpPr>
          <p:spPr bwMode="auto">
            <a:xfrm>
              <a:off x="297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5184" name="Rectangle 16"/>
          <p:cNvSpPr>
            <a:spLocks noChangeArrowheads="1"/>
          </p:cNvSpPr>
          <p:nvPr/>
        </p:nvSpPr>
        <p:spPr bwMode="auto">
          <a:xfrm>
            <a:off x="2665413" y="3395663"/>
            <a:ext cx="225425" cy="315912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5" name="Line 17"/>
          <p:cNvSpPr>
            <a:spLocks noChangeShapeType="1"/>
          </p:cNvSpPr>
          <p:nvPr/>
        </p:nvSpPr>
        <p:spPr bwMode="auto">
          <a:xfrm flipH="1">
            <a:off x="2333625" y="3625850"/>
            <a:ext cx="422275" cy="102235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6" name="Line 18"/>
          <p:cNvSpPr>
            <a:spLocks noChangeShapeType="1"/>
          </p:cNvSpPr>
          <p:nvPr/>
        </p:nvSpPr>
        <p:spPr bwMode="auto">
          <a:xfrm>
            <a:off x="2808288" y="3638550"/>
            <a:ext cx="466725" cy="985838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7" name="Rectangle 19"/>
          <p:cNvSpPr>
            <a:spLocks noChangeArrowheads="1"/>
          </p:cNvSpPr>
          <p:nvPr/>
        </p:nvSpPr>
        <p:spPr bwMode="auto">
          <a:xfrm>
            <a:off x="1793875" y="2554288"/>
            <a:ext cx="225425" cy="314325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8" name="Line 20"/>
          <p:cNvSpPr>
            <a:spLocks noChangeShapeType="1"/>
          </p:cNvSpPr>
          <p:nvPr/>
        </p:nvSpPr>
        <p:spPr bwMode="auto">
          <a:xfrm flipH="1">
            <a:off x="968375" y="2847975"/>
            <a:ext cx="860425" cy="658813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9" name="Line 21"/>
          <p:cNvSpPr>
            <a:spLocks noChangeShapeType="1"/>
          </p:cNvSpPr>
          <p:nvPr/>
        </p:nvSpPr>
        <p:spPr bwMode="auto">
          <a:xfrm>
            <a:off x="1981200" y="2847975"/>
            <a:ext cx="768350" cy="56515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75190" name="Group 22"/>
          <p:cNvGrpSpPr>
            <a:grpSpLocks/>
          </p:cNvGrpSpPr>
          <p:nvPr/>
        </p:nvGrpSpPr>
        <p:grpSpPr bwMode="auto">
          <a:xfrm>
            <a:off x="1944688" y="4635500"/>
            <a:ext cx="900112" cy="1171575"/>
            <a:chOff x="2256" y="1392"/>
            <a:chExt cx="912" cy="588"/>
          </a:xfrm>
        </p:grpSpPr>
        <p:sp>
          <p:nvSpPr>
            <p:cNvPr id="775191" name="Rectangle 23"/>
            <p:cNvSpPr>
              <a:spLocks noChangeArrowheads="1"/>
            </p:cNvSpPr>
            <p:nvPr/>
          </p:nvSpPr>
          <p:spPr bwMode="auto">
            <a:xfrm>
              <a:off x="235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2" name="Rectangle 24"/>
            <p:cNvSpPr>
              <a:spLocks noChangeArrowheads="1"/>
            </p:cNvSpPr>
            <p:nvPr/>
          </p:nvSpPr>
          <p:spPr bwMode="auto">
            <a:xfrm>
              <a:off x="225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3" name="Rectangle 25"/>
            <p:cNvSpPr>
              <a:spLocks noChangeArrowheads="1"/>
            </p:cNvSpPr>
            <p:nvPr/>
          </p:nvSpPr>
          <p:spPr bwMode="auto">
            <a:xfrm>
              <a:off x="249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4" name="Line 26"/>
            <p:cNvSpPr>
              <a:spLocks noChangeShapeType="1"/>
            </p:cNvSpPr>
            <p:nvPr/>
          </p:nvSpPr>
          <p:spPr bwMode="auto">
            <a:xfrm flipH="1">
              <a:off x="235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5" name="Line 27"/>
            <p:cNvSpPr>
              <a:spLocks noChangeShapeType="1"/>
            </p:cNvSpPr>
            <p:nvPr/>
          </p:nvSpPr>
          <p:spPr bwMode="auto">
            <a:xfrm>
              <a:off x="249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6" name="Rectangle 28"/>
            <p:cNvSpPr>
              <a:spLocks noChangeArrowheads="1"/>
            </p:cNvSpPr>
            <p:nvPr/>
          </p:nvSpPr>
          <p:spPr bwMode="auto">
            <a:xfrm>
              <a:off x="2592" y="139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7" name="Line 29"/>
            <p:cNvSpPr>
              <a:spLocks noChangeShapeType="1"/>
            </p:cNvSpPr>
            <p:nvPr/>
          </p:nvSpPr>
          <p:spPr bwMode="auto">
            <a:xfrm flipH="1">
              <a:off x="2500" y="1504"/>
              <a:ext cx="154" cy="16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8" name="Line 30"/>
            <p:cNvSpPr>
              <a:spLocks noChangeShapeType="1"/>
            </p:cNvSpPr>
            <p:nvPr/>
          </p:nvSpPr>
          <p:spPr bwMode="auto">
            <a:xfrm>
              <a:off x="2735" y="1513"/>
              <a:ext cx="154" cy="155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9" name="Rectangle 31"/>
            <p:cNvSpPr>
              <a:spLocks noChangeArrowheads="1"/>
            </p:cNvSpPr>
            <p:nvPr/>
          </p:nvSpPr>
          <p:spPr bwMode="auto">
            <a:xfrm>
              <a:off x="283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0" name="Rectangle 32"/>
            <p:cNvSpPr>
              <a:spLocks noChangeArrowheads="1"/>
            </p:cNvSpPr>
            <p:nvPr/>
          </p:nvSpPr>
          <p:spPr bwMode="auto">
            <a:xfrm>
              <a:off x="273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1" name="Rectangle 33"/>
            <p:cNvSpPr>
              <a:spLocks noChangeArrowheads="1"/>
            </p:cNvSpPr>
            <p:nvPr/>
          </p:nvSpPr>
          <p:spPr bwMode="auto">
            <a:xfrm>
              <a:off x="297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2" name="Line 34"/>
            <p:cNvSpPr>
              <a:spLocks noChangeShapeType="1"/>
            </p:cNvSpPr>
            <p:nvPr/>
          </p:nvSpPr>
          <p:spPr bwMode="auto">
            <a:xfrm flipH="1">
              <a:off x="283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3" name="Line 35"/>
            <p:cNvSpPr>
              <a:spLocks noChangeShapeType="1"/>
            </p:cNvSpPr>
            <p:nvPr/>
          </p:nvSpPr>
          <p:spPr bwMode="auto">
            <a:xfrm>
              <a:off x="297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75204" name="Group 36"/>
          <p:cNvGrpSpPr>
            <a:grpSpLocks/>
          </p:cNvGrpSpPr>
          <p:nvPr/>
        </p:nvGrpSpPr>
        <p:grpSpPr bwMode="auto">
          <a:xfrm>
            <a:off x="2909888" y="4648200"/>
            <a:ext cx="900112" cy="1171575"/>
            <a:chOff x="2256" y="1392"/>
            <a:chExt cx="912" cy="588"/>
          </a:xfrm>
        </p:grpSpPr>
        <p:sp>
          <p:nvSpPr>
            <p:cNvPr id="775205" name="Rectangle 37"/>
            <p:cNvSpPr>
              <a:spLocks noChangeArrowheads="1"/>
            </p:cNvSpPr>
            <p:nvPr/>
          </p:nvSpPr>
          <p:spPr bwMode="auto">
            <a:xfrm>
              <a:off x="235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6" name="Rectangle 38"/>
            <p:cNvSpPr>
              <a:spLocks noChangeArrowheads="1"/>
            </p:cNvSpPr>
            <p:nvPr/>
          </p:nvSpPr>
          <p:spPr bwMode="auto">
            <a:xfrm>
              <a:off x="225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7" name="Rectangle 39"/>
            <p:cNvSpPr>
              <a:spLocks noChangeArrowheads="1"/>
            </p:cNvSpPr>
            <p:nvPr/>
          </p:nvSpPr>
          <p:spPr bwMode="auto">
            <a:xfrm>
              <a:off x="249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8" name="Line 40"/>
            <p:cNvSpPr>
              <a:spLocks noChangeShapeType="1"/>
            </p:cNvSpPr>
            <p:nvPr/>
          </p:nvSpPr>
          <p:spPr bwMode="auto">
            <a:xfrm flipH="1">
              <a:off x="235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9" name="Line 41"/>
            <p:cNvSpPr>
              <a:spLocks noChangeShapeType="1"/>
            </p:cNvSpPr>
            <p:nvPr/>
          </p:nvSpPr>
          <p:spPr bwMode="auto">
            <a:xfrm>
              <a:off x="249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0" name="Rectangle 42"/>
            <p:cNvSpPr>
              <a:spLocks noChangeArrowheads="1"/>
            </p:cNvSpPr>
            <p:nvPr/>
          </p:nvSpPr>
          <p:spPr bwMode="auto">
            <a:xfrm>
              <a:off x="2592" y="139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1" name="Line 43"/>
            <p:cNvSpPr>
              <a:spLocks noChangeShapeType="1"/>
            </p:cNvSpPr>
            <p:nvPr/>
          </p:nvSpPr>
          <p:spPr bwMode="auto">
            <a:xfrm flipH="1">
              <a:off x="2500" y="1504"/>
              <a:ext cx="154" cy="16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2" name="Line 44"/>
            <p:cNvSpPr>
              <a:spLocks noChangeShapeType="1"/>
            </p:cNvSpPr>
            <p:nvPr/>
          </p:nvSpPr>
          <p:spPr bwMode="auto">
            <a:xfrm>
              <a:off x="2735" y="1513"/>
              <a:ext cx="154" cy="155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3" name="Rectangle 45"/>
            <p:cNvSpPr>
              <a:spLocks noChangeArrowheads="1"/>
            </p:cNvSpPr>
            <p:nvPr/>
          </p:nvSpPr>
          <p:spPr bwMode="auto">
            <a:xfrm>
              <a:off x="283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4" name="Rectangle 46"/>
            <p:cNvSpPr>
              <a:spLocks noChangeArrowheads="1"/>
            </p:cNvSpPr>
            <p:nvPr/>
          </p:nvSpPr>
          <p:spPr bwMode="auto">
            <a:xfrm>
              <a:off x="273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5" name="Rectangle 47"/>
            <p:cNvSpPr>
              <a:spLocks noChangeArrowheads="1"/>
            </p:cNvSpPr>
            <p:nvPr/>
          </p:nvSpPr>
          <p:spPr bwMode="auto">
            <a:xfrm>
              <a:off x="297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6" name="Line 48"/>
            <p:cNvSpPr>
              <a:spLocks noChangeShapeType="1"/>
            </p:cNvSpPr>
            <p:nvPr/>
          </p:nvSpPr>
          <p:spPr bwMode="auto">
            <a:xfrm flipH="1">
              <a:off x="283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7" name="Line 49"/>
            <p:cNvSpPr>
              <a:spLocks noChangeShapeType="1"/>
            </p:cNvSpPr>
            <p:nvPr/>
          </p:nvSpPr>
          <p:spPr bwMode="auto">
            <a:xfrm>
              <a:off x="297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5218" name="Text Box 50"/>
          <p:cNvSpPr txBox="1">
            <a:spLocks noChangeArrowheads="1"/>
          </p:cNvSpPr>
          <p:nvPr/>
        </p:nvSpPr>
        <p:spPr bwMode="auto">
          <a:xfrm>
            <a:off x="1709738" y="2514600"/>
            <a:ext cx="352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J</a:t>
            </a:r>
          </a:p>
        </p:txBody>
      </p:sp>
      <p:sp>
        <p:nvSpPr>
          <p:cNvPr id="775219" name="Text Box 51"/>
          <p:cNvSpPr txBox="1">
            <a:spLocks noChangeArrowheads="1"/>
          </p:cNvSpPr>
          <p:nvPr/>
        </p:nvSpPr>
        <p:spPr bwMode="auto">
          <a:xfrm>
            <a:off x="788988" y="3471863"/>
            <a:ext cx="344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B</a:t>
            </a:r>
          </a:p>
        </p:txBody>
      </p:sp>
      <p:sp>
        <p:nvSpPr>
          <p:cNvPr id="775220" name="Text Box 52"/>
          <p:cNvSpPr txBox="1">
            <a:spLocks noChangeArrowheads="1"/>
          </p:cNvSpPr>
          <p:nvPr/>
        </p:nvSpPr>
        <p:spPr bwMode="auto">
          <a:xfrm>
            <a:off x="2601913" y="3359150"/>
            <a:ext cx="357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T</a:t>
            </a:r>
          </a:p>
        </p:txBody>
      </p:sp>
      <p:sp>
        <p:nvSpPr>
          <p:cNvPr id="775221" name="Text Box 53"/>
          <p:cNvSpPr txBox="1">
            <a:spLocks noChangeArrowheads="1"/>
          </p:cNvSpPr>
          <p:nvPr/>
        </p:nvSpPr>
        <p:spPr bwMode="auto">
          <a:xfrm>
            <a:off x="2176463" y="4557713"/>
            <a:ext cx="344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R</a:t>
            </a:r>
          </a:p>
        </p:txBody>
      </p:sp>
      <p:sp>
        <p:nvSpPr>
          <p:cNvPr id="775222" name="Text Box 54"/>
          <p:cNvSpPr txBox="1">
            <a:spLocks noChangeArrowheads="1"/>
          </p:cNvSpPr>
          <p:nvPr/>
        </p:nvSpPr>
        <p:spPr bwMode="auto">
          <a:xfrm>
            <a:off x="3130550" y="4570413"/>
            <a:ext cx="36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Z</a:t>
            </a:r>
          </a:p>
        </p:txBody>
      </p:sp>
      <p:sp>
        <p:nvSpPr>
          <p:cNvPr id="775227" name="Rectangle 59"/>
          <p:cNvSpPr>
            <a:spLocks noGrp="1" noChangeArrowheads="1"/>
          </p:cNvSpPr>
          <p:nvPr>
            <p:ph type="title"/>
          </p:nvPr>
        </p:nvSpPr>
        <p:spPr>
          <a:xfrm>
            <a:off x="693738" y="-304800"/>
            <a:ext cx="7772400" cy="1143000"/>
          </a:xfrm>
          <a:noFill/>
          <a:ln/>
        </p:spPr>
        <p:txBody>
          <a:bodyPr/>
          <a:lstStyle/>
          <a:p>
            <a:r>
              <a:rPr lang="en-US" sz="3200" dirty="0"/>
              <a:t>Balancing a Tree On Insertion</a:t>
            </a:r>
          </a:p>
        </p:txBody>
      </p:sp>
      <p:sp>
        <p:nvSpPr>
          <p:cNvPr id="775228" name="Text Box 60"/>
          <p:cNvSpPr txBox="1">
            <a:spLocks noChangeArrowheads="1"/>
          </p:cNvSpPr>
          <p:nvPr/>
        </p:nvSpPr>
        <p:spPr bwMode="auto">
          <a:xfrm>
            <a:off x="76200" y="773143"/>
            <a:ext cx="9067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For example, the </a:t>
            </a:r>
            <a:r>
              <a:rPr lang="en-US" sz="2000" dirty="0">
                <a:solidFill>
                  <a:srgbClr val="FF0000"/>
                </a:solidFill>
              </a:rPr>
              <a:t>AVL Tree</a:t>
            </a:r>
            <a:r>
              <a:rPr lang="en-US" sz="2000" dirty="0"/>
              <a:t> tracks the height of </a:t>
            </a:r>
            <a:r>
              <a:rPr lang="en-US" sz="2000" dirty="0">
                <a:solidFill>
                  <a:srgbClr val="FF0000"/>
                </a:solidFill>
              </a:rPr>
              <a:t>ALL</a:t>
            </a:r>
            <a:r>
              <a:rPr lang="en-US" sz="2000" dirty="0"/>
              <a:t> subtrees in the BST.</a:t>
            </a:r>
          </a:p>
        </p:txBody>
      </p:sp>
      <p:grpSp>
        <p:nvGrpSpPr>
          <p:cNvPr id="775229" name="Group 61"/>
          <p:cNvGrpSpPr>
            <a:grpSpLocks/>
          </p:cNvGrpSpPr>
          <p:nvPr/>
        </p:nvGrpSpPr>
        <p:grpSpPr bwMode="auto">
          <a:xfrm>
            <a:off x="1409095" y="4595078"/>
            <a:ext cx="500063" cy="1282397"/>
            <a:chOff x="-27" y="2016"/>
            <a:chExt cx="315" cy="864"/>
          </a:xfrm>
        </p:grpSpPr>
        <p:grpSp>
          <p:nvGrpSpPr>
            <p:cNvPr id="775230" name="Group 62"/>
            <p:cNvGrpSpPr>
              <a:grpSpLocks/>
            </p:cNvGrpSpPr>
            <p:nvPr/>
          </p:nvGrpSpPr>
          <p:grpSpPr bwMode="auto">
            <a:xfrm>
              <a:off x="144" y="2016"/>
              <a:ext cx="144" cy="864"/>
              <a:chOff x="69" y="2016"/>
              <a:chExt cx="144" cy="864"/>
            </a:xfrm>
          </p:grpSpPr>
          <p:sp>
            <p:nvSpPr>
              <p:cNvPr id="775231" name="Line 63"/>
              <p:cNvSpPr>
                <a:spLocks noChangeShapeType="1"/>
              </p:cNvSpPr>
              <p:nvPr/>
            </p:nvSpPr>
            <p:spPr bwMode="auto">
              <a:xfrm>
                <a:off x="144" y="2016"/>
                <a:ext cx="0" cy="864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32" name="Line 64"/>
              <p:cNvSpPr>
                <a:spLocks noChangeShapeType="1"/>
              </p:cNvSpPr>
              <p:nvPr/>
            </p:nvSpPr>
            <p:spPr bwMode="auto">
              <a:xfrm>
                <a:off x="69" y="2016"/>
                <a:ext cx="144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33" name="Line 65"/>
              <p:cNvSpPr>
                <a:spLocks noChangeShapeType="1"/>
              </p:cNvSpPr>
              <p:nvPr/>
            </p:nvSpPr>
            <p:spPr bwMode="auto">
              <a:xfrm>
                <a:off x="69" y="2872"/>
                <a:ext cx="144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75234" name="Text Box 66"/>
            <p:cNvSpPr txBox="1">
              <a:spLocks noChangeArrowheads="1"/>
            </p:cNvSpPr>
            <p:nvPr/>
          </p:nvSpPr>
          <p:spPr bwMode="auto">
            <a:xfrm rot="16200000">
              <a:off x="0" y="231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</p:grpSp>
      <p:sp>
        <p:nvSpPr>
          <p:cNvPr id="213" name="AutoShape 50"/>
          <p:cNvSpPr>
            <a:spLocks noChangeArrowheads="1"/>
          </p:cNvSpPr>
          <p:nvPr/>
        </p:nvSpPr>
        <p:spPr bwMode="auto">
          <a:xfrm>
            <a:off x="3552412" y="2531100"/>
            <a:ext cx="2238788" cy="802850"/>
          </a:xfrm>
          <a:prstGeom prst="wedgeRoundRectCallout">
            <a:avLst>
              <a:gd name="adj1" fmla="val -75369"/>
              <a:gd name="adj2" fmla="val 50101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800" dirty="0"/>
              <a:t>Consider node </a:t>
            </a:r>
            <a:r>
              <a:rPr lang="en-US" sz="1800" dirty="0">
                <a:solidFill>
                  <a:srgbClr val="FF0000"/>
                </a:solidFill>
              </a:rPr>
              <a:t>T</a:t>
            </a:r>
            <a:r>
              <a:rPr lang="en-US" sz="1800" dirty="0"/>
              <a:t>…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17" name="AutoShape 50"/>
          <p:cNvSpPr>
            <a:spLocks noChangeArrowheads="1"/>
          </p:cNvSpPr>
          <p:nvPr/>
        </p:nvSpPr>
        <p:spPr bwMode="auto">
          <a:xfrm>
            <a:off x="102025" y="5189366"/>
            <a:ext cx="1115949" cy="1363833"/>
          </a:xfrm>
          <a:prstGeom prst="wedgeRoundRectCallout">
            <a:avLst>
              <a:gd name="adj1" fmla="val 77877"/>
              <a:gd name="adj2" fmla="val -41443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600" dirty="0"/>
              <a:t>Its left subtree has a height </a:t>
            </a:r>
            <a:br>
              <a:rPr lang="en-US" sz="1600" dirty="0"/>
            </a:br>
            <a:r>
              <a:rPr lang="en-US" sz="1600" dirty="0"/>
              <a:t>of 3…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18" name="AutoShape 50"/>
          <p:cNvSpPr>
            <a:spLocks noChangeArrowheads="1"/>
          </p:cNvSpPr>
          <p:nvPr/>
        </p:nvSpPr>
        <p:spPr bwMode="auto">
          <a:xfrm>
            <a:off x="5266880" y="5351346"/>
            <a:ext cx="2191891" cy="828610"/>
          </a:xfrm>
          <a:prstGeom prst="wedgeRoundRectCallout">
            <a:avLst>
              <a:gd name="adj1" fmla="val -97561"/>
              <a:gd name="adj2" fmla="val -60509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800" dirty="0"/>
              <a:t>And its right subtree has a height of 3 too…</a:t>
            </a:r>
            <a:endParaRPr lang="en-US" sz="1800" dirty="0">
              <a:solidFill>
                <a:srgbClr val="FF0000"/>
              </a:solidFill>
            </a:endParaRPr>
          </a:p>
        </p:txBody>
      </p:sp>
      <p:grpSp>
        <p:nvGrpSpPr>
          <p:cNvPr id="73" name="Group 61"/>
          <p:cNvGrpSpPr>
            <a:grpSpLocks/>
          </p:cNvGrpSpPr>
          <p:nvPr/>
        </p:nvGrpSpPr>
        <p:grpSpPr bwMode="auto">
          <a:xfrm>
            <a:off x="3597275" y="4570412"/>
            <a:ext cx="500063" cy="1282397"/>
            <a:chOff x="-27" y="2016"/>
            <a:chExt cx="315" cy="864"/>
          </a:xfrm>
        </p:grpSpPr>
        <p:grpSp>
          <p:nvGrpSpPr>
            <p:cNvPr id="74" name="Group 62"/>
            <p:cNvGrpSpPr>
              <a:grpSpLocks/>
            </p:cNvGrpSpPr>
            <p:nvPr/>
          </p:nvGrpSpPr>
          <p:grpSpPr bwMode="auto">
            <a:xfrm>
              <a:off x="144" y="2016"/>
              <a:ext cx="144" cy="864"/>
              <a:chOff x="69" y="2016"/>
              <a:chExt cx="144" cy="864"/>
            </a:xfrm>
          </p:grpSpPr>
          <p:sp>
            <p:nvSpPr>
              <p:cNvPr id="76" name="Line 63"/>
              <p:cNvSpPr>
                <a:spLocks noChangeShapeType="1"/>
              </p:cNvSpPr>
              <p:nvPr/>
            </p:nvSpPr>
            <p:spPr bwMode="auto">
              <a:xfrm>
                <a:off x="144" y="2016"/>
                <a:ext cx="0" cy="864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64"/>
              <p:cNvSpPr>
                <a:spLocks noChangeShapeType="1"/>
              </p:cNvSpPr>
              <p:nvPr/>
            </p:nvSpPr>
            <p:spPr bwMode="auto">
              <a:xfrm>
                <a:off x="69" y="2016"/>
                <a:ext cx="144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65"/>
              <p:cNvSpPr>
                <a:spLocks noChangeShapeType="1"/>
              </p:cNvSpPr>
              <p:nvPr/>
            </p:nvSpPr>
            <p:spPr bwMode="auto">
              <a:xfrm>
                <a:off x="69" y="2872"/>
                <a:ext cx="144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5" name="Text Box 66"/>
            <p:cNvSpPr txBox="1">
              <a:spLocks noChangeArrowheads="1"/>
            </p:cNvSpPr>
            <p:nvPr/>
          </p:nvSpPr>
          <p:spPr bwMode="auto">
            <a:xfrm rot="16200000">
              <a:off x="0" y="231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659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7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 animBg="1"/>
      <p:bldP spid="217" grpId="0" animBg="1"/>
      <p:bldP spid="21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9CB0-94AD-4746-AABA-B1DB66759E08}" type="slidenum">
              <a:rPr lang="en-US"/>
              <a:pPr/>
              <a:t>45</a:t>
            </a:fld>
            <a:endParaRPr lang="en-US"/>
          </a:p>
        </p:txBody>
      </p:sp>
      <p:grpSp>
        <p:nvGrpSpPr>
          <p:cNvPr id="775170" name="Group 2"/>
          <p:cNvGrpSpPr>
            <a:grpSpLocks/>
          </p:cNvGrpSpPr>
          <p:nvPr/>
        </p:nvGrpSpPr>
        <p:grpSpPr bwMode="auto">
          <a:xfrm>
            <a:off x="534988" y="3524250"/>
            <a:ext cx="900112" cy="1171575"/>
            <a:chOff x="2256" y="1392"/>
            <a:chExt cx="912" cy="588"/>
          </a:xfrm>
        </p:grpSpPr>
        <p:sp>
          <p:nvSpPr>
            <p:cNvPr id="775171" name="Rectangle 3"/>
            <p:cNvSpPr>
              <a:spLocks noChangeArrowheads="1"/>
            </p:cNvSpPr>
            <p:nvPr/>
          </p:nvSpPr>
          <p:spPr bwMode="auto">
            <a:xfrm>
              <a:off x="235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2" name="Rectangle 4"/>
            <p:cNvSpPr>
              <a:spLocks noChangeArrowheads="1"/>
            </p:cNvSpPr>
            <p:nvPr/>
          </p:nvSpPr>
          <p:spPr bwMode="auto">
            <a:xfrm>
              <a:off x="225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3" name="Rectangle 5"/>
            <p:cNvSpPr>
              <a:spLocks noChangeArrowheads="1"/>
            </p:cNvSpPr>
            <p:nvPr/>
          </p:nvSpPr>
          <p:spPr bwMode="auto">
            <a:xfrm>
              <a:off x="249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4" name="Line 6"/>
            <p:cNvSpPr>
              <a:spLocks noChangeShapeType="1"/>
            </p:cNvSpPr>
            <p:nvPr/>
          </p:nvSpPr>
          <p:spPr bwMode="auto">
            <a:xfrm flipH="1">
              <a:off x="235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5" name="Line 7"/>
            <p:cNvSpPr>
              <a:spLocks noChangeShapeType="1"/>
            </p:cNvSpPr>
            <p:nvPr/>
          </p:nvSpPr>
          <p:spPr bwMode="auto">
            <a:xfrm>
              <a:off x="249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6" name="Rectangle 8"/>
            <p:cNvSpPr>
              <a:spLocks noChangeArrowheads="1"/>
            </p:cNvSpPr>
            <p:nvPr/>
          </p:nvSpPr>
          <p:spPr bwMode="auto">
            <a:xfrm>
              <a:off x="2592" y="139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7" name="Line 9"/>
            <p:cNvSpPr>
              <a:spLocks noChangeShapeType="1"/>
            </p:cNvSpPr>
            <p:nvPr/>
          </p:nvSpPr>
          <p:spPr bwMode="auto">
            <a:xfrm flipH="1">
              <a:off x="2500" y="1504"/>
              <a:ext cx="154" cy="16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8" name="Line 10"/>
            <p:cNvSpPr>
              <a:spLocks noChangeShapeType="1"/>
            </p:cNvSpPr>
            <p:nvPr/>
          </p:nvSpPr>
          <p:spPr bwMode="auto">
            <a:xfrm>
              <a:off x="2735" y="1513"/>
              <a:ext cx="154" cy="155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9" name="Rectangle 11"/>
            <p:cNvSpPr>
              <a:spLocks noChangeArrowheads="1"/>
            </p:cNvSpPr>
            <p:nvPr/>
          </p:nvSpPr>
          <p:spPr bwMode="auto">
            <a:xfrm>
              <a:off x="283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80" name="Rectangle 12"/>
            <p:cNvSpPr>
              <a:spLocks noChangeArrowheads="1"/>
            </p:cNvSpPr>
            <p:nvPr/>
          </p:nvSpPr>
          <p:spPr bwMode="auto">
            <a:xfrm>
              <a:off x="273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81" name="Rectangle 13"/>
            <p:cNvSpPr>
              <a:spLocks noChangeArrowheads="1"/>
            </p:cNvSpPr>
            <p:nvPr/>
          </p:nvSpPr>
          <p:spPr bwMode="auto">
            <a:xfrm>
              <a:off x="297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82" name="Line 14"/>
            <p:cNvSpPr>
              <a:spLocks noChangeShapeType="1"/>
            </p:cNvSpPr>
            <p:nvPr/>
          </p:nvSpPr>
          <p:spPr bwMode="auto">
            <a:xfrm flipH="1">
              <a:off x="283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83" name="Line 15"/>
            <p:cNvSpPr>
              <a:spLocks noChangeShapeType="1"/>
            </p:cNvSpPr>
            <p:nvPr/>
          </p:nvSpPr>
          <p:spPr bwMode="auto">
            <a:xfrm>
              <a:off x="297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5184" name="Rectangle 16"/>
          <p:cNvSpPr>
            <a:spLocks noChangeArrowheads="1"/>
          </p:cNvSpPr>
          <p:nvPr/>
        </p:nvSpPr>
        <p:spPr bwMode="auto">
          <a:xfrm>
            <a:off x="2665413" y="3395663"/>
            <a:ext cx="225425" cy="315912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5" name="Line 17"/>
          <p:cNvSpPr>
            <a:spLocks noChangeShapeType="1"/>
          </p:cNvSpPr>
          <p:nvPr/>
        </p:nvSpPr>
        <p:spPr bwMode="auto">
          <a:xfrm flipH="1">
            <a:off x="2333625" y="3625850"/>
            <a:ext cx="422275" cy="102235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6" name="Line 18"/>
          <p:cNvSpPr>
            <a:spLocks noChangeShapeType="1"/>
          </p:cNvSpPr>
          <p:nvPr/>
        </p:nvSpPr>
        <p:spPr bwMode="auto">
          <a:xfrm>
            <a:off x="2808288" y="3638550"/>
            <a:ext cx="466725" cy="985838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7" name="Rectangle 19"/>
          <p:cNvSpPr>
            <a:spLocks noChangeArrowheads="1"/>
          </p:cNvSpPr>
          <p:nvPr/>
        </p:nvSpPr>
        <p:spPr bwMode="auto">
          <a:xfrm>
            <a:off x="1793875" y="2554288"/>
            <a:ext cx="225425" cy="314325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8" name="Line 20"/>
          <p:cNvSpPr>
            <a:spLocks noChangeShapeType="1"/>
          </p:cNvSpPr>
          <p:nvPr/>
        </p:nvSpPr>
        <p:spPr bwMode="auto">
          <a:xfrm flipH="1">
            <a:off x="968375" y="2847975"/>
            <a:ext cx="860425" cy="658813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9" name="Line 21"/>
          <p:cNvSpPr>
            <a:spLocks noChangeShapeType="1"/>
          </p:cNvSpPr>
          <p:nvPr/>
        </p:nvSpPr>
        <p:spPr bwMode="auto">
          <a:xfrm>
            <a:off x="1981200" y="2847975"/>
            <a:ext cx="768350" cy="56515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75190" name="Group 22"/>
          <p:cNvGrpSpPr>
            <a:grpSpLocks/>
          </p:cNvGrpSpPr>
          <p:nvPr/>
        </p:nvGrpSpPr>
        <p:grpSpPr bwMode="auto">
          <a:xfrm>
            <a:off x="1944688" y="4635500"/>
            <a:ext cx="900112" cy="1171575"/>
            <a:chOff x="2256" y="1392"/>
            <a:chExt cx="912" cy="588"/>
          </a:xfrm>
        </p:grpSpPr>
        <p:sp>
          <p:nvSpPr>
            <p:cNvPr id="775191" name="Rectangle 23"/>
            <p:cNvSpPr>
              <a:spLocks noChangeArrowheads="1"/>
            </p:cNvSpPr>
            <p:nvPr/>
          </p:nvSpPr>
          <p:spPr bwMode="auto">
            <a:xfrm>
              <a:off x="235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2" name="Rectangle 24"/>
            <p:cNvSpPr>
              <a:spLocks noChangeArrowheads="1"/>
            </p:cNvSpPr>
            <p:nvPr/>
          </p:nvSpPr>
          <p:spPr bwMode="auto">
            <a:xfrm>
              <a:off x="225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3" name="Rectangle 25"/>
            <p:cNvSpPr>
              <a:spLocks noChangeArrowheads="1"/>
            </p:cNvSpPr>
            <p:nvPr/>
          </p:nvSpPr>
          <p:spPr bwMode="auto">
            <a:xfrm>
              <a:off x="249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4" name="Line 26"/>
            <p:cNvSpPr>
              <a:spLocks noChangeShapeType="1"/>
            </p:cNvSpPr>
            <p:nvPr/>
          </p:nvSpPr>
          <p:spPr bwMode="auto">
            <a:xfrm flipH="1">
              <a:off x="235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5" name="Line 27"/>
            <p:cNvSpPr>
              <a:spLocks noChangeShapeType="1"/>
            </p:cNvSpPr>
            <p:nvPr/>
          </p:nvSpPr>
          <p:spPr bwMode="auto">
            <a:xfrm>
              <a:off x="249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6" name="Rectangle 28"/>
            <p:cNvSpPr>
              <a:spLocks noChangeArrowheads="1"/>
            </p:cNvSpPr>
            <p:nvPr/>
          </p:nvSpPr>
          <p:spPr bwMode="auto">
            <a:xfrm>
              <a:off x="2592" y="139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7" name="Line 29"/>
            <p:cNvSpPr>
              <a:spLocks noChangeShapeType="1"/>
            </p:cNvSpPr>
            <p:nvPr/>
          </p:nvSpPr>
          <p:spPr bwMode="auto">
            <a:xfrm flipH="1">
              <a:off x="2500" y="1504"/>
              <a:ext cx="154" cy="16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8" name="Line 30"/>
            <p:cNvSpPr>
              <a:spLocks noChangeShapeType="1"/>
            </p:cNvSpPr>
            <p:nvPr/>
          </p:nvSpPr>
          <p:spPr bwMode="auto">
            <a:xfrm>
              <a:off x="2735" y="1513"/>
              <a:ext cx="154" cy="155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9" name="Rectangle 31"/>
            <p:cNvSpPr>
              <a:spLocks noChangeArrowheads="1"/>
            </p:cNvSpPr>
            <p:nvPr/>
          </p:nvSpPr>
          <p:spPr bwMode="auto">
            <a:xfrm>
              <a:off x="283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0" name="Rectangle 32"/>
            <p:cNvSpPr>
              <a:spLocks noChangeArrowheads="1"/>
            </p:cNvSpPr>
            <p:nvPr/>
          </p:nvSpPr>
          <p:spPr bwMode="auto">
            <a:xfrm>
              <a:off x="273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1" name="Rectangle 33"/>
            <p:cNvSpPr>
              <a:spLocks noChangeArrowheads="1"/>
            </p:cNvSpPr>
            <p:nvPr/>
          </p:nvSpPr>
          <p:spPr bwMode="auto">
            <a:xfrm>
              <a:off x="297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2" name="Line 34"/>
            <p:cNvSpPr>
              <a:spLocks noChangeShapeType="1"/>
            </p:cNvSpPr>
            <p:nvPr/>
          </p:nvSpPr>
          <p:spPr bwMode="auto">
            <a:xfrm flipH="1">
              <a:off x="283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3" name="Line 35"/>
            <p:cNvSpPr>
              <a:spLocks noChangeShapeType="1"/>
            </p:cNvSpPr>
            <p:nvPr/>
          </p:nvSpPr>
          <p:spPr bwMode="auto">
            <a:xfrm>
              <a:off x="297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75204" name="Group 36"/>
          <p:cNvGrpSpPr>
            <a:grpSpLocks/>
          </p:cNvGrpSpPr>
          <p:nvPr/>
        </p:nvGrpSpPr>
        <p:grpSpPr bwMode="auto">
          <a:xfrm>
            <a:off x="2909888" y="4648200"/>
            <a:ext cx="900112" cy="1171575"/>
            <a:chOff x="2256" y="1392"/>
            <a:chExt cx="912" cy="588"/>
          </a:xfrm>
        </p:grpSpPr>
        <p:sp>
          <p:nvSpPr>
            <p:cNvPr id="775205" name="Rectangle 37"/>
            <p:cNvSpPr>
              <a:spLocks noChangeArrowheads="1"/>
            </p:cNvSpPr>
            <p:nvPr/>
          </p:nvSpPr>
          <p:spPr bwMode="auto">
            <a:xfrm>
              <a:off x="235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6" name="Rectangle 38"/>
            <p:cNvSpPr>
              <a:spLocks noChangeArrowheads="1"/>
            </p:cNvSpPr>
            <p:nvPr/>
          </p:nvSpPr>
          <p:spPr bwMode="auto">
            <a:xfrm>
              <a:off x="225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7" name="Rectangle 39"/>
            <p:cNvSpPr>
              <a:spLocks noChangeArrowheads="1"/>
            </p:cNvSpPr>
            <p:nvPr/>
          </p:nvSpPr>
          <p:spPr bwMode="auto">
            <a:xfrm>
              <a:off x="249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8" name="Line 40"/>
            <p:cNvSpPr>
              <a:spLocks noChangeShapeType="1"/>
            </p:cNvSpPr>
            <p:nvPr/>
          </p:nvSpPr>
          <p:spPr bwMode="auto">
            <a:xfrm flipH="1">
              <a:off x="235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9" name="Line 41"/>
            <p:cNvSpPr>
              <a:spLocks noChangeShapeType="1"/>
            </p:cNvSpPr>
            <p:nvPr/>
          </p:nvSpPr>
          <p:spPr bwMode="auto">
            <a:xfrm>
              <a:off x="249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0" name="Rectangle 42"/>
            <p:cNvSpPr>
              <a:spLocks noChangeArrowheads="1"/>
            </p:cNvSpPr>
            <p:nvPr/>
          </p:nvSpPr>
          <p:spPr bwMode="auto">
            <a:xfrm>
              <a:off x="2592" y="139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1" name="Line 43"/>
            <p:cNvSpPr>
              <a:spLocks noChangeShapeType="1"/>
            </p:cNvSpPr>
            <p:nvPr/>
          </p:nvSpPr>
          <p:spPr bwMode="auto">
            <a:xfrm flipH="1">
              <a:off x="2500" y="1504"/>
              <a:ext cx="154" cy="16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2" name="Line 44"/>
            <p:cNvSpPr>
              <a:spLocks noChangeShapeType="1"/>
            </p:cNvSpPr>
            <p:nvPr/>
          </p:nvSpPr>
          <p:spPr bwMode="auto">
            <a:xfrm>
              <a:off x="2735" y="1513"/>
              <a:ext cx="154" cy="155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3" name="Rectangle 45"/>
            <p:cNvSpPr>
              <a:spLocks noChangeArrowheads="1"/>
            </p:cNvSpPr>
            <p:nvPr/>
          </p:nvSpPr>
          <p:spPr bwMode="auto">
            <a:xfrm>
              <a:off x="283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4" name="Rectangle 46"/>
            <p:cNvSpPr>
              <a:spLocks noChangeArrowheads="1"/>
            </p:cNvSpPr>
            <p:nvPr/>
          </p:nvSpPr>
          <p:spPr bwMode="auto">
            <a:xfrm>
              <a:off x="273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5" name="Rectangle 47"/>
            <p:cNvSpPr>
              <a:spLocks noChangeArrowheads="1"/>
            </p:cNvSpPr>
            <p:nvPr/>
          </p:nvSpPr>
          <p:spPr bwMode="auto">
            <a:xfrm>
              <a:off x="297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6" name="Line 48"/>
            <p:cNvSpPr>
              <a:spLocks noChangeShapeType="1"/>
            </p:cNvSpPr>
            <p:nvPr/>
          </p:nvSpPr>
          <p:spPr bwMode="auto">
            <a:xfrm flipH="1">
              <a:off x="283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7" name="Line 49"/>
            <p:cNvSpPr>
              <a:spLocks noChangeShapeType="1"/>
            </p:cNvSpPr>
            <p:nvPr/>
          </p:nvSpPr>
          <p:spPr bwMode="auto">
            <a:xfrm>
              <a:off x="297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5218" name="Text Box 50"/>
          <p:cNvSpPr txBox="1">
            <a:spLocks noChangeArrowheads="1"/>
          </p:cNvSpPr>
          <p:nvPr/>
        </p:nvSpPr>
        <p:spPr bwMode="auto">
          <a:xfrm>
            <a:off x="1709738" y="2514600"/>
            <a:ext cx="352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J</a:t>
            </a:r>
          </a:p>
        </p:txBody>
      </p:sp>
      <p:sp>
        <p:nvSpPr>
          <p:cNvPr id="775219" name="Text Box 51"/>
          <p:cNvSpPr txBox="1">
            <a:spLocks noChangeArrowheads="1"/>
          </p:cNvSpPr>
          <p:nvPr/>
        </p:nvSpPr>
        <p:spPr bwMode="auto">
          <a:xfrm>
            <a:off x="788988" y="3471863"/>
            <a:ext cx="344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B</a:t>
            </a:r>
          </a:p>
        </p:txBody>
      </p:sp>
      <p:sp>
        <p:nvSpPr>
          <p:cNvPr id="775220" name="Text Box 52"/>
          <p:cNvSpPr txBox="1">
            <a:spLocks noChangeArrowheads="1"/>
          </p:cNvSpPr>
          <p:nvPr/>
        </p:nvSpPr>
        <p:spPr bwMode="auto">
          <a:xfrm>
            <a:off x="2601913" y="3359150"/>
            <a:ext cx="357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T</a:t>
            </a:r>
          </a:p>
        </p:txBody>
      </p:sp>
      <p:sp>
        <p:nvSpPr>
          <p:cNvPr id="775221" name="Text Box 53"/>
          <p:cNvSpPr txBox="1">
            <a:spLocks noChangeArrowheads="1"/>
          </p:cNvSpPr>
          <p:nvPr/>
        </p:nvSpPr>
        <p:spPr bwMode="auto">
          <a:xfrm>
            <a:off x="2176463" y="4557713"/>
            <a:ext cx="344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R</a:t>
            </a:r>
          </a:p>
        </p:txBody>
      </p:sp>
      <p:sp>
        <p:nvSpPr>
          <p:cNvPr id="775222" name="Text Box 54"/>
          <p:cNvSpPr txBox="1">
            <a:spLocks noChangeArrowheads="1"/>
          </p:cNvSpPr>
          <p:nvPr/>
        </p:nvSpPr>
        <p:spPr bwMode="auto">
          <a:xfrm>
            <a:off x="3130550" y="4570413"/>
            <a:ext cx="36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Z</a:t>
            </a:r>
          </a:p>
        </p:txBody>
      </p:sp>
      <p:sp>
        <p:nvSpPr>
          <p:cNvPr id="775227" name="Rectangle 59"/>
          <p:cNvSpPr>
            <a:spLocks noGrp="1" noChangeArrowheads="1"/>
          </p:cNvSpPr>
          <p:nvPr>
            <p:ph type="title"/>
          </p:nvPr>
        </p:nvSpPr>
        <p:spPr>
          <a:xfrm>
            <a:off x="693738" y="-304800"/>
            <a:ext cx="7772400" cy="1143000"/>
          </a:xfrm>
          <a:noFill/>
          <a:ln/>
        </p:spPr>
        <p:txBody>
          <a:bodyPr/>
          <a:lstStyle/>
          <a:p>
            <a:r>
              <a:rPr lang="en-US" sz="3200" dirty="0"/>
              <a:t>Balancing a Tree On Insertion</a:t>
            </a:r>
          </a:p>
        </p:txBody>
      </p:sp>
      <p:sp>
        <p:nvSpPr>
          <p:cNvPr id="775228" name="Text Box 60"/>
          <p:cNvSpPr txBox="1">
            <a:spLocks noChangeArrowheads="1"/>
          </p:cNvSpPr>
          <p:nvPr/>
        </p:nvSpPr>
        <p:spPr bwMode="auto">
          <a:xfrm>
            <a:off x="76200" y="773143"/>
            <a:ext cx="9067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For example, the </a:t>
            </a:r>
            <a:r>
              <a:rPr lang="en-US" sz="2000" dirty="0">
                <a:solidFill>
                  <a:srgbClr val="FF0000"/>
                </a:solidFill>
              </a:rPr>
              <a:t>AVL Tree</a:t>
            </a:r>
            <a:r>
              <a:rPr lang="en-US" sz="2000" dirty="0"/>
              <a:t> tracks the height of </a:t>
            </a:r>
            <a:r>
              <a:rPr lang="en-US" sz="2000" dirty="0">
                <a:solidFill>
                  <a:srgbClr val="FF0000"/>
                </a:solidFill>
              </a:rPr>
              <a:t>ALL</a:t>
            </a:r>
            <a:r>
              <a:rPr lang="en-US" sz="2000" dirty="0"/>
              <a:t> subtrees in the BST.</a:t>
            </a:r>
          </a:p>
        </p:txBody>
      </p:sp>
      <p:grpSp>
        <p:nvGrpSpPr>
          <p:cNvPr id="775229" name="Group 61"/>
          <p:cNvGrpSpPr>
            <a:grpSpLocks/>
          </p:cNvGrpSpPr>
          <p:nvPr/>
        </p:nvGrpSpPr>
        <p:grpSpPr bwMode="auto">
          <a:xfrm>
            <a:off x="-42863" y="3429000"/>
            <a:ext cx="500063" cy="1371600"/>
            <a:chOff x="-27" y="2016"/>
            <a:chExt cx="315" cy="864"/>
          </a:xfrm>
        </p:grpSpPr>
        <p:grpSp>
          <p:nvGrpSpPr>
            <p:cNvPr id="775230" name="Group 62"/>
            <p:cNvGrpSpPr>
              <a:grpSpLocks/>
            </p:cNvGrpSpPr>
            <p:nvPr/>
          </p:nvGrpSpPr>
          <p:grpSpPr bwMode="auto">
            <a:xfrm>
              <a:off x="144" y="2016"/>
              <a:ext cx="144" cy="864"/>
              <a:chOff x="69" y="2016"/>
              <a:chExt cx="144" cy="864"/>
            </a:xfrm>
          </p:grpSpPr>
          <p:sp>
            <p:nvSpPr>
              <p:cNvPr id="775231" name="Line 63"/>
              <p:cNvSpPr>
                <a:spLocks noChangeShapeType="1"/>
              </p:cNvSpPr>
              <p:nvPr/>
            </p:nvSpPr>
            <p:spPr bwMode="auto">
              <a:xfrm>
                <a:off x="144" y="2016"/>
                <a:ext cx="0" cy="864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32" name="Line 64"/>
              <p:cNvSpPr>
                <a:spLocks noChangeShapeType="1"/>
              </p:cNvSpPr>
              <p:nvPr/>
            </p:nvSpPr>
            <p:spPr bwMode="auto">
              <a:xfrm>
                <a:off x="69" y="2016"/>
                <a:ext cx="144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33" name="Line 65"/>
              <p:cNvSpPr>
                <a:spLocks noChangeShapeType="1"/>
              </p:cNvSpPr>
              <p:nvPr/>
            </p:nvSpPr>
            <p:spPr bwMode="auto">
              <a:xfrm>
                <a:off x="69" y="2872"/>
                <a:ext cx="144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75234" name="Text Box 66"/>
            <p:cNvSpPr txBox="1">
              <a:spLocks noChangeArrowheads="1"/>
            </p:cNvSpPr>
            <p:nvPr/>
          </p:nvSpPr>
          <p:spPr bwMode="auto">
            <a:xfrm rot="16200000">
              <a:off x="0" y="231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</p:grpSp>
      <p:sp>
        <p:nvSpPr>
          <p:cNvPr id="213" name="AutoShape 50"/>
          <p:cNvSpPr>
            <a:spLocks noChangeArrowheads="1"/>
          </p:cNvSpPr>
          <p:nvPr/>
        </p:nvSpPr>
        <p:spPr bwMode="auto">
          <a:xfrm>
            <a:off x="2657157" y="1714783"/>
            <a:ext cx="1952943" cy="802850"/>
          </a:xfrm>
          <a:prstGeom prst="wedgeRoundRectCallout">
            <a:avLst>
              <a:gd name="adj1" fmla="val -75369"/>
              <a:gd name="adj2" fmla="val 50101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800" dirty="0"/>
              <a:t>Or consider node </a:t>
            </a:r>
            <a:r>
              <a:rPr lang="en-US" sz="1800" dirty="0">
                <a:solidFill>
                  <a:srgbClr val="FF0000"/>
                </a:solidFill>
              </a:rPr>
              <a:t>J</a:t>
            </a:r>
            <a:r>
              <a:rPr lang="en-US" sz="1800" dirty="0"/>
              <a:t>…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17" name="AutoShape 50"/>
          <p:cNvSpPr>
            <a:spLocks noChangeArrowheads="1"/>
          </p:cNvSpPr>
          <p:nvPr/>
        </p:nvSpPr>
        <p:spPr bwMode="auto">
          <a:xfrm>
            <a:off x="616494" y="5926624"/>
            <a:ext cx="1952943" cy="828610"/>
          </a:xfrm>
          <a:prstGeom prst="wedgeRoundRectCallout">
            <a:avLst>
              <a:gd name="adj1" fmla="val -36424"/>
              <a:gd name="adj2" fmla="val -180881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800" dirty="0"/>
              <a:t>Its left subtree has a height of 3…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18" name="AutoShape 50"/>
          <p:cNvSpPr>
            <a:spLocks noChangeArrowheads="1"/>
          </p:cNvSpPr>
          <p:nvPr/>
        </p:nvSpPr>
        <p:spPr bwMode="auto">
          <a:xfrm>
            <a:off x="5257800" y="4550529"/>
            <a:ext cx="1952943" cy="828610"/>
          </a:xfrm>
          <a:prstGeom prst="wedgeRoundRectCallout">
            <a:avLst>
              <a:gd name="adj1" fmla="val -97561"/>
              <a:gd name="adj2" fmla="val -60509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800" dirty="0"/>
              <a:t>And its right subtree has a height of 4…</a:t>
            </a:r>
            <a:endParaRPr lang="en-US" sz="1800" dirty="0">
              <a:solidFill>
                <a:srgbClr val="FF0000"/>
              </a:solidFill>
            </a:endParaRPr>
          </a:p>
        </p:txBody>
      </p:sp>
      <p:grpSp>
        <p:nvGrpSpPr>
          <p:cNvPr id="225" name="Group 67"/>
          <p:cNvGrpSpPr>
            <a:grpSpLocks/>
          </p:cNvGrpSpPr>
          <p:nvPr/>
        </p:nvGrpSpPr>
        <p:grpSpPr bwMode="auto">
          <a:xfrm>
            <a:off x="3600447" y="3352800"/>
            <a:ext cx="533399" cy="2514600"/>
            <a:chOff x="2331" y="1968"/>
            <a:chExt cx="336" cy="1584"/>
          </a:xfrm>
        </p:grpSpPr>
        <p:sp>
          <p:nvSpPr>
            <p:cNvPr id="226" name="Line 68"/>
            <p:cNvSpPr>
              <a:spLocks noChangeShapeType="1"/>
            </p:cNvSpPr>
            <p:nvPr/>
          </p:nvSpPr>
          <p:spPr bwMode="auto">
            <a:xfrm>
              <a:off x="2598" y="1968"/>
              <a:ext cx="0" cy="1584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Line 69"/>
            <p:cNvSpPr>
              <a:spLocks noChangeShapeType="1"/>
            </p:cNvSpPr>
            <p:nvPr/>
          </p:nvSpPr>
          <p:spPr bwMode="auto">
            <a:xfrm>
              <a:off x="2523" y="1968"/>
              <a:ext cx="1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Line 70"/>
            <p:cNvSpPr>
              <a:spLocks noChangeShapeType="1"/>
            </p:cNvSpPr>
            <p:nvPr/>
          </p:nvSpPr>
          <p:spPr bwMode="auto">
            <a:xfrm>
              <a:off x="2523" y="3549"/>
              <a:ext cx="1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Text Box 71"/>
            <p:cNvSpPr txBox="1">
              <a:spLocks noChangeArrowheads="1"/>
            </p:cNvSpPr>
            <p:nvPr/>
          </p:nvSpPr>
          <p:spPr bwMode="auto">
            <a:xfrm rot="16200000">
              <a:off x="2244" y="2611"/>
              <a:ext cx="4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    4</a:t>
              </a:r>
            </a:p>
          </p:txBody>
        </p:sp>
      </p:grpSp>
      <p:sp>
        <p:nvSpPr>
          <p:cNvPr id="230" name="Text Box 60"/>
          <p:cNvSpPr txBox="1">
            <a:spLocks noChangeArrowheads="1"/>
          </p:cNvSpPr>
          <p:nvPr/>
        </p:nvSpPr>
        <p:spPr bwMode="auto">
          <a:xfrm>
            <a:off x="5029200" y="1964913"/>
            <a:ext cx="3962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The AVL tree tracks these subtree height values for every node in the tree!</a:t>
            </a:r>
          </a:p>
        </p:txBody>
      </p:sp>
    </p:spTree>
    <p:extLst>
      <p:ext uri="{BB962C8B-B14F-4D97-AF65-F5344CB8AC3E}">
        <p14:creationId xmlns:p14="http://schemas.microsoft.com/office/powerpoint/2010/main" val="202477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7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 animBg="1"/>
      <p:bldP spid="213" grpId="1" animBg="1"/>
      <p:bldP spid="217" grpId="0" animBg="1"/>
      <p:bldP spid="217" grpId="1" animBg="1"/>
      <p:bldP spid="218" grpId="0" animBg="1"/>
      <p:bldP spid="218" grpId="1" animBg="1"/>
      <p:bldP spid="230" grpId="0"/>
      <p:bldP spid="230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9CB0-94AD-4746-AABA-B1DB66759E08}" type="slidenum">
              <a:rPr lang="en-US"/>
              <a:pPr/>
              <a:t>46</a:t>
            </a:fld>
            <a:endParaRPr lang="en-US"/>
          </a:p>
        </p:txBody>
      </p:sp>
      <p:pic>
        <p:nvPicPr>
          <p:cNvPr id="78848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1" r="8279"/>
          <a:stretch/>
        </p:blipFill>
        <p:spPr bwMode="auto">
          <a:xfrm>
            <a:off x="22485" y="0"/>
            <a:ext cx="9121515" cy="6838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solidFill>
            <a:schemeClr val="bg1"/>
          </a:solidFill>
          <a:ln w="412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" name="Text Box 60"/>
          <p:cNvSpPr txBox="1">
            <a:spLocks noChangeArrowheads="1"/>
          </p:cNvSpPr>
          <p:nvPr/>
        </p:nvSpPr>
        <p:spPr bwMode="auto">
          <a:xfrm>
            <a:off x="76200" y="57090"/>
            <a:ext cx="9067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For example, the </a:t>
            </a:r>
            <a:r>
              <a:rPr lang="en-US" sz="2000" dirty="0">
                <a:solidFill>
                  <a:srgbClr val="FF0000"/>
                </a:solidFill>
              </a:rPr>
              <a:t>AVL Tree</a:t>
            </a:r>
            <a:r>
              <a:rPr lang="en-US" sz="2000" dirty="0"/>
              <a:t> tracks the height of </a:t>
            </a:r>
            <a:r>
              <a:rPr lang="en-US" sz="2000" dirty="0">
                <a:solidFill>
                  <a:srgbClr val="FF0000"/>
                </a:solidFill>
              </a:rPr>
              <a:t>ALL</a:t>
            </a:r>
            <a:r>
              <a:rPr lang="en-US" sz="2000" dirty="0"/>
              <a:t> subtrees in the BST.</a:t>
            </a:r>
          </a:p>
        </p:txBody>
      </p:sp>
      <p:sp>
        <p:nvSpPr>
          <p:cNvPr id="6" name="Text Box 60"/>
          <p:cNvSpPr txBox="1">
            <a:spLocks noChangeArrowheads="1"/>
          </p:cNvSpPr>
          <p:nvPr/>
        </p:nvSpPr>
        <p:spPr bwMode="auto">
          <a:xfrm>
            <a:off x="311944" y="566929"/>
            <a:ext cx="859631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/>
              <a:t>After an </a:t>
            </a:r>
            <a:r>
              <a:rPr lang="en-US" sz="2000" dirty="0">
                <a:solidFill>
                  <a:srgbClr val="FF0000"/>
                </a:solidFill>
              </a:rPr>
              <a:t>insertion/deletion</a:t>
            </a:r>
            <a:r>
              <a:rPr lang="en-US" sz="2000" dirty="0"/>
              <a:t>, if the height of the subtrees </a:t>
            </a:r>
            <a:br>
              <a:rPr lang="en-US" sz="2000" dirty="0"/>
            </a:br>
            <a:r>
              <a:rPr lang="en-US" sz="2000" dirty="0"/>
              <a:t>under any node is different by more than one level…</a:t>
            </a:r>
          </a:p>
        </p:txBody>
      </p:sp>
      <p:sp>
        <p:nvSpPr>
          <p:cNvPr id="7" name="Text Box 60"/>
          <p:cNvSpPr txBox="1">
            <a:spLocks noChangeArrowheads="1"/>
          </p:cNvSpPr>
          <p:nvPr/>
        </p:nvSpPr>
        <p:spPr bwMode="auto">
          <a:xfrm>
            <a:off x="138879" y="1350604"/>
            <a:ext cx="89424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Then the AVL algorithm shifts the nodes around to maintain balance.</a:t>
            </a:r>
          </a:p>
        </p:txBody>
      </p:sp>
      <p:sp>
        <p:nvSpPr>
          <p:cNvPr id="8" name="Text Box 60"/>
          <p:cNvSpPr txBox="1">
            <a:spLocks noChangeArrowheads="1"/>
          </p:cNvSpPr>
          <p:nvPr/>
        </p:nvSpPr>
        <p:spPr bwMode="auto">
          <a:xfrm>
            <a:off x="159152" y="5638565"/>
            <a:ext cx="2438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While the shifting looks complex (it is </a:t>
            </a:r>
            <a:r>
              <a:rPr lang="en-US" sz="1800" dirty="0">
                <a:sym typeface="Wingdings" panose="05000000000000000000" pitchFamily="2" charset="2"/>
              </a:rPr>
              <a:t></a:t>
            </a:r>
            <a:r>
              <a:rPr lang="en-US" sz="1800" dirty="0"/>
              <a:t>), it only takes </a:t>
            </a:r>
            <a:r>
              <a:rPr lang="en-US" sz="1800" dirty="0">
                <a:solidFill>
                  <a:srgbClr val="FF0000"/>
                </a:solidFill>
              </a:rPr>
              <a:t>O(log n) </a:t>
            </a:r>
            <a:r>
              <a:rPr lang="en-US" sz="1800" dirty="0"/>
              <a:t>time!</a:t>
            </a:r>
          </a:p>
        </p:txBody>
      </p:sp>
      <p:sp>
        <p:nvSpPr>
          <p:cNvPr id="9" name="Text Box 60"/>
          <p:cNvSpPr txBox="1">
            <a:spLocks noChangeArrowheads="1"/>
          </p:cNvSpPr>
          <p:nvPr/>
        </p:nvSpPr>
        <p:spPr bwMode="auto">
          <a:xfrm>
            <a:off x="5105400" y="5638565"/>
            <a:ext cx="346641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So with just a little extra work, the tree is </a:t>
            </a:r>
            <a:r>
              <a:rPr lang="en-US" sz="1800" dirty="0">
                <a:solidFill>
                  <a:srgbClr val="FF0000"/>
                </a:solidFill>
              </a:rPr>
              <a:t>always balanced</a:t>
            </a:r>
            <a:r>
              <a:rPr lang="en-US" sz="1800" dirty="0"/>
              <a:t> and can always be </a:t>
            </a:r>
            <a:r>
              <a:rPr lang="en-US" sz="1800" dirty="0">
                <a:solidFill>
                  <a:srgbClr val="FF0000"/>
                </a:solidFill>
              </a:rPr>
              <a:t>searched in log n time</a:t>
            </a:r>
            <a:r>
              <a:rPr lang="en-US" sz="1800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2542-614B-4052-ACDF-09D84D517E99}" type="slidenum">
              <a:rPr lang="en-US"/>
              <a:pPr/>
              <a:t>47</a:t>
            </a:fld>
            <a:endParaRPr lang="en-US"/>
          </a:p>
        </p:txBody>
      </p:sp>
      <p:sp>
        <p:nvSpPr>
          <p:cNvPr id="668674" name="Text Box 2"/>
          <p:cNvSpPr txBox="1">
            <a:spLocks noChangeArrowheads="1"/>
          </p:cNvSpPr>
          <p:nvPr/>
        </p:nvSpPr>
        <p:spPr bwMode="auto">
          <a:xfrm>
            <a:off x="822325" y="15700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68675" name="Text Box 3"/>
          <p:cNvSpPr txBox="1">
            <a:spLocks noChangeArrowheads="1"/>
          </p:cNvSpPr>
          <p:nvPr/>
        </p:nvSpPr>
        <p:spPr bwMode="auto">
          <a:xfrm>
            <a:off x="483754" y="1066800"/>
            <a:ext cx="80708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You </a:t>
            </a:r>
            <a:r>
              <a:rPr lang="en-US" dirty="0">
                <a:solidFill>
                  <a:srgbClr val="FF0000"/>
                </a:solidFill>
              </a:rPr>
              <a:t>don’t need to know </a:t>
            </a:r>
            <a:r>
              <a:rPr lang="en-US" dirty="0"/>
              <a:t>the gory </a:t>
            </a:r>
            <a:r>
              <a:rPr lang="en-US" dirty="0">
                <a:solidFill>
                  <a:srgbClr val="FF0000"/>
                </a:solidFill>
              </a:rPr>
              <a:t>details</a:t>
            </a:r>
            <a:r>
              <a:rPr lang="en-US" dirty="0"/>
              <a:t> of any of these </a:t>
            </a:r>
            <a:r>
              <a:rPr lang="en-US" dirty="0">
                <a:solidFill>
                  <a:srgbClr val="FF0000"/>
                </a:solidFill>
              </a:rPr>
              <a:t>balanced BSTs </a:t>
            </a:r>
            <a:r>
              <a:rPr lang="en-US" dirty="0"/>
              <a:t>for your final or projects.</a:t>
            </a:r>
          </a:p>
        </p:txBody>
      </p:sp>
      <p:sp>
        <p:nvSpPr>
          <p:cNvPr id="668677" name="Rectangle 5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Balanced Search Trees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35323" y="2229584"/>
            <a:ext cx="83677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Just remember, that </a:t>
            </a:r>
            <a:r>
              <a:rPr lang="en-US" dirty="0">
                <a:solidFill>
                  <a:srgbClr val="FF0000"/>
                </a:solidFill>
              </a:rPr>
              <a:t>balanced BSTs </a:t>
            </a:r>
            <a:r>
              <a:rPr lang="en-US" dirty="0"/>
              <a:t>are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always O(log n) </a:t>
            </a:r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insertion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deletion</a:t>
            </a:r>
            <a:r>
              <a:rPr lang="en-US" dirty="0"/>
              <a:t>.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35323" y="3457574"/>
            <a:ext cx="83677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And if you’re ever in a job/internship </a:t>
            </a:r>
            <a:r>
              <a:rPr lang="en-US" dirty="0">
                <a:solidFill>
                  <a:srgbClr val="FF0000"/>
                </a:solidFill>
              </a:rPr>
              <a:t>interview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are asked a BST question…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335323" y="4525962"/>
            <a:ext cx="83677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Always make sure to ask the interviewer </a:t>
            </a:r>
            <a:br>
              <a:rPr lang="en-US" dirty="0"/>
            </a:br>
            <a:r>
              <a:rPr lang="en-US" dirty="0"/>
              <a:t>if you may assume the BST is balanced! 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335323" y="5594350"/>
            <a:ext cx="83677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It could make or break your interview!</a:t>
            </a:r>
          </a:p>
        </p:txBody>
      </p:sp>
    </p:spTree>
    <p:extLst>
      <p:ext uri="{BB962C8B-B14F-4D97-AF65-F5344CB8AC3E}">
        <p14:creationId xmlns:p14="http://schemas.microsoft.com/office/powerpoint/2010/main" val="18241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6C76-A19D-47AF-9D00-556015BFD8A5}" type="slidenum">
              <a:rPr lang="en-US"/>
              <a:pPr/>
              <a:t>5</a:t>
            </a:fld>
            <a:endParaRPr lang="en-US"/>
          </a:p>
        </p:txBody>
      </p:sp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188" y="0"/>
            <a:ext cx="8948737" cy="1143000"/>
          </a:xfrm>
        </p:spPr>
        <p:txBody>
          <a:bodyPr/>
          <a:lstStyle/>
          <a:p>
            <a:r>
              <a:rPr lang="en-US" sz="3200"/>
              <a:t>Deleting a Node from a Binary Search Tree</a:t>
            </a:r>
          </a:p>
        </p:txBody>
      </p:sp>
      <p:sp>
        <p:nvSpPr>
          <p:cNvPr id="585739" name="Text Box 11"/>
          <p:cNvSpPr txBox="1">
            <a:spLocks noChangeArrowheads="1"/>
          </p:cNvSpPr>
          <p:nvPr/>
        </p:nvSpPr>
        <p:spPr bwMode="auto">
          <a:xfrm>
            <a:off x="517525" y="11128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5740" name="Text Box 12"/>
          <p:cNvSpPr txBox="1">
            <a:spLocks noChangeArrowheads="1"/>
          </p:cNvSpPr>
          <p:nvPr/>
        </p:nvSpPr>
        <p:spPr bwMode="auto">
          <a:xfrm>
            <a:off x="365125" y="1036638"/>
            <a:ext cx="4740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Now, let’s learn how to </a:t>
            </a:r>
            <a:r>
              <a:rPr lang="en-US">
                <a:solidFill>
                  <a:srgbClr val="A50021"/>
                </a:solidFill>
              </a:rPr>
              <a:t>delete an item</a:t>
            </a:r>
            <a:r>
              <a:rPr lang="en-US"/>
              <a:t> from a BST.</a:t>
            </a:r>
          </a:p>
        </p:txBody>
      </p:sp>
      <p:sp>
        <p:nvSpPr>
          <p:cNvPr id="585741" name="Text Box 13"/>
          <p:cNvSpPr txBox="1">
            <a:spLocks noChangeArrowheads="1"/>
          </p:cNvSpPr>
          <p:nvPr/>
        </p:nvSpPr>
        <p:spPr bwMode="auto">
          <a:xfrm>
            <a:off x="5486400" y="1676400"/>
            <a:ext cx="3063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It’s not as easy as you might think!</a:t>
            </a:r>
          </a:p>
        </p:txBody>
      </p:sp>
      <p:pic>
        <p:nvPicPr>
          <p:cNvPr id="585743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3473450"/>
            <a:ext cx="3976688" cy="332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5744" name="Text Box 16"/>
          <p:cNvSpPr txBox="1">
            <a:spLocks noChangeArrowheads="1"/>
          </p:cNvSpPr>
          <p:nvPr/>
        </p:nvSpPr>
        <p:spPr bwMode="auto">
          <a:xfrm>
            <a:off x="533400" y="2362200"/>
            <a:ext cx="4038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Let’s say we want to delete </a:t>
            </a:r>
            <a:r>
              <a:rPr lang="en-US">
                <a:solidFill>
                  <a:srgbClr val="6600CC"/>
                </a:solidFill>
              </a:rPr>
              <a:t>Darren</a:t>
            </a:r>
            <a:r>
              <a:rPr lang="en-US"/>
              <a:t> from our tree…</a:t>
            </a:r>
          </a:p>
        </p:txBody>
      </p:sp>
      <p:sp>
        <p:nvSpPr>
          <p:cNvPr id="585746" name="Text Box 18"/>
          <p:cNvSpPr txBox="1">
            <a:spLocks noChangeArrowheads="1"/>
          </p:cNvSpPr>
          <p:nvPr/>
        </p:nvSpPr>
        <p:spPr bwMode="auto">
          <a:xfrm>
            <a:off x="5083175" y="3787775"/>
            <a:ext cx="30638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8000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585747" name="Text Box 19"/>
          <p:cNvSpPr txBox="1">
            <a:spLocks noChangeArrowheads="1"/>
          </p:cNvSpPr>
          <p:nvPr/>
        </p:nvSpPr>
        <p:spPr bwMode="auto">
          <a:xfrm>
            <a:off x="457200" y="3673475"/>
            <a:ext cx="4038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Now how do I re-link the nodes back together?</a:t>
            </a:r>
          </a:p>
        </p:txBody>
      </p:sp>
      <p:sp>
        <p:nvSpPr>
          <p:cNvPr id="585749" name="Text Box 21"/>
          <p:cNvSpPr txBox="1">
            <a:spLocks noChangeArrowheads="1"/>
          </p:cNvSpPr>
          <p:nvPr/>
        </p:nvSpPr>
        <p:spPr bwMode="auto">
          <a:xfrm>
            <a:off x="457200" y="4724400"/>
            <a:ext cx="4038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Can I just move </a:t>
            </a:r>
            <a:r>
              <a:rPr lang="en-US">
                <a:solidFill>
                  <a:schemeClr val="accent2"/>
                </a:solidFill>
              </a:rPr>
              <a:t>Arissa</a:t>
            </a:r>
            <a:r>
              <a:rPr lang="en-US"/>
              <a:t> into </a:t>
            </a:r>
            <a:r>
              <a:rPr lang="en-US">
                <a:solidFill>
                  <a:schemeClr val="accent2"/>
                </a:solidFill>
              </a:rPr>
              <a:t>Darren’s</a:t>
            </a:r>
            <a:r>
              <a:rPr lang="en-US"/>
              <a:t> old slot?</a:t>
            </a:r>
          </a:p>
        </p:txBody>
      </p:sp>
      <p:sp>
        <p:nvSpPr>
          <p:cNvPr id="585750" name="Rectangle 22"/>
          <p:cNvSpPr>
            <a:spLocks noChangeArrowheads="1"/>
          </p:cNvSpPr>
          <p:nvPr/>
        </p:nvSpPr>
        <p:spPr bwMode="auto">
          <a:xfrm>
            <a:off x="5105400" y="5681671"/>
            <a:ext cx="990600" cy="3476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754" name="Text Box 26"/>
          <p:cNvSpPr txBox="1">
            <a:spLocks noChangeArrowheads="1"/>
          </p:cNvSpPr>
          <p:nvPr/>
        </p:nvSpPr>
        <p:spPr bwMode="auto">
          <a:xfrm>
            <a:off x="98425" y="5959475"/>
            <a:ext cx="5441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Hmm..  </a:t>
            </a:r>
            <a:r>
              <a:rPr lang="en-US" dirty="0"/>
              <a:t>It seems OK, but is our tree still a </a:t>
            </a:r>
            <a:r>
              <a:rPr lang="en-US" dirty="0">
                <a:solidFill>
                  <a:srgbClr val="006666"/>
                </a:solidFill>
              </a:rPr>
              <a:t>valid binary search tree</a:t>
            </a:r>
            <a:r>
              <a:rPr lang="en-US" dirty="0"/>
              <a:t>?</a:t>
            </a:r>
          </a:p>
        </p:txBody>
      </p:sp>
      <p:sp>
        <p:nvSpPr>
          <p:cNvPr id="585755" name="Text Box 27"/>
          <p:cNvSpPr txBox="1">
            <a:spLocks noChangeArrowheads="1"/>
          </p:cNvSpPr>
          <p:nvPr/>
        </p:nvSpPr>
        <p:spPr bwMode="auto">
          <a:xfrm rot="-1036834">
            <a:off x="5486400" y="2895600"/>
            <a:ext cx="1347788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5000">
                <a:solidFill>
                  <a:srgbClr val="FF3300"/>
                </a:solidFill>
              </a:rPr>
              <a:t>NO!</a:t>
            </a:r>
          </a:p>
        </p:txBody>
      </p:sp>
      <p:sp>
        <p:nvSpPr>
          <p:cNvPr id="585757" name="Text Box 29"/>
          <p:cNvSpPr txBox="1">
            <a:spLocks noChangeArrowheads="1"/>
          </p:cNvSpPr>
          <p:nvPr/>
        </p:nvSpPr>
        <p:spPr bwMode="auto">
          <a:xfrm>
            <a:off x="152400" y="990600"/>
            <a:ext cx="5029200" cy="2417763"/>
          </a:xfrm>
          <a:prstGeom prst="rect">
            <a:avLst/>
          </a:prstGeom>
          <a:solidFill>
            <a:srgbClr val="FFCC99"/>
          </a:solidFill>
          <a:ln w="412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By simply moving an arbitrary node into Darren’s slot, we violate our Binary Search Tree </a:t>
            </a:r>
            <a:r>
              <a:rPr lang="en-US" sz="2000">
                <a:solidFill>
                  <a:schemeClr val="accent2"/>
                </a:solidFill>
              </a:rPr>
              <a:t>ordering requirement</a:t>
            </a:r>
            <a:r>
              <a:rPr lang="en-US" sz="2000"/>
              <a:t>!</a:t>
            </a:r>
          </a:p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A50021"/>
                </a:solidFill>
              </a:rPr>
              <a:t>Carey is NOT less than Arissa!</a:t>
            </a:r>
          </a:p>
          <a:p>
            <a:pPr algn="ctr">
              <a:spcBef>
                <a:spcPct val="50000"/>
              </a:spcBef>
            </a:pPr>
            <a:r>
              <a:rPr lang="en-US"/>
              <a:t>Next we’ll see how to do this properly….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5857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857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5857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585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585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85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5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41" grpId="0"/>
      <p:bldP spid="585744" grpId="0"/>
      <p:bldP spid="585746" grpId="0"/>
      <p:bldP spid="585746" grpId="1"/>
      <p:bldP spid="585747" grpId="0"/>
      <p:bldP spid="585749" grpId="0"/>
      <p:bldP spid="585754" grpId="0"/>
      <p:bldP spid="585755" grpId="0"/>
      <p:bldP spid="5857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7E33-991F-49BC-A058-4CFDEE086AA3}" type="slidenum">
              <a:rPr lang="en-US"/>
              <a:pPr/>
              <a:t>6</a:t>
            </a:fld>
            <a:endParaRPr lang="en-US"/>
          </a:p>
        </p:txBody>
      </p:sp>
      <p:sp>
        <p:nvSpPr>
          <p:cNvPr id="82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3188" y="0"/>
            <a:ext cx="8948737" cy="1143000"/>
          </a:xfrm>
        </p:spPr>
        <p:txBody>
          <a:bodyPr/>
          <a:lstStyle/>
          <a:p>
            <a:r>
              <a:rPr lang="en-US" sz="3200"/>
              <a:t>Deleting a Node from a Binary Search Tree</a:t>
            </a:r>
          </a:p>
        </p:txBody>
      </p:sp>
      <p:sp>
        <p:nvSpPr>
          <p:cNvPr id="822275" name="Text Box 3"/>
          <p:cNvSpPr txBox="1">
            <a:spLocks noChangeArrowheads="1"/>
          </p:cNvSpPr>
          <p:nvPr/>
        </p:nvSpPr>
        <p:spPr bwMode="auto">
          <a:xfrm>
            <a:off x="533400" y="1676400"/>
            <a:ext cx="83820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chemeClr val="accent2"/>
                </a:solidFill>
                <a:latin typeface="Comic Sans MS" pitchFamily="66" charset="0"/>
              </a:rPr>
              <a:t>Here’s a high-level algorithm to delete a node </a:t>
            </a:r>
            <a:br>
              <a:rPr lang="en-US" dirty="0">
                <a:solidFill>
                  <a:schemeClr val="accent2"/>
                </a:solidFill>
                <a:latin typeface="Comic Sans MS" pitchFamily="66" charset="0"/>
              </a:rPr>
            </a:br>
            <a:r>
              <a:rPr lang="en-US" dirty="0">
                <a:solidFill>
                  <a:schemeClr val="accent2"/>
                </a:solidFill>
                <a:latin typeface="Comic Sans MS" pitchFamily="66" charset="0"/>
              </a:rPr>
              <a:t>from a Binary Search Tree:</a:t>
            </a:r>
          </a:p>
          <a:p>
            <a:endParaRPr lang="en-US" dirty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Given a value </a:t>
            </a:r>
            <a:r>
              <a:rPr lang="en-US" dirty="0">
                <a:solidFill>
                  <a:srgbClr val="FF3300"/>
                </a:solidFill>
                <a:latin typeface="Comic Sans MS" pitchFamily="66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 to delete from the tree:</a:t>
            </a:r>
          </a:p>
          <a:p>
            <a:endParaRPr lang="en-US" dirty="0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dirty="0">
                <a:solidFill>
                  <a:srgbClr val="006666"/>
                </a:solidFill>
                <a:latin typeface="Comic Sans MS" pitchFamily="66" charset="0"/>
              </a:rPr>
              <a:t>Find the value </a:t>
            </a:r>
            <a:r>
              <a:rPr lang="en-US" dirty="0">
                <a:solidFill>
                  <a:srgbClr val="FF3300"/>
                </a:solidFill>
                <a:latin typeface="Comic Sans MS" pitchFamily="66" charset="0"/>
              </a:rPr>
              <a:t>V</a:t>
            </a:r>
            <a:r>
              <a:rPr lang="en-US" dirty="0">
                <a:solidFill>
                  <a:srgbClr val="006666"/>
                </a:solidFill>
                <a:latin typeface="Comic Sans MS" pitchFamily="66" charset="0"/>
              </a:rPr>
              <a:t> in the tree, with a slightly-modified BST search.</a:t>
            </a:r>
          </a:p>
          <a:p>
            <a:pPr lvl="1">
              <a:buFontTx/>
              <a:buChar char="-"/>
            </a:pPr>
            <a:r>
              <a:rPr lang="en-US" dirty="0">
                <a:latin typeface="Comic Sans MS" pitchFamily="66" charset="0"/>
              </a:rPr>
              <a:t>Use two pointers: a </a:t>
            </a: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cur pointer</a:t>
            </a:r>
            <a:r>
              <a:rPr lang="en-US" dirty="0">
                <a:latin typeface="Comic Sans MS" pitchFamily="66" charset="0"/>
              </a:rPr>
              <a:t> &amp; a </a:t>
            </a: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parent pointer</a:t>
            </a:r>
          </a:p>
          <a:p>
            <a:pPr lvl="1">
              <a:buFontTx/>
              <a:buChar char="-"/>
            </a:pPr>
            <a:endParaRPr lang="en-US" dirty="0">
              <a:solidFill>
                <a:srgbClr val="6600CC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dirty="0">
                <a:solidFill>
                  <a:srgbClr val="006666"/>
                </a:solidFill>
                <a:latin typeface="Comic Sans MS" pitchFamily="66" charset="0"/>
              </a:rPr>
              <a:t>If the node was found, delete it from the tree, making sure to preserve its ordering!</a:t>
            </a:r>
          </a:p>
          <a:p>
            <a:pPr lvl="1">
              <a:buFontTx/>
              <a:buChar char="-"/>
            </a:pPr>
            <a:r>
              <a:rPr lang="en-US" dirty="0">
                <a:latin typeface="Comic Sans MS" pitchFamily="66" charset="0"/>
              </a:rPr>
              <a:t>There are </a:t>
            </a: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three cases</a:t>
            </a:r>
            <a:r>
              <a:rPr lang="en-US" dirty="0">
                <a:latin typeface="Comic Sans MS" pitchFamily="66" charset="0"/>
              </a:rPr>
              <a:t>, so be careful!</a:t>
            </a:r>
          </a:p>
          <a:p>
            <a:pPr>
              <a:buFontTx/>
              <a:buAutoNum type="arabicPeriod"/>
            </a:pPr>
            <a:endParaRPr lang="en-US" dirty="0">
              <a:solidFill>
                <a:srgbClr val="006666"/>
              </a:solidFill>
              <a:latin typeface="Comic Sans MS" pitchFamily="66" charset="0"/>
            </a:endParaRPr>
          </a:p>
        </p:txBody>
      </p:sp>
      <p:sp>
        <p:nvSpPr>
          <p:cNvPr id="822276" name="Text Box 4"/>
          <p:cNvSpPr txBox="1">
            <a:spLocks noChangeArrowheads="1"/>
          </p:cNvSpPr>
          <p:nvPr/>
        </p:nvSpPr>
        <p:spPr bwMode="auto">
          <a:xfrm>
            <a:off x="517525" y="11128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27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E092-DEF4-4149-A7D4-0846F501EEC2}" type="slidenum">
              <a:rPr lang="en-US"/>
              <a:pPr/>
              <a:t>7</a:t>
            </a:fld>
            <a:endParaRPr lang="en-US"/>
          </a:p>
        </p:txBody>
      </p:sp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-228600"/>
            <a:ext cx="7772400" cy="1143000"/>
          </a:xfrm>
        </p:spPr>
        <p:txBody>
          <a:bodyPr/>
          <a:lstStyle/>
          <a:p>
            <a:r>
              <a:rPr lang="en-US" sz="3200" dirty="0"/>
              <a:t>BST Deletion: Step #1 </a:t>
            </a:r>
          </a:p>
        </p:txBody>
      </p:sp>
      <p:graphicFrame>
        <p:nvGraphicFramePr>
          <p:cNvPr id="586755" name="Object 3"/>
          <p:cNvGraphicFramePr>
            <a:graphicFrameLocks noChangeAspect="1"/>
          </p:cNvGraphicFramePr>
          <p:nvPr/>
        </p:nvGraphicFramePr>
        <p:xfrm>
          <a:off x="5089525" y="3473450"/>
          <a:ext cx="3976688" cy="332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110" r:id="rId4" imgW="4963218" imgH="3296110" progId="Paint.Picture">
                  <p:embed/>
                </p:oleObj>
              </mc:Choice>
              <mc:Fallback>
                <p:oleObj r:id="rId4" imgW="4963218" imgH="3296110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9525" y="3473450"/>
                        <a:ext cx="3976688" cy="332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6756" name="Text Box 4"/>
          <p:cNvSpPr txBox="1">
            <a:spLocks noChangeArrowheads="1"/>
          </p:cNvSpPr>
          <p:nvPr/>
        </p:nvSpPr>
        <p:spPr bwMode="auto">
          <a:xfrm>
            <a:off x="377825" y="1295400"/>
            <a:ext cx="434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Step 1</a:t>
            </a:r>
            <a:r>
              <a:rPr lang="en-US" dirty="0"/>
              <a:t>: Searching for value </a:t>
            </a:r>
            <a:r>
              <a:rPr lang="en-US" dirty="0">
                <a:solidFill>
                  <a:srgbClr val="FF3300"/>
                </a:solidFill>
              </a:rPr>
              <a:t>V</a:t>
            </a:r>
          </a:p>
        </p:txBody>
      </p:sp>
      <p:sp>
        <p:nvSpPr>
          <p:cNvPr id="586758" name="Text Box 6"/>
          <p:cNvSpPr txBox="1">
            <a:spLocks noChangeArrowheads="1"/>
          </p:cNvSpPr>
          <p:nvPr/>
        </p:nvSpPr>
        <p:spPr bwMode="auto">
          <a:xfrm>
            <a:off x="5961063" y="1447800"/>
            <a:ext cx="2765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Let’s delete </a:t>
            </a:r>
            <a:r>
              <a:rPr lang="en-US">
                <a:solidFill>
                  <a:srgbClr val="FF3300"/>
                </a:solidFill>
              </a:rPr>
              <a:t>Casey</a:t>
            </a:r>
          </a:p>
        </p:txBody>
      </p:sp>
      <p:grpSp>
        <p:nvGrpSpPr>
          <p:cNvPr id="586765" name="Group 13"/>
          <p:cNvGrpSpPr>
            <a:grpSpLocks/>
          </p:cNvGrpSpPr>
          <p:nvPr/>
        </p:nvGrpSpPr>
        <p:grpSpPr bwMode="auto">
          <a:xfrm>
            <a:off x="6057900" y="3375025"/>
            <a:ext cx="904875" cy="457200"/>
            <a:chOff x="966" y="3195"/>
            <a:chExt cx="570" cy="288"/>
          </a:xfrm>
        </p:grpSpPr>
        <p:sp>
          <p:nvSpPr>
            <p:cNvPr id="586763" name="Line 11"/>
            <p:cNvSpPr>
              <a:spLocks noChangeShapeType="1"/>
            </p:cNvSpPr>
            <p:nvPr/>
          </p:nvSpPr>
          <p:spPr bwMode="auto">
            <a:xfrm>
              <a:off x="1344" y="3360"/>
              <a:ext cx="192" cy="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6764" name="Text Box 12"/>
            <p:cNvSpPr txBox="1">
              <a:spLocks noChangeArrowheads="1"/>
            </p:cNvSpPr>
            <p:nvPr/>
          </p:nvSpPr>
          <p:spPr bwMode="auto">
            <a:xfrm>
              <a:off x="966" y="3195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cur</a:t>
              </a:r>
            </a:p>
          </p:txBody>
        </p:sp>
      </p:grpSp>
      <p:grpSp>
        <p:nvGrpSpPr>
          <p:cNvPr id="586771" name="Group 19"/>
          <p:cNvGrpSpPr>
            <a:grpSpLocks/>
          </p:cNvGrpSpPr>
          <p:nvPr/>
        </p:nvGrpSpPr>
        <p:grpSpPr bwMode="auto">
          <a:xfrm>
            <a:off x="2717800" y="6135688"/>
            <a:ext cx="2297113" cy="504825"/>
            <a:chOff x="1712" y="3865"/>
            <a:chExt cx="1447" cy="318"/>
          </a:xfrm>
        </p:grpSpPr>
        <p:grpSp>
          <p:nvGrpSpPr>
            <p:cNvPr id="586766" name="Group 14"/>
            <p:cNvGrpSpPr>
              <a:grpSpLocks/>
            </p:cNvGrpSpPr>
            <p:nvPr/>
          </p:nvGrpSpPr>
          <p:grpSpPr bwMode="auto">
            <a:xfrm>
              <a:off x="1712" y="3865"/>
              <a:ext cx="879" cy="288"/>
              <a:chOff x="657" y="3005"/>
              <a:chExt cx="879" cy="288"/>
            </a:xfrm>
          </p:grpSpPr>
          <p:sp>
            <p:nvSpPr>
              <p:cNvPr id="586761" name="Text Box 9"/>
              <p:cNvSpPr txBox="1">
                <a:spLocks noChangeArrowheads="1"/>
              </p:cNvSpPr>
              <p:nvPr/>
            </p:nvSpPr>
            <p:spPr bwMode="auto">
              <a:xfrm>
                <a:off x="657" y="3005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parent</a:t>
                </a:r>
              </a:p>
            </p:txBody>
          </p:sp>
          <p:sp>
            <p:nvSpPr>
              <p:cNvPr id="586762" name="Line 10"/>
              <p:cNvSpPr>
                <a:spLocks noChangeShapeType="1"/>
              </p:cNvSpPr>
              <p:nvPr/>
            </p:nvSpPr>
            <p:spPr bwMode="auto">
              <a:xfrm>
                <a:off x="1344" y="3168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586767" name="Text Box 15"/>
            <p:cNvSpPr txBox="1">
              <a:spLocks noChangeArrowheads="1"/>
            </p:cNvSpPr>
            <p:nvPr/>
          </p:nvSpPr>
          <p:spPr bwMode="auto">
            <a:xfrm>
              <a:off x="2537" y="3895"/>
              <a:ext cx="6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NULL</a:t>
              </a:r>
            </a:p>
          </p:txBody>
        </p:sp>
      </p:grpSp>
      <p:sp>
        <p:nvSpPr>
          <p:cNvPr id="586776" name="Text Box 24"/>
          <p:cNvSpPr txBox="1">
            <a:spLocks noChangeArrowheads="1"/>
          </p:cNvSpPr>
          <p:nvPr/>
        </p:nvSpPr>
        <p:spPr bwMode="auto">
          <a:xfrm>
            <a:off x="6154738" y="2179638"/>
            <a:ext cx="1974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Casey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dirty="0">
                <a:solidFill>
                  <a:srgbClr val="006666"/>
                </a:solidFill>
              </a:rPr>
              <a:t>&lt;</a:t>
            </a:r>
            <a:r>
              <a:rPr lang="en-US" dirty="0">
                <a:solidFill>
                  <a:srgbClr val="6600CC"/>
                </a:solidFill>
              </a:rPr>
              <a:t> Mel?</a:t>
            </a:r>
          </a:p>
        </p:txBody>
      </p:sp>
      <p:grpSp>
        <p:nvGrpSpPr>
          <p:cNvPr id="586782" name="Group 30"/>
          <p:cNvGrpSpPr>
            <a:grpSpLocks/>
          </p:cNvGrpSpPr>
          <p:nvPr/>
        </p:nvGrpSpPr>
        <p:grpSpPr bwMode="auto">
          <a:xfrm>
            <a:off x="2514600" y="3375025"/>
            <a:ext cx="3579813" cy="3330575"/>
            <a:chOff x="1584" y="2126"/>
            <a:chExt cx="2255" cy="2098"/>
          </a:xfrm>
        </p:grpSpPr>
        <p:grpSp>
          <p:nvGrpSpPr>
            <p:cNvPr id="586768" name="Group 16"/>
            <p:cNvGrpSpPr>
              <a:grpSpLocks/>
            </p:cNvGrpSpPr>
            <p:nvPr/>
          </p:nvGrpSpPr>
          <p:grpSpPr bwMode="auto">
            <a:xfrm>
              <a:off x="2960" y="2126"/>
              <a:ext cx="879" cy="288"/>
              <a:chOff x="657" y="3005"/>
              <a:chExt cx="879" cy="288"/>
            </a:xfrm>
          </p:grpSpPr>
          <p:sp>
            <p:nvSpPr>
              <p:cNvPr id="586769" name="Text Box 17"/>
              <p:cNvSpPr txBox="1">
                <a:spLocks noChangeArrowheads="1"/>
              </p:cNvSpPr>
              <p:nvPr/>
            </p:nvSpPr>
            <p:spPr bwMode="auto">
              <a:xfrm>
                <a:off x="657" y="3005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parent</a:t>
                </a:r>
              </a:p>
            </p:txBody>
          </p:sp>
          <p:sp>
            <p:nvSpPr>
              <p:cNvPr id="586770" name="Line 18"/>
              <p:cNvSpPr>
                <a:spLocks noChangeShapeType="1"/>
              </p:cNvSpPr>
              <p:nvPr/>
            </p:nvSpPr>
            <p:spPr bwMode="auto">
              <a:xfrm>
                <a:off x="1344" y="3168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586778" name="Rectangle 26"/>
            <p:cNvSpPr>
              <a:spLocks noChangeArrowheads="1"/>
            </p:cNvSpPr>
            <p:nvPr/>
          </p:nvSpPr>
          <p:spPr bwMode="auto">
            <a:xfrm>
              <a:off x="1584" y="3840"/>
              <a:ext cx="1824" cy="384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586791" name="Group 39"/>
          <p:cNvGrpSpPr>
            <a:grpSpLocks/>
          </p:cNvGrpSpPr>
          <p:nvPr/>
        </p:nvGrpSpPr>
        <p:grpSpPr bwMode="auto">
          <a:xfrm>
            <a:off x="4560888" y="3371850"/>
            <a:ext cx="2422525" cy="1200150"/>
            <a:chOff x="2873" y="2124"/>
            <a:chExt cx="1526" cy="756"/>
          </a:xfrm>
        </p:grpSpPr>
        <p:grpSp>
          <p:nvGrpSpPr>
            <p:cNvPr id="586784" name="Group 32"/>
            <p:cNvGrpSpPr>
              <a:grpSpLocks/>
            </p:cNvGrpSpPr>
            <p:nvPr/>
          </p:nvGrpSpPr>
          <p:grpSpPr bwMode="auto">
            <a:xfrm>
              <a:off x="3222" y="2592"/>
              <a:ext cx="570" cy="288"/>
              <a:chOff x="966" y="3195"/>
              <a:chExt cx="570" cy="288"/>
            </a:xfrm>
          </p:grpSpPr>
          <p:sp>
            <p:nvSpPr>
              <p:cNvPr id="586785" name="Line 33"/>
              <p:cNvSpPr>
                <a:spLocks noChangeShapeType="1"/>
              </p:cNvSpPr>
              <p:nvPr/>
            </p:nvSpPr>
            <p:spPr bwMode="auto">
              <a:xfrm>
                <a:off x="1344" y="3360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6786" name="Text Box 34"/>
              <p:cNvSpPr txBox="1">
                <a:spLocks noChangeArrowheads="1"/>
              </p:cNvSpPr>
              <p:nvPr/>
            </p:nvSpPr>
            <p:spPr bwMode="auto">
              <a:xfrm>
                <a:off x="966" y="3195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cur</a:t>
                </a:r>
              </a:p>
            </p:txBody>
          </p:sp>
        </p:grpSp>
        <p:sp>
          <p:nvSpPr>
            <p:cNvPr id="586787" name="Rectangle 35"/>
            <p:cNvSpPr>
              <a:spLocks noChangeArrowheads="1"/>
            </p:cNvSpPr>
            <p:nvPr/>
          </p:nvSpPr>
          <p:spPr bwMode="auto">
            <a:xfrm>
              <a:off x="2873" y="2124"/>
              <a:ext cx="1526" cy="300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586788" name="Group 36"/>
            <p:cNvGrpSpPr>
              <a:grpSpLocks/>
            </p:cNvGrpSpPr>
            <p:nvPr/>
          </p:nvGrpSpPr>
          <p:grpSpPr bwMode="auto">
            <a:xfrm>
              <a:off x="3487" y="2133"/>
              <a:ext cx="879" cy="288"/>
              <a:chOff x="657" y="3005"/>
              <a:chExt cx="879" cy="288"/>
            </a:xfrm>
          </p:grpSpPr>
          <p:sp>
            <p:nvSpPr>
              <p:cNvPr id="586789" name="Text Box 37"/>
              <p:cNvSpPr txBox="1">
                <a:spLocks noChangeArrowheads="1"/>
              </p:cNvSpPr>
              <p:nvPr/>
            </p:nvSpPr>
            <p:spPr bwMode="auto">
              <a:xfrm>
                <a:off x="657" y="3005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parent</a:t>
                </a:r>
              </a:p>
            </p:txBody>
          </p:sp>
          <p:sp>
            <p:nvSpPr>
              <p:cNvPr id="586790" name="Line 38"/>
              <p:cNvSpPr>
                <a:spLocks noChangeShapeType="1"/>
              </p:cNvSpPr>
              <p:nvPr/>
            </p:nvSpPr>
            <p:spPr bwMode="auto">
              <a:xfrm>
                <a:off x="1344" y="3168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586795" name="Text Box 43"/>
          <p:cNvSpPr txBox="1">
            <a:spLocks noChangeArrowheads="1"/>
          </p:cNvSpPr>
          <p:nvPr/>
        </p:nvSpPr>
        <p:spPr bwMode="auto">
          <a:xfrm>
            <a:off x="5937250" y="2209800"/>
            <a:ext cx="2449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Casey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dirty="0">
                <a:solidFill>
                  <a:srgbClr val="006666"/>
                </a:solidFill>
              </a:rPr>
              <a:t>&lt;</a:t>
            </a:r>
            <a:r>
              <a:rPr lang="en-US" dirty="0">
                <a:solidFill>
                  <a:srgbClr val="6600CC"/>
                </a:solidFill>
              </a:rPr>
              <a:t> Darren?</a:t>
            </a:r>
          </a:p>
        </p:txBody>
      </p:sp>
      <p:grpSp>
        <p:nvGrpSpPr>
          <p:cNvPr id="586801" name="Group 49"/>
          <p:cNvGrpSpPr>
            <a:grpSpLocks/>
          </p:cNvGrpSpPr>
          <p:nvPr/>
        </p:nvGrpSpPr>
        <p:grpSpPr bwMode="auto">
          <a:xfrm>
            <a:off x="4727575" y="3395663"/>
            <a:ext cx="2219325" cy="995362"/>
            <a:chOff x="2978" y="2139"/>
            <a:chExt cx="1398" cy="627"/>
          </a:xfrm>
        </p:grpSpPr>
        <p:grpSp>
          <p:nvGrpSpPr>
            <p:cNvPr id="586797" name="Group 45"/>
            <p:cNvGrpSpPr>
              <a:grpSpLocks/>
            </p:cNvGrpSpPr>
            <p:nvPr/>
          </p:nvGrpSpPr>
          <p:grpSpPr bwMode="auto">
            <a:xfrm>
              <a:off x="2978" y="2478"/>
              <a:ext cx="879" cy="288"/>
              <a:chOff x="657" y="3005"/>
              <a:chExt cx="879" cy="288"/>
            </a:xfrm>
          </p:grpSpPr>
          <p:sp>
            <p:nvSpPr>
              <p:cNvPr id="586798" name="Text Box 46"/>
              <p:cNvSpPr txBox="1">
                <a:spLocks noChangeArrowheads="1"/>
              </p:cNvSpPr>
              <p:nvPr/>
            </p:nvSpPr>
            <p:spPr bwMode="auto">
              <a:xfrm>
                <a:off x="657" y="3005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parent</a:t>
                </a:r>
              </a:p>
            </p:txBody>
          </p:sp>
          <p:sp>
            <p:nvSpPr>
              <p:cNvPr id="586799" name="Line 47"/>
              <p:cNvSpPr>
                <a:spLocks noChangeShapeType="1"/>
              </p:cNvSpPr>
              <p:nvPr/>
            </p:nvSpPr>
            <p:spPr bwMode="auto">
              <a:xfrm>
                <a:off x="1344" y="3168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586800" name="Rectangle 48"/>
            <p:cNvSpPr>
              <a:spLocks noChangeArrowheads="1"/>
            </p:cNvSpPr>
            <p:nvPr/>
          </p:nvSpPr>
          <p:spPr bwMode="auto">
            <a:xfrm>
              <a:off x="3321" y="2139"/>
              <a:ext cx="1055" cy="285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586810" name="Group 58"/>
          <p:cNvGrpSpPr>
            <a:grpSpLocks/>
          </p:cNvGrpSpPr>
          <p:nvPr/>
        </p:nvGrpSpPr>
        <p:grpSpPr bwMode="auto">
          <a:xfrm>
            <a:off x="4605338" y="4286250"/>
            <a:ext cx="1439862" cy="1081088"/>
            <a:chOff x="2901" y="2700"/>
            <a:chExt cx="907" cy="681"/>
          </a:xfrm>
        </p:grpSpPr>
        <p:grpSp>
          <p:nvGrpSpPr>
            <p:cNvPr id="586803" name="Group 51"/>
            <p:cNvGrpSpPr>
              <a:grpSpLocks/>
            </p:cNvGrpSpPr>
            <p:nvPr/>
          </p:nvGrpSpPr>
          <p:grpSpPr bwMode="auto">
            <a:xfrm>
              <a:off x="2901" y="3093"/>
              <a:ext cx="570" cy="288"/>
              <a:chOff x="966" y="3195"/>
              <a:chExt cx="570" cy="288"/>
            </a:xfrm>
          </p:grpSpPr>
          <p:sp>
            <p:nvSpPr>
              <p:cNvPr id="586804" name="Line 52"/>
              <p:cNvSpPr>
                <a:spLocks noChangeShapeType="1"/>
              </p:cNvSpPr>
              <p:nvPr/>
            </p:nvSpPr>
            <p:spPr bwMode="auto">
              <a:xfrm>
                <a:off x="1344" y="3360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6805" name="Text Box 53"/>
              <p:cNvSpPr txBox="1">
                <a:spLocks noChangeArrowheads="1"/>
              </p:cNvSpPr>
              <p:nvPr/>
            </p:nvSpPr>
            <p:spPr bwMode="auto">
              <a:xfrm>
                <a:off x="966" y="3195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cur</a:t>
                </a:r>
              </a:p>
            </p:txBody>
          </p:sp>
        </p:grpSp>
        <p:sp>
          <p:nvSpPr>
            <p:cNvPr id="586806" name="Rectangle 54"/>
            <p:cNvSpPr>
              <a:spLocks noChangeArrowheads="1"/>
            </p:cNvSpPr>
            <p:nvPr/>
          </p:nvSpPr>
          <p:spPr bwMode="auto">
            <a:xfrm>
              <a:off x="3247" y="2700"/>
              <a:ext cx="561" cy="143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586814" name="Text Box 62"/>
          <p:cNvSpPr txBox="1">
            <a:spLocks noChangeArrowheads="1"/>
          </p:cNvSpPr>
          <p:nvPr/>
        </p:nvSpPr>
        <p:spPr bwMode="auto">
          <a:xfrm>
            <a:off x="6111875" y="2209800"/>
            <a:ext cx="2265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Casey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dirty="0">
                <a:solidFill>
                  <a:srgbClr val="006666"/>
                </a:solidFill>
              </a:rPr>
              <a:t>&lt;</a:t>
            </a:r>
            <a:r>
              <a:rPr lang="en-US" dirty="0">
                <a:solidFill>
                  <a:srgbClr val="6600CC"/>
                </a:solidFill>
              </a:rPr>
              <a:t> Carey?</a:t>
            </a:r>
          </a:p>
        </p:txBody>
      </p:sp>
      <p:grpSp>
        <p:nvGrpSpPr>
          <p:cNvPr id="586821" name="Group 69"/>
          <p:cNvGrpSpPr>
            <a:grpSpLocks/>
          </p:cNvGrpSpPr>
          <p:nvPr/>
        </p:nvGrpSpPr>
        <p:grpSpPr bwMode="auto">
          <a:xfrm>
            <a:off x="4151313" y="3962400"/>
            <a:ext cx="1963737" cy="1184275"/>
            <a:chOff x="2615" y="2496"/>
            <a:chExt cx="1237" cy="746"/>
          </a:xfrm>
        </p:grpSpPr>
        <p:grpSp>
          <p:nvGrpSpPr>
            <p:cNvPr id="586817" name="Group 65"/>
            <p:cNvGrpSpPr>
              <a:grpSpLocks/>
            </p:cNvGrpSpPr>
            <p:nvPr/>
          </p:nvGrpSpPr>
          <p:grpSpPr bwMode="auto">
            <a:xfrm>
              <a:off x="2615" y="2954"/>
              <a:ext cx="879" cy="288"/>
              <a:chOff x="657" y="3005"/>
              <a:chExt cx="879" cy="288"/>
            </a:xfrm>
          </p:grpSpPr>
          <p:sp>
            <p:nvSpPr>
              <p:cNvPr id="586818" name="Text Box 66"/>
              <p:cNvSpPr txBox="1">
                <a:spLocks noChangeArrowheads="1"/>
              </p:cNvSpPr>
              <p:nvPr/>
            </p:nvSpPr>
            <p:spPr bwMode="auto">
              <a:xfrm>
                <a:off x="657" y="3005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parent</a:t>
                </a:r>
              </a:p>
            </p:txBody>
          </p:sp>
          <p:sp>
            <p:nvSpPr>
              <p:cNvPr id="586819" name="Line 67"/>
              <p:cNvSpPr>
                <a:spLocks noChangeShapeType="1"/>
              </p:cNvSpPr>
              <p:nvPr/>
            </p:nvSpPr>
            <p:spPr bwMode="auto">
              <a:xfrm>
                <a:off x="1344" y="3168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586820" name="Rectangle 68"/>
            <p:cNvSpPr>
              <a:spLocks noChangeArrowheads="1"/>
            </p:cNvSpPr>
            <p:nvPr/>
          </p:nvSpPr>
          <p:spPr bwMode="auto">
            <a:xfrm>
              <a:off x="2976" y="2496"/>
              <a:ext cx="876" cy="279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586823" name="Rectangle 71"/>
          <p:cNvSpPr>
            <a:spLocks noChangeArrowheads="1"/>
          </p:cNvSpPr>
          <p:nvPr/>
        </p:nvSpPr>
        <p:spPr bwMode="auto">
          <a:xfrm>
            <a:off x="4643439" y="5059357"/>
            <a:ext cx="854075" cy="296862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3" name="AutoShape 52"/>
          <p:cNvSpPr>
            <a:spLocks noChangeArrowheads="1"/>
          </p:cNvSpPr>
          <p:nvPr/>
        </p:nvSpPr>
        <p:spPr bwMode="auto">
          <a:xfrm>
            <a:off x="5014913" y="647700"/>
            <a:ext cx="3998913" cy="1143000"/>
          </a:xfrm>
          <a:prstGeom prst="wedgeRoundRectCallout">
            <a:avLst>
              <a:gd name="adj1" fmla="val -98448"/>
              <a:gd name="adj2" fmla="val 116091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1600" dirty="0"/>
              <a:t>When we’re done with our loop below, we want the </a:t>
            </a:r>
            <a:r>
              <a:rPr lang="en-US" sz="1600" dirty="0">
                <a:solidFill>
                  <a:srgbClr val="FF0000"/>
                </a:solidFill>
              </a:rPr>
              <a:t>parent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pointer</a:t>
            </a:r>
            <a:r>
              <a:rPr lang="en-US" sz="1600" dirty="0"/>
              <a:t> to 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</a:rPr>
              <a:t>point to the node just above </a:t>
            </a:r>
            <a:r>
              <a:rPr lang="en-US" sz="1600" dirty="0"/>
              <a:t>the 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</a:rPr>
              <a:t>target node </a:t>
            </a:r>
            <a:r>
              <a:rPr lang="en-US" sz="1600" dirty="0"/>
              <a:t>we want to delete.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74" name="AutoShape 52"/>
          <p:cNvSpPr>
            <a:spLocks noChangeArrowheads="1"/>
          </p:cNvSpPr>
          <p:nvPr/>
        </p:nvSpPr>
        <p:spPr bwMode="auto">
          <a:xfrm>
            <a:off x="737152" y="15433"/>
            <a:ext cx="3554896" cy="1091486"/>
          </a:xfrm>
          <a:prstGeom prst="wedgeRoundRectCallout">
            <a:avLst>
              <a:gd name="adj1" fmla="val -3224"/>
              <a:gd name="adj2" fmla="val 67595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1600" dirty="0"/>
              <a:t>This algorithm is very similar to our traditional BST searching algorithm… Except it also has a </a:t>
            </a:r>
            <a:r>
              <a:rPr lang="en-US" sz="1600" dirty="0">
                <a:solidFill>
                  <a:srgbClr val="FF0000"/>
                </a:solidFill>
              </a:rPr>
              <a:t>parent pointer</a:t>
            </a:r>
            <a:r>
              <a:rPr lang="en-US" sz="1600" dirty="0"/>
              <a:t>.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75" name="AutoShape 52"/>
          <p:cNvSpPr>
            <a:spLocks noChangeArrowheads="1"/>
          </p:cNvSpPr>
          <p:nvPr/>
        </p:nvSpPr>
        <p:spPr bwMode="auto">
          <a:xfrm>
            <a:off x="5114926" y="2040115"/>
            <a:ext cx="4020620" cy="736243"/>
          </a:xfrm>
          <a:prstGeom prst="wedgeRoundRectCallout">
            <a:avLst>
              <a:gd name="adj1" fmla="val -91053"/>
              <a:gd name="adj2" fmla="val 195887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1600" dirty="0"/>
              <a:t>Every time we move down left or right, we advance the parent pointer as well!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76" name="AutoShape 52"/>
          <p:cNvSpPr>
            <a:spLocks noChangeArrowheads="1"/>
          </p:cNvSpPr>
          <p:nvPr/>
        </p:nvSpPr>
        <p:spPr bwMode="auto">
          <a:xfrm>
            <a:off x="2536955" y="5575786"/>
            <a:ext cx="2088755" cy="513378"/>
          </a:xfrm>
          <a:prstGeom prst="wedgeRoundRectCallout">
            <a:avLst>
              <a:gd name="adj1" fmla="val 75878"/>
              <a:gd name="adj2" fmla="val -20268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1600" dirty="0"/>
              <a:t>So if we were deleting </a:t>
            </a:r>
            <a:r>
              <a:rPr lang="en-US" sz="1600" dirty="0" err="1"/>
              <a:t>Arissa</a:t>
            </a:r>
            <a:r>
              <a:rPr lang="en-US" sz="1600" dirty="0"/>
              <a:t>…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77" name="AutoShape 52"/>
          <p:cNvSpPr>
            <a:spLocks noChangeArrowheads="1"/>
          </p:cNvSpPr>
          <p:nvPr/>
        </p:nvSpPr>
        <p:spPr bwMode="auto">
          <a:xfrm>
            <a:off x="3886200" y="3622519"/>
            <a:ext cx="2430683" cy="841375"/>
          </a:xfrm>
          <a:prstGeom prst="wedgeRoundRectCallout">
            <a:avLst>
              <a:gd name="adj1" fmla="val 37301"/>
              <a:gd name="adj2" fmla="val 101412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1600" dirty="0"/>
              <a:t>We’d want our </a:t>
            </a:r>
            <a:r>
              <a:rPr lang="en-US" sz="1600" dirty="0">
                <a:solidFill>
                  <a:srgbClr val="FF0000"/>
                </a:solidFill>
              </a:rPr>
              <a:t>parent pointer </a:t>
            </a:r>
            <a:r>
              <a:rPr lang="en-US" sz="1600" dirty="0"/>
              <a:t>to point to Carey’s node.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586828" name="Text Box 76"/>
          <p:cNvSpPr txBox="1">
            <a:spLocks noChangeArrowheads="1"/>
          </p:cNvSpPr>
          <p:nvPr/>
        </p:nvSpPr>
        <p:spPr bwMode="auto">
          <a:xfrm>
            <a:off x="52387" y="6019800"/>
            <a:ext cx="579437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Now </a:t>
            </a:r>
            <a:r>
              <a:rPr lang="en-US" sz="2000" dirty="0">
                <a:solidFill>
                  <a:srgbClr val="006666"/>
                </a:solidFill>
              </a:rPr>
              <a:t>cur</a:t>
            </a:r>
            <a:r>
              <a:rPr lang="en-US" sz="2000" dirty="0">
                <a:solidFill>
                  <a:schemeClr val="tx1"/>
                </a:solidFill>
              </a:rPr>
              <a:t> points at the node we want to delete, and </a:t>
            </a:r>
            <a:r>
              <a:rPr lang="en-US" sz="2000" dirty="0">
                <a:solidFill>
                  <a:srgbClr val="FF0000"/>
                </a:solidFill>
              </a:rPr>
              <a:t>parent</a:t>
            </a:r>
            <a:r>
              <a:rPr lang="en-US" sz="2000" dirty="0">
                <a:solidFill>
                  <a:schemeClr val="tx1"/>
                </a:solidFill>
              </a:rPr>
              <a:t> points to the node above it!</a:t>
            </a:r>
          </a:p>
        </p:txBody>
      </p:sp>
      <p:sp>
        <p:nvSpPr>
          <p:cNvPr id="586757" name="Text Box 5"/>
          <p:cNvSpPr txBox="1">
            <a:spLocks noChangeArrowheads="1"/>
          </p:cNvSpPr>
          <p:nvPr/>
        </p:nvSpPr>
        <p:spPr bwMode="auto">
          <a:xfrm>
            <a:off x="533400" y="1771650"/>
            <a:ext cx="662860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parent = NULL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cur = root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While (cur != NULL)</a:t>
            </a:r>
          </a:p>
          <a:p>
            <a:pPr lvl="1">
              <a:buFontTx/>
              <a:buAutoNum type="alphaU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If (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 == </a:t>
            </a: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cur-&gt;value</a:t>
            </a: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) then we’re done.</a:t>
            </a:r>
          </a:p>
          <a:p>
            <a:pPr lvl="1">
              <a:buFontTx/>
              <a:buAutoNum type="alphaU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If (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 &lt; </a:t>
            </a: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cur-&gt;value</a:t>
            </a: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)</a:t>
            </a:r>
          </a:p>
          <a:p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	      parent = cur; </a:t>
            </a:r>
          </a:p>
          <a:p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           cur = cur-&gt;left;</a:t>
            </a:r>
          </a:p>
          <a:p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	C. Else if (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 &gt; </a:t>
            </a: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cur-&gt;value</a:t>
            </a: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)</a:t>
            </a:r>
          </a:p>
          <a:p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           parent = cur; </a:t>
            </a:r>
          </a:p>
          <a:p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           cur = cur-&gt;right;</a:t>
            </a:r>
          </a:p>
        </p:txBody>
      </p:sp>
      <p:grpSp>
        <p:nvGrpSpPr>
          <p:cNvPr id="2" name="Group 1"/>
          <p:cNvGrpSpPr/>
          <p:nvPr/>
        </p:nvGrpSpPr>
        <p:grpSpPr>
          <a:xfrm rot="2142325">
            <a:off x="5724576" y="6135687"/>
            <a:ext cx="925512" cy="457200"/>
            <a:chOff x="7316788" y="5603875"/>
            <a:chExt cx="925512" cy="457200"/>
          </a:xfrm>
        </p:grpSpPr>
        <p:sp>
          <p:nvSpPr>
            <p:cNvPr id="58" name="Line 56"/>
            <p:cNvSpPr>
              <a:spLocks noChangeShapeType="1"/>
            </p:cNvSpPr>
            <p:nvPr/>
          </p:nvSpPr>
          <p:spPr bwMode="auto">
            <a:xfrm flipH="1">
              <a:off x="7316788" y="5854700"/>
              <a:ext cx="309562" cy="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" name="Text Box 57"/>
            <p:cNvSpPr txBox="1">
              <a:spLocks noChangeArrowheads="1"/>
            </p:cNvSpPr>
            <p:nvPr/>
          </p:nvSpPr>
          <p:spPr bwMode="auto">
            <a:xfrm>
              <a:off x="7596188" y="5603875"/>
              <a:ext cx="6461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cur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86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86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86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8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58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86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86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8" grpId="0" autoUpdateAnimBg="0"/>
      <p:bldP spid="586776" grpId="0" autoUpdateAnimBg="0"/>
      <p:bldP spid="586795" grpId="0" autoUpdateAnimBg="0"/>
      <p:bldP spid="586814" grpId="0" autoUpdateAnimBg="0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58682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-1600200" y="0"/>
            <a:ext cx="1905000" cy="457200"/>
          </a:xfrm>
        </p:spPr>
        <p:txBody>
          <a:bodyPr/>
          <a:lstStyle/>
          <a:p>
            <a:fld id="{806C60F3-2DDD-4F9C-B033-658963BEF1D6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BST Deletion: Step #2 </a:t>
            </a:r>
          </a:p>
        </p:txBody>
      </p:sp>
      <p:sp>
        <p:nvSpPr>
          <p:cNvPr id="587780" name="Text Box 4"/>
          <p:cNvSpPr txBox="1">
            <a:spLocks noChangeArrowheads="1"/>
          </p:cNvSpPr>
          <p:nvPr/>
        </p:nvSpPr>
        <p:spPr bwMode="auto">
          <a:xfrm>
            <a:off x="385763" y="1036638"/>
            <a:ext cx="84486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Once we’ve found our </a:t>
            </a:r>
            <a:r>
              <a:rPr lang="en-US" dirty="0">
                <a:solidFill>
                  <a:srgbClr val="FF3300"/>
                </a:solidFill>
              </a:rPr>
              <a:t>target node</a:t>
            </a:r>
            <a:r>
              <a:rPr lang="en-US" dirty="0"/>
              <a:t>, we have to delete it.  </a:t>
            </a:r>
            <a:br>
              <a:rPr lang="en-US" dirty="0"/>
            </a:br>
            <a:r>
              <a:rPr lang="en-US" dirty="0"/>
              <a:t>There are </a:t>
            </a:r>
            <a:r>
              <a:rPr lang="en-US" dirty="0">
                <a:solidFill>
                  <a:srgbClr val="A50021"/>
                </a:solidFill>
              </a:rPr>
              <a:t>3</a:t>
            </a:r>
            <a:r>
              <a:rPr lang="en-US" dirty="0"/>
              <a:t> cases.</a:t>
            </a:r>
          </a:p>
        </p:txBody>
      </p:sp>
      <p:grpSp>
        <p:nvGrpSpPr>
          <p:cNvPr id="587822" name="Group 46"/>
          <p:cNvGrpSpPr>
            <a:grpSpLocks/>
          </p:cNvGrpSpPr>
          <p:nvPr/>
        </p:nvGrpSpPr>
        <p:grpSpPr bwMode="auto">
          <a:xfrm>
            <a:off x="76200" y="1905000"/>
            <a:ext cx="2994025" cy="4649788"/>
            <a:chOff x="48" y="1200"/>
            <a:chExt cx="1886" cy="2929"/>
          </a:xfrm>
        </p:grpSpPr>
        <p:sp>
          <p:nvSpPr>
            <p:cNvPr id="587781" name="Text Box 5"/>
            <p:cNvSpPr txBox="1">
              <a:spLocks noChangeArrowheads="1"/>
            </p:cNvSpPr>
            <p:nvPr/>
          </p:nvSpPr>
          <p:spPr bwMode="auto">
            <a:xfrm>
              <a:off x="116" y="1277"/>
              <a:ext cx="175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006666"/>
                  </a:solidFill>
                </a:rPr>
                <a:t>Case 1: </a:t>
              </a:r>
            </a:p>
            <a:p>
              <a:pPr algn="ctr"/>
              <a:r>
                <a:rPr lang="en-US">
                  <a:solidFill>
                    <a:srgbClr val="006666"/>
                  </a:solidFill>
                </a:rPr>
                <a:t>Our node is a leaf.</a:t>
              </a:r>
            </a:p>
          </p:txBody>
        </p:sp>
        <p:grpSp>
          <p:nvGrpSpPr>
            <p:cNvPr id="587794" name="Group 18"/>
            <p:cNvGrpSpPr>
              <a:grpSpLocks/>
            </p:cNvGrpSpPr>
            <p:nvPr/>
          </p:nvGrpSpPr>
          <p:grpSpPr bwMode="auto">
            <a:xfrm>
              <a:off x="100" y="2074"/>
              <a:ext cx="1765" cy="1806"/>
              <a:chOff x="119" y="2074"/>
              <a:chExt cx="1967" cy="1806"/>
            </a:xfrm>
          </p:grpSpPr>
          <p:graphicFrame>
            <p:nvGraphicFramePr>
              <p:cNvPr id="587784" name="Object 8"/>
              <p:cNvGraphicFramePr>
                <a:graphicFrameLocks noChangeAspect="1"/>
              </p:cNvGraphicFramePr>
              <p:nvPr/>
            </p:nvGraphicFramePr>
            <p:xfrm>
              <a:off x="119" y="2074"/>
              <a:ext cx="1912" cy="18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8673" r:id="rId4" imgW="4963218" imgH="3296110" progId="Paint.Picture">
                      <p:embed/>
                    </p:oleObj>
                  </mc:Choice>
                  <mc:Fallback>
                    <p:oleObj r:id="rId4" imgW="4963218" imgH="3296110" progId="Paint.Picture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9" y="2074"/>
                            <a:ext cx="1912" cy="180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87785" name="Group 9"/>
              <p:cNvGrpSpPr>
                <a:grpSpLocks/>
              </p:cNvGrpSpPr>
              <p:nvPr/>
            </p:nvGrpSpPr>
            <p:grpSpPr bwMode="auto">
              <a:xfrm>
                <a:off x="395" y="3592"/>
                <a:ext cx="593" cy="288"/>
                <a:chOff x="943" y="3195"/>
                <a:chExt cx="593" cy="288"/>
              </a:xfrm>
            </p:grpSpPr>
            <p:sp>
              <p:nvSpPr>
                <p:cNvPr id="587786" name="Line 10"/>
                <p:cNvSpPr>
                  <a:spLocks noChangeShapeType="1"/>
                </p:cNvSpPr>
                <p:nvPr/>
              </p:nvSpPr>
              <p:spPr bwMode="auto">
                <a:xfrm>
                  <a:off x="1344" y="3360"/>
                  <a:ext cx="192" cy="0"/>
                </a:xfrm>
                <a:prstGeom prst="line">
                  <a:avLst/>
                </a:prstGeom>
                <a:noFill/>
                <a:ln w="4127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778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943" y="3195"/>
                  <a:ext cx="45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6600CC"/>
                      </a:solidFill>
                    </a:rPr>
                    <a:t>cur</a:t>
                  </a:r>
                </a:p>
              </p:txBody>
            </p:sp>
          </p:grpSp>
          <p:grpSp>
            <p:nvGrpSpPr>
              <p:cNvPr id="587793" name="Group 17"/>
              <p:cNvGrpSpPr>
                <a:grpSpLocks/>
              </p:cNvGrpSpPr>
              <p:nvPr/>
            </p:nvGrpSpPr>
            <p:grpSpPr bwMode="auto">
              <a:xfrm>
                <a:off x="1190" y="3186"/>
                <a:ext cx="896" cy="288"/>
                <a:chOff x="4609" y="3523"/>
                <a:chExt cx="896" cy="288"/>
              </a:xfrm>
            </p:grpSpPr>
            <p:sp>
              <p:nvSpPr>
                <p:cNvPr id="587790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4609" y="3688"/>
                  <a:ext cx="195" cy="0"/>
                </a:xfrm>
                <a:prstGeom prst="line">
                  <a:avLst/>
                </a:prstGeom>
                <a:noFill/>
                <a:ln w="4127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779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719" y="3523"/>
                  <a:ext cx="78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6600CC"/>
                      </a:solidFill>
                    </a:rPr>
                    <a:t>parent</a:t>
                  </a:r>
                </a:p>
              </p:txBody>
            </p:sp>
          </p:grpSp>
        </p:grpSp>
        <p:sp>
          <p:nvSpPr>
            <p:cNvPr id="587803" name="Rectangle 27"/>
            <p:cNvSpPr>
              <a:spLocks noChangeArrowheads="1"/>
            </p:cNvSpPr>
            <p:nvPr/>
          </p:nvSpPr>
          <p:spPr bwMode="auto">
            <a:xfrm>
              <a:off x="48" y="1200"/>
              <a:ext cx="1886" cy="2929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7823" name="Group 47"/>
          <p:cNvGrpSpPr>
            <a:grpSpLocks/>
          </p:cNvGrpSpPr>
          <p:nvPr/>
        </p:nvGrpSpPr>
        <p:grpSpPr bwMode="auto">
          <a:xfrm>
            <a:off x="3155950" y="1905000"/>
            <a:ext cx="3016250" cy="4649788"/>
            <a:chOff x="1988" y="1200"/>
            <a:chExt cx="1900" cy="2929"/>
          </a:xfrm>
        </p:grpSpPr>
        <p:sp>
          <p:nvSpPr>
            <p:cNvPr id="587782" name="Text Box 6"/>
            <p:cNvSpPr txBox="1">
              <a:spLocks noChangeArrowheads="1"/>
            </p:cNvSpPr>
            <p:nvPr/>
          </p:nvSpPr>
          <p:spPr bwMode="auto">
            <a:xfrm>
              <a:off x="1989" y="1277"/>
              <a:ext cx="186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6666"/>
                  </a:solidFill>
                </a:rPr>
                <a:t>Case 2: </a:t>
              </a:r>
            </a:p>
            <a:p>
              <a:pPr algn="ctr"/>
              <a:r>
                <a:rPr lang="en-US">
                  <a:solidFill>
                    <a:srgbClr val="006666"/>
                  </a:solidFill>
                </a:rPr>
                <a:t>Our node has one child</a:t>
              </a:r>
            </a:p>
          </p:txBody>
        </p:sp>
        <p:graphicFrame>
          <p:nvGraphicFramePr>
            <p:cNvPr id="587796" name="Object 20"/>
            <p:cNvGraphicFramePr>
              <a:graphicFrameLocks noChangeAspect="1"/>
            </p:cNvGraphicFramePr>
            <p:nvPr/>
          </p:nvGraphicFramePr>
          <p:xfrm>
            <a:off x="2075" y="2130"/>
            <a:ext cx="1716" cy="18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8674" r:id="rId6" imgW="4963218" imgH="3296110" progId="Paint.Picture">
                    <p:embed/>
                  </p:oleObj>
                </mc:Choice>
                <mc:Fallback>
                  <p:oleObj r:id="rId6" imgW="4963218" imgH="3296110" progId="Paint.Picture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5" y="2130"/>
                          <a:ext cx="1716" cy="18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7804" name="Rectangle 28"/>
            <p:cNvSpPr>
              <a:spLocks noChangeArrowheads="1"/>
            </p:cNvSpPr>
            <p:nvPr/>
          </p:nvSpPr>
          <p:spPr bwMode="auto">
            <a:xfrm>
              <a:off x="2002" y="1200"/>
              <a:ext cx="1886" cy="2929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87807" name="Group 31"/>
            <p:cNvGrpSpPr>
              <a:grpSpLocks/>
            </p:cNvGrpSpPr>
            <p:nvPr/>
          </p:nvGrpSpPr>
          <p:grpSpPr bwMode="auto">
            <a:xfrm>
              <a:off x="1988" y="2038"/>
              <a:ext cx="909" cy="288"/>
              <a:chOff x="2448" y="2352"/>
              <a:chExt cx="909" cy="288"/>
            </a:xfrm>
          </p:grpSpPr>
          <p:sp>
            <p:nvSpPr>
              <p:cNvPr id="587802" name="Text Box 26"/>
              <p:cNvSpPr txBox="1">
                <a:spLocks noChangeArrowheads="1"/>
              </p:cNvSpPr>
              <p:nvPr/>
            </p:nvSpPr>
            <p:spPr bwMode="auto">
              <a:xfrm>
                <a:off x="2448" y="2352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6600CC"/>
                    </a:solidFill>
                  </a:rPr>
                  <a:t>parent</a:t>
                </a:r>
              </a:p>
            </p:txBody>
          </p:sp>
          <p:sp>
            <p:nvSpPr>
              <p:cNvPr id="587805" name="Line 29"/>
              <p:cNvSpPr>
                <a:spLocks noChangeShapeType="1"/>
              </p:cNvSpPr>
              <p:nvPr/>
            </p:nvSpPr>
            <p:spPr bwMode="auto">
              <a:xfrm>
                <a:off x="3117" y="2496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87810" name="Group 34"/>
            <p:cNvGrpSpPr>
              <a:grpSpLocks/>
            </p:cNvGrpSpPr>
            <p:nvPr/>
          </p:nvGrpSpPr>
          <p:grpSpPr bwMode="auto">
            <a:xfrm rot="18600000">
              <a:off x="3388" y="2130"/>
              <a:ext cx="583" cy="288"/>
              <a:chOff x="3158" y="3896"/>
              <a:chExt cx="583" cy="288"/>
            </a:xfrm>
          </p:grpSpPr>
          <p:sp>
            <p:nvSpPr>
              <p:cNvPr id="587811" name="Line 35"/>
              <p:cNvSpPr>
                <a:spLocks noChangeShapeType="1"/>
              </p:cNvSpPr>
              <p:nvPr/>
            </p:nvSpPr>
            <p:spPr bwMode="auto">
              <a:xfrm flipH="1">
                <a:off x="3158" y="4054"/>
                <a:ext cx="195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7812" name="Text Box 36"/>
              <p:cNvSpPr txBox="1">
                <a:spLocks noChangeArrowheads="1"/>
              </p:cNvSpPr>
              <p:nvPr/>
            </p:nvSpPr>
            <p:spPr bwMode="auto">
              <a:xfrm>
                <a:off x="3334" y="3896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6600CC"/>
                    </a:solidFill>
                  </a:rPr>
                  <a:t>cur</a:t>
                </a:r>
              </a:p>
            </p:txBody>
          </p:sp>
        </p:grpSp>
      </p:grpSp>
      <p:grpSp>
        <p:nvGrpSpPr>
          <p:cNvPr id="587824" name="Group 48"/>
          <p:cNvGrpSpPr>
            <a:grpSpLocks/>
          </p:cNvGrpSpPr>
          <p:nvPr/>
        </p:nvGrpSpPr>
        <p:grpSpPr bwMode="auto">
          <a:xfrm>
            <a:off x="6194425" y="1905000"/>
            <a:ext cx="2917825" cy="4649788"/>
            <a:chOff x="3902" y="1200"/>
            <a:chExt cx="1838" cy="2929"/>
          </a:xfrm>
        </p:grpSpPr>
        <p:sp>
          <p:nvSpPr>
            <p:cNvPr id="587783" name="Text Box 7"/>
            <p:cNvSpPr txBox="1">
              <a:spLocks noChangeArrowheads="1"/>
            </p:cNvSpPr>
            <p:nvPr/>
          </p:nvSpPr>
          <p:spPr bwMode="auto">
            <a:xfrm>
              <a:off x="3902" y="1277"/>
              <a:ext cx="1714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6666"/>
                  </a:solidFill>
                </a:rPr>
                <a:t>Case 3: </a:t>
              </a:r>
            </a:p>
            <a:p>
              <a:pPr algn="ctr"/>
              <a:r>
                <a:rPr lang="en-US">
                  <a:solidFill>
                    <a:srgbClr val="006666"/>
                  </a:solidFill>
                </a:rPr>
                <a:t>Our node has two children.</a:t>
              </a:r>
            </a:p>
          </p:txBody>
        </p:sp>
        <p:sp>
          <p:nvSpPr>
            <p:cNvPr id="587814" name="Rectangle 38"/>
            <p:cNvSpPr>
              <a:spLocks noChangeArrowheads="1"/>
            </p:cNvSpPr>
            <p:nvPr/>
          </p:nvSpPr>
          <p:spPr bwMode="auto">
            <a:xfrm>
              <a:off x="3936" y="1200"/>
              <a:ext cx="1804" cy="2929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87815" name="Object 39"/>
            <p:cNvGraphicFramePr>
              <a:graphicFrameLocks noChangeAspect="1"/>
            </p:cNvGraphicFramePr>
            <p:nvPr/>
          </p:nvGraphicFramePr>
          <p:xfrm>
            <a:off x="3948" y="2160"/>
            <a:ext cx="1716" cy="18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8675" r:id="rId7" imgW="4963218" imgH="3296110" progId="Paint.Picture">
                    <p:embed/>
                  </p:oleObj>
                </mc:Choice>
                <mc:Fallback>
                  <p:oleObj r:id="rId7" imgW="4963218" imgH="3296110" progId="Paint.Picture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8" y="2160"/>
                          <a:ext cx="1716" cy="18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87816" name="Group 40"/>
            <p:cNvGrpSpPr>
              <a:grpSpLocks/>
            </p:cNvGrpSpPr>
            <p:nvPr/>
          </p:nvGrpSpPr>
          <p:grpSpPr bwMode="auto">
            <a:xfrm>
              <a:off x="3902" y="2126"/>
              <a:ext cx="909" cy="288"/>
              <a:chOff x="2448" y="2352"/>
              <a:chExt cx="909" cy="288"/>
            </a:xfrm>
          </p:grpSpPr>
          <p:sp>
            <p:nvSpPr>
              <p:cNvPr id="587817" name="Text Box 41"/>
              <p:cNvSpPr txBox="1">
                <a:spLocks noChangeArrowheads="1"/>
              </p:cNvSpPr>
              <p:nvPr/>
            </p:nvSpPr>
            <p:spPr bwMode="auto">
              <a:xfrm>
                <a:off x="2448" y="2352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6600CC"/>
                    </a:solidFill>
                  </a:rPr>
                  <a:t>parent</a:t>
                </a:r>
              </a:p>
            </p:txBody>
          </p:sp>
          <p:sp>
            <p:nvSpPr>
              <p:cNvPr id="587818" name="Line 42"/>
              <p:cNvSpPr>
                <a:spLocks noChangeShapeType="1"/>
              </p:cNvSpPr>
              <p:nvPr/>
            </p:nvSpPr>
            <p:spPr bwMode="auto">
              <a:xfrm>
                <a:off x="3117" y="2496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87819" name="Group 43"/>
            <p:cNvGrpSpPr>
              <a:grpSpLocks/>
            </p:cNvGrpSpPr>
            <p:nvPr/>
          </p:nvGrpSpPr>
          <p:grpSpPr bwMode="auto">
            <a:xfrm>
              <a:off x="3907" y="2500"/>
              <a:ext cx="532" cy="288"/>
              <a:chOff x="943" y="3195"/>
              <a:chExt cx="593" cy="288"/>
            </a:xfrm>
          </p:grpSpPr>
          <p:sp>
            <p:nvSpPr>
              <p:cNvPr id="587820" name="Line 44"/>
              <p:cNvSpPr>
                <a:spLocks noChangeShapeType="1"/>
              </p:cNvSpPr>
              <p:nvPr/>
            </p:nvSpPr>
            <p:spPr bwMode="auto">
              <a:xfrm>
                <a:off x="1344" y="3360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7821" name="Text Box 45"/>
              <p:cNvSpPr txBox="1">
                <a:spLocks noChangeArrowheads="1"/>
              </p:cNvSpPr>
              <p:nvPr/>
            </p:nvSpPr>
            <p:spPr bwMode="auto">
              <a:xfrm>
                <a:off x="943" y="3195"/>
                <a:ext cx="45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6600CC"/>
                    </a:solidFill>
                  </a:rPr>
                  <a:t>cur</a:t>
                </a:r>
              </a:p>
            </p:txBody>
          </p:sp>
        </p:grpSp>
      </p:grpSp>
      <p:sp>
        <p:nvSpPr>
          <p:cNvPr id="587826" name="Line 50"/>
          <p:cNvSpPr>
            <a:spLocks noChangeShapeType="1"/>
          </p:cNvSpPr>
          <p:nvPr/>
        </p:nvSpPr>
        <p:spPr bwMode="auto">
          <a:xfrm flipH="1">
            <a:off x="5338763" y="4349750"/>
            <a:ext cx="296862" cy="330200"/>
          </a:xfrm>
          <a:prstGeom prst="line">
            <a:avLst/>
          </a:prstGeom>
          <a:noFill/>
          <a:ln w="41275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7828" name="Group 52"/>
          <p:cNvGrpSpPr>
            <a:grpSpLocks/>
          </p:cNvGrpSpPr>
          <p:nvPr/>
        </p:nvGrpSpPr>
        <p:grpSpPr bwMode="auto">
          <a:xfrm>
            <a:off x="1320800" y="6145213"/>
            <a:ext cx="849313" cy="342900"/>
            <a:chOff x="832" y="3871"/>
            <a:chExt cx="535" cy="216"/>
          </a:xfrm>
        </p:grpSpPr>
        <p:sp>
          <p:nvSpPr>
            <p:cNvPr id="587825" name="Line 49"/>
            <p:cNvSpPr>
              <a:spLocks noChangeShapeType="1"/>
            </p:cNvSpPr>
            <p:nvPr/>
          </p:nvSpPr>
          <p:spPr bwMode="auto">
            <a:xfrm>
              <a:off x="1173" y="3872"/>
              <a:ext cx="194" cy="215"/>
            </a:xfrm>
            <a:prstGeom prst="line">
              <a:avLst/>
            </a:prstGeom>
            <a:noFill/>
            <a:ln w="412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827" name="Line 51"/>
            <p:cNvSpPr>
              <a:spLocks noChangeShapeType="1"/>
            </p:cNvSpPr>
            <p:nvPr/>
          </p:nvSpPr>
          <p:spPr bwMode="auto">
            <a:xfrm flipH="1">
              <a:off x="832" y="3871"/>
              <a:ext cx="215" cy="215"/>
            </a:xfrm>
            <a:prstGeom prst="line">
              <a:avLst/>
            </a:prstGeom>
            <a:noFill/>
            <a:ln w="412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7830" name="Group 54"/>
          <p:cNvGrpSpPr>
            <a:grpSpLocks/>
          </p:cNvGrpSpPr>
          <p:nvPr/>
        </p:nvGrpSpPr>
        <p:grpSpPr bwMode="auto">
          <a:xfrm>
            <a:off x="6913563" y="4408488"/>
            <a:ext cx="793750" cy="342900"/>
            <a:chOff x="832" y="3871"/>
            <a:chExt cx="535" cy="216"/>
          </a:xfrm>
        </p:grpSpPr>
        <p:sp>
          <p:nvSpPr>
            <p:cNvPr id="587831" name="Line 55"/>
            <p:cNvSpPr>
              <a:spLocks noChangeShapeType="1"/>
            </p:cNvSpPr>
            <p:nvPr/>
          </p:nvSpPr>
          <p:spPr bwMode="auto">
            <a:xfrm>
              <a:off x="1173" y="3872"/>
              <a:ext cx="194" cy="215"/>
            </a:xfrm>
            <a:prstGeom prst="line">
              <a:avLst/>
            </a:prstGeom>
            <a:noFill/>
            <a:ln w="412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832" name="Line 56"/>
            <p:cNvSpPr>
              <a:spLocks noChangeShapeType="1"/>
            </p:cNvSpPr>
            <p:nvPr/>
          </p:nvSpPr>
          <p:spPr bwMode="auto">
            <a:xfrm flipH="1">
              <a:off x="832" y="3871"/>
              <a:ext cx="215" cy="215"/>
            </a:xfrm>
            <a:prstGeom prst="line">
              <a:avLst/>
            </a:prstGeom>
            <a:noFill/>
            <a:ln w="412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7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58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5878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87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58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87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58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826" grpId="0" animBg="1"/>
      <p:bldP spid="58782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Box 23"/>
          <p:cNvSpPr txBox="1">
            <a:spLocks noChangeArrowheads="1"/>
          </p:cNvSpPr>
          <p:nvPr/>
        </p:nvSpPr>
        <p:spPr bwMode="auto">
          <a:xfrm>
            <a:off x="3468071" y="4075079"/>
            <a:ext cx="55451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Then delete the target (</a:t>
            </a:r>
            <a:r>
              <a:rPr lang="en-US" dirty="0">
                <a:solidFill>
                  <a:srgbClr val="FF3300"/>
                </a:solidFill>
              </a:rPr>
              <a:t>cur</a:t>
            </a:r>
            <a:r>
              <a:rPr lang="en-US" dirty="0"/>
              <a:t>) node.</a:t>
            </a:r>
          </a:p>
        </p:txBody>
      </p:sp>
      <p:sp>
        <p:nvSpPr>
          <p:cNvPr id="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3D08-E53E-4B9C-B820-5F4F6F4F871A}" type="slidenum">
              <a:rPr lang="en-US"/>
              <a:pPr/>
              <a:t>9</a:t>
            </a:fld>
            <a:endParaRPr lang="en-US"/>
          </a:p>
        </p:txBody>
      </p:sp>
      <p:sp>
        <p:nvSpPr>
          <p:cNvPr id="588810" name="Rectangle 10"/>
          <p:cNvSpPr>
            <a:spLocks noChangeArrowheads="1"/>
          </p:cNvSpPr>
          <p:nvPr/>
        </p:nvSpPr>
        <p:spPr bwMode="auto">
          <a:xfrm>
            <a:off x="1" y="-1524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/>
              <a:t>Step #2, Case #1 – Our Target Node is a Leaf </a:t>
            </a:r>
          </a:p>
        </p:txBody>
      </p:sp>
      <p:sp>
        <p:nvSpPr>
          <p:cNvPr id="588811" name="Text Box 11"/>
          <p:cNvSpPr txBox="1">
            <a:spLocks noChangeArrowheads="1"/>
          </p:cNvSpPr>
          <p:nvPr/>
        </p:nvSpPr>
        <p:spPr bwMode="auto">
          <a:xfrm>
            <a:off x="874817" y="990600"/>
            <a:ext cx="75071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Let’s look at case #1 – it has two sub-cases!</a:t>
            </a:r>
          </a:p>
        </p:txBody>
      </p:sp>
      <p:grpSp>
        <p:nvGrpSpPr>
          <p:cNvPr id="588812" name="Group 12"/>
          <p:cNvGrpSpPr>
            <a:grpSpLocks/>
          </p:cNvGrpSpPr>
          <p:nvPr/>
        </p:nvGrpSpPr>
        <p:grpSpPr bwMode="auto">
          <a:xfrm>
            <a:off x="206375" y="1905000"/>
            <a:ext cx="2994025" cy="4649788"/>
            <a:chOff x="48" y="1200"/>
            <a:chExt cx="1886" cy="2929"/>
          </a:xfrm>
        </p:grpSpPr>
        <p:sp>
          <p:nvSpPr>
            <p:cNvPr id="588813" name="Text Box 13"/>
            <p:cNvSpPr txBox="1">
              <a:spLocks noChangeArrowheads="1"/>
            </p:cNvSpPr>
            <p:nvPr/>
          </p:nvSpPr>
          <p:spPr bwMode="auto">
            <a:xfrm>
              <a:off x="116" y="1277"/>
              <a:ext cx="175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006666"/>
                  </a:solidFill>
                </a:rPr>
                <a:t>Case 1: </a:t>
              </a:r>
            </a:p>
            <a:p>
              <a:pPr algn="ctr"/>
              <a:r>
                <a:rPr lang="en-US">
                  <a:solidFill>
                    <a:srgbClr val="006666"/>
                  </a:solidFill>
                </a:rPr>
                <a:t>Our node is a leaf.</a:t>
              </a:r>
            </a:p>
          </p:txBody>
        </p:sp>
        <p:grpSp>
          <p:nvGrpSpPr>
            <p:cNvPr id="588814" name="Group 14"/>
            <p:cNvGrpSpPr>
              <a:grpSpLocks/>
            </p:cNvGrpSpPr>
            <p:nvPr/>
          </p:nvGrpSpPr>
          <p:grpSpPr bwMode="auto">
            <a:xfrm>
              <a:off x="100" y="2074"/>
              <a:ext cx="1765" cy="1806"/>
              <a:chOff x="119" y="2074"/>
              <a:chExt cx="1967" cy="1806"/>
            </a:xfrm>
          </p:grpSpPr>
          <p:graphicFrame>
            <p:nvGraphicFramePr>
              <p:cNvPr id="588815" name="Object 15"/>
              <p:cNvGraphicFramePr>
                <a:graphicFrameLocks noChangeAspect="1"/>
              </p:cNvGraphicFramePr>
              <p:nvPr/>
            </p:nvGraphicFramePr>
            <p:xfrm>
              <a:off x="119" y="2074"/>
              <a:ext cx="1912" cy="18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9136" r:id="rId4" imgW="4963218" imgH="3296110" progId="Paint.Picture">
                      <p:embed/>
                    </p:oleObj>
                  </mc:Choice>
                  <mc:Fallback>
                    <p:oleObj r:id="rId4" imgW="4963218" imgH="3296110" progId="Paint.Picture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9" y="2074"/>
                            <a:ext cx="1912" cy="180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88816" name="Group 16"/>
              <p:cNvGrpSpPr>
                <a:grpSpLocks/>
              </p:cNvGrpSpPr>
              <p:nvPr/>
            </p:nvGrpSpPr>
            <p:grpSpPr bwMode="auto">
              <a:xfrm>
                <a:off x="395" y="3592"/>
                <a:ext cx="593" cy="288"/>
                <a:chOff x="943" y="3195"/>
                <a:chExt cx="593" cy="288"/>
              </a:xfrm>
            </p:grpSpPr>
            <p:sp>
              <p:nvSpPr>
                <p:cNvPr id="588817" name="Line 17"/>
                <p:cNvSpPr>
                  <a:spLocks noChangeShapeType="1"/>
                </p:cNvSpPr>
                <p:nvPr/>
              </p:nvSpPr>
              <p:spPr bwMode="auto">
                <a:xfrm>
                  <a:off x="1344" y="3360"/>
                  <a:ext cx="192" cy="0"/>
                </a:xfrm>
                <a:prstGeom prst="line">
                  <a:avLst/>
                </a:prstGeom>
                <a:noFill/>
                <a:ln w="4127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881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943" y="3195"/>
                  <a:ext cx="45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6600CC"/>
                      </a:solidFill>
                    </a:rPr>
                    <a:t>cur</a:t>
                  </a:r>
                </a:p>
              </p:txBody>
            </p:sp>
          </p:grpSp>
          <p:grpSp>
            <p:nvGrpSpPr>
              <p:cNvPr id="588819" name="Group 19"/>
              <p:cNvGrpSpPr>
                <a:grpSpLocks/>
              </p:cNvGrpSpPr>
              <p:nvPr/>
            </p:nvGrpSpPr>
            <p:grpSpPr bwMode="auto">
              <a:xfrm>
                <a:off x="1190" y="3186"/>
                <a:ext cx="896" cy="288"/>
                <a:chOff x="4609" y="3523"/>
                <a:chExt cx="896" cy="288"/>
              </a:xfrm>
            </p:grpSpPr>
            <p:sp>
              <p:nvSpPr>
                <p:cNvPr id="588820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4609" y="3688"/>
                  <a:ext cx="195" cy="0"/>
                </a:xfrm>
                <a:prstGeom prst="line">
                  <a:avLst/>
                </a:prstGeom>
                <a:noFill/>
                <a:ln w="4127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882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719" y="3523"/>
                  <a:ext cx="78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6600CC"/>
                      </a:solidFill>
                    </a:rPr>
                    <a:t>parent</a:t>
                  </a:r>
                </a:p>
              </p:txBody>
            </p:sp>
          </p:grpSp>
        </p:grpSp>
        <p:sp>
          <p:nvSpPr>
            <p:cNvPr id="588822" name="Rectangle 22"/>
            <p:cNvSpPr>
              <a:spLocks noChangeArrowheads="1"/>
            </p:cNvSpPr>
            <p:nvPr/>
          </p:nvSpPr>
          <p:spPr bwMode="auto">
            <a:xfrm>
              <a:off x="48" y="1200"/>
              <a:ext cx="1886" cy="2929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8823" name="Text Box 23"/>
          <p:cNvSpPr txBox="1">
            <a:spLocks noChangeArrowheads="1"/>
          </p:cNvSpPr>
          <p:nvPr/>
        </p:nvSpPr>
        <p:spPr bwMode="auto">
          <a:xfrm>
            <a:off x="3522663" y="2926140"/>
            <a:ext cx="554513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AutoNum type="arabicPeriod"/>
            </a:pPr>
            <a:r>
              <a:rPr lang="en-US" dirty="0"/>
              <a:t>Unlink the parent node from the target node (</a:t>
            </a:r>
            <a:r>
              <a:rPr lang="en-US" dirty="0">
                <a:solidFill>
                  <a:srgbClr val="FF3300"/>
                </a:solidFill>
              </a:rPr>
              <a:t>cur</a:t>
            </a:r>
            <a:r>
              <a:rPr lang="en-US" dirty="0"/>
              <a:t>) by setting the parent’s appropriate link to NULL.</a:t>
            </a:r>
          </a:p>
        </p:txBody>
      </p:sp>
      <p:grpSp>
        <p:nvGrpSpPr>
          <p:cNvPr id="588843" name="Group 43"/>
          <p:cNvGrpSpPr>
            <a:grpSpLocks/>
          </p:cNvGrpSpPr>
          <p:nvPr/>
        </p:nvGrpSpPr>
        <p:grpSpPr bwMode="auto">
          <a:xfrm>
            <a:off x="557213" y="2817813"/>
            <a:ext cx="1312862" cy="508000"/>
            <a:chOff x="3003" y="2051"/>
            <a:chExt cx="827" cy="320"/>
          </a:xfrm>
        </p:grpSpPr>
        <p:sp>
          <p:nvSpPr>
            <p:cNvPr id="588844" name="Rectangle 44"/>
            <p:cNvSpPr>
              <a:spLocks noChangeArrowheads="1"/>
            </p:cNvSpPr>
            <p:nvPr/>
          </p:nvSpPr>
          <p:spPr bwMode="auto">
            <a:xfrm>
              <a:off x="3303" y="2097"/>
              <a:ext cx="423" cy="162"/>
            </a:xfrm>
            <a:prstGeom prst="rect">
              <a:avLst/>
            </a:prstGeom>
            <a:solidFill>
              <a:schemeClr val="accent1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8845" name="Text Box 45"/>
            <p:cNvSpPr txBox="1">
              <a:spLocks noChangeArrowheads="1"/>
            </p:cNvSpPr>
            <p:nvPr/>
          </p:nvSpPr>
          <p:spPr bwMode="auto">
            <a:xfrm>
              <a:off x="3003" y="2051"/>
              <a:ext cx="3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ptr</a:t>
              </a:r>
            </a:p>
          </p:txBody>
        </p:sp>
        <p:sp>
          <p:nvSpPr>
            <p:cNvPr id="588846" name="Line 46"/>
            <p:cNvSpPr>
              <a:spLocks noChangeShapeType="1"/>
            </p:cNvSpPr>
            <p:nvPr/>
          </p:nvSpPr>
          <p:spPr bwMode="auto">
            <a:xfrm>
              <a:off x="3711" y="2238"/>
              <a:ext cx="119" cy="133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8850" name="AutoShape 50"/>
          <p:cNvSpPr>
            <a:spLocks noChangeArrowheads="1"/>
          </p:cNvSpPr>
          <p:nvPr/>
        </p:nvSpPr>
        <p:spPr bwMode="auto">
          <a:xfrm>
            <a:off x="4478045" y="5917198"/>
            <a:ext cx="4274961" cy="788402"/>
          </a:xfrm>
          <a:prstGeom prst="wedgeRoundRectCallout">
            <a:avLst>
              <a:gd name="adj1" fmla="val -100973"/>
              <a:gd name="adj2" fmla="val -42761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600" dirty="0"/>
              <a:t>Our target node (cur) that we want to delete is </a:t>
            </a:r>
            <a:r>
              <a:rPr lang="en-US" sz="1600" dirty="0">
                <a:solidFill>
                  <a:srgbClr val="FF0000"/>
                </a:solidFill>
              </a:rPr>
              <a:t>NOT</a:t>
            </a:r>
            <a:r>
              <a:rPr lang="en-US" sz="1600" dirty="0"/>
              <a:t> the </a:t>
            </a:r>
            <a:r>
              <a:rPr lang="en-US" sz="1600" dirty="0">
                <a:solidFill>
                  <a:srgbClr val="FF0000"/>
                </a:solidFill>
              </a:rPr>
              <a:t>root node</a:t>
            </a:r>
            <a:r>
              <a:rPr lang="en-US" sz="1600" dirty="0"/>
              <a:t>!</a:t>
            </a:r>
          </a:p>
        </p:txBody>
      </p:sp>
      <p:sp>
        <p:nvSpPr>
          <p:cNvPr id="588825" name="Text Box 25"/>
          <p:cNvSpPr txBox="1">
            <a:spLocks noChangeArrowheads="1"/>
          </p:cNvSpPr>
          <p:nvPr/>
        </p:nvSpPr>
        <p:spPr bwMode="auto">
          <a:xfrm>
            <a:off x="1646238" y="5624513"/>
            <a:ext cx="552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13114" y="1796405"/>
            <a:ext cx="5678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Case 1, Sub-case #1: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target node </a:t>
            </a:r>
            <a:r>
              <a:rPr lang="en-US" dirty="0">
                <a:solidFill>
                  <a:srgbClr val="FF3300"/>
                </a:solidFill>
              </a:rPr>
              <a:t>is NOT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dirty="0">
                <a:solidFill>
                  <a:srgbClr val="FF3300"/>
                </a:solidFill>
              </a:rPr>
              <a:t>root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node</a:t>
            </a:r>
          </a:p>
        </p:txBody>
      </p:sp>
      <p:sp>
        <p:nvSpPr>
          <p:cNvPr id="36" name="AutoShape 50"/>
          <p:cNvSpPr>
            <a:spLocks noChangeArrowheads="1"/>
          </p:cNvSpPr>
          <p:nvPr/>
        </p:nvSpPr>
        <p:spPr bwMode="auto">
          <a:xfrm>
            <a:off x="3733800" y="4586990"/>
            <a:ext cx="4943006" cy="1175727"/>
          </a:xfrm>
          <a:prstGeom prst="wedgeRoundRectCallout">
            <a:avLst>
              <a:gd name="adj1" fmla="val -87245"/>
              <a:gd name="adj2" fmla="val 33168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600" dirty="0"/>
              <a:t>In this case, our target node (</a:t>
            </a:r>
            <a:r>
              <a:rPr lang="en-US" sz="1600" dirty="0">
                <a:solidFill>
                  <a:srgbClr val="FF3300"/>
                </a:solidFill>
              </a:rPr>
              <a:t>cur</a:t>
            </a:r>
            <a:r>
              <a:rPr lang="en-US" sz="1600" dirty="0"/>
              <a:t>) is our parent node’s </a:t>
            </a:r>
            <a:r>
              <a:rPr lang="en-US" sz="1600" dirty="0">
                <a:solidFill>
                  <a:srgbClr val="FF0000"/>
                </a:solidFill>
              </a:rPr>
              <a:t>right child</a:t>
            </a:r>
            <a:r>
              <a:rPr lang="en-US" sz="1600" dirty="0"/>
              <a:t>…So we’ll set </a:t>
            </a:r>
            <a:r>
              <a:rPr lang="en-US" sz="1600" dirty="0">
                <a:solidFill>
                  <a:srgbClr val="FF0000"/>
                </a:solidFill>
              </a:rPr>
              <a:t>parent-&gt;right </a:t>
            </a:r>
            <a:r>
              <a:rPr lang="en-US" sz="1600" dirty="0"/>
              <a:t>to </a:t>
            </a:r>
            <a:r>
              <a:rPr lang="en-US" sz="1600" dirty="0">
                <a:solidFill>
                  <a:srgbClr val="FF0000"/>
                </a:solidFill>
              </a:rPr>
              <a:t>NULL</a:t>
            </a:r>
            <a:r>
              <a:rPr lang="en-US" sz="1600" dirty="0"/>
              <a:t> to unlink the parent and cur.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7293429" y="76200"/>
            <a:ext cx="1785257" cy="609600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8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8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 autoUpdateAnimBg="0"/>
      <p:bldP spid="588811" grpId="0"/>
      <p:bldP spid="588823" grpId="0" build="p" autoUpdateAnimBg="0"/>
      <p:bldP spid="588850" grpId="0" animBg="1"/>
      <p:bldP spid="588850" grpId="1" animBg="1"/>
      <p:bldP spid="588825" grpId="0" autoUpdateAnimBg="0"/>
      <p:bldP spid="2" grpId="0"/>
      <p:bldP spid="36" grpId="0" uiExpand="1" build="p" animBg="1"/>
      <p:bldP spid="36" grpId="1" build="allAtOnce" animBg="1"/>
      <p:bldP spid="3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4127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4127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9318</TotalTime>
  <Words>4631</Words>
  <Application>Microsoft Office PowerPoint</Application>
  <PresentationFormat>On-screen Show (4:3)</PresentationFormat>
  <Paragraphs>1697</Paragraphs>
  <Slides>47</Slides>
  <Notes>46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MS Mincho</vt:lpstr>
      <vt:lpstr>Comic Sans MS</vt:lpstr>
      <vt:lpstr>Courier New</vt:lpstr>
      <vt:lpstr>Times New Roman</vt:lpstr>
      <vt:lpstr>Wingdings</vt:lpstr>
      <vt:lpstr>Default Design</vt:lpstr>
      <vt:lpstr>Bitmap Image</vt:lpstr>
      <vt:lpstr>Lecture #13</vt:lpstr>
      <vt:lpstr>Binary Trees, Cont.</vt:lpstr>
      <vt:lpstr>Binary Tree Review</vt:lpstr>
      <vt:lpstr>Binary Search Tree Insertion Review</vt:lpstr>
      <vt:lpstr>Deleting a Node from a Binary Search Tree</vt:lpstr>
      <vt:lpstr>Deleting a Node from a Binary Search Tree</vt:lpstr>
      <vt:lpstr>BST Deletion: Step #1 </vt:lpstr>
      <vt:lpstr>BST Deletion: Step #2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Deletion Exercise</vt:lpstr>
      <vt:lpstr>Where are Binary Search Trees Used?</vt:lpstr>
      <vt:lpstr>Where are Binary Search Trees Used?</vt:lpstr>
      <vt:lpstr>Huffman Encoding: Applying Trees to Real-World Problems</vt:lpstr>
      <vt:lpstr>Background</vt:lpstr>
      <vt:lpstr>ASCII</vt:lpstr>
      <vt:lpstr>PowerPoint Presentation</vt:lpstr>
      <vt:lpstr>Computer Memory and Files</vt:lpstr>
      <vt:lpstr>Bytes and Bits</vt:lpstr>
      <vt:lpstr>Binary and Decimal</vt:lpstr>
      <vt:lpstr>Consider a Data File</vt:lpstr>
      <vt:lpstr>Data Compresion</vt:lpstr>
      <vt:lpstr>Huffman Encoding</vt:lpstr>
      <vt:lpstr>Huffman Encoding: Step #1</vt:lpstr>
      <vt:lpstr>Huffman Encoding: Step #2</vt:lpstr>
      <vt:lpstr>Huffman Encoding: Step #2</vt:lpstr>
      <vt:lpstr>Huffman Encoding: Step #2</vt:lpstr>
      <vt:lpstr>Huffman Encoding: Step #2</vt:lpstr>
      <vt:lpstr>Huffman Encoding: Step #2</vt:lpstr>
      <vt:lpstr>Huffman Encoding: Step #2</vt:lpstr>
      <vt:lpstr>Huffman Encoding: Step #3</vt:lpstr>
      <vt:lpstr>Huffman Encoding: Step #4</vt:lpstr>
      <vt:lpstr>Ok… So I cheated a bit…</vt:lpstr>
      <vt:lpstr>Decoding…</vt:lpstr>
      <vt:lpstr>Balanced Search Trees</vt:lpstr>
      <vt:lpstr>Balanced Search Trees</vt:lpstr>
      <vt:lpstr>PowerPoint Presentation</vt:lpstr>
      <vt:lpstr>Balancing a Tree On Insertion</vt:lpstr>
      <vt:lpstr>Balancing a Tree On Insertion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Carey Nachenberg</cp:lastModifiedBy>
  <cp:revision>4550</cp:revision>
  <dcterms:created xsi:type="dcterms:W3CDTF">2002-10-09T05:27:34Z</dcterms:created>
  <dcterms:modified xsi:type="dcterms:W3CDTF">2017-12-16T18:13:54Z</dcterms:modified>
</cp:coreProperties>
</file>