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545" r:id="rId2"/>
    <p:sldId id="423" r:id="rId3"/>
    <p:sldId id="547" r:id="rId4"/>
    <p:sldId id="540" r:id="rId5"/>
    <p:sldId id="507" r:id="rId6"/>
    <p:sldId id="508" r:id="rId7"/>
    <p:sldId id="426" r:id="rId8"/>
    <p:sldId id="427" r:id="rId9"/>
    <p:sldId id="428" r:id="rId10"/>
    <p:sldId id="429" r:id="rId11"/>
    <p:sldId id="430" r:id="rId12"/>
    <p:sldId id="431" r:id="rId13"/>
    <p:sldId id="503" r:id="rId14"/>
    <p:sldId id="434" r:id="rId15"/>
    <p:sldId id="511" r:id="rId16"/>
    <p:sldId id="512" r:id="rId17"/>
    <p:sldId id="436" r:id="rId18"/>
    <p:sldId id="437" r:id="rId19"/>
    <p:sldId id="502" r:id="rId20"/>
    <p:sldId id="513" r:id="rId21"/>
    <p:sldId id="509" r:id="rId22"/>
    <p:sldId id="505" r:id="rId23"/>
    <p:sldId id="506" r:id="rId24"/>
    <p:sldId id="485" r:id="rId25"/>
    <p:sldId id="515" r:id="rId26"/>
    <p:sldId id="516" r:id="rId27"/>
    <p:sldId id="517" r:id="rId28"/>
    <p:sldId id="518" r:id="rId29"/>
    <p:sldId id="519" r:id="rId30"/>
    <p:sldId id="520" r:id="rId31"/>
    <p:sldId id="521" r:id="rId32"/>
    <p:sldId id="522" r:id="rId33"/>
    <p:sldId id="523" r:id="rId34"/>
    <p:sldId id="524" r:id="rId35"/>
    <p:sldId id="444" r:id="rId36"/>
    <p:sldId id="445" r:id="rId37"/>
    <p:sldId id="446" r:id="rId38"/>
    <p:sldId id="525" r:id="rId39"/>
    <p:sldId id="447" r:id="rId40"/>
    <p:sldId id="472" r:id="rId41"/>
    <p:sldId id="473" r:id="rId42"/>
    <p:sldId id="448" r:id="rId43"/>
    <p:sldId id="449" r:id="rId44"/>
    <p:sldId id="450" r:id="rId45"/>
    <p:sldId id="474" r:id="rId46"/>
    <p:sldId id="471" r:id="rId47"/>
    <p:sldId id="451" r:id="rId48"/>
    <p:sldId id="452" r:id="rId49"/>
    <p:sldId id="453" r:id="rId50"/>
    <p:sldId id="475" r:id="rId51"/>
    <p:sldId id="541" r:id="rId52"/>
    <p:sldId id="542" r:id="rId53"/>
    <p:sldId id="546" r:id="rId54"/>
    <p:sldId id="470" r:id="rId55"/>
    <p:sldId id="543" r:id="rId56"/>
    <p:sldId id="544" r:id="rId57"/>
    <p:sldId id="526" r:id="rId58"/>
    <p:sldId id="527" r:id="rId59"/>
    <p:sldId id="528" r:id="rId60"/>
    <p:sldId id="529" r:id="rId61"/>
    <p:sldId id="530" r:id="rId62"/>
    <p:sldId id="531" r:id="rId63"/>
    <p:sldId id="532" r:id="rId64"/>
    <p:sldId id="533" r:id="rId65"/>
    <p:sldId id="534" r:id="rId66"/>
    <p:sldId id="535" r:id="rId67"/>
    <p:sldId id="536" r:id="rId68"/>
    <p:sldId id="537" r:id="rId69"/>
    <p:sldId id="538" r:id="rId70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6600CC"/>
    <a:srgbClr val="FF9933"/>
    <a:srgbClr val="FFCCFF"/>
    <a:srgbClr val="006666"/>
    <a:srgbClr val="FDFED2"/>
    <a:srgbClr val="EFFFF8"/>
    <a:srgbClr val="EBEBFF"/>
    <a:srgbClr val="E2FEE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3" autoAdjust="0"/>
  </p:normalViewPr>
  <p:slideViewPr>
    <p:cSldViewPr snapToGrid="0">
      <p:cViewPr varScale="1">
        <p:scale>
          <a:sx n="172" d="100"/>
          <a:sy n="172" d="100"/>
        </p:scale>
        <p:origin x="16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6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8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41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42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43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44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46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47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48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50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51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70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8D72F-D6A5-431A-B244-52D334AB09B0}" type="slidenum">
              <a:rPr lang="en-US"/>
              <a:pPr/>
              <a:t>53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8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54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56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51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57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58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59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60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61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62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64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66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67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68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69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#14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The Modulus Operator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Closed hash tables 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Open 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 table efficiency and “load factor”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Hashing non-numeric values</a:t>
            </a:r>
          </a:p>
          <a:p>
            <a:pPr lvl="1" eaLnBrk="1" hangingPunct="1"/>
            <a:r>
              <a:rPr lang="en-US" dirty="0" err="1">
                <a:solidFill>
                  <a:srgbClr val="7030A0"/>
                </a:solidFill>
              </a:rPr>
              <a:t>unordered_map</a:t>
            </a:r>
            <a:r>
              <a:rPr lang="en-US" dirty="0">
                <a:solidFill>
                  <a:srgbClr val="7030A0"/>
                </a:solidFill>
              </a:rPr>
              <a:t>: A hash-based STL map class</a:t>
            </a:r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(Database) Tables</a:t>
            </a:r>
          </a:p>
        </p:txBody>
      </p:sp>
    </p:spTree>
    <p:extLst>
      <p:ext uri="{BB962C8B-B14F-4D97-AF65-F5344CB8AC3E}">
        <p14:creationId xmlns:p14="http://schemas.microsoft.com/office/powerpoint/2010/main" val="23805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br>
              <a:rPr lang="en-US" dirty="0"/>
            </a:br>
            <a:r>
              <a:rPr lang="en-US" dirty="0"/>
              <a:t>But what’s the problem with our </a:t>
            </a:r>
            <a:r>
              <a:rPr lang="en-US" dirty="0">
                <a:solidFill>
                  <a:schemeClr val="tx1"/>
                </a:solidFill>
              </a:rPr>
              <a:t>ADT</a:t>
            </a:r>
            <a:r>
              <a:rPr lang="en-US" dirty="0"/>
              <a:t>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50,000 UCLA student IDs </a:t>
            </a:r>
            <a:br>
              <a:rPr lang="en-US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we 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>
                <a:solidFill>
                  <a:srgbClr val="A50021"/>
                </a:solidFill>
              </a:rPr>
              <a:t>100,000 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ID#s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in an array with just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If we just try to use our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>
                <a:cs typeface="Courier New" pitchFamily="49" charset="0"/>
              </a:rPr>
              <a:t>to index the array, there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What we need is some cool mathematical function that takes in a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ID# </a:t>
            </a:r>
            <a:r>
              <a:rPr lang="en-US" sz="2000" dirty="0">
                <a:cs typeface="Courier New" pitchFamily="49" charset="0"/>
              </a:rPr>
              <a:t>and somehow converts it to a unique slot number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between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in the array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Slot #s</a:t>
              </a:r>
              <a:br>
                <a:rPr lang="en-US" dirty="0"/>
              </a:br>
              <a:r>
                <a:rPr lang="en-US" sz="1600" dirty="0"/>
                <a:t>Range: </a:t>
              </a:r>
              <a:r>
                <a:rPr lang="en-US" sz="1600" dirty="0">
                  <a:solidFill>
                    <a:srgbClr val="6600CC"/>
                  </a:solidFill>
                </a:rPr>
                <a:t>0-99,999</a:t>
              </a: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f(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ID#s</a:t>
                </a:r>
                <a:br>
                  <a:rPr lang="en-US" dirty="0"/>
                </a:br>
                <a:r>
                  <a:rPr lang="en-US" sz="1600" dirty="0"/>
                  <a:t>Range</a:t>
                </a:r>
                <a:r>
                  <a:rPr lang="en-US" sz="1600" dirty="0">
                    <a:solidFill>
                      <a:srgbClr val="6600CC"/>
                    </a:solidFill>
                  </a:rPr>
                  <a:t>: 0-999,999,999</a:t>
                </a: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000,000,000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9933"/>
                    </a:solidFill>
                  </a:rPr>
                  <a:t>999,999,999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605,172,432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024,641,083</a:t>
                </a: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99,999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7779434" y="3186664"/>
            <a:ext cx="1364566" cy="1607204"/>
          </a:xfrm>
          <a:prstGeom prst="wedgeRoundRectCallout">
            <a:avLst>
              <a:gd name="adj1" fmla="val -262095"/>
              <a:gd name="adj2" fmla="val 79617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cs typeface="Courier New" pitchFamily="49" charset="0"/>
              </a:rPr>
              <a:t>Such a function, </a:t>
            </a:r>
            <a:r>
              <a:rPr lang="en-US" sz="18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18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1800" dirty="0">
                <a:cs typeface="Courier New" pitchFamily="49" charset="0"/>
              </a:rPr>
              <a:t>,</a:t>
            </a:r>
            <a:br>
              <a:rPr lang="en-US" sz="1800" dirty="0">
                <a:cs typeface="Courier New" pitchFamily="49" charset="0"/>
              </a:rPr>
            </a:br>
            <a:r>
              <a:rPr lang="en-US" sz="1800" dirty="0">
                <a:cs typeface="Courier New" pitchFamily="49" charset="0"/>
              </a:rPr>
              <a:t>is called a </a:t>
            </a:r>
            <a:r>
              <a:rPr lang="en-US" sz="18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1800" dirty="0">
                <a:cs typeface="Courier New" pitchFamily="49" charset="0"/>
              </a:rPr>
              <a:t>!</a:t>
            </a:r>
            <a:endParaRPr lang="en-US" sz="18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175719" y="852368"/>
            <a:ext cx="267124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Assuming we can come up with such a </a:t>
            </a:r>
            <a:r>
              <a:rPr lang="en-US" sz="2000" dirty="0">
                <a:solidFill>
                  <a:srgbClr val="6600CC"/>
                </a:solidFill>
              </a:rPr>
              <a:t>hash function</a:t>
            </a:r>
            <a:r>
              <a:rPr lang="en-US" sz="2000" dirty="0"/>
              <a:t>…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392083" y="6398861"/>
            <a:ext cx="34255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And to search in one step…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72986" y="944297"/>
            <a:ext cx="2890189" cy="1108340"/>
            <a:chOff x="3172986" y="944297"/>
            <a:chExt cx="4860234" cy="1108340"/>
          </a:xfrm>
        </p:grpSpPr>
        <p:sp>
          <p:nvSpPr>
            <p:cNvPr id="14" name="Rounded Rectangular Callout 13"/>
            <p:cNvSpPr/>
            <p:nvPr/>
          </p:nvSpPr>
          <p:spPr bwMode="auto">
            <a:xfrm>
              <a:off x="3172986" y="944297"/>
              <a:ext cx="4860234" cy="1064376"/>
            </a:xfrm>
            <a:prstGeom prst="wedgeRoundRectCallout">
              <a:avLst>
                <a:gd name="adj1" fmla="val -48760"/>
                <a:gd name="adj2" fmla="val 69768"/>
                <a:gd name="adj3" fmla="val 16667"/>
              </a:avLst>
            </a:prstGeom>
            <a:solidFill>
              <a:srgbClr val="F3F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This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converts our 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9-digit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ID#</a:t>
              </a:r>
              <a:b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</a:br>
              <a:b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</a:b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2553" y="1406306"/>
              <a:ext cx="26388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into a slot # </a:t>
              </a:r>
              <a:br>
                <a:rPr lang="en-US" sz="1800" dirty="0"/>
              </a:br>
              <a:r>
                <a:rPr lang="en-US" sz="1800" dirty="0"/>
                <a:t>between </a:t>
              </a:r>
              <a:r>
                <a:rPr lang="en-US" sz="1800" dirty="0">
                  <a:solidFill>
                    <a:srgbClr val="FF0000"/>
                  </a:solidFill>
                </a:rPr>
                <a:t>0 </a:t>
              </a:r>
              <a:r>
                <a:rPr lang="en-US" sz="1800" dirty="0"/>
                <a:t>and </a:t>
              </a:r>
              <a:r>
                <a:rPr lang="en-US" sz="1800" dirty="0">
                  <a:solidFill>
                    <a:srgbClr val="FF0000"/>
                  </a:solidFill>
                </a:rPr>
                <a:t>99,999</a:t>
              </a:r>
              <a:r>
                <a:rPr lang="en-US" sz="1800" dirty="0"/>
                <a:t>.</a:t>
              </a: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5507471"/>
            <a:ext cx="38317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And to add a new item in one step, we can do this…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79742" y="4442221"/>
            <a:ext cx="361186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We can use a (small) </a:t>
            </a:r>
            <a:r>
              <a:rPr lang="en-US" sz="2000" dirty="0">
                <a:solidFill>
                  <a:srgbClr val="FF0000"/>
                </a:solidFill>
              </a:rPr>
              <a:t>100,000 </a:t>
            </a:r>
            <a:r>
              <a:rPr lang="en-US" sz="2000" dirty="0"/>
              <a:t>element array to hold our data…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062527" y="1936860"/>
            <a:ext cx="2953257" cy="822176"/>
          </a:xfrm>
          <a:prstGeom prst="wedgeRoundRectCallout">
            <a:avLst>
              <a:gd name="adj1" fmla="val -124117"/>
              <a:gd name="adj2" fmla="val 34946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30710" y="2826248"/>
            <a:ext cx="3860899" cy="1573710"/>
          </a:xfrm>
          <a:prstGeom prst="wedgeRoundRectCallout">
            <a:avLst>
              <a:gd name="adj1" fmla="val -121780"/>
              <a:gd name="adj2" fmla="val -54311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By the way, the official CS lingo for a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“slot”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in the array is a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“bucket.”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So that’s what we’ll call our slots from now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on!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sym typeface="Wingdings" pitchFamily="2" charset="2"/>
              </a:rPr>
              <a:t>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How can we write a </a:t>
            </a:r>
            <a:r>
              <a:rPr lang="en-US" sz="2200" dirty="0" err="1">
                <a:solidFill>
                  <a:srgbClr val="6600CC"/>
                </a:solidFill>
              </a:rPr>
              <a:t>hashFunc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that converts our large </a:t>
            </a:r>
            <a:r>
              <a:rPr lang="en-US" sz="2200" dirty="0">
                <a:solidFill>
                  <a:srgbClr val="FF0000"/>
                </a:solidFill>
              </a:rPr>
              <a:t>ID#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into a </a:t>
            </a:r>
            <a:r>
              <a:rPr lang="en-US" sz="2200" dirty="0">
                <a:solidFill>
                  <a:srgbClr val="FF0000"/>
                </a:solidFill>
              </a:rPr>
              <a:t>bucket # </a:t>
            </a:r>
            <a:r>
              <a:rPr lang="en-US" sz="2200" dirty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/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 = 100000;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bucket;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RIGHT! </a:t>
            </a:r>
            <a:r>
              <a:rPr lang="en-US" dirty="0"/>
              <a:t>The C++ </a:t>
            </a:r>
            <a:r>
              <a:rPr lang="en-US" dirty="0">
                <a:solidFill>
                  <a:srgbClr val="FF0000"/>
                </a:solidFill>
              </a:rPr>
              <a:t>% operator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(aka the </a:t>
            </a:r>
            <a:r>
              <a:rPr lang="en-US" dirty="0">
                <a:solidFill>
                  <a:srgbClr val="FF0000"/>
                </a:solidFill>
              </a:rPr>
              <a:t>modulus division operator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/>
              <a:t>This line </a:t>
            </a:r>
            <a:r>
              <a:rPr lang="en-US" sz="2000" dirty="0">
                <a:solidFill>
                  <a:schemeClr val="tx1"/>
                </a:solidFill>
              </a:rPr>
              <a:t>takes an input value </a:t>
            </a:r>
            <a:r>
              <a:rPr lang="en-US" sz="2000" dirty="0" err="1">
                <a:solidFill>
                  <a:srgbClr val="FF0000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ARRAY_SIZE – 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 now for each input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306923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>
                <a:solidFill>
                  <a:srgbClr val="FF0000"/>
                </a:solidFill>
              </a:rPr>
              <a:t>to pick a bucket</a:t>
            </a:r>
            <a:r>
              <a:rPr lang="en-US" dirty="0">
                <a:solidFill>
                  <a:srgbClr val="6600CC"/>
                </a:solidFill>
              </a:rPr>
              <a:t> in our </a:t>
            </a:r>
            <a:r>
              <a:rPr lang="en-US" dirty="0">
                <a:solidFill>
                  <a:srgbClr val="FF0000"/>
                </a:solidFill>
              </a:rPr>
              <a:t>100,000 element </a:t>
            </a:r>
            <a:r>
              <a:rPr lang="en-US" dirty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459216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83,948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400,683,948</a:t>
            </a:r>
            <a:r>
              <a:rPr lang="en-US" sz="2000" dirty="0">
                <a:solidFill>
                  <a:schemeClr val="tx1"/>
                </a:solidFill>
              </a:rPr>
              <a:t> is held in our ADT.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344072" y="883111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" grpId="0" animBg="1"/>
      <p:bldP spid="88" grpId="0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111,105,224 </a:t>
            </a:r>
            <a:r>
              <a:rPr lang="en-US" sz="2000" dirty="0">
                <a:solidFill>
                  <a:schemeClr val="tx1"/>
                </a:solidFill>
              </a:rPr>
              <a:t>is held in our ADT.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111,105,224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55" grpId="0" animBg="1"/>
      <p:bldP spid="88" grpId="0" animBg="1"/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585828"/>
            <a:ext cx="4903084" cy="4185761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778312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the last ID# </a:t>
            </a:r>
            <a:r>
              <a:rPr lang="en-US" dirty="0">
                <a:solidFill>
                  <a:schemeClr val="tx1"/>
                </a:solidFill>
              </a:rPr>
              <a:t>to 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157354" y="800405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222,205,224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4072439" y="2062582"/>
            <a:ext cx="3503829" cy="1276037"/>
          </a:xfrm>
          <a:prstGeom prst="wedgeRoundRectCallout">
            <a:avLst>
              <a:gd name="adj1" fmla="val -56908"/>
              <a:gd name="adj2" fmla="val 64071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But wait! We already stored a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value in bucket </a:t>
            </a:r>
            <a:r>
              <a:rPr lang="en-US" sz="1800" dirty="0">
                <a:solidFill>
                  <a:srgbClr val="FF0000"/>
                </a:solidFill>
              </a:rPr>
              <a:t>5,224</a:t>
            </a:r>
            <a:r>
              <a:rPr lang="en-US" sz="1800" dirty="0">
                <a:solidFill>
                  <a:schemeClr val="tx1"/>
                </a:solidFill>
              </a:rPr>
              <a:t> to represent value </a:t>
            </a:r>
            <a:r>
              <a:rPr lang="en-US" sz="1800" dirty="0">
                <a:solidFill>
                  <a:srgbClr val="FF0000"/>
                </a:solidFill>
              </a:rPr>
              <a:t>111,105,224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70049" y="0"/>
            <a:ext cx="5070629" cy="591830"/>
          </a:xfrm>
          <a:prstGeom prst="wedgeRoundRectCallout">
            <a:avLst>
              <a:gd name="adj1" fmla="val 26591"/>
              <a:gd name="adj2" fmla="val 457471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But our hash function wants to also put a </a:t>
            </a:r>
            <a:r>
              <a:rPr lang="en-US" sz="1600" dirty="0">
                <a:solidFill>
                  <a:srgbClr val="FF0000"/>
                </a:solidFill>
              </a:rPr>
              <a:t>true</a:t>
            </a:r>
            <a:r>
              <a:rPr lang="en-US" sz="1600" dirty="0">
                <a:solidFill>
                  <a:schemeClr val="tx1"/>
                </a:solidFill>
              </a:rPr>
              <a:t> value in slot </a:t>
            </a:r>
            <a:r>
              <a:rPr lang="en-US" sz="1600" dirty="0">
                <a:solidFill>
                  <a:srgbClr val="FF0000"/>
                </a:solidFill>
              </a:rPr>
              <a:t>5,224</a:t>
            </a:r>
            <a:r>
              <a:rPr lang="en-US" sz="1600" dirty="0">
                <a:solidFill>
                  <a:schemeClr val="tx1"/>
                </a:solidFill>
              </a:rPr>
              <a:t> to represent </a:t>
            </a:r>
            <a:r>
              <a:rPr lang="en-US" sz="1600" dirty="0">
                <a:solidFill>
                  <a:srgbClr val="FF0000"/>
                </a:solidFill>
              </a:rPr>
              <a:t>222,205,224</a:t>
            </a:r>
            <a:r>
              <a:rPr lang="en-US" sz="16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2700389" cy="1810613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1800" dirty="0">
                <a:solidFill>
                  <a:srgbClr val="FF0000"/>
                </a:solidFill>
              </a:rPr>
              <a:t>222,205,224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dirty="0">
                <a:solidFill>
                  <a:srgbClr val="FF0000"/>
                </a:solidFill>
              </a:rPr>
              <a:t>111,105,224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547" y="3413036"/>
            <a:ext cx="1176154" cy="73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953546" y="3413055"/>
            <a:ext cx="1176309" cy="73857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165326" y="591830"/>
            <a:ext cx="490897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values </a:t>
            </a:r>
            <a:r>
              <a:rPr lang="en-US" dirty="0">
                <a:cs typeface="Courier New" pitchFamily="49" charset="0"/>
              </a:rPr>
              <a:t>both 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causes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and we can’t tell what value was actually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Let’s see how to fix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6666"/>
                    </a:solidFill>
                  </a:rPr>
                  <a:t>111,105,224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Table: </a:t>
            </a:r>
            <a:r>
              <a:rPr lang="en-US" sz="3600" dirty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are many schemes for dealing with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>
                <a:cs typeface="Courier New" pitchFamily="49" charset="0"/>
              </a:rPr>
              <a:t>, and today we’ll learn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“Linear Probing”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REAL</a:t>
            </a:r>
            <a:r>
              <a:rPr lang="en-US" sz="2800" dirty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As before, we use our hash function to locate the right bucket in our array.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target bucket is empty</a:t>
            </a:r>
            <a:r>
              <a:rPr lang="en-US" sz="1800" dirty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bucket is occupied</a:t>
            </a:r>
            <a:r>
              <a:rPr lang="en-US" sz="1800" dirty="0">
                <a:solidFill>
                  <a:schemeClr val="tx1"/>
                </a:solidFill>
              </a:rPr>
              <a:t>, scan down from that bucket until we hit the first open bucket. Put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84663"/>
            <a:chOff x="4140" y="1056"/>
            <a:chExt cx="1428" cy="2699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However, instead of storing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in the bucket,  we store our </a:t>
            </a:r>
            <a:r>
              <a:rPr lang="en-US" sz="1800" dirty="0">
                <a:solidFill>
                  <a:srgbClr val="FF0000"/>
                </a:solidFill>
              </a:rPr>
              <a:t>full original value </a:t>
            </a:r>
            <a:r>
              <a:rPr lang="en-US" sz="1800" dirty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198" grpId="0"/>
      <p:bldP spid="198" grpId="1"/>
      <p:bldP spid="198" grpId="2"/>
      <p:bldP spid="19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92968" y="43742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Sometimes, you’ll need to insert an item near the end of the table…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1826" y="26079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>
                <a:solidFill>
                  <a:srgbClr val="FF0000"/>
                </a:solidFill>
              </a:rPr>
              <a:t>640,099,998</a:t>
            </a:r>
            <a:r>
              <a:rPr lang="en-US" sz="1800" dirty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2" y="51503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84760" y="4895485"/>
            <a:ext cx="3246609" cy="406606"/>
            <a:chOff x="4496700" y="971295"/>
            <a:chExt cx="3246609" cy="406606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640,099,998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endCxn id="48" idx="1"/>
            </p:cNvCxnSpPr>
            <p:nvPr/>
          </p:nvCxnSpPr>
          <p:spPr bwMode="auto">
            <a:xfrm>
              <a:off x="6802628" y="11559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Rectangle 49"/>
          <p:cNvSpPr/>
          <p:nvPr/>
        </p:nvSpPr>
        <p:spPr>
          <a:xfrm>
            <a:off x="7728644" y="56107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100,399,999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31369" y="51960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475,699,998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9932" y="35931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725352" y="18881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100,400,000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6428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5" grpId="0" build="p"/>
      <p:bldP spid="47" grpId="0"/>
      <p:bldP spid="9" grpId="0" animBg="1"/>
      <p:bldP spid="9" grpId="1" animBg="1"/>
      <p:bldP spid="9" grpId="2" animBg="1"/>
      <p:bldP spid="9" grpId="3" animBg="1"/>
      <p:bldP spid="9" grpId="4" animBg="1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To search our hash table, we use a similar approach.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>
                <a:solidFill>
                  <a:srgbClr val="6600CC"/>
                </a:solidFill>
              </a:rPr>
              <a:t>probe linearly</a:t>
            </a:r>
            <a:r>
              <a:rPr lang="en-US" sz="1800" dirty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>
                <a:solidFill>
                  <a:srgbClr val="6600CC"/>
                </a:solidFill>
              </a:rPr>
              <a:t>empty bucket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means: </a:t>
            </a:r>
            <a:r>
              <a:rPr lang="en-US" sz="1800" dirty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Searching: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782717" y="595471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9" grpId="6" animBg="1"/>
      <p:bldP spid="64" grpId="0" animBg="1"/>
      <p:bldP spid="6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approach addresses collisions by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in the array, there is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803638" y="98828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So why do we call this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>
                <a:cs typeface="Courier New" pitchFamily="49" charset="0"/>
              </a:rPr>
              <a:t>???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525369" y="2027367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our data is stored in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>
                <a:cs typeface="Courier New" pitchFamily="49" charset="0"/>
              </a:rPr>
              <a:t>, there are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>
                <a:cs typeface="Courier New" pitchFamily="49" charset="0"/>
              </a:rPr>
              <a:t>for us to put values.</a:t>
            </a: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20515" y="3794552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Once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>
                <a:cs typeface="Courier New" pitchFamily="49" charset="0"/>
              </a:rPr>
              <a:t>of empty buckets,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we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>
                <a:cs typeface="Courier New" pitchFamily="49" charset="0"/>
              </a:rPr>
              <a:t>…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0190" y="5942816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Ok, let’s see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>
                <a:cs typeface="Courier New" pitchFamily="49" charset="0"/>
              </a:rPr>
              <a:t>now!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20515" y="4816705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don’t have this problem</a:t>
            </a:r>
            <a:r>
              <a:rPr lang="en-US" dirty="0"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  <p:bldP spid="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9046" y="4207646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844783" y="4708751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value (e.g. an ID#)</a:t>
            </a: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</a:t>
            </a: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A variable to hold your value (e.g.,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bucket in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hash table 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928863" y="5402651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5779005" y="4661718"/>
            <a:ext cx="3364996" cy="1629989"/>
          </a:xfrm>
          <a:prstGeom prst="wedgeRoundRectCallout">
            <a:avLst>
              <a:gd name="adj1" fmla="val -127273"/>
              <a:gd name="adj2" fmla="val -116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dirty="0">
                <a:solidFill>
                  <a:schemeClr val="tx1"/>
                </a:solidFill>
              </a:rPr>
              <a:t>If this field is </a:t>
            </a:r>
            <a:r>
              <a:rPr lang="en-US" sz="1600" dirty="0">
                <a:solidFill>
                  <a:srgbClr val="6600CC"/>
                </a:solidFill>
              </a:rPr>
              <a:t>false</a:t>
            </a:r>
            <a:r>
              <a:rPr lang="en-US" sz="1600" dirty="0">
                <a:solidFill>
                  <a:schemeClr val="tx1"/>
                </a:solidFill>
              </a:rPr>
              <a:t>, it means that this </a:t>
            </a:r>
            <a:r>
              <a:rPr lang="en-US" sz="1600" dirty="0">
                <a:solidFill>
                  <a:srgbClr val="6600CC"/>
                </a:solidFill>
              </a:rPr>
              <a:t>Bucket </a:t>
            </a:r>
            <a:r>
              <a:rPr lang="en-US" sz="1600" dirty="0">
                <a:solidFill>
                  <a:schemeClr val="tx1"/>
                </a:solidFill>
              </a:rPr>
              <a:t>in the array is</a:t>
            </a:r>
            <a:r>
              <a:rPr lang="en-US" sz="1600" dirty="0">
                <a:solidFill>
                  <a:srgbClr val="6600CC"/>
                </a:solidFill>
              </a:rPr>
              <a:t> empty</a:t>
            </a:r>
            <a:r>
              <a:rPr lang="en-US" sz="1600" dirty="0">
                <a:solidFill>
                  <a:schemeClr val="tx1"/>
                </a:solidFill>
              </a:rPr>
              <a:t>. If the field is </a:t>
            </a:r>
            <a:r>
              <a:rPr lang="en-US" sz="1600" dirty="0">
                <a:solidFill>
                  <a:srgbClr val="6600CC"/>
                </a:solidFill>
              </a:rPr>
              <a:t>true</a:t>
            </a:r>
            <a:r>
              <a:rPr lang="en-US" sz="1600" dirty="0">
                <a:solidFill>
                  <a:schemeClr val="tx1"/>
                </a:solidFill>
              </a:rPr>
              <a:t>, then it means this </a:t>
            </a:r>
            <a:r>
              <a:rPr lang="en-US" sz="1600" dirty="0">
                <a:solidFill>
                  <a:srgbClr val="6600CC"/>
                </a:solidFill>
              </a:rPr>
              <a:t>Bucket </a:t>
            </a:r>
            <a:r>
              <a:rPr lang="en-US" sz="1600" dirty="0">
                <a:solidFill>
                  <a:schemeClr val="tx1"/>
                </a:solidFill>
              </a:rPr>
              <a:t>is already </a:t>
            </a:r>
            <a:r>
              <a:rPr lang="en-US" sz="1600" dirty="0">
                <a:solidFill>
                  <a:srgbClr val="6600CC"/>
                </a:solidFill>
              </a:rPr>
              <a:t>filled </a:t>
            </a:r>
            <a:r>
              <a:rPr lang="en-US" sz="1600" dirty="0">
                <a:solidFill>
                  <a:schemeClr val="tx1"/>
                </a:solidFill>
              </a:rPr>
              <a:t>with valid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animBg="1"/>
      <p:bldP spid="13415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6177056" y="5910263"/>
            <a:ext cx="2918306" cy="419100"/>
          </a:xfrm>
          <a:prstGeom prst="wedgeRoundRectCallout">
            <a:avLst>
              <a:gd name="adj1" fmla="val -108246"/>
              <a:gd name="adj2" fmla="val 106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534118" y="4288411"/>
            <a:ext cx="3571875" cy="1373086"/>
          </a:xfrm>
          <a:prstGeom prst="wedgeRoundRectCallout">
            <a:avLst>
              <a:gd name="adj1" fmla="val -73670"/>
              <a:gd name="adj2" fmla="val 3345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rgbClr val="6600FF"/>
                </a:solidFill>
              </a:rPr>
              <a:t>Here’s our </a:t>
            </a:r>
            <a:r>
              <a:rPr lang="en-US" sz="1400" dirty="0">
                <a:solidFill>
                  <a:srgbClr val="006666"/>
                </a:solidFill>
              </a:rPr>
              <a:t>hash </a:t>
            </a:r>
            <a:r>
              <a:rPr lang="en-US" sz="1400" dirty="0">
                <a:solidFill>
                  <a:srgbClr val="6600FF"/>
                </a:solidFill>
              </a:rPr>
              <a:t>function.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1400" dirty="0">
                <a:solidFill>
                  <a:srgbClr val="FF0000"/>
                </a:solidFill>
              </a:rPr>
              <a:t>dividing</a:t>
            </a:r>
            <a:r>
              <a:rPr lang="en-US" sz="1400" dirty="0">
                <a:solidFill>
                  <a:schemeClr val="tx1"/>
                </a:solidFill>
              </a:rPr>
              <a:t> the </a:t>
            </a:r>
            <a:r>
              <a:rPr lang="en-US" sz="1400" dirty="0">
                <a:solidFill>
                  <a:srgbClr val="FF0000"/>
                </a:solidFill>
              </a:rPr>
              <a:t>ID number </a:t>
            </a:r>
            <a:r>
              <a:rPr lang="en-US" sz="1400" dirty="0">
                <a:solidFill>
                  <a:schemeClr val="tx1"/>
                </a:solidFill>
              </a:rPr>
              <a:t>by the total </a:t>
            </a:r>
            <a:r>
              <a:rPr lang="en-US" sz="1400" dirty="0">
                <a:solidFill>
                  <a:srgbClr val="FF0000"/>
                </a:solidFill>
              </a:rPr>
              <a:t># of buckets </a:t>
            </a:r>
            <a:r>
              <a:rPr lang="en-US" sz="1400" dirty="0">
                <a:solidFill>
                  <a:schemeClr val="tx1"/>
                </a:solidFill>
              </a:rPr>
              <a:t>and then </a:t>
            </a:r>
            <a:r>
              <a:rPr lang="en-US" sz="1400" dirty="0">
                <a:solidFill>
                  <a:srgbClr val="FF0000"/>
                </a:solidFill>
              </a:rPr>
              <a:t>taking the remainder </a:t>
            </a:r>
            <a:r>
              <a:rPr lang="en-US" sz="14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3548063" y="189688"/>
            <a:ext cx="2444176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</a:rPr>
              <a:t>First we </a:t>
            </a:r>
            <a:r>
              <a:rPr lang="en-US" sz="1400" dirty="0">
                <a:solidFill>
                  <a:srgbClr val="FF0000"/>
                </a:solidFill>
              </a:rPr>
              <a:t>compute the starting bucket </a:t>
            </a:r>
            <a:r>
              <a:rPr lang="en-US" sz="14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992239" y="61913"/>
            <a:ext cx="3103123" cy="1522903"/>
          </a:xfrm>
          <a:prstGeom prst="wedgeRoundRectCallout">
            <a:avLst>
              <a:gd name="adj1" fmla="val -89388"/>
              <a:gd name="adj2" fmla="val 8557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14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14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6468893" y="1413753"/>
            <a:ext cx="2734893" cy="1237034"/>
          </a:xfrm>
          <a:prstGeom prst="wedgeRoundRectCallout">
            <a:avLst>
              <a:gd name="adj1" fmla="val -67795"/>
              <a:gd name="adj2" fmla="val 5043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</a:rPr>
              <a:t>We’ll </a:t>
            </a:r>
            <a:r>
              <a:rPr lang="en-US" sz="1400" dirty="0">
                <a:solidFill>
                  <a:srgbClr val="FF0000"/>
                </a:solidFill>
              </a:rPr>
              <a:t>store our new item </a:t>
            </a:r>
            <a:r>
              <a:rPr lang="en-US" sz="1400" dirty="0">
                <a:solidFill>
                  <a:schemeClr val="tx1"/>
                </a:solidFill>
              </a:rPr>
              <a:t>in the </a:t>
            </a:r>
            <a:r>
              <a:rPr lang="en-US" sz="1400" dirty="0">
                <a:solidFill>
                  <a:srgbClr val="FF0000"/>
                </a:solidFill>
              </a:rPr>
              <a:t>first unused bucket </a:t>
            </a:r>
            <a:r>
              <a:rPr lang="en-US" sz="14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6177056" y="2660520"/>
            <a:ext cx="2928937" cy="1230549"/>
          </a:xfrm>
          <a:prstGeom prst="wedgeRoundRectCallout">
            <a:avLst>
              <a:gd name="adj1" fmla="val -62962"/>
              <a:gd name="adj2" fmla="val 7604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</a:rPr>
              <a:t>If the </a:t>
            </a:r>
            <a:r>
              <a:rPr lang="en-US" sz="1400" dirty="0">
                <a:solidFill>
                  <a:srgbClr val="FF0000"/>
                </a:solidFill>
              </a:rPr>
              <a:t>current bucket </a:t>
            </a:r>
            <a:r>
              <a:rPr lang="en-US" sz="1400" dirty="0">
                <a:solidFill>
                  <a:schemeClr val="tx1"/>
                </a:solidFill>
              </a:rPr>
              <a:t>is </a:t>
            </a:r>
            <a:r>
              <a:rPr lang="en-US" sz="1400" dirty="0">
                <a:solidFill>
                  <a:srgbClr val="FF0000"/>
                </a:solidFill>
              </a:rPr>
              <a:t>already occupied </a:t>
            </a:r>
            <a:r>
              <a:rPr lang="en-US" sz="1400" dirty="0">
                <a:solidFill>
                  <a:schemeClr val="tx1"/>
                </a:solidFill>
              </a:rPr>
              <a:t>by an item, </a:t>
            </a:r>
            <a:r>
              <a:rPr lang="en-US" sz="1400" dirty="0">
                <a:solidFill>
                  <a:srgbClr val="FF0000"/>
                </a:solidFill>
              </a:rPr>
              <a:t>advance to the next bucket </a:t>
            </a:r>
            <a:r>
              <a:rPr lang="en-US" sz="14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92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118964" grpId="0"/>
      <p:bldP spid="176" grpId="0"/>
      <p:bldP spid="176" grpId="1"/>
      <p:bldP spid="177" grpId="0"/>
      <p:bldP spid="177" grpId="1"/>
      <p:bldP spid="178" grpId="0"/>
      <p:bldP spid="178" grpId="1"/>
      <p:bldP spid="118979" grpId="0"/>
      <p:bldP spid="118983" grpId="0" animBg="1"/>
      <p:bldP spid="118983" grpId="1" animBg="1"/>
      <p:bldP spid="118985" grpId="0"/>
      <p:bldP spid="1189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120931" grpId="0"/>
      <p:bldP spid="176" grpId="0"/>
      <p:bldP spid="176" grpId="1"/>
      <p:bldP spid="177" grpId="0"/>
      <p:bldP spid="177" grpId="1"/>
      <p:bldP spid="178" grpId="0"/>
      <p:bldP spid="178" grpId="1"/>
      <p:bldP spid="120943" grpId="0"/>
      <p:bldP spid="120952" grpId="0" animBg="1"/>
      <p:bldP spid="120952" grpId="1" animBg="1"/>
      <p:bldP spid="120954" grpId="0"/>
      <p:bldP spid="1209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497637" y="1183769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9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51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122955" grpId="0"/>
      <p:bldP spid="176" grpId="0"/>
      <p:bldP spid="176" grpId="1"/>
      <p:bldP spid="177" grpId="0"/>
      <p:bldP spid="177" grpId="1"/>
      <p:bldP spid="178" grpId="0"/>
      <p:bldP spid="178" grpId="1"/>
      <p:bldP spid="122967" grpId="0" build="allAtOnce"/>
      <p:bldP spid="122980" grpId="0" animBg="1"/>
      <p:bldP spid="122980" grpId="1" animBg="1"/>
      <p:bldP spid="122983" grpId="0"/>
      <p:bldP spid="122988" grpId="0"/>
      <p:bldP spid="122997" grpId="0" animBg="1"/>
      <p:bldP spid="122997" grpId="1" animBg="1"/>
      <p:bldP spid="122997" grpId="2" animBg="1"/>
      <p:bldP spid="122998" grpId="0" animBg="1"/>
      <p:bldP spid="12299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3644106" y="136592"/>
            <a:ext cx="2481263" cy="884811"/>
          </a:xfrm>
          <a:prstGeom prst="wedgeRoundRectCallout">
            <a:avLst>
              <a:gd name="adj1" fmla="val -27251"/>
              <a:gd name="adj2" fmla="val 14096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rgbClr val="FF0000"/>
                </a:solidFill>
              </a:rPr>
              <a:t>Compute the starting bucket </a:t>
            </a:r>
            <a:r>
              <a:rPr lang="en-US" sz="14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534150" y="61913"/>
            <a:ext cx="2481263" cy="1076223"/>
          </a:xfrm>
          <a:prstGeom prst="wedgeRoundRectCallout">
            <a:avLst>
              <a:gd name="adj1" fmla="val -114595"/>
              <a:gd name="adj2" fmla="val 15169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</a:rPr>
              <a:t>Since we may have collisions, </a:t>
            </a:r>
            <a:r>
              <a:rPr lang="en-US" sz="1400" dirty="0">
                <a:solidFill>
                  <a:srgbClr val="FF0000"/>
                </a:solidFill>
              </a:rPr>
              <a:t>in the worst case</a:t>
            </a:r>
            <a:r>
              <a:rPr lang="en-US" sz="1400" dirty="0">
                <a:solidFill>
                  <a:schemeClr val="tx1"/>
                </a:solidFill>
              </a:rPr>
              <a:t>, we may need to </a:t>
            </a:r>
            <a:r>
              <a:rPr lang="en-US" sz="1400" dirty="0">
                <a:solidFill>
                  <a:srgbClr val="FF0000"/>
                </a:solidFill>
              </a:rPr>
              <a:t>check the entire table</a:t>
            </a:r>
            <a:r>
              <a:rPr lang="en-US" sz="14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29400" y="2766219"/>
            <a:ext cx="2481262" cy="1253331"/>
          </a:xfrm>
          <a:prstGeom prst="wedgeRoundRectCallout">
            <a:avLst>
              <a:gd name="adj1" fmla="val -64878"/>
              <a:gd name="adj2" fmla="val -830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</a:rPr>
              <a:t>Otherwise, the </a:t>
            </a:r>
            <a:r>
              <a:rPr lang="en-US" sz="1400" dirty="0">
                <a:solidFill>
                  <a:srgbClr val="FF0000"/>
                </a:solidFill>
              </a:rPr>
              <a:t>bucket is in-use</a:t>
            </a:r>
            <a:r>
              <a:rPr lang="en-US" sz="1400" dirty="0">
                <a:solidFill>
                  <a:schemeClr val="tx1"/>
                </a:solidFill>
              </a:rPr>
              <a:t>. If it also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holds our ID# </a:t>
            </a:r>
            <a:r>
              <a:rPr lang="en-US" sz="1400" dirty="0">
                <a:solidFill>
                  <a:schemeClr val="tx1"/>
                </a:solidFill>
              </a:rPr>
              <a:t>then we’ve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found our item </a:t>
            </a:r>
            <a:r>
              <a:rPr lang="en-US" sz="14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1413669"/>
            <a:ext cx="2481263" cy="1050131"/>
          </a:xfrm>
          <a:prstGeom prst="wedgeRoundRectCallout">
            <a:avLst>
              <a:gd name="adj1" fmla="val -71543"/>
              <a:gd name="adj2" fmla="val 7671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</a:rPr>
              <a:t>If we </a:t>
            </a:r>
            <a:r>
              <a:rPr lang="en-US" sz="1400" dirty="0">
                <a:solidFill>
                  <a:srgbClr val="FF0000"/>
                </a:solidFill>
              </a:rPr>
              <a:t>reach an empty bucket </a:t>
            </a:r>
            <a:r>
              <a:rPr lang="en-US" sz="14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1400" dirty="0">
                <a:solidFill>
                  <a:srgbClr val="FF0000"/>
                </a:solidFill>
              </a:rPr>
              <a:t>our item is not in the table</a:t>
            </a:r>
            <a:r>
              <a:rPr lang="en-US" sz="14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6247772" y="3994658"/>
            <a:ext cx="2917825" cy="1297191"/>
          </a:xfrm>
          <a:prstGeom prst="wedgeRoundRectCallout">
            <a:avLst>
              <a:gd name="adj1" fmla="val -85094"/>
              <a:gd name="adj2" fmla="val -3543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</a:rPr>
              <a:t>If we </a:t>
            </a:r>
            <a:r>
              <a:rPr lang="en-US" sz="14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1400" dirty="0">
                <a:solidFill>
                  <a:schemeClr val="tx1"/>
                </a:solidFill>
              </a:rPr>
              <a:t>in search of it.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Wrap around </a:t>
            </a:r>
            <a:r>
              <a:rPr lang="en-US" sz="1400" dirty="0">
                <a:solidFill>
                  <a:schemeClr val="tx1"/>
                </a:solidFill>
              </a:rPr>
              <a:t>when we </a:t>
            </a:r>
            <a:r>
              <a:rPr lang="en-US" sz="1400" dirty="0">
                <a:solidFill>
                  <a:srgbClr val="FF0000"/>
                </a:solidFill>
              </a:rPr>
              <a:t>reach the end </a:t>
            </a:r>
            <a:r>
              <a:rPr lang="en-US" sz="14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6097588" y="5355330"/>
            <a:ext cx="2917825" cy="1014581"/>
          </a:xfrm>
          <a:prstGeom prst="wedgeRoundRectCallout">
            <a:avLst>
              <a:gd name="adj1" fmla="val -175108"/>
              <a:gd name="adj2" fmla="val -12392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</a:rPr>
              <a:t>If we </a:t>
            </a:r>
            <a:r>
              <a:rPr lang="en-US" sz="1400" dirty="0">
                <a:solidFill>
                  <a:srgbClr val="FF0000"/>
                </a:solidFill>
              </a:rPr>
              <a:t>went through every bucket </a:t>
            </a:r>
            <a:r>
              <a:rPr lang="en-US" sz="1400" dirty="0">
                <a:solidFill>
                  <a:schemeClr val="tx1"/>
                </a:solidFill>
              </a:rPr>
              <a:t>and didn’t find our item, then </a:t>
            </a:r>
            <a:r>
              <a:rPr lang="en-US" sz="1400" dirty="0">
                <a:solidFill>
                  <a:srgbClr val="FF0000"/>
                </a:solidFill>
              </a:rPr>
              <a:t>it’s not in the hash table</a:t>
            </a:r>
            <a:r>
              <a:rPr lang="en-US" sz="1400" dirty="0">
                <a:solidFill>
                  <a:schemeClr val="tx1"/>
                </a:solidFill>
              </a:rPr>
              <a:t>! Tell the user.</a:t>
            </a:r>
          </a:p>
        </p:txBody>
      </p:sp>
    </p:spTree>
    <p:extLst>
      <p:ext uri="{BB962C8B-B14F-4D97-AF65-F5344CB8AC3E}">
        <p14:creationId xmlns:p14="http://schemas.microsoft.com/office/powerpoint/2010/main" val="349596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B368A-DD47-44F4-8483-3E30FF79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61" y="1253230"/>
            <a:ext cx="6321497" cy="4438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260D67-8A68-43AD-8FA8-B318B9EF1F4C}"/>
              </a:ext>
            </a:extLst>
          </p:cNvPr>
          <p:cNvSpPr/>
          <p:nvPr/>
        </p:nvSpPr>
        <p:spPr bwMode="auto">
          <a:xfrm>
            <a:off x="4765965" y="2804160"/>
            <a:ext cx="2532610" cy="1435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oper Black" panose="0208090404030B020404" pitchFamily="18" charset="0"/>
              </a:rPr>
              <a:t>SHOULD HAVE USED A HASH TABLE BUT USED A LINKED LIST INSTEAD JAR</a:t>
            </a:r>
          </a:p>
        </p:txBody>
      </p:sp>
    </p:spTree>
    <p:extLst>
      <p:ext uri="{BB962C8B-B14F-4D97-AF65-F5344CB8AC3E}">
        <p14:creationId xmlns:p14="http://schemas.microsoft.com/office/powerpoint/2010/main" val="1938159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128162" grpId="0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128179" grpId="0" animBg="1"/>
      <p:bldP spid="128179" grpId="1" animBg="1"/>
      <p:bldP spid="128182" grpId="0" animBg="1"/>
      <p:bldP spid="128182" grpId="1" animBg="1"/>
      <p:bldP spid="1281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45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0" grpId="0"/>
      <p:bldP spid="176" grpId="0"/>
      <p:bldP spid="176" grpId="1"/>
      <p:bldP spid="177" grpId="0"/>
      <p:bldP spid="177" grpId="1"/>
      <p:bldP spid="178" grpId="0"/>
      <p:bldP spid="178" grpId="1"/>
      <p:bldP spid="130222" grpId="0" animBg="1"/>
      <p:bldP spid="130222" grpId="1" animBg="1"/>
      <p:bldP spid="130225" grpId="0" animBg="1"/>
      <p:bldP spid="130225" grpId="1" animBg="1"/>
      <p:bldP spid="130234" grpId="0" animBg="1"/>
      <p:bldP spid="130234" grpId="1" animBg="1"/>
      <p:bldP spid="130237" grpId="0" animBg="1"/>
      <p:bldP spid="130237" grpId="1" animBg="1"/>
      <p:bldP spid="130243" grpId="0" animBg="1"/>
      <p:bldP spid="130243" grpId="1" animBg="1"/>
      <p:bldP spid="130246" grpId="0" animBg="1"/>
      <p:bldP spid="13024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40" grpId="0"/>
      <p:bldP spid="176" grpId="0"/>
      <p:bldP spid="176" grpId="1"/>
      <p:bldP spid="177" grpId="0"/>
      <p:bldP spid="177" grpId="1"/>
      <p:bldP spid="178" grpId="0"/>
      <p:bldP spid="178" grpId="1"/>
      <p:bldP spid="132252" grpId="0" animBg="1"/>
      <p:bldP spid="132252" grpId="1" animBg="1"/>
      <p:bldP spid="132253" grpId="0" animBg="1"/>
      <p:bldP spid="132253" grpId="1" animBg="1"/>
      <p:bldP spid="132259" grpId="0" animBg="1"/>
      <p:bldP spid="13225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What Can you </a:t>
            </a:r>
            <a:r>
              <a:rPr lang="en-US" sz="3600" dirty="0">
                <a:solidFill>
                  <a:srgbClr val="6600CC"/>
                </a:solidFill>
              </a:rPr>
              <a:t>Store</a:t>
            </a:r>
            <a:r>
              <a:rPr lang="en-US" sz="3600" dirty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Oh, and if you like, you can include additional associated values </a:t>
            </a:r>
            <a:br>
              <a:rPr lang="en-US" sz="2000" dirty="0"/>
            </a:br>
            <a:r>
              <a:rPr lang="en-US" sz="2000" dirty="0"/>
              <a:t>(e.g., a </a:t>
            </a:r>
            <a:r>
              <a:rPr lang="en-US" sz="2000" dirty="0">
                <a:solidFill>
                  <a:srgbClr val="FF0000"/>
                </a:solidFill>
              </a:rPr>
              <a:t>name, GPA</a:t>
            </a:r>
            <a:r>
              <a:rPr lang="en-US" sz="2000" dirty="0"/>
              <a:t>) in each bucket!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25158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For instance, what if I want to also store the </a:t>
            </a:r>
            <a:r>
              <a:rPr lang="en-US" sz="1800" dirty="0">
                <a:solidFill>
                  <a:srgbClr val="6600CC"/>
                </a:solidFill>
              </a:rPr>
              <a:t>student’s name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6600CC"/>
                </a:solidFill>
              </a:rPr>
              <a:t>GPA </a:t>
            </a:r>
            <a:r>
              <a:rPr lang="en-US" sz="1800" dirty="0"/>
              <a:t>in each bucket along with their ID#?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211998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bool</a:t>
            </a:r>
            <a:r>
              <a:rPr lang="en-US" sz="1800" dirty="0">
                <a:solidFill>
                  <a:srgbClr val="FF0000"/>
                </a:solidFill>
              </a:rPr>
              <a:t> 	         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used;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You can do that!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string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float 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GPA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7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id;</a:t>
            </a: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17184" y="4627324"/>
            <a:ext cx="246657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Now when you look up a student by their ID# you can </a:t>
            </a:r>
            <a:r>
              <a:rPr lang="en-US" sz="1800" dirty="0">
                <a:solidFill>
                  <a:srgbClr val="FF0000"/>
                </a:solidFill>
              </a:rPr>
              <a:t>ALSO </a:t>
            </a:r>
            <a:r>
              <a:rPr lang="en-US" sz="1800" dirty="0"/>
              <a:t>get their </a:t>
            </a:r>
            <a:r>
              <a:rPr lang="en-US" sz="1800" dirty="0">
                <a:solidFill>
                  <a:srgbClr val="6600CC"/>
                </a:solidFill>
              </a:rPr>
              <a:t>name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6600CC"/>
                </a:solidFill>
              </a:rPr>
              <a:t>GPA</a:t>
            </a:r>
            <a:r>
              <a:rPr lang="en-US" sz="1800" dirty="0"/>
              <a:t>!</a:t>
            </a:r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br>
              <a:rPr lang="en-US" sz="1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5557712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9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return 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return 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&amp;GPA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67807" y="47968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3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/>
              <a:t>Linear Probing: </a:t>
            </a:r>
            <a:r>
              <a:rPr lang="en-US" sz="3800" dirty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045782"/>
            <a:ext cx="3709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400" dirty="0"/>
              <a:t>So far, we’ve seen how to </a:t>
            </a:r>
            <a:r>
              <a:rPr lang="en-US" sz="1400" dirty="0">
                <a:solidFill>
                  <a:srgbClr val="6600CC"/>
                </a:solidFill>
              </a:rPr>
              <a:t>insert</a:t>
            </a:r>
            <a:r>
              <a:rPr lang="en-US" sz="1400" dirty="0"/>
              <a:t> items into our </a:t>
            </a:r>
            <a:r>
              <a:rPr lang="en-US" sz="1400" dirty="0">
                <a:solidFill>
                  <a:schemeClr val="accent2"/>
                </a:solidFill>
              </a:rPr>
              <a:t>Linear Probe</a:t>
            </a:r>
            <a:r>
              <a:rPr lang="en-US" sz="1400" dirty="0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05631" y="1621747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400" dirty="0"/>
              <a:t>What if we want to </a:t>
            </a:r>
            <a:r>
              <a:rPr lang="en-US" sz="1400" dirty="0">
                <a:solidFill>
                  <a:srgbClr val="6600CC"/>
                </a:solidFill>
              </a:rPr>
              <a:t>delete</a:t>
            </a:r>
            <a:r>
              <a:rPr lang="en-US" sz="1400" dirty="0"/>
              <a:t> a value 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719931" y="2294265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Let’s take a naïve approach and see what happens…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8859" y="2928102"/>
            <a:ext cx="5678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400" dirty="0"/>
              <a:t>      To delete the value, let’s just zero out our value and set the </a:t>
            </a:r>
            <a:r>
              <a:rPr lang="en-US" sz="1400" dirty="0">
                <a:solidFill>
                  <a:srgbClr val="6600CC"/>
                </a:solidFill>
              </a:rPr>
              <a:t>used</a:t>
            </a:r>
            <a:r>
              <a:rPr lang="en-US" sz="14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583692" y="4498542"/>
            <a:ext cx="487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985" y="3503987"/>
            <a:ext cx="4876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/>
                </a:solidFill>
              </a:rPr>
              <a:t>If we delete a value 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605631" y="3843230"/>
            <a:ext cx="487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/>
                </a:solidFill>
              </a:rPr>
              <a:t>When we try to search again, we may prematurely abort our search, failing to find the sought-for value.</a:t>
            </a: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72231" y="5257420"/>
            <a:ext cx="594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sz="1800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6071045" y="4039870"/>
            <a:ext cx="3044464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Like if you’re building a </a:t>
            </a:r>
            <a:br>
              <a:rPr lang="en-US" sz="1600"/>
            </a:br>
            <a:r>
              <a:rPr lang="en-US" sz="1600"/>
              <a:t>hash table that holds </a:t>
            </a:r>
            <a:br>
              <a:rPr lang="en-US" sz="1600"/>
            </a:br>
            <a:r>
              <a:rPr lang="en-US" sz="1600"/>
              <a:t>words for </a:t>
            </a:r>
            <a:r>
              <a:rPr lang="en-US" sz="1600">
                <a:solidFill>
                  <a:srgbClr val="6600CC"/>
                </a:solidFill>
              </a:rPr>
              <a:t>a dictionary</a:t>
            </a:r>
            <a:r>
              <a:rPr lang="en-US" sz="1600"/>
              <a:t>…</a:t>
            </a:r>
          </a:p>
          <a:p>
            <a:br>
              <a:rPr lang="en-US" sz="700"/>
            </a:br>
            <a:r>
              <a:rPr lang="en-US" sz="1600">
                <a:solidFill>
                  <a:schemeClr val="accent2"/>
                </a:solidFill>
              </a:rPr>
              <a:t>You’ll just add words, </a:t>
            </a:r>
            <a:br>
              <a:rPr lang="en-US" sz="1600">
                <a:solidFill>
                  <a:schemeClr val="accent2"/>
                </a:solidFill>
              </a:rPr>
            </a:br>
            <a:r>
              <a:rPr lang="en-US" sz="1600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6063315" y="1408938"/>
            <a:ext cx="2999024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/>
              <a:t>So, in summary, </a:t>
            </a:r>
            <a:r>
              <a:rPr lang="en-US" sz="1600" dirty="0">
                <a:solidFill>
                  <a:schemeClr val="accent2"/>
                </a:solidFill>
              </a:rPr>
              <a:t>only</a:t>
            </a:r>
            <a:r>
              <a:rPr lang="en-US" sz="1600" dirty="0"/>
              <a:t> use </a:t>
            </a:r>
            <a:br>
              <a:rPr lang="en-US" sz="1600" dirty="0"/>
            </a:br>
            <a:r>
              <a:rPr lang="en-US" sz="1600" dirty="0"/>
              <a:t>Closed/Linear Probing hash </a:t>
            </a:r>
            <a:br>
              <a:rPr lang="en-US" sz="1600" dirty="0"/>
            </a:br>
            <a:r>
              <a:rPr lang="en-US" sz="1600" dirty="0"/>
              <a:t>tables when you </a:t>
            </a:r>
            <a:r>
              <a:rPr lang="en-US" sz="1600" dirty="0">
                <a:solidFill>
                  <a:schemeClr val="accent2"/>
                </a:solidFill>
              </a:rPr>
              <a:t>don’t 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intend to delete</a:t>
            </a:r>
            <a:r>
              <a:rPr lang="en-US" sz="1600" dirty="0"/>
              <a:t> items </a:t>
            </a:r>
            <a:br>
              <a:rPr lang="en-US" sz="1600" dirty="0"/>
            </a:br>
            <a:r>
              <a:rPr lang="en-US" sz="1600" dirty="0"/>
              <a:t>from your hash table.</a:t>
            </a:r>
          </a:p>
        </p:txBody>
      </p:sp>
    </p:spTree>
    <p:extLst>
      <p:ext uri="{BB962C8B-B14F-4D97-AF65-F5344CB8AC3E}">
        <p14:creationId xmlns:p14="http://schemas.microsoft.com/office/powerpoint/2010/main" val="42158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39" grpId="0"/>
      <p:bldP spid="788539" grpId="1"/>
      <p:bldP spid="788548" grpId="0" animBg="1"/>
      <p:bldP spid="30922" grpId="0"/>
      <p:bldP spid="30925" grpId="0"/>
      <p:bldP spid="30930" grpId="0" animBg="1"/>
      <p:bldP spid="30930" grpId="1" animBg="1"/>
      <p:bldP spid="30930" grpId="2" animBg="1"/>
      <p:bldP spid="30930" grpId="3" animBg="1"/>
      <p:bldP spid="30934" grpId="0"/>
      <p:bldP spid="7885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Hash Table.”</a:t>
            </a:r>
            <a:r>
              <a:rPr lang="en-US" dirty="0"/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 has 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-313028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The </a:t>
            </a:r>
            <a:r>
              <a:rPr lang="en-US" sz="3600" dirty="0">
                <a:solidFill>
                  <a:srgbClr val="C00000"/>
                </a:solidFill>
              </a:rPr>
              <a:t>“Open”</a:t>
            </a:r>
            <a:r>
              <a:rPr lang="en-US" sz="36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68809" y="762000"/>
            <a:ext cx="62607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chemeClr val="accent2"/>
                </a:solidFill>
              </a:rPr>
              <a:t>Idea</a:t>
            </a:r>
            <a:r>
              <a:rPr lang="en-US" sz="1800" dirty="0"/>
              <a:t>: Instead of storing our values directly in the array, each array bucket points to a linked list of values.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value to 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54276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: 1, 3, 11, 25, 101 </a:t>
            </a:r>
            <a:r>
              <a:rPr lang="en-US" dirty="0"/>
              <a:t> 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411911" y="69056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6492928" y="4971122"/>
            <a:ext cx="2735477" cy="1699524"/>
          </a:xfrm>
          <a:prstGeom prst="wedgeRoundRectCallout">
            <a:avLst>
              <a:gd name="adj1" fmla="val 19699"/>
              <a:gd name="adj2" fmla="val -90975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>
                <a:solidFill>
                  <a:schemeClr val="tx1"/>
                </a:solidFill>
              </a:rPr>
              <a:t>Cool! Since the linked list in </a:t>
            </a:r>
            <a:r>
              <a:rPr lang="en-US" sz="1600" dirty="0">
                <a:solidFill>
                  <a:srgbClr val="FF0000"/>
                </a:solidFill>
              </a:rPr>
              <a:t>each bucket</a:t>
            </a:r>
            <a:r>
              <a:rPr lang="en-US" sz="1600" dirty="0">
                <a:solidFill>
                  <a:schemeClr val="tx1"/>
                </a:solidFill>
              </a:rPr>
              <a:t> can</a:t>
            </a:r>
            <a:r>
              <a:rPr lang="en-US" sz="1600" dirty="0">
                <a:solidFill>
                  <a:srgbClr val="0070C0"/>
                </a:solidFill>
              </a:rPr>
              <a:t> hold an unlimited numbers of values</a:t>
            </a:r>
            <a:r>
              <a:rPr lang="en-US" sz="1600" dirty="0">
                <a:solidFill>
                  <a:schemeClr val="tx1"/>
                </a:solidFill>
              </a:rPr>
              <a:t>… Our </a:t>
            </a:r>
            <a:r>
              <a:rPr lang="en-US" sz="1600" dirty="0">
                <a:solidFill>
                  <a:srgbClr val="FF0000"/>
                </a:solidFill>
              </a:rPr>
              <a:t>open hash table </a:t>
            </a:r>
            <a:r>
              <a:rPr lang="en-US" sz="1600" dirty="0">
                <a:solidFill>
                  <a:schemeClr val="tx1"/>
                </a:solidFill>
              </a:rPr>
              <a:t>is </a:t>
            </a:r>
            <a:r>
              <a:rPr lang="en-US" sz="1600" dirty="0">
                <a:solidFill>
                  <a:srgbClr val="FF0000"/>
                </a:solidFill>
              </a:rPr>
              <a:t>not size-limited </a:t>
            </a:r>
            <a:r>
              <a:rPr lang="en-US" sz="1600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1164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“Open” </a:t>
            </a:r>
            <a:r>
              <a:rPr lang="en-US" dirty="0"/>
              <a:t>Hash Table: </a:t>
            </a:r>
            <a:r>
              <a:rPr lang="en-US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51576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Cool! </a:t>
            </a:r>
            <a:r>
              <a:rPr lang="en-US" dirty="0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5073650" y="107950"/>
            <a:ext cx="3919538" cy="135509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1"/>
                </a:solidFill>
              </a:rPr>
              <a:t>Oh – and there’s no reason why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we have to use a linked-list to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deal with collisions…</a:t>
            </a:r>
          </a:p>
        </p:txBody>
      </p: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4584041" y="4836456"/>
            <a:ext cx="4491037" cy="1952623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en-US" sz="1600" dirty="0">
                <a:solidFill>
                  <a:schemeClr val="tx1"/>
                </a:solidFill>
              </a:rPr>
              <a:t>If you plan to repeatedly </a:t>
            </a:r>
            <a:r>
              <a:rPr lang="en-US" sz="1600" dirty="0">
                <a:solidFill>
                  <a:srgbClr val="6600CC"/>
                </a:solidFill>
              </a:rPr>
              <a:t>insert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rgbClr val="6600CC"/>
                </a:solidFill>
              </a:rPr>
              <a:t>delete</a:t>
            </a:r>
            <a:r>
              <a:rPr lang="en-US" sz="1600" dirty="0">
                <a:solidFill>
                  <a:schemeClr val="tx1"/>
                </a:solidFill>
              </a:rPr>
              <a:t> values into the hash table, then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rgbClr val="6600CC"/>
                </a:solidFill>
              </a:rPr>
              <a:t>Open table</a:t>
            </a:r>
            <a:r>
              <a:rPr lang="en-US" sz="1600" dirty="0">
                <a:solidFill>
                  <a:schemeClr val="tx1"/>
                </a:solidFill>
              </a:rPr>
              <a:t> is your best bet! 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i="1" dirty="0">
                <a:solidFill>
                  <a:schemeClr val="tx1"/>
                </a:solidFill>
              </a:rPr>
              <a:t>Also, you </a:t>
            </a:r>
            <a:r>
              <a:rPr lang="en-US" sz="1600" i="1" dirty="0">
                <a:solidFill>
                  <a:srgbClr val="6600CC"/>
                </a:solidFill>
              </a:rPr>
              <a:t>can insert more than N items</a:t>
            </a:r>
            <a:r>
              <a:rPr lang="en-US" sz="1600" i="1" dirty="0">
                <a:solidFill>
                  <a:schemeClr val="tx1"/>
                </a:solidFill>
              </a:rPr>
              <a:t> into your table and still have great performance!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10169" y="258713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kern="0"/>
              <a:t>Hash Table Efficiency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  <p:extLst>
      <p:ext uri="{BB962C8B-B14F-4D97-AF65-F5344CB8AC3E}">
        <p14:creationId xmlns:p14="http://schemas.microsoft.com/office/powerpoint/2010/main" val="36961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Hash 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tables are often THE most efficient way to 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hash table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559054"/>
            <a:ext cx="578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search engines, antivirus scanners, navigation systems, social network sites,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0111" t="10047" r="12000" b="28726"/>
          <a:stretch/>
        </p:blipFill>
        <p:spPr>
          <a:xfrm>
            <a:off x="7555168" y="1287786"/>
            <a:ext cx="1283583" cy="13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value in one step!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8" grpId="0"/>
      <p:bldP spid="97" grpId="0" build="p" autoUpdateAnimBg="0"/>
      <p:bldP spid="97" grpId="1" build="allAtOnce"/>
      <p:bldP spid="98" grpId="0" animBg="1"/>
      <p:bldP spid="9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And searching can take just as long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how big must we make our hash table so it runs quickly? To figure this out, we first need to learn about the </a:t>
            </a:r>
            <a:r>
              <a:rPr lang="en-US" sz="2200" dirty="0">
                <a:solidFill>
                  <a:srgbClr val="FF0000"/>
                </a:solidFill>
              </a:rPr>
              <a:t>“load” concept</a:t>
            </a:r>
            <a:r>
              <a:rPr lang="en-US" sz="2200" dirty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7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70" grpId="0"/>
      <p:bldP spid="70" grpId="1"/>
      <p:bldP spid="71" grpId="0"/>
      <p:bldP spid="71" grpId="1"/>
      <p:bldP spid="72" grpId="0" animBg="1"/>
      <p:bldP spid="72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/>
              <a:t>Hash Table Efficiency: </a:t>
            </a:r>
            <a:r>
              <a:rPr lang="en-US" sz="360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values 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values 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>
                <a:solidFill>
                  <a:srgbClr val="6600CC"/>
                </a:solidFill>
              </a:rPr>
              <a:t>Closed Hash Table w LP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94604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58502" y="1860362"/>
            <a:ext cx="4931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cs typeface="Courier New" pitchFamily="49" charset="0"/>
              </a:rPr>
              <a:t>Remember: Expected # of Checks = </a:t>
            </a:r>
            <a:r>
              <a:rPr lang="en-US" sz="1800" dirty="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502814"/>
            <a:ext cx="8913813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700" dirty="0">
              <a:solidFill>
                <a:srgbClr val="0000CC"/>
              </a:solidFill>
            </a:endParaRPr>
          </a:p>
          <a:p>
            <a:pPr eaLnBrk="1" hangingPunct="1"/>
            <a:r>
              <a:rPr lang="en-US" sz="2000" dirty="0"/>
              <a:t>If you want to store up to </a:t>
            </a:r>
            <a:r>
              <a:rPr lang="en-US" sz="2000" dirty="0">
                <a:solidFill>
                  <a:srgbClr val="6600CC"/>
                </a:solidFill>
              </a:rPr>
              <a:t>1000 items </a:t>
            </a:r>
            <a:r>
              <a:rPr lang="en-US" sz="2000" dirty="0"/>
              <a:t>in an Open Hash Table and be able to find any item in roughly </a:t>
            </a:r>
            <a:r>
              <a:rPr lang="en-US" sz="2000" dirty="0">
                <a:solidFill>
                  <a:srgbClr val="6600CC"/>
                </a:solidFill>
              </a:rPr>
              <a:t>1.25 searches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600CC"/>
                </a:solidFill>
              </a:rPr>
              <a:t>how many buckets</a:t>
            </a:r>
            <a:r>
              <a:rPr lang="en-US" sz="2000" dirty="0"/>
              <a:t> must your hash table have?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438921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667521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438921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667521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438921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5048521"/>
            <a:ext cx="8913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0000CC"/>
                </a:solidFill>
              </a:rPr>
              <a:t>Part 2: </a:t>
            </a:r>
            <a:r>
              <a:rPr lang="en-US" sz="2000" dirty="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39570" y="5562598"/>
            <a:ext cx="2684191" cy="765175"/>
            <a:chOff x="1320" y="2098"/>
            <a:chExt cx="2591" cy="482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4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3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400" dirty="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218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4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5838084" y="5993606"/>
            <a:ext cx="385983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136826" y="5742888"/>
            <a:ext cx="2736725" cy="523220"/>
            <a:chOff x="4753500" y="5691917"/>
            <a:chExt cx="2736623" cy="52211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838540" y="5691917"/>
              <a:ext cx="2651583" cy="522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       </a:t>
              </a:r>
              <a:r>
                <a:rPr lang="en-US" sz="1400" u="sng" dirty="0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400" dirty="0"/>
                <a:t>        </a:t>
              </a:r>
              <a:r>
                <a:rPr lang="en-US" sz="1400" dirty="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753500" y="5759439"/>
              <a:ext cx="638291" cy="36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C00000"/>
                  </a:solidFill>
                </a:rPr>
                <a:t>.5 </a:t>
              </a:r>
              <a:r>
                <a:rPr lang="en-US" sz="1800" dirty="0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2859835" y="6006086"/>
            <a:ext cx="266700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198160" y="5762815"/>
            <a:ext cx="2997905" cy="523220"/>
            <a:chOff x="2345473" y="5678269"/>
            <a:chExt cx="2998303" cy="523396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275713" y="5678269"/>
              <a:ext cx="1068063" cy="523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       </a:t>
              </a:r>
              <a:r>
                <a:rPr lang="en-US" sz="1400" u="sng" dirty="0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400" dirty="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345473" y="5759259"/>
              <a:ext cx="2478894" cy="307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6600CC"/>
                  </a:solidFill>
                </a:rPr>
                <a:t>Required hash table size</a:t>
              </a:r>
              <a:r>
                <a:rPr lang="en-US" sz="1400" dirty="0"/>
                <a:t>  = </a:t>
              </a:r>
            </a:p>
          </p:txBody>
        </p:sp>
      </p:grp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476780" y="6193953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519643" y="6137681"/>
            <a:ext cx="1027112" cy="713884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3706422" y="2157572"/>
            <a:ext cx="5359791" cy="1695157"/>
          </a:xfrm>
          <a:prstGeom prst="wedgeRoundRectCallout">
            <a:avLst>
              <a:gd name="adj1" fmla="val -45815"/>
              <a:gd name="adj2" fmla="val 154343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 dirty="0">
                <a:solidFill>
                  <a:srgbClr val="0000CC"/>
                </a:solidFill>
              </a:rPr>
              <a:t>This result means:</a:t>
            </a:r>
          </a:p>
          <a:p>
            <a:r>
              <a:rPr lang="en-US" sz="18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1800" dirty="0">
                <a:solidFill>
                  <a:srgbClr val="FF0000"/>
                </a:solidFill>
              </a:rPr>
              <a:t>average of 1.25 steps</a:t>
            </a:r>
            <a:r>
              <a:rPr lang="en-US" sz="1800" dirty="0">
                <a:solidFill>
                  <a:srgbClr val="0000CC"/>
                </a:solidFill>
              </a:rPr>
              <a:t>, you need a </a:t>
            </a:r>
            <a:r>
              <a:rPr lang="en-US" sz="1800" dirty="0">
                <a:solidFill>
                  <a:srgbClr val="FF0000"/>
                </a:solidFill>
              </a:rPr>
              <a:t>load of .5</a:t>
            </a:r>
            <a:r>
              <a:rPr lang="en-US" sz="1800" dirty="0">
                <a:solidFill>
                  <a:srgbClr val="0000CC"/>
                </a:solidFill>
              </a:rPr>
              <a:t>, or roughly </a:t>
            </a:r>
            <a:r>
              <a:rPr lang="en-US" sz="1800" dirty="0">
                <a:solidFill>
                  <a:srgbClr val="FF0000"/>
                </a:solidFill>
              </a:rPr>
              <a:t>2x more buckets</a:t>
            </a:r>
            <a:r>
              <a:rPr lang="en-US" sz="1800" dirty="0">
                <a:solidFill>
                  <a:srgbClr val="0000CC"/>
                </a:solidFill>
              </a:rPr>
              <a:t> than the maximum number of values 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-14068" y="2211818"/>
            <a:ext cx="3962400" cy="1582948"/>
          </a:xfrm>
          <a:prstGeom prst="wedgeRoundRectCallout">
            <a:avLst>
              <a:gd name="adj1" fmla="val 18224"/>
              <a:gd name="adj2" fmla="val 9552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 dirty="0">
                <a:solidFill>
                  <a:srgbClr val="0000CC"/>
                </a:solidFill>
              </a:rPr>
              <a:t>If our hash table has </a:t>
            </a:r>
            <a:r>
              <a:rPr lang="en-US" sz="1800" dirty="0">
                <a:solidFill>
                  <a:srgbClr val="FF0000"/>
                </a:solidFill>
              </a:rPr>
              <a:t>2000 buckets</a:t>
            </a:r>
            <a:r>
              <a:rPr lang="en-US" sz="18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1800" dirty="0">
                <a:solidFill>
                  <a:srgbClr val="FF0000"/>
                </a:solidFill>
              </a:rPr>
              <a:t>1000 values</a:t>
            </a:r>
            <a:r>
              <a:rPr lang="en-US" sz="18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1800" dirty="0">
                <a:solidFill>
                  <a:srgbClr val="FF0000"/>
                </a:solidFill>
              </a:rPr>
              <a:t>1.25 steps per insert/search</a:t>
            </a:r>
            <a:r>
              <a:rPr lang="en-US" sz="1800" dirty="0">
                <a:solidFill>
                  <a:srgbClr val="0000CC"/>
                </a:solidFill>
              </a:rPr>
              <a:t>!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05624" y="3836972"/>
            <a:ext cx="8913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1800" dirty="0">
                <a:solidFill>
                  <a:srgbClr val="0000CC"/>
                </a:solidFill>
              </a:rPr>
              <a:t>    Part 1: </a:t>
            </a:r>
            <a:r>
              <a:rPr lang="en-US" sz="1800" dirty="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6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10" grpId="0"/>
      <p:bldP spid="13" grpId="0"/>
      <p:bldP spid="15" grpId="0"/>
      <p:bldP spid="16" grpId="0"/>
      <p:bldP spid="39" grpId="0"/>
      <p:bldP spid="40" grpId="0" animBg="1"/>
      <p:bldP spid="42" grpId="0" animBg="1"/>
      <p:bldP spid="42" grpId="1" animBg="1"/>
      <p:bldP spid="43" grpId="0" animBg="1"/>
      <p:bldP spid="43" grpId="1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2017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Well, our original hash function </a:t>
            </a:r>
            <a:r>
              <a:rPr lang="en-US" dirty="0" err="1"/>
              <a:t>function</a:t>
            </a:r>
            <a:r>
              <a:rPr lang="en-US" dirty="0"/>
              <a:t>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80692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example, if we compute:</a:t>
            </a:r>
          </a:p>
          <a:p>
            <a:pPr eaLnBrk="1" hangingPunct="1"/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x =  </a:t>
            </a:r>
            <a:r>
              <a:rPr lang="en-US" dirty="0">
                <a:solidFill>
                  <a:srgbClr val="FF0000"/>
                </a:solidFill>
              </a:rPr>
              <a:t>1234</a:t>
            </a:r>
            <a:r>
              <a:rPr lang="en-US" dirty="0">
                <a:solidFill>
                  <a:srgbClr val="6600CC"/>
                </a:solidFill>
              </a:rPr>
              <a:t> %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6600CC"/>
                </a:solidFill>
              </a:rPr>
              <a:t>;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/>
              <a:t>the value of x will be 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00929" y="1841337"/>
            <a:ext cx="1287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the </a:t>
            </a:r>
            <a:r>
              <a:rPr lang="en-US" dirty="0">
                <a:solidFill>
                  <a:srgbClr val="FF0000"/>
                </a:solidFill>
              </a:rPr>
              <a:t>% operator </a:t>
            </a:r>
            <a:r>
              <a:rPr lang="en-US" dirty="0"/>
              <a:t>is used to divide two numbers and obtain the </a:t>
            </a:r>
            <a:r>
              <a:rPr lang="en-US" dirty="0">
                <a:solidFill>
                  <a:srgbClr val="FF0000"/>
                </a:solidFill>
              </a:rPr>
              <a:t>remainder</a:t>
            </a:r>
            <a:r>
              <a:rPr lang="en-US" dirty="0"/>
              <a:t>.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Now, as it turns out, the modulo operator has an interesting </a:t>
            </a:r>
            <a:r>
              <a:rPr lang="en-US" dirty="0">
                <a:solidFill>
                  <a:srgbClr val="6600CC"/>
                </a:solidFill>
              </a:rPr>
              <a:t>property</a:t>
            </a:r>
            <a:r>
              <a:rPr lang="en-US" dirty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if you can </a:t>
            </a:r>
            <a:br>
              <a:rPr lang="en-US" dirty="0"/>
            </a:br>
            <a:r>
              <a:rPr lang="en-US" dirty="0"/>
              <a:t>figure out what </a:t>
            </a:r>
            <a:r>
              <a:rPr lang="en-US" dirty="0">
                <a:solidFill>
                  <a:srgbClr val="6600CC"/>
                </a:solidFill>
              </a:rPr>
              <a:t>it</a:t>
            </a:r>
            <a:r>
              <a:rPr lang="en-US" dirty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GREAT</a:t>
            </a:r>
            <a:r>
              <a:rPr lang="en-US" sz="3600" dirty="0"/>
              <a:t> Hash Function for Strings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29135" y="792052"/>
            <a:ext cx="91619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Rather than write your own hash function from scratch, why not use one written by the pros?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9314" y="2483223"/>
            <a:ext cx="7841286" cy="306783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800" dirty="0"/>
              <a:t>#include &lt;</a:t>
            </a:r>
            <a:r>
              <a:rPr lang="en-US" sz="1800" dirty="0">
                <a:solidFill>
                  <a:srgbClr val="FF0000"/>
                </a:solidFill>
              </a:rPr>
              <a:t>functional</a:t>
            </a:r>
            <a:r>
              <a:rPr lang="en-US" sz="1800" dirty="0"/>
              <a:t>&gt;		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 err="1">
                <a:solidFill>
                  <a:srgbClr val="FF0000"/>
                </a:solidFill>
              </a:rPr>
              <a:t>std</a:t>
            </a:r>
            <a:r>
              <a:rPr lang="en-US" sz="1800" dirty="0">
                <a:solidFill>
                  <a:srgbClr val="FF0000"/>
                </a:solidFill>
              </a:rPr>
              <a:t>::hash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;                      </a:t>
            </a:r>
            <a:r>
              <a:rPr lang="en-US" sz="1600" dirty="0">
                <a:solidFill>
                  <a:schemeClr val="tx1"/>
                </a:solidFill>
              </a:rPr>
              <a:t>// creates a </a:t>
            </a:r>
            <a:r>
              <a:rPr lang="en-US" sz="1600" dirty="0">
                <a:solidFill>
                  <a:srgbClr val="C0000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hasher</a:t>
            </a:r>
            <a:r>
              <a:rPr lang="en-US" sz="16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>   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>
                <a:solidFill>
                  <a:schemeClr val="tx1"/>
                </a:solidFill>
              </a:rPr>
              <a:t>);   </a:t>
            </a:r>
            <a:r>
              <a:rPr lang="en-US" sz="1600" dirty="0">
                <a:solidFill>
                  <a:schemeClr val="tx1"/>
                </a:solidFill>
              </a:rPr>
              <a:t>// now hash our string!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// then just add your own modulo</a:t>
            </a:r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bucketNum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% NUM_BUCKETS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return </a:t>
            </a:r>
            <a:r>
              <a:rPr lang="en-US" sz="1800" dirty="0" err="1"/>
              <a:t>bucketNum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135" y="1178969"/>
            <a:ext cx="91619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C++ provides a great string hashing function:</a:t>
            </a:r>
          </a:p>
        </p:txBody>
      </p:sp>
      <p:sp>
        <p:nvSpPr>
          <p:cNvPr id="11" name="Speech Bubble: Rectangle with Corners Rounded 10"/>
          <p:cNvSpPr/>
          <p:nvPr/>
        </p:nvSpPr>
        <p:spPr bwMode="auto">
          <a:xfrm>
            <a:off x="3820295" y="1998858"/>
            <a:ext cx="3865418" cy="697182"/>
          </a:xfrm>
          <a:prstGeom prst="wedgeRoundRectCallout">
            <a:avLst>
              <a:gd name="adj1" fmla="val -65855"/>
              <a:gd name="adj2" fmla="val 96821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define our own hash function, but leverage C++’s algorithm under the hood.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Speech Bubble: Rectangle with Corners Rounded 11"/>
          <p:cNvSpPr/>
          <p:nvPr/>
        </p:nvSpPr>
        <p:spPr bwMode="auto">
          <a:xfrm>
            <a:off x="7342094" y="2815565"/>
            <a:ext cx="1730950" cy="712593"/>
          </a:xfrm>
          <a:prstGeom prst="wedgeRoundRectCallout">
            <a:avLst>
              <a:gd name="adj1" fmla="val -217548"/>
              <a:gd name="adj2" fmla="val 8253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you define a C++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string hashing object.</a:t>
            </a:r>
          </a:p>
        </p:txBody>
      </p:sp>
      <p:sp>
        <p:nvSpPr>
          <p:cNvPr id="13" name="Speech Bubble: Rectangle with Corners Rounded 12"/>
          <p:cNvSpPr/>
          <p:nvPr/>
        </p:nvSpPr>
        <p:spPr bwMode="auto">
          <a:xfrm>
            <a:off x="7521388" y="4309565"/>
            <a:ext cx="1551656" cy="712706"/>
          </a:xfrm>
          <a:prstGeom prst="wedgeRoundRectCallout">
            <a:avLst>
              <a:gd name="adj1" fmla="val -239327"/>
              <a:gd name="adj2" fmla="val -75354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 use the object to hash your input string.</a:t>
            </a:r>
          </a:p>
        </p:txBody>
      </p:sp>
      <p:sp>
        <p:nvSpPr>
          <p:cNvPr id="14" name="Speech Bubble: Rectangle with Corners Rounded 13"/>
          <p:cNvSpPr/>
          <p:nvPr/>
        </p:nvSpPr>
        <p:spPr bwMode="auto">
          <a:xfrm>
            <a:off x="0" y="3361649"/>
            <a:ext cx="869577" cy="1618977"/>
          </a:xfrm>
          <a:prstGeom prst="wedgeRoundRectCallout">
            <a:avLst>
              <a:gd name="adj1" fmla="val 237203"/>
              <a:gd name="adj2" fmla="val 118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returns a hash value between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0 and 4 billion.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 bwMode="auto">
          <a:xfrm>
            <a:off x="5071252" y="5227921"/>
            <a:ext cx="3136317" cy="885316"/>
          </a:xfrm>
          <a:prstGeom prst="wedgeRoundRectCallout">
            <a:avLst>
              <a:gd name="adj1" fmla="val -47681"/>
              <a:gd name="adj2" fmla="val -8807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you apply your own modulo function and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return a bucket # that fits into your hash table’s array.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 bwMode="auto">
          <a:xfrm>
            <a:off x="-241234" y="1526726"/>
            <a:ext cx="3459834" cy="765397"/>
          </a:xfrm>
          <a:prstGeom prst="wedgeRoundRectCallout">
            <a:avLst>
              <a:gd name="adj1" fmla="val 30329"/>
              <a:gd name="adj2" fmla="val 82104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Make sure to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#include&lt;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functional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&gt;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use C++’s hash function!</a:t>
            </a:r>
          </a:p>
        </p:txBody>
      </p:sp>
    </p:spTree>
    <p:extLst>
      <p:ext uri="{BB962C8B-B14F-4D97-AF65-F5344CB8AC3E}">
        <p14:creationId xmlns:p14="http://schemas.microsoft.com/office/powerpoint/2010/main" val="20240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uiExpand="1" animBg="1"/>
      <p:bldP spid="3" grpId="1" uiExpan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Writing Your Own Hash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712" y="10668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Great! But what if you need to write a hash function for some </a:t>
            </a:r>
            <a:r>
              <a:rPr lang="en-US" sz="2300" dirty="0">
                <a:solidFill>
                  <a:srgbClr val="FF0000"/>
                </a:solidFill>
              </a:rPr>
              <a:t>non-standard data type</a:t>
            </a:r>
            <a:r>
              <a:rPr lang="en-US" sz="2300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86" y="2211074"/>
            <a:ext cx="7841286" cy="201918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SomeCrazyTypeOfData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229" y="301551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000" dirty="0"/>
              <a:t>????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8712" y="4453793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This is a non-trivial exercise!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7926" y="5059234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You really need to understand the “nature” of the data you’re hashing…</a:t>
            </a:r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5278582" y="3078710"/>
            <a:ext cx="3865418" cy="1207919"/>
          </a:xfrm>
          <a:prstGeom prst="wedgeRoundRectCallout">
            <a:avLst>
              <a:gd name="adj1" fmla="val -45770"/>
              <a:gd name="adj2" fmla="val -90197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hashing…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9933"/>
                </a:solidFill>
              </a:rPr>
              <a:t>Geospatial coordinates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An array of N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numbers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7030A0"/>
                </a:solidFill>
              </a:rPr>
              <a:t>The contents of a data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6252" y="6057781"/>
            <a:ext cx="897774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Then </a:t>
            </a:r>
            <a:r>
              <a:rPr lang="en-US" sz="2300" dirty="0">
                <a:solidFill>
                  <a:srgbClr val="FF0000"/>
                </a:solidFill>
              </a:rPr>
              <a:t>design your algorithm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C000"/>
                </a:solidFill>
              </a:rPr>
              <a:t>analyze it</a:t>
            </a:r>
            <a:r>
              <a:rPr lang="en-US" sz="2300" dirty="0"/>
              <a:t>, and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US" sz="23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15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  <p:bldP spid="6" grpId="0"/>
      <p:bldP spid="7" grpId="0"/>
      <p:bldP spid="8" grpId="0"/>
      <p:bldP spid="9" grpId="0" animBg="1"/>
      <p:bldP spid="9" grpId="1" animBg="1"/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0A7-6A35-498B-8CDD-1E1D61966FD5}" type="slidenum">
              <a:rPr lang="en-US"/>
              <a:pPr/>
              <a:t>53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r>
              <a:rPr lang="en-US" sz="2600"/>
              <a:t>The unordered_map: A hash-based version of a map</a:t>
            </a: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228600" y="863600"/>
            <a:ext cx="9753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noProof="1">
                <a:solidFill>
                  <a:srgbClr val="6600CC"/>
                </a:solidFill>
              </a:rPr>
              <a:t>#include &lt;</a:t>
            </a:r>
            <a:r>
              <a:rPr lang="en-US" sz="1800">
                <a:solidFill>
                  <a:srgbClr val="6600CC"/>
                </a:solidFill>
              </a:rPr>
              <a:t>unordered_map</a:t>
            </a:r>
            <a:r>
              <a:rPr lang="en-US" sz="1800" noProof="1">
                <a:solidFill>
                  <a:srgbClr val="6600CC"/>
                </a:solidFill>
              </a:rPr>
              <a:t>&gt;</a:t>
            </a:r>
          </a:p>
          <a:p>
            <a:pPr algn="l"/>
            <a:r>
              <a:rPr lang="en-US" sz="1800" noProof="1"/>
              <a:t>#include &lt;iostream&gt;</a:t>
            </a:r>
          </a:p>
          <a:p>
            <a:pPr algn="l"/>
            <a:r>
              <a:rPr lang="en-US" sz="1800" noProof="1"/>
              <a:t>#include &lt;string&gt;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using namespace std</a:t>
            </a:r>
            <a:r>
              <a:rPr lang="en-US" sz="1800">
                <a:solidFill>
                  <a:srgbClr val="6600CC"/>
                </a:solidFill>
              </a:rPr>
              <a:t>::tr1</a:t>
            </a:r>
            <a:r>
              <a:rPr lang="en-US" sz="1800" noProof="1">
                <a:solidFill>
                  <a:srgbClr val="6600CC"/>
                </a:solidFill>
              </a:rPr>
              <a:t>;	// required for a </a:t>
            </a:r>
            <a:r>
              <a:rPr lang="en-US" sz="1800">
                <a:solidFill>
                  <a:srgbClr val="6600CC"/>
                </a:solidFill>
              </a:rPr>
              <a:t>hash-based map</a:t>
            </a:r>
            <a:endParaRPr lang="en-US" sz="1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using namespace std;	</a:t>
            </a:r>
            <a:endParaRPr lang="en-US" sz="1800"/>
          </a:p>
          <a:p>
            <a:pPr algn="l"/>
            <a:endParaRPr lang="en-US" sz="800" noProof="1"/>
          </a:p>
          <a:p>
            <a:pPr algn="l"/>
            <a:r>
              <a:rPr lang="en-US" sz="1800" noProof="1"/>
              <a:t>int main( )</a:t>
            </a:r>
          </a:p>
          <a:p>
            <a:pPr algn="l"/>
            <a:r>
              <a:rPr lang="en-US" sz="1800" noProof="1"/>
              <a:t>{</a:t>
            </a:r>
          </a:p>
          <a:p>
            <a:pPr algn="l"/>
            <a:r>
              <a:rPr lang="en-US" sz="1800"/>
              <a:t>   </a:t>
            </a:r>
            <a:r>
              <a:rPr lang="en-US" sz="1800">
                <a:solidFill>
                  <a:schemeClr val="accent2"/>
                </a:solidFill>
              </a:rPr>
              <a:t>unordered</a:t>
            </a:r>
            <a:r>
              <a:rPr lang="en-US" sz="1800" noProof="1">
                <a:solidFill>
                  <a:schemeClr val="accent2"/>
                </a:solidFill>
              </a:rPr>
              <a:t>_map &lt;string,int&gt; hm;</a:t>
            </a:r>
            <a:r>
              <a:rPr lang="en-US" sz="1800">
                <a:solidFill>
                  <a:schemeClr val="accent2"/>
                </a:solidFill>
              </a:rPr>
              <a:t>		  // define a new U_M</a:t>
            </a:r>
            <a:endParaRPr lang="en-US" sz="1800" noProof="1">
              <a:solidFill>
                <a:schemeClr val="accent2"/>
              </a:solidFill>
            </a:endParaRPr>
          </a:p>
          <a:p>
            <a:pPr algn="l"/>
            <a:r>
              <a:rPr lang="en-US" sz="1800" noProof="1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006666"/>
                </a:solidFill>
              </a:rPr>
              <a:t>unordered</a:t>
            </a:r>
            <a:r>
              <a:rPr lang="en-US" sz="1800" noProof="1">
                <a:solidFill>
                  <a:srgbClr val="006666"/>
                </a:solidFill>
              </a:rPr>
              <a:t>_map &lt;string,int&gt;::iterator iter;</a:t>
            </a:r>
            <a:r>
              <a:rPr lang="en-US" sz="1800">
                <a:solidFill>
                  <a:srgbClr val="006666"/>
                </a:solidFill>
              </a:rPr>
              <a:t> // define an iterator for a U_M</a:t>
            </a:r>
            <a:endParaRPr lang="en-US" sz="1800" noProof="1">
              <a:solidFill>
                <a:srgbClr val="006666"/>
              </a:solidFill>
            </a:endParaRPr>
          </a:p>
          <a:p>
            <a:pPr algn="l"/>
            <a:endParaRPr lang="en-US" sz="400" noProof="1">
              <a:solidFill>
                <a:srgbClr val="006666"/>
              </a:solidFill>
            </a:endParaRP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800000"/>
                </a:solidFill>
              </a:rPr>
              <a:t>   hm["Carey"] = 10;</a:t>
            </a:r>
            <a:r>
              <a:rPr lang="en-US" sz="1800">
                <a:solidFill>
                  <a:srgbClr val="800000"/>
                </a:solidFill>
              </a:rPr>
              <a:t>			// insert a new item into the U_M</a:t>
            </a:r>
            <a:endParaRPr lang="en-US" sz="1800" noProof="1">
              <a:solidFill>
                <a:srgbClr val="800000"/>
              </a:solidFill>
            </a:endParaRPr>
          </a:p>
          <a:p>
            <a:pPr algn="l"/>
            <a:r>
              <a:rPr lang="en-US" sz="1800" noProof="1"/>
              <a:t>   hm["David"] = 20;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   iter = hm.find("Carey");</a:t>
            </a:r>
            <a:r>
              <a:rPr lang="en-US" sz="1800">
                <a:solidFill>
                  <a:srgbClr val="6600CC"/>
                </a:solidFill>
              </a:rPr>
              <a:t>			// find Carey in the hash map</a:t>
            </a:r>
          </a:p>
          <a:p>
            <a:pPr algn="l"/>
            <a:endParaRPr lang="en-US" sz="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   if (iter </a:t>
            </a:r>
            <a:r>
              <a:rPr lang="en-US" sz="1800"/>
              <a:t>=</a:t>
            </a:r>
            <a:r>
              <a:rPr lang="en-US" sz="1800" noProof="1"/>
              <a:t>= hm.end())</a:t>
            </a:r>
            <a:r>
              <a:rPr lang="en-US" sz="1800"/>
              <a:t>			// did we find Carey or not?</a:t>
            </a:r>
            <a:endParaRPr lang="en-US" sz="1800" noProof="1"/>
          </a:p>
          <a:p>
            <a:pPr algn="l"/>
            <a:r>
              <a:rPr lang="en-US" sz="1800"/>
              <a:t>       cout &lt;&lt; “Carey was not found!”;	// couldn’t find “Carey” in the hash map</a:t>
            </a:r>
          </a:p>
          <a:p>
            <a:pPr algn="l"/>
            <a:r>
              <a:rPr lang="en-US" sz="1800"/>
              <a:t>   else </a:t>
            </a:r>
            <a:endParaRPr lang="en-US" sz="1800" noProof="1"/>
          </a:p>
          <a:p>
            <a:pPr algn="l"/>
            <a:r>
              <a:rPr lang="en-US" sz="1800" noProof="1"/>
              <a:t>   {</a:t>
            </a:r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"When we look up " &lt;&lt; iter-&gt;</a:t>
            </a:r>
            <a:r>
              <a:rPr lang="en-US" sz="1800" noProof="1">
                <a:solidFill>
                  <a:srgbClr val="6600CC"/>
                </a:solidFill>
              </a:rPr>
              <a:t>first</a:t>
            </a:r>
            <a:r>
              <a:rPr lang="en-US" sz="1800" noProof="1"/>
              <a:t>;</a:t>
            </a:r>
            <a:r>
              <a:rPr lang="en-US" sz="1800"/>
              <a:t>	// “When we look up </a:t>
            </a:r>
            <a:r>
              <a:rPr lang="en-US" sz="1800">
                <a:solidFill>
                  <a:srgbClr val="6600CC"/>
                </a:solidFill>
              </a:rPr>
              <a:t>Carey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 we find " &lt;&lt; iter-&gt;</a:t>
            </a:r>
            <a:r>
              <a:rPr lang="en-US" sz="1800" noProof="1">
                <a:solidFill>
                  <a:srgbClr val="006666"/>
                </a:solidFill>
              </a:rPr>
              <a:t>second</a:t>
            </a:r>
            <a:r>
              <a:rPr lang="en-US" sz="1800" noProof="1"/>
              <a:t>;</a:t>
            </a:r>
            <a:r>
              <a:rPr lang="en-US" sz="1800"/>
              <a:t>		// “we find </a:t>
            </a:r>
            <a:r>
              <a:rPr lang="en-US" sz="1800">
                <a:solidFill>
                  <a:srgbClr val="006666"/>
                </a:solidFill>
              </a:rPr>
              <a:t>10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 noProof="1"/>
              <a:t>   }</a:t>
            </a:r>
          </a:p>
          <a:p>
            <a:pPr algn="l"/>
            <a:r>
              <a:rPr 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memory as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1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the building block of databases (like Oracle &amp; MySQL)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580708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to organize large amounts of data and make it quickly searchable.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625077"/>
            <a:ext cx="5787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used to: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Hold your $$ bank account data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Store your student transcripts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Hold your credit card transactions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Hold usernames/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pws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for most 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4407"/>
          <a:stretch/>
        </p:blipFill>
        <p:spPr>
          <a:xfrm>
            <a:off x="7568045" y="1288399"/>
            <a:ext cx="1280120" cy="1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61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Johansen</a:t>
            </a:r>
            <a:r>
              <a:rPr lang="en-US" sz="2000" dirty="0"/>
              <a:t>’ 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00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169871" y="596017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is called a </a:t>
            </a:r>
            <a:r>
              <a:rPr lang="en-US" sz="2000" dirty="0">
                <a:solidFill>
                  <a:srgbClr val="6600CC"/>
                </a:solidFill>
              </a:rPr>
              <a:t>“record.”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If we have a bunch of records, </a:t>
            </a:r>
            <a:br>
              <a:rPr lang="en-US" sz="2000" dirty="0"/>
            </a:br>
            <a:r>
              <a:rPr lang="en-US" sz="2000" dirty="0"/>
              <a:t>we call this a “</a:t>
            </a:r>
            <a:r>
              <a:rPr lang="en-US" sz="2000" dirty="0">
                <a:solidFill>
                  <a:srgbClr val="6600CC"/>
                </a:solidFill>
              </a:rPr>
              <a:t>table.”</a:t>
            </a:r>
            <a:r>
              <a:rPr lang="en-US" sz="2000" dirty="0"/>
              <a:t> Simple!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Each record has a bunch of “</a:t>
            </a:r>
            <a:r>
              <a:rPr lang="en-US" sz="2000" dirty="0">
                <a:solidFill>
                  <a:srgbClr val="6600CC"/>
                </a:solidFill>
              </a:rPr>
              <a:t>fields”</a:t>
            </a:r>
            <a:r>
              <a:rPr lang="en-US" sz="2000" dirty="0"/>
              <a:t>  like Name, Phone #, Birthday, etc. </a:t>
            </a:r>
            <a:br>
              <a:rPr lang="en-US" sz="2000" dirty="0"/>
            </a:br>
            <a:r>
              <a:rPr lang="en-US" sz="2000" dirty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52696" y="2744977"/>
            <a:ext cx="3505200" cy="2682875"/>
            <a:chOff x="11881104" y="2803525"/>
            <a:chExt cx="3505200" cy="2682875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11881104" y="2971800"/>
              <a:ext cx="3124200" cy="1676400"/>
              <a:chOff x="432" y="3850"/>
              <a:chExt cx="2304" cy="1344"/>
            </a:xfrm>
          </p:grpSpPr>
          <p:sp>
            <p:nvSpPr>
              <p:cNvPr id="5154" name="AutoShape 23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" name="Text Box 24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Carey Nash</a:t>
                </a:r>
              </a:p>
              <a:p>
                <a:pPr eaLnBrk="1" hangingPunct="1"/>
                <a:r>
                  <a:rPr lang="en-US" sz="1600" dirty="0">
                    <a:solidFill>
                      <a:srgbClr val="6600CC"/>
                    </a:solidFill>
                  </a:rPr>
                  <a:t>Phone number: </a:t>
                </a:r>
                <a:r>
                  <a:rPr lang="en-US" sz="1600" dirty="0">
                    <a:solidFill>
                      <a:schemeClr val="tx1"/>
                    </a:solidFill>
                  </a:rPr>
                  <a:t>867-5309</a:t>
                </a:r>
              </a:p>
              <a:p>
                <a:pPr eaLnBrk="1" hangingPunct="1"/>
                <a:r>
                  <a:rPr lang="en-US" sz="1600" dirty="0">
                    <a:solidFill>
                      <a:srgbClr val="006666"/>
                    </a:solidFill>
                  </a:rPr>
                  <a:t>Birthday: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July 28</a:t>
                </a:r>
              </a:p>
              <a:p>
                <a:pPr eaLnBrk="1" hangingPunct="1"/>
                <a:r>
                  <a:rPr lang="en-US" sz="1600" dirty="0">
                    <a:solidFill>
                      <a:srgbClr val="FF9900"/>
                    </a:solidFill>
                  </a:rPr>
                  <a:t>iPhone or ‘droid: </a:t>
                </a:r>
                <a:r>
                  <a:rPr lang="en-US" sz="1600" dirty="0">
                    <a:solidFill>
                      <a:schemeClr val="tx1"/>
                    </a:solidFill>
                  </a:rPr>
                  <a:t>iPhone</a:t>
                </a:r>
              </a:p>
              <a:p>
                <a:pPr eaLnBrk="1" hangingPunct="1"/>
                <a:r>
                  <a:rPr lang="en-US" sz="1600" dirty="0">
                    <a:solidFill>
                      <a:srgbClr val="9966FF"/>
                    </a:solidFill>
                  </a:rPr>
                  <a:t>Social Security #: </a:t>
                </a:r>
                <a:r>
                  <a:rPr lang="en-US" sz="1600" dirty="0">
                    <a:solidFill>
                      <a:schemeClr val="tx1"/>
                    </a:solidFill>
                  </a:rPr>
                  <a:t>58272723</a:t>
                </a:r>
              </a:p>
              <a:p>
                <a:pPr eaLnBrk="1" hangingPunct="1"/>
                <a:r>
                  <a:rPr lang="en-US" sz="1600" dirty="0">
                    <a:solidFill>
                      <a:srgbClr val="800000"/>
                    </a:solidFill>
                  </a:rPr>
                  <a:t>Favorite food: </a:t>
                </a:r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2109704" y="3352800"/>
              <a:ext cx="3124200" cy="1676400"/>
              <a:chOff x="432" y="3850"/>
              <a:chExt cx="2304" cy="1344"/>
            </a:xfrm>
          </p:grpSpPr>
          <p:sp>
            <p:nvSpPr>
              <p:cNvPr id="515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David Small</a:t>
                </a:r>
              </a:p>
              <a:p>
                <a:pPr eaLnBrk="1" hangingPunct="1"/>
                <a:r>
                  <a:rPr lang="en-US" sz="1600" dirty="0">
                    <a:solidFill>
                      <a:srgbClr val="6600CC"/>
                    </a:solidFill>
                  </a:rPr>
                  <a:t>Phone number: </a:t>
                </a:r>
                <a:r>
                  <a:rPr lang="en-US" sz="1600" dirty="0">
                    <a:solidFill>
                      <a:schemeClr val="tx1"/>
                    </a:solidFill>
                  </a:rPr>
                  <a:t>555-1212</a:t>
                </a:r>
              </a:p>
              <a:p>
                <a:pPr eaLnBrk="1" hangingPunct="1"/>
                <a:r>
                  <a:rPr lang="en-US" sz="1600" dirty="0">
                    <a:solidFill>
                      <a:srgbClr val="006666"/>
                    </a:solidFill>
                  </a:rPr>
                  <a:t>Birthday: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Aug 4</a:t>
                </a:r>
              </a:p>
              <a:p>
                <a:pPr eaLnBrk="1" hangingPunct="1"/>
                <a:r>
                  <a:rPr lang="en-US" sz="1600" dirty="0">
                    <a:solidFill>
                      <a:srgbClr val="FF9900"/>
                    </a:solidFill>
                  </a:rPr>
                  <a:t>iPhone or ‘droid: </a:t>
                </a:r>
                <a:r>
                  <a:rPr lang="en-US" sz="1600" dirty="0">
                    <a:solidFill>
                      <a:schemeClr val="tx1"/>
                    </a:solidFill>
                  </a:rPr>
                  <a:t>Neither</a:t>
                </a:r>
              </a:p>
              <a:p>
                <a:pPr eaLnBrk="1" hangingPunct="1"/>
                <a:r>
                  <a:rPr lang="en-US" sz="1600" dirty="0">
                    <a:solidFill>
                      <a:srgbClr val="9966FF"/>
                    </a:solidFill>
                  </a:rPr>
                  <a:t>Social Security #: </a:t>
                </a:r>
                <a:r>
                  <a:rPr lang="en-US" sz="1600" dirty="0">
                    <a:solidFill>
                      <a:schemeClr val="tx1"/>
                    </a:solidFill>
                  </a:rPr>
                  <a:t>262626263</a:t>
                </a:r>
              </a:p>
              <a:p>
                <a:pPr eaLnBrk="1" hangingPunct="1"/>
                <a:r>
                  <a:rPr lang="en-US" sz="1600" dirty="0">
                    <a:solidFill>
                      <a:srgbClr val="800000"/>
                    </a:solidFill>
                  </a:rPr>
                  <a:t>Favorite food: </a:t>
                </a:r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262104" y="3810000"/>
              <a:ext cx="3124200" cy="1676400"/>
              <a:chOff x="432" y="3850"/>
              <a:chExt cx="2304" cy="1344"/>
            </a:xfrm>
          </p:grpSpPr>
          <p:sp>
            <p:nvSpPr>
              <p:cNvPr id="5150" name="AutoShape 29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" name="Text Box 30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John Rohr</a:t>
                </a:r>
              </a:p>
              <a:p>
                <a:pPr eaLnBrk="1" hangingPunct="1"/>
                <a:r>
                  <a:rPr lang="en-US" sz="1600" dirty="0">
                    <a:solidFill>
                      <a:srgbClr val="6600CC"/>
                    </a:solidFill>
                  </a:rPr>
                  <a:t>Phone number: </a:t>
                </a:r>
                <a:r>
                  <a:rPr lang="en-US" sz="1600" dirty="0">
                    <a:solidFill>
                      <a:schemeClr val="tx1"/>
                    </a:solidFill>
                  </a:rPr>
                  <a:t>999-9191</a:t>
                </a:r>
              </a:p>
              <a:p>
                <a:pPr eaLnBrk="1" hangingPunct="1"/>
                <a:r>
                  <a:rPr lang="en-US" sz="1600" dirty="0">
                    <a:solidFill>
                      <a:srgbClr val="006666"/>
                    </a:solidFill>
                  </a:rPr>
                  <a:t>Birthday: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Jan 1</a:t>
                </a:r>
              </a:p>
              <a:p>
                <a:pPr eaLnBrk="1" hangingPunct="1"/>
                <a:r>
                  <a:rPr lang="en-US" sz="1600" dirty="0">
                    <a:solidFill>
                      <a:srgbClr val="FF9900"/>
                    </a:solidFill>
                  </a:rPr>
                  <a:t>iPhone or ‘droid: </a:t>
                </a:r>
                <a:r>
                  <a:rPr lang="en-US" sz="1600" dirty="0">
                    <a:solidFill>
                      <a:schemeClr val="tx1"/>
                    </a:solidFill>
                  </a:rPr>
                  <a:t>Droid</a:t>
                </a:r>
              </a:p>
              <a:p>
                <a:pPr eaLnBrk="1" hangingPunct="1"/>
                <a:r>
                  <a:rPr lang="en-US" sz="1600" dirty="0">
                    <a:solidFill>
                      <a:srgbClr val="9966FF"/>
                    </a:solidFill>
                  </a:rPr>
                  <a:t>Social Security #: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47372727</a:t>
                </a:r>
              </a:p>
              <a:p>
                <a:pPr eaLnBrk="1" hangingPunct="1"/>
                <a:r>
                  <a:rPr lang="en-US" sz="1600" dirty="0">
                    <a:solidFill>
                      <a:srgbClr val="800000"/>
                    </a:solidFill>
                  </a:rPr>
                  <a:t>Favorite food: </a:t>
                </a:r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831519" name="AutoShape 31"/>
            <p:cNvSpPr>
              <a:spLocks noChangeArrowheads="1"/>
            </p:cNvSpPr>
            <p:nvPr/>
          </p:nvSpPr>
          <p:spPr bwMode="auto">
            <a:xfrm>
              <a:off x="12262104" y="2803525"/>
              <a:ext cx="2895600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/>
                <a:t>Table of BFF Records</a:t>
              </a:r>
            </a:p>
          </p:txBody>
        </p:sp>
      </p:grp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While you may have many records with the same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/>
              <a:t> field value (e.g., John Smith) or the same </a:t>
            </a:r>
            <a:r>
              <a:rPr lang="en-US" sz="1800" dirty="0">
                <a:solidFill>
                  <a:srgbClr val="006666"/>
                </a:solidFill>
              </a:rPr>
              <a:t>Birthday</a:t>
            </a:r>
            <a:r>
              <a:rPr lang="en-US" sz="1800" dirty="0"/>
              <a:t> field value (e.g., Jan 1</a:t>
            </a:r>
            <a:r>
              <a:rPr lang="en-US" sz="1800" baseline="30000" dirty="0"/>
              <a:t>st</a:t>
            </a:r>
            <a:r>
              <a:rPr lang="en-US" sz="1800" dirty="0"/>
              <a:t>)…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Some fields, like </a:t>
            </a:r>
            <a:r>
              <a:rPr lang="en-US" sz="1800" dirty="0">
                <a:solidFill>
                  <a:srgbClr val="006666"/>
                </a:solidFill>
              </a:rPr>
              <a:t>Social Security Number</a:t>
            </a:r>
            <a:r>
              <a:rPr lang="en-US" sz="1800" dirty="0"/>
              <a:t>, will have </a:t>
            </a:r>
            <a:r>
              <a:rPr lang="en-US" sz="1800" dirty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/>
              <a:t>- this type of field is useful for searching and finding a unique record!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422492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 field (like the SSN) that has unique values across all records is called a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“key field.”</a:t>
            </a: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334610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76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47" grpId="0"/>
      <p:bldP spid="48" grpId="0"/>
      <p:bldP spid="4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043888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21200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/>
              <a:t>to 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531890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You can simply create an </a:t>
            </a:r>
            <a:br>
              <a:rPr lang="en-US" sz="2000" dirty="0"/>
            </a:br>
            <a:r>
              <a:rPr lang="en-US" sz="2000" dirty="0">
                <a:solidFill>
                  <a:srgbClr val="006666"/>
                </a:solidFill>
              </a:rPr>
              <a:t>array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vector</a:t>
            </a:r>
            <a:r>
              <a:rPr lang="en-US" sz="2000" dirty="0"/>
              <a:t> of your </a:t>
            </a:r>
            <a:r>
              <a:rPr lang="en-US" sz="2000" dirty="0" err="1"/>
              <a:t>struct</a:t>
            </a:r>
            <a:r>
              <a:rPr lang="en-US" sz="2000" dirty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/>
              <a:t>vector&lt;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  <a:r>
              <a:rPr lang="en-US" sz="2000" dirty="0"/>
              <a:t>&gt; table;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136108" y="3355791"/>
            <a:ext cx="6426196" cy="187743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800000"/>
                </a:solidFill>
              </a:rPr>
              <a:t>// algorithm to search by the </a:t>
            </a:r>
            <a:r>
              <a:rPr lang="en-US" sz="1400" dirty="0">
                <a:solidFill>
                  <a:srgbClr val="FF0000"/>
                </a:solidFill>
              </a:rPr>
              <a:t>name</a:t>
            </a:r>
            <a:r>
              <a:rPr lang="en-US" sz="14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SearchByName</a:t>
            </a:r>
            <a:r>
              <a:rPr lang="en-US" sz="1400" dirty="0"/>
              <a:t>(vector&lt;</a:t>
            </a:r>
            <a:r>
              <a:rPr lang="en-US" sz="1400" dirty="0">
                <a:solidFill>
                  <a:srgbClr val="6600CC"/>
                </a:solidFill>
              </a:rPr>
              <a:t>Student</a:t>
            </a:r>
            <a:r>
              <a:rPr lang="en-US" sz="1400" dirty="0"/>
              <a:t>&gt; &amp;table, string &amp;</a:t>
            </a:r>
            <a:r>
              <a:rPr lang="en-US" sz="1400" dirty="0" err="1">
                <a:solidFill>
                  <a:srgbClr val="FF0000"/>
                </a:solidFill>
              </a:rPr>
              <a:t>findName</a:t>
            </a:r>
            <a:r>
              <a:rPr lang="en-US" sz="1400" dirty="0"/>
              <a:t>)</a:t>
            </a:r>
          </a:p>
          <a:p>
            <a:pPr algn="l" eaLnBrk="1" hangingPunct="1"/>
            <a:r>
              <a:rPr lang="en-US" sz="1400" dirty="0"/>
              <a:t>{</a:t>
            </a:r>
          </a:p>
          <a:p>
            <a:pPr algn="l" eaLnBrk="1" hangingPunct="1"/>
            <a:r>
              <a:rPr lang="en-US" sz="1400" dirty="0"/>
              <a:t>   for (</a:t>
            </a:r>
            <a:r>
              <a:rPr lang="en-US" sz="1400" dirty="0" err="1"/>
              <a:t>int</a:t>
            </a:r>
            <a:r>
              <a:rPr lang="en-US" sz="1400" dirty="0"/>
              <a:t> s = 0; s &lt; </a:t>
            </a:r>
            <a:r>
              <a:rPr lang="en-US" sz="1400" dirty="0" err="1"/>
              <a:t>table.size</a:t>
            </a:r>
            <a:r>
              <a:rPr lang="en-US" sz="1400" dirty="0"/>
              <a:t>(); s++ )</a:t>
            </a:r>
          </a:p>
          <a:p>
            <a:pPr algn="l" eaLnBrk="1" hangingPunct="1"/>
            <a:endParaRPr lang="en-US" sz="200" dirty="0"/>
          </a:p>
          <a:p>
            <a:pPr algn="l" eaLnBrk="1" hangingPunct="1"/>
            <a:r>
              <a:rPr lang="en-US" sz="1400" dirty="0"/>
              <a:t>      if (</a:t>
            </a:r>
            <a:r>
              <a:rPr lang="en-US" sz="1400" dirty="0" err="1">
                <a:solidFill>
                  <a:srgbClr val="FF0000"/>
                </a:solidFill>
              </a:rPr>
              <a:t>findName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== table[ s ].</a:t>
            </a:r>
            <a:r>
              <a:rPr lang="en-US" sz="1400" dirty="0">
                <a:solidFill>
                  <a:srgbClr val="FF0000"/>
                </a:solidFill>
              </a:rPr>
              <a:t>name</a:t>
            </a:r>
            <a:r>
              <a:rPr lang="en-US" sz="1400" dirty="0"/>
              <a:t>)</a:t>
            </a:r>
          </a:p>
          <a:p>
            <a:pPr algn="l" eaLnBrk="1" hangingPunct="1"/>
            <a:endParaRPr lang="en-US" sz="200" dirty="0"/>
          </a:p>
          <a:p>
            <a:pPr algn="l" eaLnBrk="1" hangingPunct="1"/>
            <a:r>
              <a:rPr lang="en-US" sz="1400" dirty="0"/>
              <a:t>	return( s );	// the student you’re looking for is in slot s</a:t>
            </a:r>
          </a:p>
          <a:p>
            <a:pPr algn="l" eaLnBrk="1" hangingPunct="1"/>
            <a:r>
              <a:rPr lang="en-US" sz="1400" dirty="0"/>
              <a:t>   return( -1 );		// didn’t find that student in your table</a:t>
            </a:r>
          </a:p>
          <a:p>
            <a:pPr algn="l" eaLnBrk="1" hangingPunct="1"/>
            <a:r>
              <a:rPr lang="en-US" sz="14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2615185" y="4955433"/>
            <a:ext cx="6528816" cy="187743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800000"/>
                </a:solidFill>
              </a:rPr>
              <a:t>// algorithm to search by the </a:t>
            </a:r>
            <a:r>
              <a:rPr lang="en-US" sz="1400" dirty="0">
                <a:solidFill>
                  <a:srgbClr val="FF0000"/>
                </a:solidFill>
              </a:rPr>
              <a:t>phone</a:t>
            </a:r>
            <a:r>
              <a:rPr lang="en-US" sz="14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SearchByPhone</a:t>
            </a:r>
            <a:r>
              <a:rPr lang="en-US" sz="1400" dirty="0"/>
              <a:t>(vector&lt;</a:t>
            </a:r>
            <a:r>
              <a:rPr lang="en-US" sz="1400" dirty="0">
                <a:solidFill>
                  <a:srgbClr val="6600CC"/>
                </a:solidFill>
              </a:rPr>
              <a:t>Student</a:t>
            </a:r>
            <a:r>
              <a:rPr lang="en-US" sz="1400" dirty="0"/>
              <a:t>&gt; &amp;table, string &amp;</a:t>
            </a:r>
            <a:r>
              <a:rPr lang="en-US" sz="1400" dirty="0" err="1">
                <a:solidFill>
                  <a:srgbClr val="FF0000"/>
                </a:solidFill>
              </a:rPr>
              <a:t>findPhone</a:t>
            </a:r>
            <a:r>
              <a:rPr lang="en-US" sz="1400" dirty="0"/>
              <a:t>)</a:t>
            </a:r>
          </a:p>
          <a:p>
            <a:pPr algn="l" eaLnBrk="1" hangingPunct="1"/>
            <a:r>
              <a:rPr lang="en-US" sz="1400" dirty="0"/>
              <a:t>{</a:t>
            </a:r>
          </a:p>
          <a:p>
            <a:pPr algn="l" eaLnBrk="1" hangingPunct="1"/>
            <a:r>
              <a:rPr lang="en-US" sz="1400" dirty="0"/>
              <a:t>   for (</a:t>
            </a:r>
            <a:r>
              <a:rPr lang="en-US" sz="1400" dirty="0" err="1"/>
              <a:t>int</a:t>
            </a:r>
            <a:r>
              <a:rPr lang="en-US" sz="1400" dirty="0"/>
              <a:t> s = 0; s &lt; </a:t>
            </a:r>
            <a:r>
              <a:rPr lang="en-US" sz="1400" dirty="0" err="1"/>
              <a:t>table.size</a:t>
            </a:r>
            <a:r>
              <a:rPr lang="en-US" sz="1400" dirty="0"/>
              <a:t>(); s++ )</a:t>
            </a:r>
          </a:p>
          <a:p>
            <a:pPr algn="l" eaLnBrk="1" hangingPunct="1"/>
            <a:endParaRPr lang="en-US" sz="200" dirty="0"/>
          </a:p>
          <a:p>
            <a:pPr algn="l" eaLnBrk="1" hangingPunct="1"/>
            <a:r>
              <a:rPr lang="en-US" sz="1400" dirty="0"/>
              <a:t>      if (</a:t>
            </a:r>
            <a:r>
              <a:rPr lang="en-US" sz="1400" dirty="0" err="1">
                <a:solidFill>
                  <a:srgbClr val="FF0000"/>
                </a:solidFill>
              </a:rPr>
              <a:t>findPhone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== table[ s ].</a:t>
            </a:r>
            <a:r>
              <a:rPr lang="en-US" sz="1400" dirty="0">
                <a:solidFill>
                  <a:srgbClr val="FF0000"/>
                </a:solidFill>
              </a:rPr>
              <a:t>phone</a:t>
            </a:r>
            <a:r>
              <a:rPr lang="en-US" sz="1400" dirty="0"/>
              <a:t>)</a:t>
            </a:r>
          </a:p>
          <a:p>
            <a:pPr algn="l" eaLnBrk="1" hangingPunct="1"/>
            <a:endParaRPr lang="en-US" sz="200" dirty="0"/>
          </a:p>
          <a:p>
            <a:pPr algn="l" eaLnBrk="1" hangingPunct="1"/>
            <a:r>
              <a:rPr lang="en-US" sz="1400" dirty="0"/>
              <a:t>	return( s );	// the student you’re looking for is in slot s</a:t>
            </a:r>
          </a:p>
          <a:p>
            <a:pPr algn="l" eaLnBrk="1" hangingPunct="1"/>
            <a:r>
              <a:rPr lang="en-US" sz="1400" dirty="0"/>
              <a:t>   return( -1 );		// didn’t find that student in your table</a:t>
            </a:r>
          </a:p>
          <a:p>
            <a:pPr algn="l" eaLnBrk="1" hangingPunct="1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16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Let’s modulus-divide </a:t>
            </a:r>
            <a:r>
              <a:rPr lang="en-US" sz="2200" dirty="0"/>
              <a:t>a bunch of numbers </a:t>
            </a:r>
            <a:br>
              <a:rPr lang="en-US" sz="2200" dirty="0"/>
            </a:br>
            <a:r>
              <a:rPr lang="en-US" sz="2200" dirty="0"/>
              <a:t>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 and see what the results are!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5 </a:t>
            </a:r>
            <a:r>
              <a:rPr lang="en-US" sz="2200" dirty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Let’s try again with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 for fun!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3 </a:t>
            </a:r>
            <a:r>
              <a:rPr lang="en-US" sz="2200" dirty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And as you’d guess, if you divided a bunch of numbers by </a:t>
            </a:r>
            <a:r>
              <a:rPr lang="en-US" sz="2200" dirty="0">
                <a:solidFill>
                  <a:srgbClr val="FF0000"/>
                </a:solidFill>
              </a:rPr>
              <a:t>100,000</a:t>
            </a:r>
            <a:r>
              <a:rPr lang="en-US" sz="2200" dirty="0"/>
              <a:t>,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would all be </a:t>
            </a:r>
            <a:r>
              <a:rPr lang="en-US" sz="2200" dirty="0">
                <a:solidFill>
                  <a:srgbClr val="FF0000"/>
                </a:solidFill>
              </a:rPr>
              <a:t>less than 100,000 </a:t>
            </a:r>
            <a:r>
              <a:rPr lang="en-US" sz="2200" dirty="0">
                <a:solidFill>
                  <a:schemeClr val="tx1"/>
                </a:solidFill>
              </a:rPr>
              <a:t>(between 0-99,999)</a:t>
            </a:r>
            <a:r>
              <a:rPr lang="en-US" sz="2200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                   Let’s just store </a:t>
              </a:r>
              <a:br>
                <a:rPr lang="en-US" dirty="0"/>
              </a:br>
              <a:r>
                <a:rPr lang="en-US" dirty="0"/>
                <a:t>                   that interesting </a:t>
              </a:r>
              <a:br>
                <a:rPr lang="en-US" dirty="0"/>
              </a:br>
              <a:r>
                <a:rPr lang="en-US" dirty="0"/>
                <a:t>                   fact away in your </a:t>
              </a:r>
              <a:br>
                <a:rPr lang="en-US" dirty="0"/>
              </a:br>
              <a:r>
                <a:rPr lang="en-US" dirty="0"/>
                <a:t>                   brain for later…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Rule: </a:t>
            </a:r>
            <a:r>
              <a:rPr lang="en-US" sz="2200" dirty="0"/>
              <a:t>When you divide by a given value 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, all of your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guaranteed to be </a:t>
            </a:r>
            <a:r>
              <a:rPr lang="en-US" sz="2200" dirty="0">
                <a:solidFill>
                  <a:srgbClr val="FF0000"/>
                </a:solidFill>
              </a:rPr>
              <a:t>between 0 and N-1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63" grpId="0"/>
      <p:bldP spid="64" grpId="0"/>
      <p:bldP spid="6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searchable field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searchable field</a:t>
            </a:r>
          </a:p>
          <a:p>
            <a:pPr algn="l" eaLnBrk="1" hangingPunct="1"/>
            <a:r>
              <a:rPr lang="en-US" sz="1800" dirty="0"/>
              <a:t>    …</a:t>
            </a:r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8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Well, we could alphabetically </a:t>
            </a:r>
            <a:r>
              <a:rPr lang="en-US" sz="1800" dirty="0">
                <a:solidFill>
                  <a:srgbClr val="6600CC"/>
                </a:solidFill>
              </a:rPr>
              <a:t>sort</a:t>
            </a:r>
            <a:r>
              <a:rPr lang="en-US" sz="1800" dirty="0"/>
              <a:t> our vector of records by their </a:t>
            </a:r>
            <a:r>
              <a:rPr lang="en-US" sz="1800" dirty="0">
                <a:solidFill>
                  <a:srgbClr val="6600CC"/>
                </a:solidFill>
              </a:rPr>
              <a:t>names</a:t>
            </a:r>
            <a:r>
              <a:rPr lang="en-US" sz="1800" dirty="0"/>
              <a:t>…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table – but it’s </a:t>
            </a:r>
            <a:r>
              <a:rPr lang="en-US" sz="2000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 to find </a:t>
            </a:r>
            <a:br>
              <a:rPr lang="en-US" sz="2000" dirty="0"/>
            </a:br>
            <a:r>
              <a:rPr lang="en-US" sz="2000" dirty="0"/>
              <a:t>a student! How can we make it </a:t>
            </a:r>
            <a:r>
              <a:rPr lang="en-US" sz="2000" dirty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>
                <a:solidFill>
                  <a:srgbClr val="006666"/>
                </a:solidFill>
              </a:rPr>
              <a:t>TableOfStudents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class, 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br>
              <a:rPr lang="en-US" sz="2000" dirty="0"/>
            </a:br>
            <a:r>
              <a:rPr lang="en-US" sz="2000" dirty="0"/>
              <a:t>and 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But then every time we add a new record, we have to </a:t>
            </a:r>
            <a:r>
              <a:rPr lang="en-US" sz="1800" dirty="0">
                <a:solidFill>
                  <a:srgbClr val="6600CC"/>
                </a:solidFill>
              </a:rPr>
              <a:t>re-sort </a:t>
            </a:r>
            <a:r>
              <a:rPr lang="en-US" sz="1800" dirty="0"/>
              <a:t>the whole table. Yuck!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Then we could use a </a:t>
            </a:r>
            <a:r>
              <a:rPr lang="en-US" sz="1800" dirty="0">
                <a:solidFill>
                  <a:srgbClr val="6600CC"/>
                </a:solidFill>
              </a:rPr>
              <a:t>binary search </a:t>
            </a:r>
            <a:r>
              <a:rPr lang="en-US" sz="1800" dirty="0"/>
              <a:t>to  quickly locate a record based on a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And if we </a:t>
            </a:r>
            <a:r>
              <a:rPr lang="en-US" sz="1800" dirty="0">
                <a:solidFill>
                  <a:srgbClr val="6600CC"/>
                </a:solidFill>
              </a:rPr>
              <a:t>sort by name</a:t>
            </a:r>
            <a:r>
              <a:rPr lang="en-US" sz="1800" dirty="0"/>
              <a:t>, we can’t search efficiently by other fields like </a:t>
            </a:r>
            <a:r>
              <a:rPr lang="en-US" sz="1800" dirty="0">
                <a:solidFill>
                  <a:srgbClr val="6600CC"/>
                </a:solidFill>
              </a:rPr>
              <a:t>phone #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!</a:t>
            </a:r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 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rgbClr val="FF0000"/>
                  </a:solidFill>
                </a:rPr>
                <a:t>Albert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626 599-5939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6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stored our records in a </a:t>
            </a:r>
            <a:r>
              <a:rPr lang="en-US" sz="2200" dirty="0">
                <a:solidFill>
                  <a:srgbClr val="6600CC"/>
                </a:solidFill>
              </a:rPr>
              <a:t>binary search tree </a:t>
            </a:r>
            <a:br>
              <a:rPr lang="en-US" sz="2200" dirty="0">
                <a:solidFill>
                  <a:srgbClr val="6600CC"/>
                </a:solidFill>
              </a:rPr>
            </a:br>
            <a:r>
              <a:rPr lang="en-US" sz="2200" dirty="0">
                <a:solidFill>
                  <a:srgbClr val="6600CC"/>
                </a:solidFill>
              </a:rPr>
              <a:t>(e.g., a map) </a:t>
            </a:r>
            <a:r>
              <a:rPr lang="en-US" sz="2200" dirty="0">
                <a:solidFill>
                  <a:schemeClr val="tx1"/>
                </a:solidFill>
              </a:rPr>
              <a:t>organized by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5558630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Well, now we can search the table efficiently by </a:t>
            </a:r>
            <a:r>
              <a:rPr lang="en-US" sz="2000" dirty="0">
                <a:solidFill>
                  <a:srgbClr val="6600CC"/>
                </a:solidFill>
              </a:rPr>
              <a:t>name</a:t>
            </a:r>
            <a:r>
              <a:rPr lang="en-US" sz="2000" dirty="0"/>
              <a:t>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79628" y="2842727"/>
            <a:ext cx="2873663" cy="1441806"/>
            <a:chOff x="3622213" y="2348951"/>
            <a:chExt cx="1161813" cy="1441806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622213" y="3533720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3347257" y="180752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David  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5642660" y="2812168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John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2391721" y="4257666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Carey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1157658" y="2917508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Albert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626 599-5939</a:t>
              </a: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6039995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we still can’t search efficiently by </a:t>
            </a:r>
            <a:r>
              <a:rPr lang="en-US" sz="2000" dirty="0">
                <a:solidFill>
                  <a:srgbClr val="6600CC"/>
                </a:solidFill>
              </a:rPr>
              <a:t>ID#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6600CC"/>
                </a:solidFill>
              </a:rPr>
              <a:t>Phone #</a:t>
            </a:r>
            <a:r>
              <a:rPr lang="en-US" sz="2000" dirty="0">
                <a:solidFill>
                  <a:schemeClr val="tx1"/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4004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now we have </a:t>
            </a:r>
            <a:r>
              <a:rPr lang="en-US" sz="2000" dirty="0">
                <a:solidFill>
                  <a:srgbClr val="6600CC"/>
                </a:solidFill>
              </a:rPr>
              <a:t>two copies of every record</a:t>
            </a:r>
            <a:r>
              <a:rPr lang="en-US" sz="2000" dirty="0"/>
              <a:t>, one in each tree!</a:t>
            </a:r>
            <a:br>
              <a:rPr lang="en-US" sz="2000" dirty="0"/>
            </a:br>
            <a:r>
              <a:rPr lang="en-US" sz="2000" dirty="0"/>
              <a:t>If the records are big, that’s a waste of space!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So what can we do?  Let’s see!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</a:t>
            </a:r>
            <a:r>
              <a:rPr lang="en-US" sz="2200" dirty="0">
                <a:solidFill>
                  <a:srgbClr val="6600CC"/>
                </a:solidFill>
              </a:rPr>
              <a:t>create two tables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John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Albert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1900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Student </a:t>
            </a:r>
            <a:r>
              <a:rPr lang="en-US" sz="1600" dirty="0" err="1">
                <a:solidFill>
                  <a:srgbClr val="FF0000"/>
                </a:solidFill>
              </a:rPr>
              <a:t>getStudent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s);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br>
              <a:rPr lang="en-US" sz="1200" dirty="0"/>
            </a:br>
            <a:r>
              <a:rPr lang="en-US" sz="1100" b="1" dirty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1. We’ll still use a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 to store all of our records…</a:t>
            </a:r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</a:t>
            </a:r>
            <a:r>
              <a:rPr lang="en-US" sz="80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FF0000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/>
              <a:t>m_students</a:t>
            </a:r>
            <a:r>
              <a:rPr lang="en-US" sz="1800" dirty="0"/>
              <a:t>;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2. Let’s also add a data structure that lets us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in the vector…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3. And we can add another data structure to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too!</a:t>
            </a:r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979145" y="2469560"/>
            <a:ext cx="2604535" cy="1743292"/>
          </a:xfrm>
          <a:prstGeom prst="wedgeRoundRectCallout">
            <a:avLst>
              <a:gd name="adj1" fmla="val -61302"/>
              <a:gd name="adj2" fmla="val 140507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Our second data structure lets us quickly look up a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</a:rPr>
              <a:t>name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and find out which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</a:rPr>
              <a:t>slot </a:t>
            </a:r>
            <a:r>
              <a:rPr lang="en-US" sz="1600" dirty="0"/>
              <a:t>in 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he vector holds </a:t>
            </a:r>
            <a:r>
              <a:rPr lang="en-US" sz="1600" dirty="0"/>
              <a:t>the related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record.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59" name="Rounded Rectangular Callout 158"/>
          <p:cNvSpPr/>
          <p:nvPr/>
        </p:nvSpPr>
        <p:spPr bwMode="auto">
          <a:xfrm>
            <a:off x="6423428" y="3431473"/>
            <a:ext cx="2738980" cy="1561226"/>
          </a:xfrm>
          <a:prstGeom prst="wedgeRoundRectCallout">
            <a:avLst>
              <a:gd name="adj1" fmla="val -145146"/>
              <a:gd name="adj2" fmla="val 123548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/>
              <a:t>Our third data structure lets us quickly look up an </a:t>
            </a:r>
            <a:r>
              <a:rPr lang="en-US" sz="1600" dirty="0">
                <a:solidFill>
                  <a:srgbClr val="6600CC"/>
                </a:solidFill>
              </a:rPr>
              <a:t>ID# </a:t>
            </a:r>
            <a:r>
              <a:rPr lang="en-US" sz="1600" dirty="0"/>
              <a:t>and find out which </a:t>
            </a:r>
            <a:r>
              <a:rPr lang="en-US" sz="1600" dirty="0">
                <a:solidFill>
                  <a:srgbClr val="6600CC"/>
                </a:solidFill>
              </a:rPr>
              <a:t>slot </a:t>
            </a:r>
            <a:r>
              <a:rPr lang="en-US" sz="1600" dirty="0"/>
              <a:t>in the vector holds the related record.</a:t>
            </a:r>
          </a:p>
        </p:txBody>
      </p:sp>
      <p:sp>
        <p:nvSpPr>
          <p:cNvPr id="169" name="Rounded Rectangular Callout 168"/>
          <p:cNvSpPr/>
          <p:nvPr/>
        </p:nvSpPr>
        <p:spPr bwMode="auto">
          <a:xfrm>
            <a:off x="4616713" y="5101770"/>
            <a:ext cx="4425552" cy="1851006"/>
          </a:xfrm>
          <a:prstGeom prst="wedgeRoundRectCallout">
            <a:avLst>
              <a:gd name="adj1" fmla="val -68447"/>
              <a:gd name="adj2" fmla="val 7883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  <a:br>
              <a:rPr kumimoji="0" lang="en-US" sz="105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  <a:br>
              <a:rPr kumimoji="0" lang="en-US" sz="105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629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Student </a:t>
              </a:r>
              <a:r>
                <a:rPr lang="en-US" sz="1600" dirty="0" err="1">
                  <a:solidFill>
                    <a:srgbClr val="FF0000"/>
                  </a:solidFill>
                </a:rPr>
                <a:t>getStudent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s);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1600" dirty="0"/>
                <a:t>};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</a:t>
              </a:r>
              <a:r>
                <a:rPr lang="en-US" sz="80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vector</a:t>
              </a:r>
              <a:r>
                <a:rPr lang="en-US" sz="1800" dirty="0"/>
                <a:t>&lt;</a:t>
              </a:r>
              <a:r>
                <a:rPr lang="en-US" sz="1800" dirty="0">
                  <a:solidFill>
                    <a:srgbClr val="FF0000"/>
                  </a:solidFill>
                </a:rPr>
                <a:t>Student</a:t>
              </a:r>
              <a:r>
                <a:rPr lang="en-US" sz="1800" dirty="0"/>
                <a:t>&gt; </a:t>
              </a:r>
              <a:r>
                <a:rPr lang="en-US" sz="1800" dirty="0" err="1"/>
                <a:t>m_students</a:t>
              </a:r>
              <a:r>
                <a:rPr lang="en-US" sz="1800" dirty="0"/>
                <a:t>;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int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     </a:t>
              </a:r>
              <a:r>
                <a:rPr lang="en-US" sz="105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br>
                <a:rPr lang="en-US" sz="1800" dirty="0"/>
              </a:br>
              <a:r>
                <a:rPr lang="en-US" sz="1800" dirty="0"/>
                <a:t>     </a:t>
              </a:r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  </a:t>
            </a:r>
            <a:r>
              <a:rPr lang="en-US" sz="1800" dirty="0">
                <a:solidFill>
                  <a:schemeClr val="tx1"/>
                </a:solidFill>
              </a:rPr>
              <a:t>// maps ID# 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So what does our </a:t>
            </a:r>
            <a:r>
              <a:rPr lang="en-US" sz="2200" dirty="0" err="1">
                <a:solidFill>
                  <a:srgbClr val="6600CC"/>
                </a:solidFill>
              </a:rPr>
              <a:t>addStudent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br>
              <a:rPr lang="en-US" sz="2200" dirty="0"/>
            </a:br>
            <a:r>
              <a:rPr lang="en-US" sz="2200" dirty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335066" y="271356"/>
            <a:ext cx="4808934" cy="1266218"/>
          </a:xfrm>
          <a:prstGeom prst="wedgeRoundRectCallout">
            <a:avLst>
              <a:gd name="adj1" fmla="val -57094"/>
              <a:gd name="adj2" fmla="val 206033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m_students.push_back</a:t>
            </a:r>
            <a:r>
              <a:rPr lang="en-US" sz="2000" dirty="0"/>
              <a:t>(stud); 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6108324" y="2018656"/>
            <a:ext cx="3035676" cy="1266218"/>
          </a:xfrm>
          <a:prstGeom prst="wedgeRoundRectCallout">
            <a:avLst>
              <a:gd name="adj1" fmla="val -114769"/>
              <a:gd name="adj2" fmla="val 132373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m_nameToSlot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>
                <a:solidFill>
                  <a:srgbClr val="006666"/>
                </a:solidFill>
              </a:rPr>
              <a:t>stud.name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1800" dirty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/>
              <a:t>int</a:t>
            </a:r>
            <a:r>
              <a:rPr lang="en-US" sz="2000" dirty="0"/>
              <a:t> slot = </a:t>
            </a:r>
            <a:r>
              <a:rPr lang="en-US" sz="2000" dirty="0" err="1"/>
              <a:t>m_students.size</a:t>
            </a:r>
            <a:r>
              <a:rPr lang="en-US" sz="2000" dirty="0"/>
              <a:t>()-1;    </a:t>
            </a:r>
            <a:r>
              <a:rPr lang="en-US" sz="1800" dirty="0"/>
              <a:t>// get slot # of new record</a:t>
            </a:r>
            <a:endParaRPr lang="en-US" sz="2000" dirty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4995817" y="5287364"/>
            <a:ext cx="3428961" cy="1266218"/>
          </a:xfrm>
          <a:prstGeom prst="wedgeRoundRectCallout">
            <a:avLst>
              <a:gd name="adj1" fmla="val -79800"/>
              <a:gd name="adj2" fmla="val -75606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2995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930816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 to 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769016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13" y="5576888"/>
            <a:ext cx="444500" cy="428625"/>
            <a:chOff x="1470" y="3559"/>
            <a:chExt cx="198" cy="206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3" y="5986463"/>
            <a:ext cx="1250950" cy="776287"/>
            <a:chOff x="3589" y="3477"/>
            <a:chExt cx="788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88" cy="454"/>
              <a:chOff x="737" y="1765"/>
              <a:chExt cx="1163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163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Name:Wendy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128588"/>
            <a:ext cx="2179638" cy="6307138"/>
            <a:chOff x="4279" y="178"/>
            <a:chExt cx="1373" cy="4166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78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m_students</a:t>
              </a:r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 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738813"/>
            <a:ext cx="5008563" cy="1151930"/>
            <a:chOff x="6934200" y="5867400"/>
            <a:chExt cx="5008562" cy="11519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5867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8763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 dirty="0">
                <a:solidFill>
                  <a:srgbClr val="6600CC"/>
                </a:solidFill>
              </a:rPr>
              <a:t>But wait!!!! -</a:t>
            </a:r>
            <a:r>
              <a:rPr lang="en-US" sz="1800" dirty="0"/>
              <a:t> Any time you </a:t>
            </a:r>
            <a:r>
              <a:rPr lang="en-US" sz="1800" dirty="0">
                <a:solidFill>
                  <a:srgbClr val="C00000"/>
                </a:solidFill>
              </a:rPr>
              <a:t>delete </a:t>
            </a:r>
            <a:r>
              <a:rPr lang="en-US" sz="1800" dirty="0">
                <a:solidFill>
                  <a:schemeClr val="tx1"/>
                </a:solidFill>
              </a:rPr>
              <a:t>a record </a:t>
            </a:r>
            <a:r>
              <a:rPr lang="en-US" sz="1800" dirty="0">
                <a:solidFill>
                  <a:srgbClr val="C00000"/>
                </a:solidFill>
              </a:rPr>
              <a:t>or update</a:t>
            </a:r>
            <a:r>
              <a:rPr lang="en-US" sz="1800" dirty="0"/>
              <a:t> a record’s searchable fields, you also have to </a:t>
            </a:r>
            <a:r>
              <a:rPr lang="en-US" sz="1800" dirty="0">
                <a:solidFill>
                  <a:srgbClr val="C00000"/>
                </a:solidFill>
              </a:rPr>
              <a:t>update your indexes</a:t>
            </a:r>
            <a:r>
              <a:rPr lang="en-US" sz="1800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2913" y="5943600"/>
            <a:ext cx="852487" cy="381000"/>
            <a:chOff x="9586716" y="6414448"/>
            <a:chExt cx="852684" cy="484821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86716" y="6414448"/>
              <a:ext cx="787395" cy="48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Alice</a:t>
              </a: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17550" y="561657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5" y="5991225"/>
            <a:ext cx="1173163" cy="776288"/>
            <a:chOff x="3589" y="3477"/>
            <a:chExt cx="739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739" cy="454"/>
              <a:chOff x="737" y="1765"/>
              <a:chExt cx="109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9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Name: Alice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2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/>
      <p:bldP spid="703638" grpId="0"/>
      <p:bldP spid="703644" grpId="0" animBg="1"/>
      <p:bldP spid="703644" grpId="1" animBg="1"/>
      <p:bldP spid="703648" grpId="0" animBg="1"/>
      <p:bldP spid="703648" grpId="1" animBg="1"/>
      <p:bldP spid="703650" grpId="0" animBg="1"/>
      <p:bldP spid="703650" grpId="1" animBg="1"/>
      <p:bldP spid="703666" grpId="0" animBg="1"/>
      <p:bldP spid="703666" grpId="1" animBg="1"/>
      <p:bldP spid="703668" grpId="0" animBg="1"/>
      <p:bldP spid="703668" grpId="1" animBg="1"/>
      <p:bldP spid="703670" grpId="0" animBg="1"/>
      <p:bldP spid="703670" grpId="1" animBg="1"/>
      <p:bldP spid="25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by the way… While my example used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binary search trees</a:t>
            </a:r>
            <a:r>
              <a:rPr lang="en-US" dirty="0"/>
              <a:t> to index our table’s fields…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You could use any efficient data structure you like!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As it turns out, </a:t>
            </a:r>
            <a:r>
              <a:rPr lang="en-US" dirty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>
                <a:solidFill>
                  <a:srgbClr val="6600CC"/>
                </a:solidFill>
              </a:rPr>
              <a:t>exactly this approach </a:t>
            </a:r>
            <a:r>
              <a:rPr lang="en-US" dirty="0">
                <a:solidFill>
                  <a:schemeClr val="tx1"/>
                </a:solidFill>
              </a:rPr>
              <a:t>to store and index data!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>
                <a:solidFill>
                  <a:srgbClr val="FF0000"/>
                </a:solidFill>
              </a:rPr>
              <a:t>on disk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>
                <a:solidFill>
                  <a:srgbClr val="FF0000"/>
                </a:solidFill>
              </a:rPr>
              <a:t>in memory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For example, you could use a </a:t>
            </a:r>
            <a:r>
              <a:rPr lang="en-US" dirty="0">
                <a:solidFill>
                  <a:srgbClr val="6600CC"/>
                </a:solidFill>
              </a:rPr>
              <a:t>hash table!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898525"/>
            <a:ext cx="7239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16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97915" y="1205842"/>
            <a:ext cx="60404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accent2"/>
                </a:solidFill>
              </a:rPr>
              <a:t>Of course!</a:t>
            </a:r>
            <a:endParaRPr lang="en-US" sz="160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1864" y="1526352"/>
            <a:ext cx="66205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1600" dirty="0">
                <a:solidFill>
                  <a:srgbClr val="FF0000"/>
                </a:solidFill>
              </a:rPr>
              <a:t>Cool! </a:t>
            </a:r>
            <a:r>
              <a:rPr lang="en-US" sz="1600" dirty="0">
                <a:solidFill>
                  <a:schemeClr val="accent2"/>
                </a:solidFill>
              </a:rPr>
              <a:t>But in that case why not just always use hash tables to index all of our key fields?</a:t>
            </a:r>
            <a:endParaRPr lang="en-US" sz="16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43852" y="2073465"/>
            <a:ext cx="6040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1600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7000" y="2658491"/>
            <a:ext cx="7190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2"/>
                </a:solidFill>
              </a:rPr>
              <a:t>While a BST is slower, it does order the key fields in alphabetical order…</a:t>
            </a:r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81025" y="3035711"/>
            <a:ext cx="6040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16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16433" y="3610536"/>
            <a:ext cx="6467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16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56597" y="3959532"/>
            <a:ext cx="6040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1600" dirty="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5357496" y="4262446"/>
            <a:ext cx="3749928" cy="2622417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solidFill>
                  <a:srgbClr val="FF0000"/>
                </a:solidFill>
              </a:rPr>
              <a:t>Moral:</a:t>
            </a:r>
            <a:r>
              <a:rPr lang="en-US" sz="1400" dirty="0"/>
              <a:t> You need to understand how your </a:t>
            </a:r>
            <a:br>
              <a:rPr lang="en-US" sz="1400" dirty="0"/>
            </a:br>
            <a:r>
              <a:rPr lang="en-US" sz="1400" dirty="0"/>
              <a:t>table will be used to determine how to </a:t>
            </a:r>
            <a:br>
              <a:rPr lang="en-US" sz="1400" dirty="0"/>
            </a:br>
            <a:r>
              <a:rPr lang="en-US" sz="1400" dirty="0"/>
              <a:t>best index each field. </a:t>
            </a:r>
          </a:p>
          <a:p>
            <a:endParaRPr lang="en-US" sz="1400" dirty="0"/>
          </a:p>
          <a:p>
            <a:r>
              <a:rPr lang="en-US" sz="1400" dirty="0"/>
              <a:t>For example:</a:t>
            </a:r>
            <a:br>
              <a:rPr lang="en-US" sz="1400" dirty="0"/>
            </a:br>
            <a:br>
              <a:rPr lang="en-US" sz="1000" dirty="0"/>
            </a:br>
            <a:r>
              <a:rPr lang="en-US" sz="1400" dirty="0"/>
              <a:t>I’d use a </a:t>
            </a:r>
            <a:r>
              <a:rPr lang="en-US" sz="1400" dirty="0">
                <a:solidFill>
                  <a:srgbClr val="FF0000"/>
                </a:solidFill>
              </a:rPr>
              <a:t>BST</a:t>
            </a:r>
            <a:r>
              <a:rPr lang="en-US" sz="1400" dirty="0"/>
              <a:t> for the </a:t>
            </a:r>
            <a:r>
              <a:rPr lang="en-US" sz="1400" dirty="0">
                <a:solidFill>
                  <a:srgbClr val="FF0000"/>
                </a:solidFill>
              </a:rPr>
              <a:t>name field </a:t>
            </a:r>
            <a:r>
              <a:rPr lang="en-US" sz="1400" dirty="0"/>
              <a:t>so I can </a:t>
            </a:r>
            <a:br>
              <a:rPr lang="en-US" sz="1400" dirty="0"/>
            </a:br>
            <a:r>
              <a:rPr lang="en-US" sz="1400" dirty="0">
                <a:solidFill>
                  <a:schemeClr val="tx1"/>
                </a:solidFill>
              </a:rPr>
              <a:t>print people’s names in </a:t>
            </a:r>
            <a:r>
              <a:rPr lang="en-US" sz="1400" dirty="0">
                <a:solidFill>
                  <a:srgbClr val="FF0000"/>
                </a:solidFill>
              </a:rPr>
              <a:t>alphabetical order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But I’d use a </a:t>
            </a:r>
            <a:r>
              <a:rPr lang="en-US" sz="1400" dirty="0">
                <a:solidFill>
                  <a:srgbClr val="FF0000"/>
                </a:solidFill>
              </a:rPr>
              <a:t>hash table </a:t>
            </a:r>
            <a:r>
              <a:rPr lang="en-US" sz="1400" dirty="0"/>
              <a:t>for the </a:t>
            </a:r>
            <a:r>
              <a:rPr lang="en-US" sz="1400" dirty="0">
                <a:solidFill>
                  <a:srgbClr val="FF0000"/>
                </a:solidFill>
              </a:rPr>
              <a:t>phone field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cause I just need to </a:t>
            </a:r>
            <a:r>
              <a:rPr lang="en-US" sz="1400" dirty="0">
                <a:solidFill>
                  <a:srgbClr val="FF0000"/>
                </a:solidFill>
              </a:rPr>
              <a:t>search quickly </a:t>
            </a:r>
            <a:r>
              <a:rPr lang="en-US" sz="1400" dirty="0"/>
              <a:t>but I 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don’t need to order records </a:t>
            </a:r>
            <a:r>
              <a:rPr lang="en-US" sz="1400" dirty="0">
                <a:solidFill>
                  <a:schemeClr val="tx1"/>
                </a:solidFill>
              </a:rPr>
              <a:t>by their phone #.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7"/>
          <a:stretch/>
        </p:blipFill>
        <p:spPr bwMode="auto">
          <a:xfrm>
            <a:off x="116651" y="4646390"/>
            <a:ext cx="5095429" cy="225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7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>
              <a:cs typeface="Courier New" pitchFamily="49" charset="0"/>
            </a:endParaRPr>
          </a:p>
          <a:p>
            <a:pPr algn="l" eaLnBrk="1" hangingPunct="1"/>
            <a:r>
              <a:rPr lang="en-US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100</a:t>
            </a:r>
            <a:endParaRPr lang="en-US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How can you print out the items in a hash-table in alphabetical/numerical order.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know of to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for data?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/>
              <a:t> </a:t>
            </a:r>
            <a:endParaRPr lang="en-US" dirty="0"/>
          </a:p>
          <a:p>
            <a:pPr eaLnBrk="1" hangingPunct="1"/>
            <a:r>
              <a:rPr lang="en-US" dirty="0"/>
              <a:t>Build an ADT that holds </a:t>
            </a:r>
            <a:r>
              <a:rPr lang="en-US" dirty="0">
                <a:solidFill>
                  <a:schemeClr val="tx1"/>
                </a:solidFill>
              </a:rPr>
              <a:t>a bunch of </a:t>
            </a:r>
            <a:r>
              <a:rPr lang="en-US" dirty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/>
              <a:t>such that the user can </a:t>
            </a:r>
            <a:r>
              <a:rPr lang="en-US" dirty="0">
                <a:solidFill>
                  <a:srgbClr val="FF0000"/>
                </a:solidFill>
              </a:rPr>
              <a:t>add new </a:t>
            </a:r>
            <a:r>
              <a:rPr lang="en-US" dirty="0">
                <a:solidFill>
                  <a:schemeClr val="tx1"/>
                </a:solidFill>
              </a:rPr>
              <a:t>ID#s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determine if the ADT holds an existing </a:t>
            </a:r>
            <a:r>
              <a:rPr lang="en-US" dirty="0"/>
              <a:t>ID# </a:t>
            </a:r>
          </a:p>
          <a:p>
            <a:pPr eaLnBrk="1" hangingPunct="1"/>
            <a:r>
              <a:rPr lang="en-US" dirty="0"/>
              <a:t>in just </a:t>
            </a:r>
            <a:r>
              <a:rPr lang="en-US" dirty="0">
                <a:solidFill>
                  <a:srgbClr val="C00000"/>
                </a:solidFill>
              </a:rPr>
              <a:t>1 step –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O(N)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O(log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C00000"/>
                </a:solidFill>
              </a:rPr>
              <a:t> O(1)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Right! The </a:t>
            </a:r>
            <a:r>
              <a:rPr lang="en-US" dirty="0">
                <a:solidFill>
                  <a:schemeClr val="accent2"/>
                </a:solidFill>
              </a:rPr>
              <a:t>Binary Search Tree </a:t>
            </a:r>
            <a:r>
              <a:rPr lang="en-US" dirty="0">
                <a:solidFill>
                  <a:schemeClr val="tx1"/>
                </a:solidFill>
              </a:rPr>
              <a:t>– it gives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us </a:t>
            </a:r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performance!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59738" y="1789395"/>
            <a:ext cx="5481085" cy="892581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11" grpId="0" autoUpdateAnimBg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How can we create an ADT where we can insert the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Let’s 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find if our ADT holds a given ID#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in just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endParaRPr lang="en-US" sz="1600" dirty="0"/>
              </a:p>
              <a:p>
                <a:r>
                  <a:rPr lang="en-US" sz="1400" dirty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400,683,948</a:t>
                </a:r>
              </a:p>
              <a:p>
                <a:endParaRPr lang="en-US" sz="1400" dirty="0"/>
              </a:p>
              <a:p>
                <a:endParaRPr lang="en-US" sz="200" dirty="0"/>
              </a:p>
              <a:p>
                <a:r>
                  <a:rPr lang="en-US" sz="1400" dirty="0"/>
                  <a:t> 999,999,999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…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...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The (Almost) Hash Table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Let’s create an array with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1 billion slots </a:t>
            </a:r>
            <a:r>
              <a:rPr lang="en-US" sz="2000" dirty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add a new ID# </a:t>
            </a:r>
            <a:r>
              <a:rPr lang="en-US" sz="2000" dirty="0"/>
              <a:t>with a value of 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, we’ll simply set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/>
              <a:t>To determine if our array </a:t>
            </a:r>
            <a:r>
              <a:rPr lang="en-US" sz="2000" dirty="0">
                <a:solidFill>
                  <a:srgbClr val="FF0000"/>
                </a:solidFill>
              </a:rPr>
              <a:t>holds a previously-added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, simply check if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] is true.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6" grpId="0" animBg="1"/>
      <p:bldP spid="56" grpId="1" animBg="1"/>
      <p:bldP spid="62" grpId="0" animBg="1"/>
      <p:bldP spid="62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51261</TotalTime>
  <Words>8576</Words>
  <Application>Microsoft Office PowerPoint</Application>
  <PresentationFormat>On-screen Show (4:3)</PresentationFormat>
  <Paragraphs>2450</Paragraphs>
  <Slides>69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Comic Sans MS</vt:lpstr>
      <vt:lpstr>Cooper Black</vt:lpstr>
      <vt:lpstr>Courier New</vt:lpstr>
      <vt:lpstr>Times New Roman</vt:lpstr>
      <vt:lpstr>Wingdings</vt:lpstr>
      <vt:lpstr>Default Design</vt:lpstr>
      <vt:lpstr>Lecture #14</vt:lpstr>
      <vt:lpstr>Big-OH Craziness</vt:lpstr>
      <vt:lpstr>Hash Tables</vt:lpstr>
      <vt:lpstr>PowerPoint Presentation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Probing: Insertion</vt:lpstr>
      <vt:lpstr>Closed Hash Table with Linear Probing: Insertion</vt:lpstr>
      <vt:lpstr>Closed Hash Table with Linear Probing: Searching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A GREAT Hash Function for Strings</vt:lpstr>
      <vt:lpstr>Writing Your Own Hash Function</vt:lpstr>
      <vt:lpstr>The unordered_map: A hash-based version of a map</vt:lpstr>
      <vt:lpstr>Hash Tables vs. Binary Search Trees</vt:lpstr>
      <vt:lpstr>Tables</vt:lpstr>
      <vt:lpstr>PowerPoint Presentation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6136</cp:revision>
  <dcterms:created xsi:type="dcterms:W3CDTF">2002-10-09T05:27:34Z</dcterms:created>
  <dcterms:modified xsi:type="dcterms:W3CDTF">2017-12-16T18:31:18Z</dcterms:modified>
</cp:coreProperties>
</file>