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03" r:id="rId2"/>
    <p:sldId id="485" r:id="rId3"/>
    <p:sldId id="486" r:id="rId4"/>
    <p:sldId id="398" r:id="rId5"/>
    <p:sldId id="461" r:id="rId6"/>
    <p:sldId id="399" r:id="rId7"/>
    <p:sldId id="407" r:id="rId8"/>
    <p:sldId id="408" r:id="rId9"/>
    <p:sldId id="409" r:id="rId10"/>
    <p:sldId id="462" r:id="rId11"/>
    <p:sldId id="458" r:id="rId12"/>
    <p:sldId id="459" r:id="rId13"/>
    <p:sldId id="410" r:id="rId14"/>
    <p:sldId id="411" r:id="rId15"/>
    <p:sldId id="413" r:id="rId16"/>
    <p:sldId id="464" r:id="rId17"/>
    <p:sldId id="463" r:id="rId18"/>
    <p:sldId id="487" r:id="rId19"/>
    <p:sldId id="447" r:id="rId20"/>
    <p:sldId id="445" r:id="rId21"/>
    <p:sldId id="421" r:id="rId22"/>
    <p:sldId id="475" r:id="rId23"/>
    <p:sldId id="476" r:id="rId24"/>
    <p:sldId id="477" r:id="rId25"/>
    <p:sldId id="478" r:id="rId26"/>
    <p:sldId id="479" r:id="rId27"/>
    <p:sldId id="446" r:id="rId28"/>
    <p:sldId id="415" r:id="rId29"/>
    <p:sldId id="416" r:id="rId30"/>
    <p:sldId id="417" r:id="rId31"/>
    <p:sldId id="480" r:id="rId32"/>
    <p:sldId id="481" r:id="rId33"/>
    <p:sldId id="482" r:id="rId34"/>
    <p:sldId id="483" r:id="rId35"/>
    <p:sldId id="484" r:id="rId36"/>
    <p:sldId id="469" r:id="rId37"/>
    <p:sldId id="418" r:id="rId38"/>
    <p:sldId id="419" r:id="rId39"/>
    <p:sldId id="420" r:id="rId40"/>
    <p:sldId id="422" r:id="rId41"/>
    <p:sldId id="444" r:id="rId42"/>
    <p:sldId id="449" r:id="rId43"/>
    <p:sldId id="452" r:id="rId44"/>
    <p:sldId id="453" r:id="rId45"/>
    <p:sldId id="454" r:id="rId46"/>
    <p:sldId id="455" r:id="rId47"/>
    <p:sldId id="456" r:id="rId48"/>
    <p:sldId id="457" r:id="rId49"/>
    <p:sldId id="440" r:id="rId50"/>
    <p:sldId id="441" r:id="rId51"/>
    <p:sldId id="439" r:id="rId52"/>
    <p:sldId id="442" r:id="rId53"/>
    <p:sldId id="443" r:id="rId5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 varScale="1">
        <p:scale>
          <a:sx n="165" d="100"/>
          <a:sy n="165" d="100"/>
        </p:scale>
        <p:origin x="16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11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12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13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16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17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18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8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19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20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5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27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29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30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4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37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38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39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41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42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43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44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45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46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5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47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48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49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50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51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52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7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8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10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11300" y="-127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5FF7D3-8464-4C3C-B44B-549A36209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 #16 – </a:t>
            </a:r>
            <a:r>
              <a:rPr lang="en-US" sz="4000" dirty="0">
                <a:solidFill>
                  <a:srgbClr val="FF0000"/>
                </a:solidFill>
              </a:rPr>
              <a:t>That’s all folks!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10" y="1161420"/>
            <a:ext cx="4264572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Intro to Graphs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 Traversals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Depth-first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Breadth-first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Dijkstra’s Algorithm</a:t>
            </a:r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0574191"/>
              </p:ext>
            </p:extLst>
          </p:nvPr>
        </p:nvGraphicFramePr>
        <p:xfrm>
          <a:off x="152400" y="5334000"/>
          <a:ext cx="8458200" cy="1615123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Exam: Saturday, March 16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 11:30am-2:30pm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 Location: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sz="2000" dirty="0"/>
              <a:t>How do you represent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11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2671178" y="3407337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-173247" y="3361279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924399" y="884745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240703" y="6124187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And if we multiply our new matrix by the original matrix again, we’ll get all vertices that are exactly </a:t>
            </a:r>
            <a:r>
              <a:rPr lang="en-US" sz="2000" dirty="0">
                <a:solidFill>
                  <a:srgbClr val="006666"/>
                </a:solidFill>
              </a:rPr>
              <a:t>3 edges apart</a:t>
            </a:r>
            <a:r>
              <a:rPr lang="en-US" sz="2000" dirty="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 now you know how</a:t>
            </a:r>
            <a:br>
              <a:rPr lang="en-US" dirty="0"/>
            </a:br>
            <a:r>
              <a:rPr lang="en-US" dirty="0">
                <a:solidFill>
                  <a:srgbClr val="A50021"/>
                </a:solidFill>
              </a:rPr>
              <a:t>Google+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Facebook</a:t>
            </a:r>
            <a:br>
              <a:rPr lang="en-US" dirty="0"/>
            </a:br>
            <a:r>
              <a:rPr lang="en-US" dirty="0"/>
              <a:t>work! </a:t>
            </a:r>
            <a:r>
              <a:rPr lang="en-US"/>
              <a:t>NOT!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Another Way to Represent a Graph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How 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by an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 of n linked 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14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The Adjacency List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999288" y="5318125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495800"/>
            <a:chOff x="3655" y="1296"/>
            <a:chExt cx="1769" cy="283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20" y="2976"/>
              <a:ext cx="1104" cy="1152"/>
              <a:chOff x="3312" y="1872"/>
              <a:chExt cx="1104" cy="115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12" y="1872"/>
                <a:ext cx="1104" cy="1152"/>
                <a:chOff x="2880" y="2304"/>
                <a:chExt cx="1104" cy="11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3024" y="3120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2640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984" y="27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483" y="268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702485" name="Text Box 21"/>
              <p:cNvSpPr txBox="1">
                <a:spLocks noChangeArrowheads="1"/>
              </p:cNvSpPr>
              <p:nvPr/>
            </p:nvSpPr>
            <p:spPr bwMode="auto">
              <a:xfrm>
                <a:off x="3360" y="220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graph[2].push_back(4);</a:t>
            </a:r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8"/>
            <a:ext cx="2038350" cy="822325"/>
            <a:chOff x="3889" y="1250"/>
            <a:chExt cx="1284" cy="518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6843713" y="5773738"/>
            <a:ext cx="742950" cy="528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62850" y="5197475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100 trillion </a:t>
            </a:r>
            <a:r>
              <a:rPr lang="en-US" sz="1400" dirty="0"/>
              <a:t>cells)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only </a:t>
            </a:r>
            <a:r>
              <a:rPr lang="en-US" sz="1400" dirty="0">
                <a:solidFill>
                  <a:srgbClr val="FF0000"/>
                </a:solidFill>
              </a:rPr>
              <a:t>5 billion </a:t>
            </a:r>
            <a:r>
              <a:rPr lang="en-US" sz="1400" dirty="0"/>
              <a:t>pieces of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16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>
                <a:cs typeface="Courier New" pitchFamily="49" charset="0"/>
              </a:rPr>
              <a:t>, with airlines offering flights from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cells)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also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pieces of data, but it’s more complex)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17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many edges</a:t>
            </a:r>
            <a:r>
              <a:rPr lang="en-US" sz="2200" dirty="0"/>
              <a:t> 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matrix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/>
              <a:t>between vertices but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br>
              <a:rPr lang="en-US" sz="2200" dirty="0"/>
            </a:br>
            <a:r>
              <a:rPr lang="en-US" sz="2200" dirty="0"/>
              <a:t>(&lt; 10,000 vertices).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list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rgbClr val="006666"/>
                </a:solidFill>
              </a:rPr>
              <a:t>few edges</a:t>
            </a:r>
            <a:r>
              <a:rPr lang="en-US" sz="2200" dirty="0"/>
              <a:t> between vertices and lots of vertices (&gt; 10,000 </a:t>
            </a:r>
            <a:r>
              <a:rPr lang="en-US" sz="2200" dirty="0" err="1"/>
              <a:t>verices</a:t>
            </a:r>
            <a:r>
              <a:rPr lang="en-US" sz="2200" dirty="0"/>
              <a:t>).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few edges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sparse graph</a:t>
            </a:r>
            <a:r>
              <a:rPr lang="en-US" sz="2200" dirty="0"/>
              <a:t>”.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18</a:t>
            </a:fld>
            <a:endParaRPr lang="en-US"/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Dense(r)</a:t>
            </a:r>
            <a:r>
              <a:rPr lang="en-US" dirty="0"/>
              <a:t>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9" y="2453779"/>
            <a:ext cx="3810000" cy="3590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6568"/>
          <a:stretch/>
        </p:blipFill>
        <p:spPr>
          <a:xfrm>
            <a:off x="5164822" y="842044"/>
            <a:ext cx="3895288" cy="39784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9794" y="4723104"/>
            <a:ext cx="260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Friendships on</a:t>
            </a:r>
            <a:br>
              <a:rPr lang="en-US" sz="2000" dirty="0"/>
            </a:br>
            <a:r>
              <a:rPr lang="en-US" sz="2000" dirty="0"/>
              <a:t>Facebook for people</a:t>
            </a:r>
            <a:br>
              <a:rPr lang="en-US" sz="2000" dirty="0"/>
            </a:br>
            <a:r>
              <a:rPr lang="en-US" sz="2000" dirty="0"/>
              <a:t>from Caltech.</a:t>
            </a:r>
          </a:p>
        </p:txBody>
      </p:sp>
    </p:spTree>
    <p:extLst>
      <p:ext uri="{BB962C8B-B14F-4D97-AF65-F5344CB8AC3E}">
        <p14:creationId xmlns:p14="http://schemas.microsoft.com/office/powerpoint/2010/main" val="188992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19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881688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(Intra-website links)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53732-80B2-48B6-BA95-A668949CB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3" y="786809"/>
            <a:ext cx="8143707" cy="5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20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trees!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graph traversals: </a:t>
            </a:r>
            <a:br>
              <a:rPr lang="en-US" sz="2200" dirty="0"/>
            </a:br>
            <a:r>
              <a:rPr lang="en-US" sz="2200" dirty="0">
                <a:solidFill>
                  <a:srgbClr val="7030A0"/>
                </a:solidFill>
              </a:rPr>
              <a:t>Depth-first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7030A0"/>
                </a:solidFill>
              </a:rPr>
              <a:t>Breadth-first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Depth-first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>
                <a:solidFill>
                  <a:srgbClr val="FF0000"/>
                </a:solidFill>
              </a:rPr>
              <a:t>dead end </a:t>
            </a:r>
            <a:r>
              <a:rPr lang="en-US" sz="1800" dirty="0">
                <a:solidFill>
                  <a:schemeClr val="tx1"/>
                </a:solidFill>
              </a:rPr>
              <a:t>or a </a:t>
            </a:r>
            <a:r>
              <a:rPr lang="en-US" sz="1800" dirty="0">
                <a:solidFill>
                  <a:srgbClr val="FF0000"/>
                </a:solidFill>
              </a:rPr>
              <a:t>previously-visited vertex</a:t>
            </a:r>
            <a:r>
              <a:rPr lang="en-US" sz="1800" dirty="0">
                <a:solidFill>
                  <a:schemeClr val="tx1"/>
                </a:solidFill>
              </a:rPr>
              <a:t>… then it backtrack sand tries another path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(Dead end)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(Previously visited!)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(Previously visited!)</a:t>
              </a: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Breadth-first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explores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graph in </a:t>
            </a:r>
            <a:r>
              <a:rPr lang="en-US" sz="1800" dirty="0">
                <a:solidFill>
                  <a:srgbClr val="FF0000"/>
                </a:solidFill>
              </a:rPr>
              <a:t>growing concentric circles</a:t>
            </a:r>
            <a:r>
              <a:rPr lang="en-US" sz="1800" dirty="0">
                <a:solidFill>
                  <a:schemeClr val="tx1"/>
                </a:solidFill>
              </a:rPr>
              <a:t>,  exploring all vertices 1 away from the start, then 2 away, then 3 away, etc.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1 step away</a:t>
              </a: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… and so on…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2 steps away</a:t>
              </a: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3 steps away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the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algorithm 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Depth-first Traversals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	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(Notice that it’s </a:t>
            </a:r>
            <a:r>
              <a:rPr lang="en-US" dirty="0">
                <a:solidFill>
                  <a:srgbClr val="7030A0"/>
                </a:solidFill>
              </a:rPr>
              <a:t>recursive</a:t>
            </a:r>
            <a:r>
              <a:rPr lang="en-US" dirty="0"/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30" grpId="0" animBg="1"/>
      <p:bldP spid="30" grpId="1" animBg="1"/>
      <p:bldP spid="40" grpId="0"/>
      <p:bldP spid="48" grpId="0" animBg="1"/>
      <p:bldP spid="48" grpId="1" animBg="1"/>
      <p:bldP spid="51" grpId="0" animBg="1"/>
      <p:bldP spid="61" grpId="0" animBg="1"/>
      <p:bldP spid="61" grpId="1" animBg="1"/>
      <p:bldP spid="68" grpId="0"/>
      <p:bldP spid="76" grpId="0" animBg="1"/>
      <p:bldP spid="76" grpId="1" animBg="1"/>
      <p:bldP spid="76" grpId="2" animBg="1"/>
      <p:bldP spid="78" grpId="0" animBg="1"/>
      <p:bldP spid="78" grpId="1" animBg="1"/>
      <p:bldP spid="80" grpId="0" animBg="1"/>
      <p:bldP spid="80" grpId="1" animBg="1"/>
      <p:bldP spid="86" grpId="0" animBg="1"/>
      <p:bldP spid="86" grpId="1" animBg="1"/>
      <p:bldP spid="95" grpId="0" animBg="1"/>
      <p:bldP spid="9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99" grpId="0" animBg="1"/>
      <p:bldP spid="99" grpId="1" animBg="1"/>
      <p:bldP spid="101" grpId="0" animBg="1"/>
      <p:bldP spid="101" grpId="1" animBg="1"/>
      <p:bldP spid="102" grpId="0" animBg="1"/>
      <p:bldP spid="102" grpId="1" animBg="1"/>
      <p:bldP spid="116" grpId="0" animBg="1"/>
      <p:bldP spid="116" grpId="1" animBg="1"/>
      <p:bldP spid="126" grpId="0" animBg="1"/>
      <p:bldP spid="1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67" grpId="0" animBg="1"/>
      <p:bldP spid="6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25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/>
              <a:t>visited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we don’t want to do so again!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71" grpId="0" animBg="1"/>
      <p:bldP spid="7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26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we’re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27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Traversal Challenge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Depth-first Traversal </a:t>
            </a:r>
            <a:r>
              <a:rPr lang="en-US" sz="2300" dirty="0"/>
              <a:t>look like on this graph?</a:t>
            </a:r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28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/>
              <a:t>Implementing Depth-first Traversal w/</a:t>
            </a:r>
            <a:r>
              <a:rPr lang="en-US" sz="2900" dirty="0">
                <a:solidFill>
                  <a:srgbClr val="7030A0"/>
                </a:solidFill>
              </a:rPr>
              <a:t>Stack</a:t>
            </a:r>
            <a:r>
              <a:rPr lang="en-US" sz="2900" dirty="0"/>
              <a:t>!</a:t>
            </a: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Hmmmmmmm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can also implement your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with a </a:t>
            </a:r>
            <a:r>
              <a:rPr lang="en-US" dirty="0">
                <a:solidFill>
                  <a:srgbClr val="7030A0"/>
                </a:solidFill>
              </a:rPr>
              <a:t>stack</a:t>
            </a:r>
            <a:r>
              <a:rPr lang="en-US" dirty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29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>
                <a:cs typeface="Courier New" pitchFamily="49" charset="0"/>
              </a:rPr>
              <a:t>Process 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br>
              <a:rPr lang="en-US" sz="2200" dirty="0">
                <a:cs typeface="Courier New" pitchFamily="49" charset="0"/>
              </a:rPr>
            </a:br>
            <a:r>
              <a:rPr lang="en-US" sz="2200" dirty="0">
                <a:cs typeface="Courier New" pitchFamily="49" charset="0"/>
              </a:rPr>
              <a:t>from the start vertex, </a:t>
            </a:r>
            <a:endParaRPr lang="en-US" sz="2200" dirty="0"/>
          </a:p>
          <a:p>
            <a:pPr algn="ctr"/>
            <a:endParaRPr lang="en-US" sz="1200" dirty="0">
              <a:cs typeface="Courier New" pitchFamily="49" charset="0"/>
            </a:endParaRPr>
          </a:p>
          <a:p>
            <a:pPr algn="ctr"/>
            <a:r>
              <a:rPr lang="en-US" sz="2200" dirty="0">
                <a:cs typeface="Courier New" pitchFamily="49" charset="0"/>
              </a:rPr>
              <a:t>then 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then 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etc…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</a:p>
          <a:p>
            <a:pPr algn="ctr"/>
            <a:r>
              <a:rPr lang="en-US" dirty="0">
                <a:cs typeface="Courier New" pitchFamily="49" charset="0"/>
              </a:rPr>
              <a:t>What data structure could we use to implement this?</a:t>
            </a:r>
            <a:r>
              <a:rPr lang="en-US" dirty="0"/>
              <a:t> 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Not a P,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/>
      <p:bldP spid="7075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Graphs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Facebook? Duh!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6391" y="2256486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good enough?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Google+?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238" t="-60" r="6101" b="26027"/>
          <a:stretch/>
        </p:blipFill>
        <p:spPr>
          <a:xfrm>
            <a:off x="7554259" y="1279591"/>
            <a:ext cx="1304516" cy="13078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850" y="4070228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Google Maps?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91" y="480858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Internet?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72" y="332787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Computer Animation?</a:t>
            </a:r>
          </a:p>
        </p:txBody>
      </p:sp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30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Breadth-First-Search 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startVertex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200" dirty="0"/>
              <a:t>   Add the starting vertex to our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/>
              <a:t>   Mark 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While the queue is not empty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/>
              <a:t>       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/>
              <a:t>       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/>
              <a:t>  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similar to our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queue-based maze-solving 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3" grpId="0" animBg="1"/>
      <p:bldP spid="5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c has no other edges, so we’re done with it.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 animBg="1"/>
      <p:bldP spid="85" grpId="1" animBg="1"/>
      <p:bldP spid="91" grpId="0"/>
      <p:bldP spid="93" grpId="0" animBg="1"/>
      <p:bldP spid="9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/>
              <a:t>discovered this 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75" grpId="0"/>
      <p:bldP spid="96" grpId="0"/>
      <p:bldP spid="97" grpId="0" animBg="1"/>
      <p:bldP spid="97" grpId="1" animBg="1"/>
      <p:bldP spid="108" grpId="0" animBg="1"/>
      <p:bldP spid="108" grpId="1" animBg="1"/>
      <p:bldP spid="110" grpId="0" animBg="1"/>
      <p:bldP spid="1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/>
      <p:bldP spid="90" grpId="0"/>
      <p:bldP spid="99" grpId="0" animBg="1"/>
      <p:bldP spid="9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4!</a:t>
            </a: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allAtOnce"/>
      <p:bldP spid="63" grpId="0"/>
      <p:bldP spid="79" grpId="0"/>
      <p:bldP spid="79" grpId="1"/>
      <p:bldP spid="83" grpId="0" animBg="1"/>
      <p:bldP spid="83" grpId="1" animBg="1"/>
      <p:bldP spid="97" grpId="0"/>
      <p:bldP spid="102" grpId="0" animBg="1"/>
      <p:bldP spid="102" grpId="1" animBg="1"/>
      <p:bldP spid="104" grpId="0" animBg="1"/>
      <p:bldP spid="10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/>
              <a:t>Breadth-first Traversal Challenge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like on this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37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38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39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4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an ADT that stores a set of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>
                <a:cs typeface="Courier New" pitchFamily="49" charset="0"/>
              </a:rPr>
              <a:t> and also keeps track of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between all of them.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>
              <a:cs typeface="Courier New" pitchFamily="49" charset="0"/>
            </a:endParaRPr>
          </a:p>
          <a:p>
            <a:pPr lvl="1" algn="ctr"/>
            <a:r>
              <a:rPr lang="en-US" dirty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Web pages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A50021"/>
                </a:solidFill>
              </a:rPr>
              <a:t>G</a:t>
            </a:r>
            <a:r>
              <a:rPr lang="en-US" dirty="0"/>
              <a:t> must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48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5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Each graph holds two types of items: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Vertices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Nodes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 vertex might represent a </a:t>
            </a:r>
            <a:r>
              <a:rPr lang="en-US" dirty="0">
                <a:solidFill>
                  <a:srgbClr val="0070C0"/>
                </a:solidFill>
              </a:rPr>
              <a:t>person</a:t>
            </a:r>
            <a:r>
              <a:rPr lang="en-US" dirty="0"/>
              <a:t>, a </a:t>
            </a:r>
            <a:r>
              <a:rPr lang="en-US" dirty="0">
                <a:solidFill>
                  <a:srgbClr val="0070C0"/>
                </a:solidFill>
              </a:rPr>
              <a:t>city</a:t>
            </a:r>
            <a:r>
              <a:rPr lang="en-US" dirty="0"/>
              <a:t> or a </a:t>
            </a:r>
            <a:r>
              <a:rPr lang="en-US" dirty="0">
                <a:solidFill>
                  <a:srgbClr val="0070C0"/>
                </a:solidFill>
              </a:rPr>
              <a:t>web page</a:t>
            </a:r>
            <a:r>
              <a:rPr lang="en-US" dirty="0"/>
              <a:t>.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Edges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Arcs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An edge simply </a:t>
            </a:r>
            <a:r>
              <a:rPr lang="en-US" dirty="0">
                <a:solidFill>
                  <a:srgbClr val="0070C0"/>
                </a:solidFill>
              </a:rPr>
              <a:t>connects two* vertices </a:t>
            </a:r>
            <a:r>
              <a:rPr lang="en-US" dirty="0"/>
              <a:t>to each other.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Technically, an edge could connect a vertex to itself!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51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7" grpId="0" animBg="1"/>
      <p:bldP spid="739409" grpId="0" animBg="1"/>
      <p:bldP spid="739424" grpId="0" animBg="1"/>
      <p:bldP spid="739439" grpId="0" animBg="1"/>
      <p:bldP spid="739441" grpId="0" autoUpdateAnimBg="0"/>
      <p:bldP spid="739465" grpId="0" animBg="1"/>
      <p:bldP spid="739467" grpId="0" animBg="1"/>
      <p:bldP spid="739474" grpId="0" autoUpdateAnimBg="0"/>
      <p:bldP spid="739481" grpId="0" animBg="1"/>
      <p:bldP spid="7394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52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61" grpId="0" animBg="1"/>
      <p:bldP spid="742468" grpId="0" animBg="1"/>
      <p:bldP spid="742470" grpId="0" autoUpdateAnimBg="0"/>
      <p:bldP spid="742524" grpId="0" animBg="1"/>
      <p:bldP spid="742539" grpId="0" animBg="1"/>
      <p:bldP spid="742550" grpId="0" animBg="1"/>
      <p:bldP spid="742552" grpId="0" animBg="1"/>
      <p:bldP spid="742554" grpId="0" animBg="1"/>
      <p:bldP spid="742556" grpId="0" autoUpdateAnimBg="0"/>
      <p:bldP spid="74256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53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518" grpId="0" animBg="1"/>
      <p:bldP spid="743542" grpId="0" animBg="1"/>
      <p:bldP spid="743546" grpId="0" autoUpdateAnimBg="0"/>
      <p:bldP spid="743548" grpId="0" autoUpdateAnimBg="0"/>
      <p:bldP spid="743566" grpId="0" animBg="1"/>
      <p:bldP spid="743577" grpId="0" animBg="1"/>
      <p:bldP spid="7435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from the LA vertex to NYC vertex, but not the other way </a:t>
            </a:r>
            <a:r>
              <a:rPr lang="en-US" sz="2000"/>
              <a:t>around.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There are two major types </a:t>
            </a:r>
            <a:r>
              <a:rPr lang="en-US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NYC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/>
              <a:t>In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You 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Vickie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Vickie and Ben are mutual friends on </a:t>
            </a:r>
            <a:r>
              <a:rPr lang="en-US" sz="2000" dirty="0" err="1"/>
              <a:t>FaceBook</a:t>
            </a:r>
            <a:r>
              <a:rPr lang="en-US" sz="2000" dirty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(It would be </a:t>
            </a:r>
            <a:r>
              <a:rPr lang="en-US" sz="1800" dirty="0" err="1"/>
              <a:t>kinda</a:t>
            </a:r>
            <a:r>
              <a:rPr lang="en-US" sz="1800" dirty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double-dimensional 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both dimensions 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8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vertex </a:t>
            </a:r>
            <a:r>
              <a:rPr lang="en-US" sz="2000" dirty="0">
                <a:solidFill>
                  <a:srgbClr val="A50021"/>
                </a:solidFill>
              </a:rPr>
              <a:t>0</a:t>
            </a:r>
            <a:r>
              <a:rPr lang="en-US" sz="2000" dirty="0"/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0   1   2   3   4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9911</TotalTime>
  <Words>4843</Words>
  <Application>Microsoft Office PowerPoint</Application>
  <PresentationFormat>On-screen Show (4:3)</PresentationFormat>
  <Paragraphs>1481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Comic Sans MS</vt:lpstr>
      <vt:lpstr>Courier New</vt:lpstr>
      <vt:lpstr>Times New Roman</vt:lpstr>
      <vt:lpstr>Default Design</vt:lpstr>
      <vt:lpstr>Lecture #16 – That’s all folks!</vt:lpstr>
      <vt:lpstr>Graphs</vt:lpstr>
      <vt:lpstr>PowerPoint Presentation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Dense(r)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4957</cp:revision>
  <dcterms:created xsi:type="dcterms:W3CDTF">2002-10-09T05:27:34Z</dcterms:created>
  <dcterms:modified xsi:type="dcterms:W3CDTF">2018-12-22T18:53:30Z</dcterms:modified>
</cp:coreProperties>
</file>