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ori.upc.edu.cn/photo/html/?86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2167881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例会交流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2018.10.27</a:t>
            </a:r>
            <a:endParaRPr lang="zh-CN" altLang="en-US" dirty="0"/>
          </a:p>
        </p:txBody>
      </p:sp>
      <p:pic>
        <p:nvPicPr>
          <p:cNvPr id="4" name="Picture 2" descr="http://www.upc.edu.cn/_upload/tpl/00/15/21/template21/images/logo_long2015092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30" y="404664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6300192" y="6089878"/>
            <a:ext cx="2600325" cy="551379"/>
            <a:chOff x="314325" y="6089878"/>
            <a:chExt cx="2600325" cy="551379"/>
          </a:xfrm>
        </p:grpSpPr>
        <p:pic>
          <p:nvPicPr>
            <p:cNvPr id="6" name="Picture 13" descr="http://geori.upc.edu.cn/photo/pics/20130619/1371627944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" y="6089878"/>
              <a:ext cx="486063" cy="4479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5"/>
            <p:cNvSpPr>
              <a:spLocks noChangeArrowheads="1"/>
            </p:cNvSpPr>
            <p:nvPr/>
          </p:nvSpPr>
          <p:spPr bwMode="auto">
            <a:xfrm>
              <a:off x="835322" y="6148814"/>
              <a:ext cx="2079328" cy="4924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600" dirty="0">
                  <a:latin typeface="华文行楷" pitchFamily="2" charset="-122"/>
                  <a:ea typeface="华文行楷" pitchFamily="2" charset="-122"/>
                  <a:sym typeface="华文行楷" pitchFamily="2" charset="-122"/>
                </a:rPr>
                <a:t>地球科学与技术学院</a:t>
              </a:r>
              <a:endParaRPr lang="en-US" altLang="zh-CN" sz="1600" dirty="0">
                <a:latin typeface="华文行楷" pitchFamily="2" charset="-122"/>
                <a:ea typeface="华文行楷" pitchFamily="2" charset="-122"/>
                <a:sym typeface="华文行楷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altLang="zh-CN" sz="1000" dirty="0">
                  <a:latin typeface="Times New Roman" pitchFamily="18" charset="0"/>
                  <a:ea typeface="仿宋" pitchFamily="49" charset="-122"/>
                  <a:sym typeface="Times New Roman" pitchFamily="18" charset="0"/>
                </a:rPr>
                <a:t>SCHOOL OF GEOSCIENCES</a:t>
              </a:r>
              <a:endParaRPr lang="zh-CN" altLang="en-US" sz="1800" dirty="0">
                <a:sym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8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Rand200_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样本分析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6744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836712"/>
            <a:ext cx="72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636912"/>
            <a:ext cx="72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4437112"/>
            <a:ext cx="72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61373" y="314409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C8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1373" y="1531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C7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1373" y="497244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C9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7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Rand200_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样本分析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6744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99592" y="1351801"/>
            <a:ext cx="7200000" cy="1645151"/>
            <a:chOff x="899592" y="3140968"/>
            <a:chExt cx="7200000" cy="164515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99592" y="3140968"/>
              <a:ext cx="720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851920" y="4509120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Fig.C4_C4</a:t>
              </a:r>
              <a:r>
                <a:rPr lang="zh-CN" altLang="en-US" sz="1200" dirty="0"/>
                <a:t>光谱</a:t>
              </a:r>
              <a:r>
                <a:rPr lang="zh-CN" altLang="en-US" sz="1200" dirty="0" smtClean="0"/>
                <a:t>曲线</a:t>
              </a:r>
              <a:endParaRPr lang="zh-CN" altLang="en-US" sz="1200" dirty="0"/>
            </a:p>
          </p:txBody>
        </p:sp>
      </p:grpSp>
      <p:sp>
        <p:nvSpPr>
          <p:cNvPr id="6" name="下箭头 5"/>
          <p:cNvSpPr/>
          <p:nvPr/>
        </p:nvSpPr>
        <p:spPr>
          <a:xfrm>
            <a:off x="4257276" y="3212976"/>
            <a:ext cx="484632" cy="97840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6957" y="4293096"/>
            <a:ext cx="183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C4_Pair</a:t>
            </a:r>
          </a:p>
          <a:p>
            <a:r>
              <a:rPr lang="en-US" altLang="zh-CN" dirty="0" smtClean="0"/>
              <a:t>Size =[1,206]</a:t>
            </a:r>
          </a:p>
          <a:p>
            <a:r>
              <a:rPr lang="en-US" altLang="zh-CN" dirty="0" smtClean="0"/>
              <a:t>Reshape=[2,103]</a:t>
            </a:r>
            <a:endParaRPr lang="zh-CN" altLang="en-US" dirty="0"/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网络模型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6744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5940721" cy="196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37389" y="3212976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Fig.</a:t>
            </a:r>
            <a:r>
              <a:rPr lang="zh-CN" altLang="en-US" sz="1200" dirty="0" smtClean="0"/>
              <a:t>网络层状结构</a:t>
            </a:r>
            <a:endParaRPr lang="zh-CN" altLang="en-US" sz="12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43640"/>
              </p:ext>
            </p:extLst>
          </p:nvPr>
        </p:nvGraphicFramePr>
        <p:xfrm>
          <a:off x="1187624" y="3645024"/>
          <a:ext cx="6825232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308"/>
                <a:gridCol w="1706308"/>
                <a:gridCol w="1706308"/>
                <a:gridCol w="1706308"/>
              </a:tblGrid>
              <a:tr h="23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Layer_ID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Fiter_Size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Strides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Channel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Conv1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[1,3]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[1,1]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Conv2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[1,3]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[1,1]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</a:tr>
              <a:tr h="23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Pooling1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[1,3]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[1,3]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3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Conv3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[1,3]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[1,1]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40</a:t>
                      </a:r>
                      <a:endParaRPr lang="zh-CN" altLang="en-US" sz="1400" dirty="0"/>
                    </a:p>
                  </a:txBody>
                  <a:tcPr/>
                </a:tc>
              </a:tr>
              <a:tr h="23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Conv4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[1,2]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[1,1]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40</a:t>
                      </a:r>
                      <a:endParaRPr lang="zh-CN" altLang="en-US" sz="1400" dirty="0"/>
                    </a:p>
                  </a:txBody>
                  <a:tcPr/>
                </a:tc>
              </a:tr>
              <a:tr h="23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Pooling2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[1,2]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[1,2]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238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Conv5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[2,1]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[1,1]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40</a:t>
                      </a:r>
                      <a:endParaRPr lang="zh-CN" alt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76625" y="6175341"/>
            <a:ext cx="1082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Tab.</a:t>
            </a:r>
            <a:r>
              <a:rPr lang="zh-CN" altLang="en-US" sz="1200" dirty="0" smtClean="0"/>
              <a:t>网络</a:t>
            </a:r>
            <a:r>
              <a:rPr lang="zh-CN" altLang="en-US" sz="1200" dirty="0"/>
              <a:t>参数</a:t>
            </a:r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结果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6744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研究生工作\4.PPT\1.例会\训练精度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15419"/>
            <a:ext cx="5112568" cy="380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49492" y="4818638"/>
            <a:ext cx="258756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u="sng" dirty="0" smtClean="0">
                <a:latin typeface="+mj-ea"/>
                <a:ea typeface="+mj-ea"/>
              </a:rPr>
              <a:t>训练</a:t>
            </a:r>
            <a:r>
              <a:rPr lang="zh-CN" altLang="en-US" sz="1600" dirty="0" smtClean="0"/>
              <a:t>精度：</a:t>
            </a:r>
            <a:r>
              <a:rPr lang="en-US" altLang="zh-CN" sz="1600" dirty="0" smtClean="0"/>
              <a:t>Max—&gt;0.9845</a:t>
            </a:r>
            <a:endParaRPr lang="zh-CN" altLang="en-US" sz="1600" dirty="0"/>
          </a:p>
        </p:txBody>
      </p:sp>
      <p:sp>
        <p:nvSpPr>
          <p:cNvPr id="1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19132" y="2164292"/>
            <a:ext cx="5032147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请老师批评指正</a:t>
            </a:r>
            <a:endParaRPr lang="en-US" altLang="zh-CN" sz="5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5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54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54"/>
          <p:cNvGrpSpPr/>
          <p:nvPr/>
        </p:nvGrpSpPr>
        <p:grpSpPr>
          <a:xfrm>
            <a:off x="4521806" y="5340392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5" name="L 形 4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L 形 6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7357576" y="806083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0800000">
            <a:off x="434129" y="2124604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19459845">
            <a:off x="128126" y="2869257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3259845">
            <a:off x="-541656" y="5623097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3259845">
            <a:off x="8402181" y="2346862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996433" y="3776100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962094" y="692696"/>
            <a:ext cx="5650569" cy="4122403"/>
            <a:chOff x="3072990" y="984084"/>
            <a:chExt cx="5651364" cy="4121380"/>
          </a:xfrm>
        </p:grpSpPr>
        <p:sp>
          <p:nvSpPr>
            <p:cNvPr id="15" name="矩形 14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96697" y="1046197"/>
            <a:ext cx="8747303" cy="4247261"/>
            <a:chOff x="1597639" y="1406397"/>
            <a:chExt cx="8746801" cy="4246077"/>
          </a:xfrm>
        </p:grpSpPr>
        <p:sp>
          <p:nvSpPr>
            <p:cNvPr id="19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0" name="等腰三角形 19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 bwMode="auto">
          <a:xfrm rot="9252532">
            <a:off x="7735342" y="5710421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16"/>
          <p:cNvSpPr txBox="1"/>
          <p:nvPr/>
        </p:nvSpPr>
        <p:spPr>
          <a:xfrm>
            <a:off x="3312583" y="2002358"/>
            <a:ext cx="2666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Pair</a:t>
            </a: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原理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17"/>
          <p:cNvSpPr txBox="1"/>
          <p:nvPr/>
        </p:nvSpPr>
        <p:spPr>
          <a:xfrm>
            <a:off x="3301996" y="3401562"/>
            <a:ext cx="3333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样本不足问题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解决了什么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具体过程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423518" y="1715677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195168" y="3263490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53"/>
          <p:cNvSpPr/>
          <p:nvPr/>
        </p:nvSpPr>
        <p:spPr>
          <a:xfrm rot="3259845">
            <a:off x="8595069" y="3079136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54"/>
          <p:cNvSpPr/>
          <p:nvPr/>
        </p:nvSpPr>
        <p:spPr>
          <a:xfrm rot="5050286">
            <a:off x="8083266" y="782085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98404" y="2756932"/>
            <a:ext cx="509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Deep Learning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Convolutional Neural Network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60158" y="2047412"/>
            <a:ext cx="864000" cy="864000"/>
            <a:chOff x="2517828" y="1926040"/>
            <a:chExt cx="864000" cy="864000"/>
          </a:xfrm>
        </p:grpSpPr>
        <p:sp>
          <p:nvSpPr>
            <p:cNvPr id="11" name="矩形 10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 54"/>
          <p:cNvSpPr/>
          <p:nvPr/>
        </p:nvSpPr>
        <p:spPr>
          <a:xfrm rot="20313339">
            <a:off x="854942" y="2947167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54"/>
          <p:cNvGrpSpPr/>
          <p:nvPr/>
        </p:nvGrpSpPr>
        <p:grpSpPr>
          <a:xfrm>
            <a:off x="4515044" y="5285937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15" name="L 形 14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L 形 16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8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研究生工作\4.PPT\1.例会\训练精度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84984"/>
            <a:ext cx="4444140" cy="33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 dirty="0" err="1" smtClean="0">
                <a:solidFill>
                  <a:schemeClr val="accent6">
                    <a:lumMod val="50000"/>
                  </a:schemeClr>
                </a:solidFill>
              </a:rPr>
              <a:t>PaviaU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数据的训练精度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99541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Aria\Desktop\20180812汇报\Pu_True.bm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2" y="575526"/>
            <a:ext cx="3578628" cy="58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84213"/>
              </p:ext>
            </p:extLst>
          </p:nvPr>
        </p:nvGraphicFramePr>
        <p:xfrm>
          <a:off x="4355976" y="980728"/>
          <a:ext cx="4225144" cy="25908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840768"/>
                <a:gridCol w="2016224"/>
                <a:gridCol w="136815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effectLst/>
                        </a:rPr>
                        <a:t>#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Samples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effectLst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Asphalt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effectLst/>
                        </a:rPr>
                        <a:t>6631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Meadows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effectLst/>
                        </a:rPr>
                        <a:t>18649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Gravel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2099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Trees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effectLst/>
                        </a:rPr>
                        <a:t>3064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Painted metal sheets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1345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Bare Soil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5029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Bitumen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effectLst/>
                        </a:rPr>
                        <a:t>1330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Self-Blocking Bricks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3682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>
                          <a:effectLst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Shadows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effectLst/>
                        </a:rPr>
                        <a:t>947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10622" y="5805264"/>
            <a:ext cx="2164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Pavia University </a:t>
            </a:r>
            <a:r>
              <a:rPr lang="zh-CN" altLang="en-US" sz="1600" dirty="0"/>
              <a:t>解译</a:t>
            </a:r>
            <a:r>
              <a:rPr lang="zh-CN" altLang="en-US" sz="1600" dirty="0" smtClean="0"/>
              <a:t>图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9898" y="5805264"/>
            <a:ext cx="248497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/>
              <a:t>训练精度：</a:t>
            </a:r>
            <a:r>
              <a:rPr lang="en-US" altLang="zh-CN" sz="1600" dirty="0" smtClean="0"/>
              <a:t>Max—&gt;0.9845</a:t>
            </a:r>
            <a:endParaRPr lang="zh-CN" altLang="en-US" sz="1600" dirty="0"/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5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Pair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实验概况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6744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603" y="1340768"/>
            <a:ext cx="393569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每类选取</a:t>
            </a:r>
            <a:r>
              <a:rPr lang="en-US" altLang="zh-CN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个样本用于训练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种类别总计</a:t>
            </a:r>
            <a:r>
              <a:rPr lang="en-US" altLang="zh-CN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1800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个样本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实验结果：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0.6~0.85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（训练精度）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8355" y="1540823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已有的认识：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0603" y="4172887"/>
            <a:ext cx="393569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每类选取</a:t>
            </a:r>
            <a:r>
              <a:rPr lang="en-US" altLang="zh-CN" u="sng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个样本用于训练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种类别总计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1800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个样本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Pair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方法，将样本扩展为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401400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实验结果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0.98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训练精度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9951" y="4372942"/>
            <a:ext cx="19255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Pair</a:t>
            </a:r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实验：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944413" y="2564904"/>
            <a:ext cx="648072" cy="130837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279951" y="2744344"/>
            <a:ext cx="2477852" cy="612648"/>
          </a:xfrm>
          <a:prstGeom prst="wedgeRoundRectCallout">
            <a:avLst>
              <a:gd name="adj1" fmla="val 144446"/>
              <a:gd name="adj2" fmla="val 26012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扩展为原来的</a:t>
            </a:r>
            <a:r>
              <a:rPr lang="en-US" altLang="zh-CN" sz="3200" b="1" dirty="0" smtClean="0">
                <a:solidFill>
                  <a:srgbClr val="FF0000"/>
                </a:solidFill>
                <a:latin typeface="+mj-ea"/>
                <a:ea typeface="+mj-ea"/>
              </a:rPr>
              <a:t>223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倍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4168" y="4634552"/>
            <a:ext cx="1008112" cy="522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算法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的步骤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6744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609244" y="1988840"/>
            <a:ext cx="3868129" cy="544832"/>
            <a:chOff x="609244" y="1555716"/>
            <a:chExt cx="3868129" cy="544832"/>
          </a:xfrm>
        </p:grpSpPr>
        <p:sp>
          <p:nvSpPr>
            <p:cNvPr id="5" name="矩形 4"/>
            <p:cNvSpPr/>
            <p:nvPr/>
          </p:nvSpPr>
          <p:spPr>
            <a:xfrm>
              <a:off x="1339278" y="1556792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948642" y="1556792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583513" y="1556792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7505" y="157732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19091" y="1555717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244" y="1640611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C1:</a:t>
              </a:r>
              <a:endParaRPr lang="zh-CN" altLang="en-US" dirty="0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115616" y="1555716"/>
              <a:ext cx="155448" cy="504057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4278252" y="1555716"/>
              <a:ext cx="199121" cy="50513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15244" y="2060848"/>
                <a:ext cx="2030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𝑆𝑖𝑧𝑒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zh-CN" i="1" dirty="0" smtClean="0"/>
                  <a:t>[1,200]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44" y="2060848"/>
                <a:ext cx="203081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7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609244" y="2672587"/>
            <a:ext cx="3868129" cy="544832"/>
            <a:chOff x="609244" y="2239463"/>
            <a:chExt cx="3868129" cy="544832"/>
          </a:xfrm>
        </p:grpSpPr>
        <p:sp>
          <p:nvSpPr>
            <p:cNvPr id="16" name="矩形 15"/>
            <p:cNvSpPr/>
            <p:nvPr/>
          </p:nvSpPr>
          <p:spPr>
            <a:xfrm>
              <a:off x="1339278" y="2240539"/>
              <a:ext cx="504056" cy="50405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48642" y="2240539"/>
              <a:ext cx="504056" cy="50405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83513" y="2240539"/>
              <a:ext cx="504056" cy="50405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7505" y="226107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19091" y="2239464"/>
              <a:ext cx="504056" cy="50405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244" y="232435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C2:</a:t>
              </a:r>
              <a:endParaRPr lang="zh-CN" altLang="en-US" dirty="0"/>
            </a:p>
          </p:txBody>
        </p:sp>
        <p:sp>
          <p:nvSpPr>
            <p:cNvPr id="22" name="左大括号 21"/>
            <p:cNvSpPr/>
            <p:nvPr/>
          </p:nvSpPr>
          <p:spPr>
            <a:xfrm>
              <a:off x="1115616" y="2239463"/>
              <a:ext cx="155448" cy="504057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>
              <a:off x="4278252" y="2239463"/>
              <a:ext cx="199121" cy="505132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9244" y="4096905"/>
            <a:ext cx="3868129" cy="544832"/>
            <a:chOff x="609244" y="3663781"/>
            <a:chExt cx="3868129" cy="544832"/>
          </a:xfrm>
        </p:grpSpPr>
        <p:sp>
          <p:nvSpPr>
            <p:cNvPr id="26" name="矩形 25"/>
            <p:cNvSpPr/>
            <p:nvPr/>
          </p:nvSpPr>
          <p:spPr>
            <a:xfrm>
              <a:off x="1339278" y="3664857"/>
              <a:ext cx="504056" cy="504056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48642" y="3664857"/>
              <a:ext cx="504056" cy="504056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583513" y="3664857"/>
              <a:ext cx="504056" cy="504056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7505" y="368539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719091" y="3663782"/>
              <a:ext cx="504056" cy="504056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244" y="374867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C9:</a:t>
              </a:r>
              <a:endParaRPr lang="zh-CN" altLang="en-US" dirty="0"/>
            </a:p>
          </p:txBody>
        </p:sp>
        <p:sp>
          <p:nvSpPr>
            <p:cNvPr id="32" name="左大括号 31"/>
            <p:cNvSpPr/>
            <p:nvPr/>
          </p:nvSpPr>
          <p:spPr>
            <a:xfrm>
              <a:off x="1115616" y="3663781"/>
              <a:ext cx="155448" cy="504057"/>
            </a:xfrm>
            <a:prstGeom prst="leftBrac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33" name="右大括号 32"/>
            <p:cNvSpPr/>
            <p:nvPr/>
          </p:nvSpPr>
          <p:spPr>
            <a:xfrm>
              <a:off x="4278252" y="3663781"/>
              <a:ext cx="199121" cy="505132"/>
            </a:xfrm>
            <a:prstGeom prst="rightBrac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19919" y="3140968"/>
            <a:ext cx="3868129" cy="505132"/>
            <a:chOff x="761644" y="2141240"/>
            <a:chExt cx="3868129" cy="505132"/>
          </a:xfrm>
        </p:grpSpPr>
        <p:sp>
          <p:nvSpPr>
            <p:cNvPr id="60" name="矩形 59"/>
            <p:cNvSpPr/>
            <p:nvPr/>
          </p:nvSpPr>
          <p:spPr>
            <a:xfrm>
              <a:off x="1491678" y="2142316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1644" y="2226135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C1:</a:t>
              </a:r>
              <a:endParaRPr lang="zh-CN" altLang="en-US" dirty="0"/>
            </a:p>
          </p:txBody>
        </p:sp>
        <p:sp>
          <p:nvSpPr>
            <p:cNvPr id="62" name="左大括号 61"/>
            <p:cNvSpPr/>
            <p:nvPr/>
          </p:nvSpPr>
          <p:spPr>
            <a:xfrm>
              <a:off x="1268016" y="2141240"/>
              <a:ext cx="155448" cy="504057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右大括号 62"/>
            <p:cNvSpPr/>
            <p:nvPr/>
          </p:nvSpPr>
          <p:spPr>
            <a:xfrm>
              <a:off x="4430652" y="2141240"/>
              <a:ext cx="199121" cy="50513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箭头连接符 66"/>
          <p:cNvCxnSpPr/>
          <p:nvPr/>
        </p:nvCxnSpPr>
        <p:spPr>
          <a:xfrm>
            <a:off x="2175139" y="1628800"/>
            <a:ext cx="56226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0" idx="0"/>
          </p:cNvCxnSpPr>
          <p:nvPr/>
        </p:nvCxnSpPr>
        <p:spPr>
          <a:xfrm flipV="1">
            <a:off x="1601981" y="2348880"/>
            <a:ext cx="1135420" cy="793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2783046" y="2073735"/>
            <a:ext cx="1633565" cy="514714"/>
            <a:chOff x="5513820" y="3239398"/>
            <a:chExt cx="1633565" cy="514714"/>
          </a:xfrm>
        </p:grpSpPr>
        <p:sp>
          <p:nvSpPr>
            <p:cNvPr id="75" name="矩形 74"/>
            <p:cNvSpPr/>
            <p:nvPr/>
          </p:nvSpPr>
          <p:spPr>
            <a:xfrm>
              <a:off x="5737482" y="3240474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6" name="左大括号 75"/>
            <p:cNvSpPr/>
            <p:nvPr/>
          </p:nvSpPr>
          <p:spPr>
            <a:xfrm>
              <a:off x="5513820" y="3239398"/>
              <a:ext cx="155448" cy="504057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右大括号 76"/>
            <p:cNvSpPr/>
            <p:nvPr/>
          </p:nvSpPr>
          <p:spPr>
            <a:xfrm>
              <a:off x="6948264" y="3239398"/>
              <a:ext cx="199121" cy="50513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386463" y="3250056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cxnSp>
        <p:nvCxnSpPr>
          <p:cNvPr id="81" name="直接箭头连接符 80"/>
          <p:cNvCxnSpPr>
            <a:endCxn id="60" idx="0"/>
          </p:cNvCxnSpPr>
          <p:nvPr/>
        </p:nvCxnSpPr>
        <p:spPr>
          <a:xfrm>
            <a:off x="1601981" y="1628800"/>
            <a:ext cx="0" cy="1513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724128" y="218661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cxnSp>
        <p:nvCxnSpPr>
          <p:cNvPr id="99" name="直接箭头连接符 98"/>
          <p:cNvCxnSpPr/>
          <p:nvPr/>
        </p:nvCxnSpPr>
        <p:spPr>
          <a:xfrm flipV="1">
            <a:off x="1616877" y="2331846"/>
            <a:ext cx="1135420" cy="793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2745075" y="1665342"/>
            <a:ext cx="722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2783298" y="2082897"/>
            <a:ext cx="1633565" cy="514714"/>
            <a:chOff x="5513820" y="3239398"/>
            <a:chExt cx="1633565" cy="514714"/>
          </a:xfrm>
        </p:grpSpPr>
        <p:sp>
          <p:nvSpPr>
            <p:cNvPr id="103" name="矩形 102"/>
            <p:cNvSpPr/>
            <p:nvPr/>
          </p:nvSpPr>
          <p:spPr>
            <a:xfrm>
              <a:off x="5737482" y="3240474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04" name="左大括号 103"/>
            <p:cNvSpPr/>
            <p:nvPr/>
          </p:nvSpPr>
          <p:spPr>
            <a:xfrm>
              <a:off x="5513820" y="3239398"/>
              <a:ext cx="155448" cy="504057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右大括号 104"/>
            <p:cNvSpPr/>
            <p:nvPr/>
          </p:nvSpPr>
          <p:spPr>
            <a:xfrm>
              <a:off x="6948264" y="3239398"/>
              <a:ext cx="199121" cy="50513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6386463" y="3250056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724955" y="277451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750661" y="3420397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724128" y="4561602"/>
            <a:ext cx="27462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C1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200*199 = 39800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546194" y="5302283"/>
            <a:ext cx="31021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对总共</a:t>
            </a:r>
            <a:r>
              <a:rPr lang="en-US" altLang="zh-CN" dirty="0" smtClean="0"/>
              <a:t>9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39800*9 =358200</a:t>
            </a:r>
          </a:p>
        </p:txBody>
      </p:sp>
      <p:sp>
        <p:nvSpPr>
          <p:cNvPr id="5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5E-6 0.354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5E-6 -0.1236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38211 0.0027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9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6 L 0.38211 0.0958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97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13" grpId="0"/>
      <p:bldP spid="13" grpId="1"/>
      <p:bldP spid="98" grpId="0"/>
      <p:bldP spid="107" grpId="0"/>
      <p:bldP spid="108" grpId="0"/>
      <p:bldP spid="108" grpId="1"/>
      <p:bldP spid="110" grpId="0" animBg="1"/>
      <p:bldP spid="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算法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的步骤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6744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609244" y="1988840"/>
            <a:ext cx="3868129" cy="544832"/>
            <a:chOff x="609244" y="1555716"/>
            <a:chExt cx="3868129" cy="544832"/>
          </a:xfrm>
        </p:grpSpPr>
        <p:sp>
          <p:nvSpPr>
            <p:cNvPr id="5" name="矩形 4"/>
            <p:cNvSpPr/>
            <p:nvPr/>
          </p:nvSpPr>
          <p:spPr>
            <a:xfrm>
              <a:off x="1339278" y="1556792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948642" y="1556792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583513" y="1556792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7505" y="157732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19091" y="1555717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244" y="1640611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C1:</a:t>
              </a:r>
              <a:endParaRPr lang="zh-CN" altLang="en-US" dirty="0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115616" y="1555716"/>
              <a:ext cx="155448" cy="504057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4278252" y="1555716"/>
              <a:ext cx="199121" cy="50513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9244" y="4468344"/>
            <a:ext cx="3868129" cy="544832"/>
            <a:chOff x="609244" y="2239463"/>
            <a:chExt cx="3868129" cy="544832"/>
          </a:xfrm>
        </p:grpSpPr>
        <p:sp>
          <p:nvSpPr>
            <p:cNvPr id="16" name="矩形 15"/>
            <p:cNvSpPr/>
            <p:nvPr/>
          </p:nvSpPr>
          <p:spPr>
            <a:xfrm>
              <a:off x="1339278" y="2240539"/>
              <a:ext cx="504056" cy="50405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</a:t>
              </a:r>
              <a:endPara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48642" y="2240539"/>
              <a:ext cx="504056" cy="50405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</a:t>
              </a:r>
              <a:endPara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83513" y="2240539"/>
              <a:ext cx="504056" cy="50405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</a:t>
              </a:r>
              <a:endPara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7505" y="226107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19091" y="2239464"/>
              <a:ext cx="504056" cy="50405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244" y="232435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C2:</a:t>
              </a:r>
              <a:endParaRPr lang="zh-CN" altLang="en-US" dirty="0"/>
            </a:p>
          </p:txBody>
        </p:sp>
        <p:sp>
          <p:nvSpPr>
            <p:cNvPr id="22" name="左大括号 21"/>
            <p:cNvSpPr/>
            <p:nvPr/>
          </p:nvSpPr>
          <p:spPr>
            <a:xfrm>
              <a:off x="1115616" y="2239463"/>
              <a:ext cx="155448" cy="504057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>
              <a:off x="4278252" y="2239463"/>
              <a:ext cx="199121" cy="505132"/>
            </a:xfrm>
            <a:prstGeom prst="righ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9244" y="5373216"/>
            <a:ext cx="3868129" cy="544832"/>
            <a:chOff x="609244" y="3663781"/>
            <a:chExt cx="3868129" cy="544832"/>
          </a:xfrm>
        </p:grpSpPr>
        <p:sp>
          <p:nvSpPr>
            <p:cNvPr id="26" name="矩形 25"/>
            <p:cNvSpPr/>
            <p:nvPr/>
          </p:nvSpPr>
          <p:spPr>
            <a:xfrm>
              <a:off x="1339278" y="3664857"/>
              <a:ext cx="504056" cy="504056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48642" y="3664857"/>
              <a:ext cx="504056" cy="504056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583513" y="3664857"/>
              <a:ext cx="504056" cy="504056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7505" y="368539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719091" y="3663782"/>
              <a:ext cx="504056" cy="504056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244" y="374867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C9:</a:t>
              </a:r>
              <a:endParaRPr lang="zh-CN" altLang="en-US" dirty="0"/>
            </a:p>
          </p:txBody>
        </p:sp>
        <p:sp>
          <p:nvSpPr>
            <p:cNvPr id="32" name="左大括号 31"/>
            <p:cNvSpPr/>
            <p:nvPr/>
          </p:nvSpPr>
          <p:spPr>
            <a:xfrm>
              <a:off x="1115616" y="3663781"/>
              <a:ext cx="155448" cy="504057"/>
            </a:xfrm>
            <a:prstGeom prst="leftBrac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33" name="右大括号 32"/>
            <p:cNvSpPr/>
            <p:nvPr/>
          </p:nvSpPr>
          <p:spPr>
            <a:xfrm>
              <a:off x="4278252" y="3663781"/>
              <a:ext cx="199121" cy="505132"/>
            </a:xfrm>
            <a:prstGeom prst="rightBrac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cxnSp>
        <p:nvCxnSpPr>
          <p:cNvPr id="25" name="直接箭头连接符 24"/>
          <p:cNvCxnSpPr>
            <a:stCxn id="5" idx="2"/>
          </p:cNvCxnSpPr>
          <p:nvPr/>
        </p:nvCxnSpPr>
        <p:spPr>
          <a:xfrm>
            <a:off x="1591306" y="2493972"/>
            <a:ext cx="0" cy="574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591306" y="3108660"/>
            <a:ext cx="0" cy="68038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147505" y="2851303"/>
            <a:ext cx="1633565" cy="514714"/>
            <a:chOff x="5513820" y="3239398"/>
            <a:chExt cx="1633565" cy="514714"/>
          </a:xfrm>
        </p:grpSpPr>
        <p:sp>
          <p:nvSpPr>
            <p:cNvPr id="66" name="矩形 65"/>
            <p:cNvSpPr/>
            <p:nvPr/>
          </p:nvSpPr>
          <p:spPr>
            <a:xfrm>
              <a:off x="5737482" y="3240474"/>
              <a:ext cx="50405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9" name="左大括号 68"/>
            <p:cNvSpPr/>
            <p:nvPr/>
          </p:nvSpPr>
          <p:spPr>
            <a:xfrm>
              <a:off x="5513820" y="3239398"/>
              <a:ext cx="155448" cy="504057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右大括号 69"/>
            <p:cNvSpPr/>
            <p:nvPr/>
          </p:nvSpPr>
          <p:spPr>
            <a:xfrm>
              <a:off x="6948264" y="3239398"/>
              <a:ext cx="199121" cy="50513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386463" y="3250056"/>
              <a:ext cx="504056" cy="50405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</a:t>
              </a:r>
              <a:endPara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63688" y="3108660"/>
            <a:ext cx="13238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80112" y="286196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C0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80112" y="3789040"/>
            <a:ext cx="2598788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样本平衡问题：</a:t>
            </a:r>
            <a:endParaRPr lang="en-US" altLang="zh-CN" dirty="0" smtClean="0"/>
          </a:p>
          <a:p>
            <a:r>
              <a:rPr lang="en-US" altLang="zh-CN" dirty="0" smtClean="0"/>
              <a:t>-------------------------------</a:t>
            </a:r>
          </a:p>
          <a:p>
            <a:r>
              <a:rPr lang="en-US" altLang="zh-CN" dirty="0" smtClean="0"/>
              <a:t>C0</a:t>
            </a:r>
            <a:r>
              <a:rPr lang="zh-CN" altLang="en-US" dirty="0" smtClean="0"/>
              <a:t>类数量：</a:t>
            </a:r>
            <a:r>
              <a:rPr lang="en-US" altLang="zh-CN" dirty="0" smtClean="0"/>
              <a:t>200*200*8*9</a:t>
            </a:r>
          </a:p>
          <a:p>
            <a:r>
              <a:rPr lang="en-US" altLang="zh-CN" dirty="0" smtClean="0"/>
              <a:t>C1~9</a:t>
            </a:r>
            <a:r>
              <a:rPr lang="zh-CN" altLang="en-US" dirty="0" smtClean="0"/>
              <a:t>类数量：</a:t>
            </a:r>
            <a:r>
              <a:rPr lang="en-US" altLang="zh-CN" dirty="0" smtClean="0"/>
              <a:t>200*199</a:t>
            </a:r>
          </a:p>
          <a:p>
            <a:r>
              <a:rPr lang="en-US" altLang="zh-CN" dirty="0" smtClean="0"/>
              <a:t>-------------------------------</a:t>
            </a:r>
          </a:p>
          <a:p>
            <a:r>
              <a:rPr lang="en-US" altLang="zh-CN" dirty="0" smtClean="0"/>
              <a:t>199/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8*9</a:t>
            </a:r>
            <a:r>
              <a:rPr lang="zh-CN" altLang="en-US" dirty="0" smtClean="0"/>
              <a:t>） </a:t>
            </a:r>
            <a:r>
              <a:rPr lang="en-US" altLang="zh-CN" dirty="0"/>
              <a:t>= </a:t>
            </a:r>
            <a:r>
              <a:rPr lang="en-US" altLang="zh-CN" dirty="0" smtClean="0"/>
              <a:t>2.7638889</a:t>
            </a:r>
          </a:p>
          <a:p>
            <a:r>
              <a:rPr lang="en-US" altLang="zh-CN" dirty="0" smtClean="0"/>
              <a:t>-------------------------------</a:t>
            </a:r>
          </a:p>
          <a:p>
            <a:r>
              <a:rPr lang="zh-CN" altLang="en-US" dirty="0" smtClean="0"/>
              <a:t>其他类别随机选取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-------------------------------</a:t>
            </a:r>
            <a:endParaRPr lang="en-US" altLang="zh-CN" dirty="0"/>
          </a:p>
        </p:txBody>
      </p:sp>
      <p:sp>
        <p:nvSpPr>
          <p:cNvPr id="7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5E-6 -0.09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34218 -0.0074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72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16"/>
          <p:cNvSpPr txBox="1"/>
          <p:nvPr/>
        </p:nvSpPr>
        <p:spPr>
          <a:xfrm>
            <a:off x="4023675" y="2015049"/>
            <a:ext cx="1422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实验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17"/>
          <p:cNvSpPr txBox="1"/>
          <p:nvPr/>
        </p:nvSpPr>
        <p:spPr>
          <a:xfrm>
            <a:off x="3301996" y="3401562"/>
            <a:ext cx="33334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样本问题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423518" y="1715677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195168" y="3263490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53"/>
          <p:cNvSpPr/>
          <p:nvPr/>
        </p:nvSpPr>
        <p:spPr>
          <a:xfrm rot="3259845">
            <a:off x="8595069" y="3079136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54"/>
          <p:cNvSpPr/>
          <p:nvPr/>
        </p:nvSpPr>
        <p:spPr>
          <a:xfrm rot="5050286">
            <a:off x="8083266" y="782085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98404" y="2756932"/>
            <a:ext cx="509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Deep Learning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Convolutional Neural Network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60158" y="2047412"/>
            <a:ext cx="864000" cy="864000"/>
            <a:chOff x="2517828" y="1926040"/>
            <a:chExt cx="864000" cy="864000"/>
          </a:xfrm>
        </p:grpSpPr>
        <p:sp>
          <p:nvSpPr>
            <p:cNvPr id="11" name="矩形 10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任意多边形 54"/>
          <p:cNvSpPr/>
          <p:nvPr/>
        </p:nvSpPr>
        <p:spPr>
          <a:xfrm rot="20313339">
            <a:off x="854942" y="2947167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54"/>
          <p:cNvGrpSpPr/>
          <p:nvPr/>
        </p:nvGrpSpPr>
        <p:grpSpPr>
          <a:xfrm>
            <a:off x="4515044" y="5285937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15" name="L 形 14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L 形 16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6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50"/>
                            </p:stCondLst>
                            <p:childTnLst>
                              <p:par>
                                <p:cTn id="4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Rand200_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样本分析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6744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F:\陈伟民Matlab\高光谱数据\Pavia U\C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20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陈伟民Matlab\高光谱数据\Pavia U\C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2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陈伟民Matlab\高光谱数据\Pavia U\C3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37112"/>
            <a:ext cx="72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61373" y="314409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C2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1373" y="1531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C1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1373" y="497244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C3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9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99541" y="372566"/>
            <a:ext cx="172244" cy="19843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585663" y="292586"/>
            <a:ext cx="3014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Rand200_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样本分析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6744" y="692696"/>
            <a:ext cx="29203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836712"/>
            <a:ext cx="72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636912"/>
            <a:ext cx="72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4437112"/>
            <a:ext cx="72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61373" y="314409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C5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1373" y="1531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C4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1373" y="497244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C6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144</TotalTime>
  <Words>402</Words>
  <Application>Microsoft Office PowerPoint</Application>
  <PresentationFormat>全屏显示(4:3)</PresentationFormat>
  <Paragraphs>173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主管人员</vt:lpstr>
      <vt:lpstr>例会交流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例会交流</dc:title>
  <dc:creator>Aria</dc:creator>
  <cp:lastModifiedBy>2012</cp:lastModifiedBy>
  <cp:revision>31</cp:revision>
  <dcterms:created xsi:type="dcterms:W3CDTF">2018-10-26T11:29:27Z</dcterms:created>
  <dcterms:modified xsi:type="dcterms:W3CDTF">2018-10-27T02:57:47Z</dcterms:modified>
</cp:coreProperties>
</file>