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Synthetic Financial Datasets For Fraud Detection</a:t>
            </a:r>
            <a:br>
              <a:rPr lang="en-US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215812"/>
            <a:ext cx="4941770" cy="767738"/>
          </a:xfrm>
        </p:spPr>
        <p:txBody>
          <a:bodyPr>
            <a:normAutofit/>
          </a:bodyPr>
          <a:lstStyle/>
          <a:p>
            <a:r>
              <a:rPr lang="en-US" altLang="zh-TW" dirty="0"/>
              <a:t>Springboard Capstone Project</a:t>
            </a:r>
            <a:endParaRPr lang="en-US" dirty="0"/>
          </a:p>
          <a:p>
            <a:r>
              <a:rPr lang="en-US" dirty="0"/>
              <a:t>Melody</a:t>
            </a:r>
            <a:r>
              <a:rPr lang="zh-TW" altLang="en-US" dirty="0"/>
              <a:t> </a:t>
            </a:r>
            <a:r>
              <a:rPr lang="en-US" altLang="zh-TW" dirty="0"/>
              <a:t>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Modeling selection</a:t>
            </a:r>
          </a:p>
          <a:p>
            <a:pPr marL="285750" indent="-285750" algn="l">
              <a:lnSpc>
                <a:spcPct val="150000"/>
              </a:lnSpc>
              <a:buClr>
                <a:srgbClr val="00B0F0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Recommendation / Limitation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Synthetic Financial Datasets For Fraud Detection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Autofit/>
          </a:bodyPr>
          <a:lstStyle/>
          <a:p>
            <a:r>
              <a:rPr lang="en-US" sz="1600" u="sng" dirty="0"/>
              <a:t>Problem</a:t>
            </a:r>
            <a:r>
              <a:rPr lang="en-US" sz="1600" dirty="0"/>
              <a:t>: Financial companies are looking for ways to detect fraudulent transactions so that customers are not charged for items they did not purchase.</a:t>
            </a:r>
          </a:p>
          <a:p>
            <a:r>
              <a:rPr lang="en-US" altLang="zh-TW" sz="1600" u="sng" dirty="0"/>
              <a:t>Goal:</a:t>
            </a:r>
            <a:r>
              <a:rPr lang="en-US" altLang="zh-TW" sz="1600" dirty="0"/>
              <a:t> To implement machine learning models to detect fraudulent transactions and find out the factors that have a direct impact on the fraud.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Synthetic Financial Datasets For Fraud Detection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C1775B-73E7-A55C-55F2-1EA0D870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/ Exploratory Data Analysis (1/2)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E833B35-1AF9-D675-40E2-5C7CD57C3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409151"/>
            <a:ext cx="2882475" cy="823912"/>
          </a:xfrm>
        </p:spPr>
        <p:txBody>
          <a:bodyPr/>
          <a:lstStyle/>
          <a:p>
            <a:r>
              <a:rPr lang="en-US" sz="2100" dirty="0"/>
              <a:t>Where is the data source?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6C26B1E7-48F5-187E-9BD1-9DE782C3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3" y="3624938"/>
            <a:ext cx="2882475" cy="1997867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This synthetic dataset is generated by the </a:t>
            </a:r>
            <a:r>
              <a:rPr lang="en-US" sz="1600" dirty="0" err="1"/>
              <a:t>PaySim</a:t>
            </a:r>
            <a:r>
              <a:rPr lang="en-US" sz="1600" dirty="0"/>
              <a:t> mobile money simulator from Kaggle. 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56881F-C740-8535-0F67-296240B12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91154" y="2409151"/>
            <a:ext cx="2896671" cy="823912"/>
          </a:xfrm>
        </p:spPr>
        <p:txBody>
          <a:bodyPr/>
          <a:lstStyle/>
          <a:p>
            <a:r>
              <a:rPr lang="en-US" sz="2100" dirty="0"/>
              <a:t>What are the types of transaction? 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40BBC597-A725-E274-3FB4-064DC75A44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521797" y="3424474"/>
            <a:ext cx="3152431" cy="2408001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2A68A8-B235-A30C-0038-AFEA0128241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2409151"/>
            <a:ext cx="2882475" cy="823912"/>
          </a:xfrm>
        </p:spPr>
        <p:txBody>
          <a:bodyPr/>
          <a:lstStyle/>
          <a:p>
            <a:r>
              <a:rPr lang="en-US" altLang="zh-TW" sz="2100" dirty="0"/>
              <a:t>What are fraudulent transactions?</a:t>
            </a:r>
            <a:endParaRPr lang="en-US" sz="2100" dirty="0"/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456DC14D-4F3B-6F9C-64D5-4D7129A8F02A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8019084" y="3424474"/>
            <a:ext cx="3153752" cy="290402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7108E-F294-3D85-87ED-2E2FB680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20D80-AF92-E64B-1716-BDCE8A9C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Synthetic Financial Datasets For Fraud Detection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CFF7-80FF-2BAA-E595-3E6531B4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4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C1775B-73E7-A55C-55F2-1EA0D870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/ Exploratory Data Analysis (2/2)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E833B35-1AF9-D675-40E2-5C7CD57C3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6125" y="2502456"/>
            <a:ext cx="2882475" cy="823912"/>
          </a:xfrm>
        </p:spPr>
        <p:txBody>
          <a:bodyPr/>
          <a:lstStyle/>
          <a:p>
            <a:r>
              <a:rPr lang="en-US" sz="2100" dirty="0"/>
              <a:t>What types of transactions are flagged as fraud in system?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4B51180-F134-DCD9-B12D-49D4034C83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6449" y="3414583"/>
            <a:ext cx="3292151" cy="2941767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56881F-C740-8535-0F67-296240B12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77557" y="2329659"/>
            <a:ext cx="2896671" cy="823912"/>
          </a:xfrm>
        </p:spPr>
        <p:txBody>
          <a:bodyPr/>
          <a:lstStyle/>
          <a:p>
            <a:r>
              <a:rPr lang="en-US" sz="2100" dirty="0"/>
              <a:t>Does timing have any impact on fraud?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2A68A8-B235-A30C-0038-AFEA0128241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2502456"/>
            <a:ext cx="2882475" cy="823912"/>
          </a:xfrm>
        </p:spPr>
        <p:txBody>
          <a:bodyPr/>
          <a:lstStyle/>
          <a:p>
            <a:r>
              <a:rPr lang="en-US" sz="2100" dirty="0"/>
              <a:t>How about fraud transactions vs valid transactions in hours?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7108E-F294-3D85-87ED-2E2FB680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20D80-AF92-E64B-1716-BDCE8A9C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Synthetic Financial Datasets For Fraud Detection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CFF7-80FF-2BAA-E595-3E6531B4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8F3B5F-D47F-A0B1-9AE5-E78CEBDB56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266094" y="3490271"/>
            <a:ext cx="3590282" cy="2527425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049619C-F5DE-4B86-08CC-B50A89FD910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4"/>
          <a:stretch>
            <a:fillRect/>
          </a:stretch>
        </p:blipFill>
        <p:spPr>
          <a:xfrm>
            <a:off x="8066421" y="3531634"/>
            <a:ext cx="3468168" cy="2403816"/>
          </a:xfrm>
        </p:spPr>
      </p:pic>
    </p:spTree>
    <p:extLst>
      <p:ext uri="{BB962C8B-B14F-4D97-AF65-F5344CB8AC3E}">
        <p14:creationId xmlns:p14="http://schemas.microsoft.com/office/powerpoint/2010/main" val="91979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4961858-84C0-9D37-A0C2-E70F7022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83" y="224830"/>
            <a:ext cx="8421688" cy="1325563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E67DA59E-23F6-BCE1-75DD-648EA6B38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894" y="2137671"/>
            <a:ext cx="3967071" cy="3631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Trained and tested 3 different models – Logistic, Random Forest classifier,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Performed 2 sampling to deal with imbalanced data – SMOTE over sampling and under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Evaluated models using 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AUC score </a:t>
            </a:r>
            <a:endParaRPr lang="en-US" sz="1800" dirty="0">
              <a:latin typeface="Calibri" panose="020F0502020204030204" pitchFamily="34" charset="0"/>
              <a:ea typeface="PMingLiU" panose="02020500000000000000" pitchFamily="18" charset="-12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Best Model:</a:t>
            </a:r>
            <a:r>
              <a:rPr lang="en-US" sz="1800" dirty="0">
                <a:solidFill>
                  <a:srgbClr val="00B0F0"/>
                </a:solidFill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Random Forest</a:t>
            </a:r>
            <a:r>
              <a:rPr lang="en-US" sz="1800" dirty="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using SMOTE over sampling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7" name="Content Placeholder 46">
            <a:extLst>
              <a:ext uri="{FF2B5EF4-FFF2-40B4-BE49-F238E27FC236}">
                <a16:creationId xmlns:a16="http://schemas.microsoft.com/office/drawing/2014/main" id="{D93A071D-6630-D148-C0A9-FB14B542F7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469733" y="1652562"/>
            <a:ext cx="4293392" cy="1968005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23A6EAF-991D-87AE-C623-9CA52050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4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69E1532-2F75-AF1B-A6BE-BF6B2616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Synthetic Financial Datasets For Fraud Detection</a:t>
            </a:r>
            <a:br>
              <a:rPr lang="en-US" dirty="0"/>
            </a:b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08B84DB-4C88-3ECE-2F2D-07E6F033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BE77998-1C51-399C-952C-2046F641D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480" y="3620567"/>
            <a:ext cx="3644470" cy="317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9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4961858-84C0-9D37-A0C2-E70F7022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069182"/>
            <a:ext cx="5111750" cy="120491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  <a:buClr>
                <a:srgbClr val="00B0F0"/>
              </a:buClr>
              <a:buSzPct val="8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Limitations/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Feature research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23A6EAF-991D-87AE-C623-9CA52050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69E1532-2F75-AF1B-A6BE-BF6B2616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Synthetic Financial Datasets For Fraud Detection</a:t>
            </a:r>
            <a:br>
              <a:rPr lang="en-US" dirty="0"/>
            </a:b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08B84DB-4C88-3ECE-2F2D-07E6F033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99B107-B75A-2EC2-11E3-279525A85A2A}"/>
              </a:ext>
            </a:extLst>
          </p:cNvPr>
          <p:cNvSpPr/>
          <p:nvPr/>
        </p:nvSpPr>
        <p:spPr>
          <a:xfrm>
            <a:off x="5410200" y="3095625"/>
            <a:ext cx="5111750" cy="2143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Limitations: This is dataset was generated by 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PaySim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mobile money simulator, therefore, it gave us the high AUC score at the beginning. It might not be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feasible 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see this in real business problem.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Future research: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 Add more features such as location, online banking , or currency value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2. Try more machine learning models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050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{22A6CF5D-F50B-48AE-85AD-2E2C8CD4D756}tf67328976_win32</Template>
  <TotalTime>117</TotalTime>
  <Words>331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zeitung</vt:lpstr>
      <vt:lpstr>Arial</vt:lpstr>
      <vt:lpstr>Calibri</vt:lpstr>
      <vt:lpstr>Tenorite</vt:lpstr>
      <vt:lpstr>Office Theme</vt:lpstr>
      <vt:lpstr>Synthetic Financial Datasets For Fraud Detection </vt:lpstr>
      <vt:lpstr>Overview</vt:lpstr>
      <vt:lpstr>Business Problem</vt:lpstr>
      <vt:lpstr>Data source / Exploratory Data Analysis (1/2)</vt:lpstr>
      <vt:lpstr>Data source / Exploratory Data Analysis (2/2)</vt:lpstr>
      <vt:lpstr>Model selection</vt:lpstr>
      <vt:lpstr>Limitations/ Feature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Financial Datasets For Fraud Detection </dc:title>
  <dc:creator>Melody Yang</dc:creator>
  <cp:lastModifiedBy>Melody Yang</cp:lastModifiedBy>
  <cp:revision>2</cp:revision>
  <dcterms:created xsi:type="dcterms:W3CDTF">2023-01-20T18:12:29Z</dcterms:created>
  <dcterms:modified xsi:type="dcterms:W3CDTF">2023-01-20T20:10:23Z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