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4" r:id="rId1"/>
  </p:sldMasterIdLst>
  <p:notesMasterIdLst>
    <p:notesMasterId r:id="rId10"/>
  </p:notesMasterIdLst>
  <p:handoutMasterIdLst>
    <p:handoutMasterId r:id="rId11"/>
  </p:handoutMasterIdLst>
  <p:sldIdLst>
    <p:sldId id="270" r:id="rId2"/>
    <p:sldId id="277" r:id="rId3"/>
    <p:sldId id="271" r:id="rId4"/>
    <p:sldId id="278" r:id="rId5"/>
    <p:sldId id="279" r:id="rId6"/>
    <p:sldId id="280" r:id="rId7"/>
    <p:sldId id="272"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73" d="100"/>
          <a:sy n="73" d="100"/>
        </p:scale>
        <p:origin x="881" y="-7"/>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11/26/2022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8</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11/26/2022</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11/26/2022</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11/26/2022</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11/26/2022</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11/26/2022</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11/26/2022</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11/26/2022</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11/26/2022</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11/26/2022</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11/26/2022</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11/26/2022</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11/26/2022</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tree, outdoor, sky, house&#10;&#10;Description automatically generated">
            <a:extLst>
              <a:ext uri="{FF2B5EF4-FFF2-40B4-BE49-F238E27FC236}">
                <a16:creationId xmlns:a16="http://schemas.microsoft.com/office/drawing/2014/main" id="{F4844BD7-23FE-7169-0006-543EAC0E489F}"/>
              </a:ext>
            </a:extLst>
          </p:cNvPr>
          <p:cNvPicPr>
            <a:picLocks noGrp="1" noChangeAspect="1"/>
          </p:cNvPicPr>
          <p:nvPr>
            <p:ph type="pic" sz="quarter" idx="13"/>
          </p:nvPr>
        </p:nvPicPr>
        <p:blipFill>
          <a:blip r:embed="rId2"/>
          <a:srcRect l="15054" r="15054"/>
          <a:stretch>
            <a:fillRect/>
          </a:stretch>
        </p:blipFill>
        <p:spPr>
          <a:xfrm>
            <a:off x="940417" y="2260760"/>
            <a:ext cx="4414838" cy="3551578"/>
          </a:xfrm>
        </p:spPr>
      </p:pic>
      <p:sp>
        <p:nvSpPr>
          <p:cNvPr id="4" name="Title 3"/>
          <p:cNvSpPr>
            <a:spLocks noGrp="1"/>
          </p:cNvSpPr>
          <p:nvPr>
            <p:ph type="ctrTitle"/>
          </p:nvPr>
        </p:nvSpPr>
        <p:spPr/>
        <p:txBody>
          <a:bodyPr/>
          <a:lstStyle/>
          <a:p>
            <a:r>
              <a:rPr lang="en-US" dirty="0"/>
              <a:t>California Housing Price Prediction</a:t>
            </a:r>
          </a:p>
        </p:txBody>
      </p:sp>
      <p:sp>
        <p:nvSpPr>
          <p:cNvPr id="3" name="Subtitle 2"/>
          <p:cNvSpPr>
            <a:spLocks noGrp="1"/>
          </p:cNvSpPr>
          <p:nvPr>
            <p:ph type="subTitle" idx="1"/>
          </p:nvPr>
        </p:nvSpPr>
        <p:spPr/>
        <p:txBody>
          <a:bodyPr/>
          <a:lstStyle/>
          <a:p>
            <a:pPr algn="ctr"/>
            <a:r>
              <a:rPr lang="en-US" dirty="0"/>
              <a:t>Melody Yang</a:t>
            </a:r>
          </a:p>
          <a:p>
            <a:pPr algn="ctr"/>
            <a:r>
              <a:rPr lang="en-US" dirty="0"/>
              <a:t>Capstone project</a:t>
            </a:r>
          </a:p>
        </p:txBody>
      </p:sp>
      <p:pic>
        <p:nvPicPr>
          <p:cNvPr id="15" name="Picture 14" descr="Shape, icon, arrow&#10;&#10;Description automatically generated">
            <a:extLst>
              <a:ext uri="{FF2B5EF4-FFF2-40B4-BE49-F238E27FC236}">
                <a16:creationId xmlns:a16="http://schemas.microsoft.com/office/drawing/2014/main" id="{D9909A47-EAC9-C6ED-F812-6B7E0FC3E786}"/>
              </a:ext>
            </a:extLst>
          </p:cNvPr>
          <p:cNvPicPr>
            <a:picLocks noChangeAspect="1"/>
          </p:cNvPicPr>
          <p:nvPr/>
        </p:nvPicPr>
        <p:blipFill>
          <a:blip r:embed="rId3"/>
          <a:stretch>
            <a:fillRect/>
          </a:stretch>
        </p:blipFill>
        <p:spPr>
          <a:xfrm>
            <a:off x="2269241" y="470343"/>
            <a:ext cx="1757191" cy="1517885"/>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6827-A7E6-0110-2AC3-BA77CA94B8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FF83FF0-A0C2-8B58-9C79-C36CC28D0988}"/>
              </a:ext>
            </a:extLst>
          </p:cNvPr>
          <p:cNvSpPr>
            <a:spLocks noGrp="1"/>
          </p:cNvSpPr>
          <p:nvPr>
            <p:ph idx="1"/>
          </p:nvPr>
        </p:nvSpPr>
        <p:spPr/>
        <p:txBody>
          <a:bodyPr>
            <a:normAutofit/>
          </a:bodyPr>
          <a:lstStyle/>
          <a:p>
            <a:pPr marL="342900" indent="-342900" algn="l">
              <a:lnSpc>
                <a:spcPct val="150000"/>
              </a:lnSpc>
              <a:buClr>
                <a:srgbClr val="00B0F0"/>
              </a:buClr>
              <a:buSzPct val="80000"/>
              <a:buFont typeface="System Font Regular"/>
              <a:buChar char="■"/>
            </a:pPr>
            <a:r>
              <a:rPr lang="en-US" sz="2200" dirty="0">
                <a:latin typeface="Times New Roman" panose="02020603050405020304" pitchFamily="18" charset="0"/>
                <a:cs typeface="Times New Roman" panose="02020603050405020304" pitchFamily="18" charset="0"/>
              </a:rPr>
              <a:t>Business Problem</a:t>
            </a:r>
          </a:p>
          <a:p>
            <a:pPr indent="-342900">
              <a:lnSpc>
                <a:spcPct val="150000"/>
              </a:lnSpc>
              <a:buClr>
                <a:srgbClr val="00B0F0"/>
              </a:buClr>
              <a:buSzPct val="80000"/>
              <a:buFont typeface="System Font Regular"/>
              <a:buChar char="■"/>
            </a:pPr>
            <a:r>
              <a:rPr lang="en-US" sz="2200" dirty="0">
                <a:latin typeface="Times New Roman" panose="02020603050405020304" pitchFamily="18" charset="0"/>
                <a:cs typeface="Times New Roman" panose="02020603050405020304" pitchFamily="18" charset="0"/>
              </a:rPr>
              <a:t>Data Source &amp; Exploratory Data Analysis</a:t>
            </a:r>
          </a:p>
          <a:p>
            <a:pPr marL="342900" indent="-342900" algn="l">
              <a:lnSpc>
                <a:spcPct val="150000"/>
              </a:lnSpc>
              <a:buClr>
                <a:srgbClr val="00B0F0"/>
              </a:buClr>
              <a:buSzPct val="80000"/>
              <a:buFont typeface="System Font Regular"/>
              <a:buChar char="■"/>
            </a:pPr>
            <a:r>
              <a:rPr lang="en-US" sz="2200" dirty="0">
                <a:latin typeface="Times New Roman" panose="02020603050405020304" pitchFamily="18" charset="0"/>
                <a:cs typeface="Times New Roman" panose="02020603050405020304" pitchFamily="18" charset="0"/>
              </a:rPr>
              <a:t>Model Selection</a:t>
            </a:r>
          </a:p>
          <a:p>
            <a:pPr marL="342900" indent="-342900" algn="l">
              <a:lnSpc>
                <a:spcPct val="150000"/>
              </a:lnSpc>
              <a:buClr>
                <a:srgbClr val="00B0F0"/>
              </a:buClr>
              <a:buSzPct val="80000"/>
              <a:buFont typeface="System Font Regular"/>
              <a:buChar char="■"/>
            </a:pPr>
            <a:r>
              <a:rPr lang="en-US" sz="2200" dirty="0">
                <a:latin typeface="Times New Roman" panose="02020603050405020304" pitchFamily="18" charset="0"/>
                <a:cs typeface="Times New Roman" panose="02020603050405020304" pitchFamily="18" charset="0"/>
              </a:rPr>
              <a:t>Summary </a:t>
            </a:r>
          </a:p>
          <a:p>
            <a:pPr marL="342900" indent="-342900" algn="l">
              <a:lnSpc>
                <a:spcPct val="150000"/>
              </a:lnSpc>
              <a:buClr>
                <a:srgbClr val="00B0F0"/>
              </a:buClr>
              <a:buSzPct val="80000"/>
              <a:buFont typeface="System Font Regular"/>
              <a:buChar char="■"/>
            </a:pPr>
            <a:r>
              <a:rPr lang="en-US" sz="2200" dirty="0">
                <a:latin typeface="Times New Roman" panose="02020603050405020304" pitchFamily="18" charset="0"/>
                <a:cs typeface="Times New Roman" panose="02020603050405020304" pitchFamily="18" charset="0"/>
              </a:rPr>
              <a:t>Limitation </a:t>
            </a:r>
          </a:p>
        </p:txBody>
      </p:sp>
    </p:spTree>
    <p:extLst>
      <p:ext uri="{BB962C8B-B14F-4D97-AF65-F5344CB8AC3E}">
        <p14:creationId xmlns:p14="http://schemas.microsoft.com/office/powerpoint/2010/main" val="305398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Problem</a:t>
            </a:r>
          </a:p>
        </p:txBody>
      </p:sp>
      <p:sp>
        <p:nvSpPr>
          <p:cNvPr id="3" name="Content Placeholder 2"/>
          <p:cNvSpPr>
            <a:spLocks noGrp="1"/>
          </p:cNvSpPr>
          <p:nvPr>
            <p:ph idx="1"/>
          </p:nvPr>
        </p:nvSpPr>
        <p:spPr/>
        <p:txBody>
          <a:bodyPr/>
          <a:lstStyle/>
          <a:p>
            <a:r>
              <a:rPr lang="en-US" sz="2200" dirty="0">
                <a:effectLst/>
                <a:latin typeface="Times New Roman" panose="02020603050405020304" pitchFamily="18" charset="0"/>
                <a:ea typeface="PMingLiU" panose="02020500000000000000" pitchFamily="18" charset="-120"/>
                <a:cs typeface="Times New Roman" panose="02020603050405020304" pitchFamily="18" charset="0"/>
              </a:rPr>
              <a:t>Real estate investors, local sellers, and buyers want to find out the factors that impact the housing price in California. </a:t>
            </a:r>
          </a:p>
          <a:p>
            <a:endParaRPr lang="en-US" sz="2200" dirty="0">
              <a:latin typeface="Times New Roman" panose="02020603050405020304" pitchFamily="18" charset="0"/>
              <a:ea typeface="PMingLiU" panose="02020500000000000000" pitchFamily="18" charset="-120"/>
              <a:cs typeface="Times New Roman" panose="02020603050405020304" pitchFamily="18" charset="0"/>
            </a:endParaRPr>
          </a:p>
          <a:p>
            <a:r>
              <a:rPr lang="en-US" sz="2200" dirty="0">
                <a:effectLst/>
                <a:latin typeface="Times New Roman" panose="02020603050405020304" pitchFamily="18" charset="0"/>
                <a:ea typeface="PMingLiU" panose="02020500000000000000" pitchFamily="18" charset="-120"/>
                <a:cs typeface="Times New Roman" panose="02020603050405020304" pitchFamily="18" charset="0"/>
              </a:rPr>
              <a:t>Goal: </a:t>
            </a:r>
            <a:br>
              <a:rPr lang="en-US" sz="2200" dirty="0">
                <a:effectLst/>
                <a:latin typeface="Times New Roman" panose="02020603050405020304" pitchFamily="18" charset="0"/>
                <a:ea typeface="PMingLiU" panose="02020500000000000000" pitchFamily="18" charset="-120"/>
                <a:cs typeface="Times New Roman" panose="02020603050405020304" pitchFamily="18" charset="0"/>
              </a:rPr>
            </a:br>
            <a:r>
              <a:rPr lang="en-US" sz="2200" dirty="0">
                <a:effectLst/>
                <a:latin typeface="Times New Roman" panose="02020603050405020304" pitchFamily="18" charset="0"/>
                <a:ea typeface="PMingLiU" panose="02020500000000000000" pitchFamily="18" charset="-120"/>
                <a:cs typeface="Times New Roman" panose="02020603050405020304" pitchFamily="18" charset="0"/>
              </a:rPr>
              <a:t>Identify the factors that impact housing price</a:t>
            </a:r>
            <a:br>
              <a:rPr lang="en-US" sz="2200" dirty="0">
                <a:effectLst/>
                <a:latin typeface="Times New Roman" panose="02020603050405020304" pitchFamily="18" charset="0"/>
                <a:ea typeface="PMingLiU" panose="02020500000000000000" pitchFamily="18" charset="-120"/>
                <a:cs typeface="Times New Roman" panose="02020603050405020304" pitchFamily="18" charset="0"/>
              </a:rPr>
            </a:br>
            <a:br>
              <a:rPr lang="en-US" sz="1800" dirty="0">
                <a:effectLst/>
                <a:latin typeface="Arial" panose="020B0604020202020204" pitchFamily="34" charset="0"/>
                <a:ea typeface="PMingLiU" panose="02020500000000000000" pitchFamily="18" charset="-120"/>
              </a:rPr>
            </a:br>
            <a:endParaRPr lang="en-US" sz="1800" dirty="0">
              <a:effectLst/>
              <a:latin typeface="Arial" panose="020B0604020202020204" pitchFamily="34" charset="0"/>
              <a:ea typeface="PMingLiU" panose="02020500000000000000" pitchFamily="18" charset="-120"/>
            </a:endParaRPr>
          </a:p>
          <a:p>
            <a:pPr marL="68580" indent="0">
              <a:buNone/>
            </a:pPr>
            <a:r>
              <a:rPr lang="en-US" sz="1800" dirty="0">
                <a:effectLst/>
                <a:latin typeface="Arial" panose="020B0604020202020204" pitchFamily="34" charset="0"/>
                <a:ea typeface="PMingLiU" panose="02020500000000000000" pitchFamily="18" charset="-120"/>
              </a:rPr>
              <a:t> </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7918-DCF6-1048-3860-B37965B1D7F0}"/>
              </a:ext>
            </a:extLst>
          </p:cNvPr>
          <p:cNvSpPr>
            <a:spLocks noGrp="1"/>
          </p:cNvSpPr>
          <p:nvPr>
            <p:ph type="title"/>
          </p:nvPr>
        </p:nvSpPr>
        <p:spPr>
          <a:xfrm>
            <a:off x="1266533" y="630424"/>
            <a:ext cx="9366325" cy="1143000"/>
          </a:xfrm>
        </p:spPr>
        <p:txBody>
          <a:bodyPr anchor="b">
            <a:normAutofit/>
          </a:bodyPr>
          <a:lstStyle/>
          <a:p>
            <a:r>
              <a:rPr lang="en-US" altLang="zh-TW" dirty="0"/>
              <a:t>Data source / EDA – 1/2</a:t>
            </a:r>
            <a:endParaRPr lang="en-US" dirty="0"/>
          </a:p>
        </p:txBody>
      </p:sp>
      <p:sp>
        <p:nvSpPr>
          <p:cNvPr id="3" name="Content Placeholder 2">
            <a:extLst>
              <a:ext uri="{FF2B5EF4-FFF2-40B4-BE49-F238E27FC236}">
                <a16:creationId xmlns:a16="http://schemas.microsoft.com/office/drawing/2014/main" id="{72CB5A87-386D-41FC-E230-86315BD04659}"/>
              </a:ext>
            </a:extLst>
          </p:cNvPr>
          <p:cNvSpPr>
            <a:spLocks noGrp="1"/>
          </p:cNvSpPr>
          <p:nvPr>
            <p:ph sz="quarter" idx="13"/>
          </p:nvPr>
        </p:nvSpPr>
        <p:spPr>
          <a:xfrm>
            <a:off x="1389888" y="1773424"/>
            <a:ext cx="4559808" cy="4033016"/>
          </a:xfrm>
        </p:spPr>
        <p:txBody>
          <a:bodyPr>
            <a:noAutofit/>
          </a:bodyPr>
          <a:lstStyle/>
          <a:p>
            <a:pPr>
              <a:lnSpc>
                <a:spcPct val="90000"/>
              </a:lnSpc>
            </a:pPr>
            <a:r>
              <a:rPr lang="en-US" sz="2000" dirty="0">
                <a:effectLst/>
                <a:latin typeface="Times New Roman" panose="02020603050405020304" pitchFamily="18" charset="0"/>
                <a:cs typeface="Times New Roman" panose="02020603050405020304" pitchFamily="18" charset="0"/>
              </a:rPr>
              <a:t>Data Source: California Housing Prices Data from Kaggle</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EDA summary</a:t>
            </a:r>
          </a:p>
          <a:p>
            <a:pPr marL="411480" indent="-342900">
              <a:lnSpc>
                <a:spcPct val="90000"/>
              </a:lnSpc>
              <a:buAutoNum type="arabicPeriod"/>
            </a:pPr>
            <a:r>
              <a:rPr lang="en-US" sz="2000" dirty="0">
                <a:latin typeface="Times New Roman" panose="02020603050405020304" pitchFamily="18" charset="0"/>
                <a:cs typeface="Times New Roman" panose="02020603050405020304" pitchFamily="18" charset="0"/>
              </a:rPr>
              <a:t>The top ten house value is $50001 and their ages are around late 40’s and 50’s</a:t>
            </a:r>
          </a:p>
          <a:p>
            <a:pPr marL="411480" indent="-342900">
              <a:lnSpc>
                <a:spcPct val="90000"/>
              </a:lnSpc>
              <a:buAutoNum type="arabicPeriod"/>
            </a:pPr>
            <a:r>
              <a:rPr lang="en-US" sz="2000" dirty="0">
                <a:latin typeface="Times New Roman" panose="02020603050405020304" pitchFamily="18" charset="0"/>
                <a:cs typeface="Times New Roman" panose="02020603050405020304" pitchFamily="18" charset="0"/>
              </a:rPr>
              <a:t>There is correlation for median house value and median income, it’s very clearly to see upward trend.</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distance to coast and house value has downward trend</a:t>
            </a:r>
          </a:p>
          <a:p>
            <a:pPr marL="411480" indent="-342900">
              <a:lnSpc>
                <a:spcPct val="90000"/>
              </a:lnSpc>
              <a:buAutoNum type="arabicPeriod"/>
            </a:pPr>
            <a:r>
              <a:rPr lang="en-US" sz="2000" dirty="0">
                <a:latin typeface="Times New Roman" panose="02020603050405020304" pitchFamily="18" charset="0"/>
                <a:cs typeface="Times New Roman" panose="02020603050405020304" pitchFamily="18" charset="0"/>
              </a:rPr>
              <a:t>Population and bedroom has very strong positive relationship</a:t>
            </a:r>
          </a:p>
          <a:p>
            <a:pPr marL="411480" indent="-342900">
              <a:lnSpc>
                <a:spcPct val="90000"/>
              </a:lnSpc>
              <a:buAutoNum type="arabicPeriod"/>
            </a:pPr>
            <a:endParaRPr lang="en-US" sz="2000" dirty="0">
              <a:latin typeface="Times New Roman" panose="02020603050405020304" pitchFamily="18" charset="0"/>
              <a:cs typeface="Times New Roman" panose="02020603050405020304" pitchFamily="18" charset="0"/>
            </a:endParaRPr>
          </a:p>
          <a:p>
            <a:pPr>
              <a:lnSpc>
                <a:spcPct val="90000"/>
              </a:lnSpc>
            </a:pPr>
            <a:endParaRPr lang="en-US" sz="2000" dirty="0">
              <a:effectLst/>
              <a:latin typeface="Times New Roman" panose="02020603050405020304" pitchFamily="18" charset="0"/>
              <a:cs typeface="Times New Roman" panose="02020603050405020304" pitchFamily="18" charset="0"/>
            </a:endParaRPr>
          </a:p>
          <a:p>
            <a:pPr>
              <a:lnSpc>
                <a:spcPct val="90000"/>
              </a:lnSpc>
            </a:pPr>
            <a:endParaRPr lang="en-US" sz="20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B3A602-0D48-D6BB-01F2-64CFC8B498DE}"/>
              </a:ext>
            </a:extLst>
          </p:cNvPr>
          <p:cNvPicPr>
            <a:picLocks noChangeAspect="1"/>
          </p:cNvPicPr>
          <p:nvPr/>
        </p:nvPicPr>
        <p:blipFill>
          <a:blip r:embed="rId2"/>
          <a:stretch>
            <a:fillRect/>
          </a:stretch>
        </p:blipFill>
        <p:spPr>
          <a:xfrm>
            <a:off x="5949695" y="4044044"/>
            <a:ext cx="4559808" cy="2188707"/>
          </a:xfrm>
          <a:prstGeom prst="rect">
            <a:avLst/>
          </a:prstGeom>
          <a:noFill/>
        </p:spPr>
      </p:pic>
      <p:pic>
        <p:nvPicPr>
          <p:cNvPr id="8" name="Picture 7">
            <a:extLst>
              <a:ext uri="{FF2B5EF4-FFF2-40B4-BE49-F238E27FC236}">
                <a16:creationId xmlns:a16="http://schemas.microsoft.com/office/drawing/2014/main" id="{234DB4F4-6230-0B46-F447-45B6FAE2E490}"/>
              </a:ext>
            </a:extLst>
          </p:cNvPr>
          <p:cNvPicPr>
            <a:picLocks noChangeAspect="1"/>
          </p:cNvPicPr>
          <p:nvPr/>
        </p:nvPicPr>
        <p:blipFill>
          <a:blip r:embed="rId3"/>
          <a:stretch>
            <a:fillRect/>
          </a:stretch>
        </p:blipFill>
        <p:spPr>
          <a:xfrm>
            <a:off x="7312148" y="869966"/>
            <a:ext cx="3489964" cy="3174078"/>
          </a:xfrm>
          <a:prstGeom prst="rect">
            <a:avLst/>
          </a:prstGeom>
        </p:spPr>
      </p:pic>
    </p:spTree>
    <p:extLst>
      <p:ext uri="{BB962C8B-B14F-4D97-AF65-F5344CB8AC3E}">
        <p14:creationId xmlns:p14="http://schemas.microsoft.com/office/powerpoint/2010/main" val="26147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7918-DCF6-1048-3860-B37965B1D7F0}"/>
              </a:ext>
            </a:extLst>
          </p:cNvPr>
          <p:cNvSpPr>
            <a:spLocks noGrp="1"/>
          </p:cNvSpPr>
          <p:nvPr>
            <p:ph type="title"/>
          </p:nvPr>
        </p:nvSpPr>
        <p:spPr>
          <a:xfrm>
            <a:off x="1293884" y="836271"/>
            <a:ext cx="9366325" cy="1143000"/>
          </a:xfrm>
        </p:spPr>
        <p:txBody>
          <a:bodyPr anchor="b">
            <a:normAutofit/>
          </a:bodyPr>
          <a:lstStyle/>
          <a:p>
            <a:r>
              <a:rPr lang="en-US" altLang="zh-TW" dirty="0"/>
              <a:t>EDA Summary 2/2</a:t>
            </a:r>
            <a:endParaRPr lang="en-US" dirty="0"/>
          </a:p>
        </p:txBody>
      </p:sp>
      <p:sp>
        <p:nvSpPr>
          <p:cNvPr id="10" name="Content Placeholder 2">
            <a:extLst>
              <a:ext uri="{FF2B5EF4-FFF2-40B4-BE49-F238E27FC236}">
                <a16:creationId xmlns:a16="http://schemas.microsoft.com/office/drawing/2014/main" id="{046DD16A-A595-340C-6C36-0471052F9C1C}"/>
              </a:ext>
            </a:extLst>
          </p:cNvPr>
          <p:cNvSpPr>
            <a:spLocks noGrp="1"/>
          </p:cNvSpPr>
          <p:nvPr>
            <p:ph sz="quarter" idx="13"/>
          </p:nvPr>
        </p:nvSpPr>
        <p:spPr>
          <a:xfrm>
            <a:off x="1007744" y="2337328"/>
            <a:ext cx="4559808" cy="3493008"/>
          </a:xfrm>
        </p:spPr>
        <p:txBody>
          <a:bodyPr>
            <a:normAutofit/>
          </a:bodyPr>
          <a:lstStyle/>
          <a:p>
            <a:pPr marL="68580" indent="0">
              <a:buNone/>
            </a:pPr>
            <a:r>
              <a:rPr lang="en-US" sz="2000" dirty="0">
                <a:latin typeface="Times New Roman" panose="02020603050405020304" pitchFamily="18" charset="0"/>
                <a:cs typeface="Times New Roman" panose="02020603050405020304" pitchFamily="18" charset="0"/>
              </a:rPr>
              <a:t>4. From the graph, It is very clearly to see the house price incases as it more close to the coast especially in LA, San Diego (Southern California), San Francisco, and Bay area (Northern California) </a:t>
            </a:r>
          </a:p>
        </p:txBody>
      </p:sp>
      <p:pic>
        <p:nvPicPr>
          <p:cNvPr id="5" name="Content Placeholder 4">
            <a:extLst>
              <a:ext uri="{FF2B5EF4-FFF2-40B4-BE49-F238E27FC236}">
                <a16:creationId xmlns:a16="http://schemas.microsoft.com/office/drawing/2014/main" id="{69CE5DAD-DA10-AFBE-E7E9-BA0A25290C89}"/>
              </a:ext>
            </a:extLst>
          </p:cNvPr>
          <p:cNvPicPr>
            <a:picLocks noGrp="1" noChangeAspect="1"/>
          </p:cNvPicPr>
          <p:nvPr>
            <p:ph sz="quarter" idx="14"/>
          </p:nvPr>
        </p:nvPicPr>
        <p:blipFill>
          <a:blip r:embed="rId2"/>
          <a:stretch>
            <a:fillRect/>
          </a:stretch>
        </p:blipFill>
        <p:spPr>
          <a:xfrm>
            <a:off x="5567552" y="2098623"/>
            <a:ext cx="5900502" cy="3493008"/>
          </a:xfrm>
          <a:noFill/>
        </p:spPr>
      </p:pic>
    </p:spTree>
    <p:extLst>
      <p:ext uri="{BB962C8B-B14F-4D97-AF65-F5344CB8AC3E}">
        <p14:creationId xmlns:p14="http://schemas.microsoft.com/office/powerpoint/2010/main" val="48651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7985-A987-3897-E6EA-8E10C930551A}"/>
              </a:ext>
            </a:extLst>
          </p:cNvPr>
          <p:cNvSpPr>
            <a:spLocks noGrp="1"/>
          </p:cNvSpPr>
          <p:nvPr>
            <p:ph type="title"/>
          </p:nvPr>
        </p:nvSpPr>
        <p:spPr>
          <a:xfrm>
            <a:off x="1391320" y="1027664"/>
            <a:ext cx="9366325" cy="1143000"/>
          </a:xfrm>
        </p:spPr>
        <p:txBody>
          <a:bodyPr anchor="b">
            <a:normAutofit/>
          </a:bodyPr>
          <a:lstStyle/>
          <a:p>
            <a:r>
              <a:rPr lang="en-US" dirty="0"/>
              <a:t>Model Selection</a:t>
            </a:r>
          </a:p>
        </p:txBody>
      </p:sp>
      <p:sp>
        <p:nvSpPr>
          <p:cNvPr id="3" name="Content Placeholder 2">
            <a:extLst>
              <a:ext uri="{FF2B5EF4-FFF2-40B4-BE49-F238E27FC236}">
                <a16:creationId xmlns:a16="http://schemas.microsoft.com/office/drawing/2014/main" id="{5280DD86-E3C0-FF9B-A88D-0AC0D5DB4EA3}"/>
              </a:ext>
            </a:extLst>
          </p:cNvPr>
          <p:cNvSpPr>
            <a:spLocks noGrp="1"/>
          </p:cNvSpPr>
          <p:nvPr>
            <p:ph sz="quarter" idx="13"/>
          </p:nvPr>
        </p:nvSpPr>
        <p:spPr>
          <a:xfrm>
            <a:off x="1389888" y="2313432"/>
            <a:ext cx="4559808" cy="3493008"/>
          </a:xfrm>
        </p:spPr>
        <p:txBody>
          <a:bodyPr>
            <a:normAutofit/>
          </a:bodyPr>
          <a:lstStyle/>
          <a:p>
            <a:r>
              <a:rPr lang="en-US" sz="2000" dirty="0">
                <a:latin typeface="Calibri" panose="020F0502020204030204" pitchFamily="34" charset="0"/>
                <a:cs typeface="Calibri" panose="020F0502020204030204" pitchFamily="34" charset="0"/>
              </a:rPr>
              <a:t>Tested 4 different models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Evaluated models using </a:t>
            </a:r>
            <a:r>
              <a:rPr lang="en-US" sz="2000" dirty="0">
                <a:effectLst/>
                <a:latin typeface="Calibri" panose="020F0502020204030204" pitchFamily="34" charset="0"/>
                <a:ea typeface="PMingLiU" panose="02020500000000000000" pitchFamily="18" charset="-120"/>
                <a:cs typeface="Calibri" panose="020F0502020204030204" pitchFamily="34" charset="0"/>
              </a:rPr>
              <a:t>R</a:t>
            </a:r>
            <a:r>
              <a:rPr lang="en-US" sz="2000" baseline="30000" dirty="0">
                <a:effectLst/>
                <a:latin typeface="Calibri" panose="020F0502020204030204" pitchFamily="34" charset="0"/>
                <a:ea typeface="PMingLiU" panose="02020500000000000000" pitchFamily="18" charset="-120"/>
                <a:cs typeface="Calibri" panose="020F0502020204030204" pitchFamily="34" charset="0"/>
              </a:rPr>
              <a:t>2 </a:t>
            </a:r>
            <a:r>
              <a:rPr lang="en-US" sz="2000" dirty="0">
                <a:effectLst/>
                <a:latin typeface="Calibri" panose="020F0502020204030204" pitchFamily="34" charset="0"/>
                <a:ea typeface="PMingLiU" panose="02020500000000000000" pitchFamily="18" charset="-120"/>
                <a:cs typeface="Calibri" panose="020F0502020204030204" pitchFamily="34" charset="0"/>
              </a:rPr>
              <a:t>values </a:t>
            </a:r>
          </a:p>
          <a:p>
            <a:endParaRPr lang="en-US" sz="2000" dirty="0">
              <a:latin typeface="Calibri" panose="020F0502020204030204" pitchFamily="34" charset="0"/>
              <a:ea typeface="PMingLiU" panose="02020500000000000000" pitchFamily="18" charset="-120"/>
              <a:cs typeface="Calibri" panose="020F0502020204030204" pitchFamily="34" charset="0"/>
            </a:endParaRPr>
          </a:p>
          <a:p>
            <a:r>
              <a:rPr lang="en-US" sz="2000" dirty="0">
                <a:latin typeface="Calibri" panose="020F0502020204030204" pitchFamily="34" charset="0"/>
                <a:ea typeface="PMingLiU" panose="02020500000000000000" pitchFamily="18" charset="-120"/>
                <a:cs typeface="Calibri" panose="020F0502020204030204" pitchFamily="34" charset="0"/>
              </a:rPr>
              <a:t>Best Model:</a:t>
            </a:r>
            <a:r>
              <a:rPr lang="en-US" sz="2000" dirty="0">
                <a:solidFill>
                  <a:srgbClr val="00B0F0"/>
                </a:solidFill>
                <a:latin typeface="Calibri" panose="020F0502020204030204" pitchFamily="34" charset="0"/>
                <a:ea typeface="PMingLiU" panose="02020500000000000000" pitchFamily="18" charset="-120"/>
                <a:cs typeface="Calibri" panose="020F0502020204030204" pitchFamily="34" charset="0"/>
              </a:rPr>
              <a:t> Random Forest</a:t>
            </a:r>
            <a:r>
              <a:rPr lang="en-US" sz="2000" dirty="0">
                <a:latin typeface="Calibri" panose="020F0502020204030204" pitchFamily="34" charset="0"/>
                <a:ea typeface="PMingLiU" panose="02020500000000000000" pitchFamily="18" charset="-12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pic>
        <p:nvPicPr>
          <p:cNvPr id="5" name="Picture 4" descr="Table&#10;&#10;Description automatically generated">
            <a:extLst>
              <a:ext uri="{FF2B5EF4-FFF2-40B4-BE49-F238E27FC236}">
                <a16:creationId xmlns:a16="http://schemas.microsoft.com/office/drawing/2014/main" id="{5A2AC598-C154-5D79-E129-903EEA1545C3}"/>
              </a:ext>
            </a:extLst>
          </p:cNvPr>
          <p:cNvPicPr>
            <a:picLocks noChangeAspect="1"/>
          </p:cNvPicPr>
          <p:nvPr/>
        </p:nvPicPr>
        <p:blipFill>
          <a:blip r:embed="rId2"/>
          <a:stretch>
            <a:fillRect/>
          </a:stretch>
        </p:blipFill>
        <p:spPr>
          <a:xfrm>
            <a:off x="6358081" y="2313431"/>
            <a:ext cx="4230717" cy="3493008"/>
          </a:xfrm>
          <a:prstGeom prst="rect">
            <a:avLst/>
          </a:prstGeom>
          <a:noFill/>
        </p:spPr>
      </p:pic>
    </p:spTree>
    <p:extLst>
      <p:ext uri="{BB962C8B-B14F-4D97-AF65-F5344CB8AC3E}">
        <p14:creationId xmlns:p14="http://schemas.microsoft.com/office/powerpoint/2010/main" val="31544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52" y="492008"/>
            <a:ext cx="3443008" cy="1119104"/>
          </a:xfrm>
        </p:spPr>
        <p:txBody>
          <a:bodyPr anchor="b">
            <a:normAutofit/>
          </a:bodyPr>
          <a:lstStyle/>
          <a:p>
            <a:r>
              <a:rPr lang="en-US" dirty="0"/>
              <a:t>Summary</a:t>
            </a:r>
          </a:p>
        </p:txBody>
      </p:sp>
      <p:sp>
        <p:nvSpPr>
          <p:cNvPr id="9" name="Content Placeholder 2">
            <a:extLst>
              <a:ext uri="{FF2B5EF4-FFF2-40B4-BE49-F238E27FC236}">
                <a16:creationId xmlns:a16="http://schemas.microsoft.com/office/drawing/2014/main" id="{83E5E956-6F59-82D7-44E0-920F33E310EC}"/>
              </a:ext>
            </a:extLst>
          </p:cNvPr>
          <p:cNvSpPr>
            <a:spLocks noGrp="1"/>
          </p:cNvSpPr>
          <p:nvPr>
            <p:ph sz="quarter" idx="13"/>
          </p:nvPr>
        </p:nvSpPr>
        <p:spPr>
          <a:xfrm>
            <a:off x="1090084" y="1611112"/>
            <a:ext cx="4559808" cy="3493008"/>
          </a:xfrm>
        </p:spPr>
        <p:txBody>
          <a:bodyPr>
            <a:normAutofit/>
          </a:bodyPr>
          <a:lstStyle/>
          <a:p>
            <a:r>
              <a:rPr lang="en-US" sz="2000" dirty="0">
                <a:latin typeface="Times New Roman" panose="02020603050405020304" pitchFamily="18" charset="0"/>
                <a:cs typeface="Times New Roman" panose="02020603050405020304" pitchFamily="18" charset="0"/>
              </a:rPr>
              <a:t>Location is the key factor in this dataset as Longitude, Distance to San Jose, and Distance to coast are the highest ones under the location variables</a:t>
            </a:r>
          </a:p>
          <a:p>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Next factor that impacts the price is the household and follow by the income.</a:t>
            </a:r>
          </a:p>
          <a:p>
            <a:r>
              <a:rPr lang="en-US" sz="2000" dirty="0">
                <a:latin typeface="Times New Roman" panose="02020603050405020304" pitchFamily="18" charset="0"/>
                <a:ea typeface="PMingLiU" panose="02020500000000000000" pitchFamily="18" charset="-120"/>
                <a:cs typeface="Times New Roman" panose="02020603050405020304" pitchFamily="18" charset="0"/>
              </a:rPr>
              <a:t>The Random forest model also fits</a:t>
            </a:r>
            <a:br>
              <a:rPr lang="en-US" sz="2000" dirty="0">
                <a:latin typeface="Times New Roman" panose="02020603050405020304" pitchFamily="18" charset="0"/>
                <a:ea typeface="PMingLiU" panose="02020500000000000000" pitchFamily="18" charset="-120"/>
                <a:cs typeface="Times New Roman" panose="02020603050405020304" pitchFamily="18" charset="0"/>
              </a:rPr>
            </a:br>
            <a:r>
              <a:rPr lang="en-US" sz="2000" dirty="0">
                <a:latin typeface="Times New Roman" panose="02020603050405020304" pitchFamily="18" charset="0"/>
                <a:ea typeface="PMingLiU" panose="02020500000000000000" pitchFamily="18" charset="-120"/>
                <a:cs typeface="Times New Roman" panose="02020603050405020304" pitchFamily="18" charset="0"/>
              </a:rPr>
              <a:t>well for the housing value.</a:t>
            </a:r>
          </a:p>
          <a:p>
            <a:endParaRPr lang="en-US" sz="2000" dirty="0">
              <a:latin typeface="Times New Roman" panose="02020603050405020304" pitchFamily="18" charset="0"/>
              <a:cs typeface="Times New Roman" panose="02020603050405020304" pitchFamily="18" charset="0"/>
            </a:endParaRPr>
          </a:p>
        </p:txBody>
      </p:sp>
      <p:pic>
        <p:nvPicPr>
          <p:cNvPr id="4" name="Content Placeholder 3" descr="Chart, histogram&#10;&#10;Description automatically generated">
            <a:extLst>
              <a:ext uri="{FF2B5EF4-FFF2-40B4-BE49-F238E27FC236}">
                <a16:creationId xmlns:a16="http://schemas.microsoft.com/office/drawing/2014/main" id="{CD134251-AB77-FD3E-5DEA-8EE1B55993E0}"/>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7542812" y="546723"/>
            <a:ext cx="4149516" cy="3934516"/>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159D4D25-E944-FD95-19D7-A9419464FE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026" y="3602944"/>
            <a:ext cx="2998030" cy="2855768"/>
          </a:xfrm>
          <a:prstGeom prst="rect">
            <a:avLst/>
          </a:prstGeom>
          <a:noFill/>
          <a:ln>
            <a:noFill/>
          </a:ln>
        </p:spPr>
      </p:pic>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a:t>
            </a:r>
          </a:p>
        </p:txBody>
      </p:sp>
      <p:sp>
        <p:nvSpPr>
          <p:cNvPr id="3" name="Content Placeholder 2"/>
          <p:cNvSpPr>
            <a:spLocks noGrp="1"/>
          </p:cNvSpPr>
          <p:nvPr>
            <p:ph idx="1"/>
          </p:nvPr>
        </p:nvSpPr>
        <p:spPr/>
        <p:txBody>
          <a:bodyPr>
            <a:normAutofit/>
          </a:bodyPr>
          <a:lstStyle/>
          <a:p>
            <a:pPr lvl="0"/>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The dataset was from 1990 census data, so the model built here may not be able to predict the trend of the current housing price.</a:t>
            </a:r>
          </a:p>
          <a:p>
            <a:pPr lvl="0"/>
            <a:endParaRPr lang="en-US" sz="2000" dirty="0">
              <a:effectLst/>
              <a:latin typeface="Times New Roman" panose="02020603050405020304" pitchFamily="18" charset="0"/>
              <a:ea typeface="PMingLiU" panose="02020500000000000000" pitchFamily="18" charset="-120"/>
              <a:cs typeface="Times New Roman" panose="02020603050405020304" pitchFamily="18" charset="0"/>
            </a:endParaRPr>
          </a:p>
          <a:p>
            <a:pPr lvl="0"/>
            <a:r>
              <a:rPr lang="en-US" sz="2000" dirty="0">
                <a:latin typeface="Times New Roman" panose="02020603050405020304" pitchFamily="18" charset="0"/>
                <a:ea typeface="PMingLiU" panose="02020500000000000000" pitchFamily="18" charset="-120"/>
                <a:cs typeface="Times New Roman" panose="02020603050405020304" pitchFamily="18" charset="0"/>
              </a:rPr>
              <a:t>It may be better to include more variables (features) in the dataset, which allows us to consider better other variables that impact housing prices in the real life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363</TotalTime>
  <Words>311</Words>
  <Application>Microsoft Office PowerPoint</Application>
  <PresentationFormat>Widescreen</PresentationFormat>
  <Paragraphs>39</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System Font Regular</vt:lpstr>
      <vt:lpstr>Arial</vt:lpstr>
      <vt:lpstr>Calibri</vt:lpstr>
      <vt:lpstr>Century Gothic</vt:lpstr>
      <vt:lpstr>Times New Roman</vt:lpstr>
      <vt:lpstr>Wingdings 2</vt:lpstr>
      <vt:lpstr>Product overview presentation</vt:lpstr>
      <vt:lpstr>California Housing Price Prediction</vt:lpstr>
      <vt:lpstr>Overview</vt:lpstr>
      <vt:lpstr>Business Problem</vt:lpstr>
      <vt:lpstr>Data source / EDA – 1/2</vt:lpstr>
      <vt:lpstr>EDA Summary 2/2</vt:lpstr>
      <vt:lpstr>Model Selection</vt:lpstr>
      <vt:lpstr>Summary</vt:lpstr>
      <vt:lpstr>Limitation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Housing Price Prediction</dc:title>
  <dc:creator>Melody Yang</dc:creator>
  <cp:lastModifiedBy>Melody Yang</cp:lastModifiedBy>
  <cp:revision>3</cp:revision>
  <dcterms:created xsi:type="dcterms:W3CDTF">2022-11-21T08:29:38Z</dcterms:created>
  <dcterms:modified xsi:type="dcterms:W3CDTF">2022-11-27T07:10:12Z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