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67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67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67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67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67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67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67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67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67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30898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chemeClr val="accent5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4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5">
                  <a:hueOff val="-234537"/>
                  <a:satOff val="-1108"/>
                  <a:lumOff val="-14796"/>
                </a:schemeClr>
              </a:buClr>
              <a:buChar char="▸"/>
            </a:lvl1pPr>
            <a:lvl2pPr>
              <a:buClr>
                <a:schemeClr val="accent5">
                  <a:hueOff val="-234537"/>
                  <a:satOff val="-1108"/>
                  <a:lumOff val="-14796"/>
                </a:schemeClr>
              </a:buClr>
              <a:buChar char="▸"/>
            </a:lvl2pPr>
            <a:lvl3pPr>
              <a:buClr>
                <a:schemeClr val="accent5">
                  <a:hueOff val="-234537"/>
                  <a:satOff val="-1108"/>
                  <a:lumOff val="-14796"/>
                </a:schemeClr>
              </a:buClr>
              <a:buChar char="▸"/>
            </a:lvl3pPr>
            <a:lvl4pPr>
              <a:buClr>
                <a:schemeClr val="accent5">
                  <a:hueOff val="-234537"/>
                  <a:satOff val="-1108"/>
                  <a:lumOff val="-14796"/>
                </a:schemeClr>
              </a:buClr>
              <a:buChar char="▸"/>
            </a:lvl4pPr>
            <a:lvl5pPr>
              <a:buClr>
                <a:schemeClr val="accent5">
                  <a:hueOff val="-234537"/>
                  <a:satOff val="-1108"/>
                  <a:lumOff val="-14796"/>
                </a:schemeClr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5">
              <a:hueOff val="-234537"/>
              <a:satOff val="-1108"/>
              <a:lumOff val="-1479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3" name="Type a quote here.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4" name="Johnny Appleseed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5" name="Text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chemeClr val="accent5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5">
            <a:hueOff val="-234537"/>
            <a:satOff val="-1108"/>
            <a:lumOff val="-147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ype a quote here.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4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Johnny Appleseed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chemeClr val="accent5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>
            <a:spLocks noGrp="1"/>
          </p:cNvSpPr>
          <p:nvPr>
            <p:ph type="title"/>
          </p:nvPr>
        </p:nvSpPr>
        <p:spPr>
          <a:xfrm>
            <a:off x="406400" y="355600"/>
            <a:ext cx="12192000" cy="723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chemeClr val="accent5">
                <a:hueOff val="-234537"/>
                <a:satOff val="-1108"/>
                <a:lumOff val="-1479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Text"/>
          <p:cNvSpPr>
            <a:spLocks noGrp="1"/>
          </p:cNvSpPr>
          <p:nvPr>
            <p:ph type="body" sz="quarter" idx="13"/>
          </p:nvPr>
        </p:nvSpPr>
        <p:spPr>
          <a:xfrm>
            <a:off x="406400" y="10160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5">
                  <a:hueOff val="-234537"/>
                  <a:satOff val="-1108"/>
                  <a:lumOff val="-14796"/>
                </a:schemeClr>
              </a:buClr>
              <a:buChar char="▸"/>
              <a:defRPr>
                <a:solidFill>
                  <a:srgbClr val="FFFFFF"/>
                </a:solidFill>
              </a:defRPr>
            </a:lvl1pPr>
            <a:lvl2pPr>
              <a:buClr>
                <a:schemeClr val="accent5">
                  <a:hueOff val="-234537"/>
                  <a:satOff val="-1108"/>
                  <a:lumOff val="-14796"/>
                </a:schemeClr>
              </a:buClr>
              <a:buChar char="▸"/>
              <a:defRPr>
                <a:solidFill>
                  <a:srgbClr val="FFFFFF"/>
                </a:solidFill>
              </a:defRPr>
            </a:lvl2pPr>
            <a:lvl3pPr>
              <a:buClr>
                <a:schemeClr val="accent5">
                  <a:hueOff val="-234537"/>
                  <a:satOff val="-1108"/>
                  <a:lumOff val="-14796"/>
                </a:schemeClr>
              </a:buClr>
              <a:buChar char="▸"/>
              <a:defRPr>
                <a:solidFill>
                  <a:srgbClr val="FFFFFF"/>
                </a:solidFill>
              </a:defRPr>
            </a:lvl3pPr>
            <a:lvl4pPr>
              <a:buClr>
                <a:schemeClr val="accent5">
                  <a:hueOff val="-234537"/>
                  <a:satOff val="-1108"/>
                  <a:lumOff val="-14796"/>
                </a:schemeClr>
              </a:buClr>
              <a:buChar char="▸"/>
              <a:defRPr>
                <a:solidFill>
                  <a:srgbClr val="FFFFFF"/>
                </a:solidFill>
              </a:defRPr>
            </a:lvl4pPr>
            <a:lvl5pPr>
              <a:buClr>
                <a:schemeClr val="accent5">
                  <a:hueOff val="-234537"/>
                  <a:satOff val="-1108"/>
                  <a:lumOff val="-14796"/>
                </a:schemeClr>
              </a:buClr>
              <a:buChar char="▸"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chemeClr val="accent5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3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3878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4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5">
                  <a:hueOff val="-234537"/>
                  <a:satOff val="-1108"/>
                  <a:lumOff val="-14796"/>
                </a:schemeClr>
              </a:buClr>
              <a:buChar char="▸"/>
              <a:defRPr>
                <a:solidFill>
                  <a:srgbClr val="FFFFFF"/>
                </a:solidFill>
              </a:defRPr>
            </a:lvl1pPr>
            <a:lvl2pPr>
              <a:buClr>
                <a:schemeClr val="accent5">
                  <a:hueOff val="-234537"/>
                  <a:satOff val="-1108"/>
                  <a:lumOff val="-14796"/>
                </a:schemeClr>
              </a:buClr>
              <a:buChar char="▸"/>
              <a:defRPr>
                <a:solidFill>
                  <a:srgbClr val="FFFFFF"/>
                </a:solidFill>
              </a:defRPr>
            </a:lvl2pPr>
            <a:lvl3pPr>
              <a:buClr>
                <a:schemeClr val="accent5">
                  <a:hueOff val="-234537"/>
                  <a:satOff val="-1108"/>
                  <a:lumOff val="-14796"/>
                </a:schemeClr>
              </a:buClr>
              <a:buChar char="▸"/>
            </a:lvl3pPr>
            <a:lvl4pPr>
              <a:buClr>
                <a:schemeClr val="accent5">
                  <a:hueOff val="-234537"/>
                  <a:satOff val="-1108"/>
                  <a:lumOff val="-14796"/>
                </a:schemeClr>
              </a:buClr>
              <a:buChar char="▸"/>
            </a:lvl4pPr>
            <a:lvl5pPr>
              <a:buClr>
                <a:schemeClr val="accent5">
                  <a:hueOff val="-234537"/>
                  <a:satOff val="-1108"/>
                  <a:lumOff val="-14796"/>
                </a:schemeClr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chemeClr val="accent5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3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4" name="Title Text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5" name="Body Level One…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>
                <a:solidFill>
                  <a:srgbClr val="FFFFFF"/>
                </a:solidFill>
              </a:defRPr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A6AAA9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iff"/><Relationship Id="rId5" Type="http://schemas.openxmlformats.org/officeDocument/2006/relationships/image" Target="../media/image5.jpeg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he title of your presentation"/>
          <p:cNvSpPr>
            <a:spLocks noGrp="1"/>
          </p:cNvSpPr>
          <p:nvPr>
            <p:ph type="ctrTitle"/>
          </p:nvPr>
        </p:nvSpPr>
        <p:spPr>
          <a:xfrm>
            <a:off x="406400" y="6426200"/>
            <a:ext cx="12192000" cy="239268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>
                <a:solidFill>
                  <a:srgbClr val="FFFFFF"/>
                </a:solidFill>
              </a:defRPr>
            </a:lvl1pPr>
          </a:lstStyle>
          <a:p>
            <a:r>
              <a:rPr lang="en-US" sz="8800" dirty="0"/>
              <a:t>Natural Language </a:t>
            </a:r>
            <a:r>
              <a:rPr lang="en-US" sz="8800" dirty="0" smtClean="0"/>
              <a:t>Toolkit (NLTK)</a:t>
            </a:r>
            <a:endParaRPr lang="en-US" sz="8800" dirty="0"/>
          </a:p>
        </p:txBody>
      </p:sp>
      <p:sp>
        <p:nvSpPr>
          <p:cNvPr id="168" name="YOUR NAME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Melody WU</a:t>
            </a:r>
          </a:p>
        </p:txBody>
      </p:sp>
      <p:pic>
        <p:nvPicPr>
          <p:cNvPr id="169" name="pasted-image.tiff" descr="pasted-image.tif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9901" y="1602056"/>
            <a:ext cx="1964998" cy="230954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he title of your presentation"/>
          <p:cNvSpPr txBox="1">
            <a:spLocks/>
          </p:cNvSpPr>
          <p:nvPr/>
        </p:nvSpPr>
        <p:spPr>
          <a:xfrm>
            <a:off x="2428240" y="8818880"/>
            <a:ext cx="1017016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35052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200" b="0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1pPr>
            <a:lvl2pPr marL="0" marR="0" indent="228600" algn="l" defTabSz="58420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2pPr>
            <a:lvl3pPr marL="0" marR="0" indent="457200" algn="l" defTabSz="58420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3pPr>
            <a:lvl4pPr marL="0" marR="0" indent="685800" algn="l" defTabSz="58420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4pPr>
            <a:lvl5pPr marL="0" marR="0" indent="914400" algn="l" defTabSz="58420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5pPr>
            <a:lvl6pPr marL="0" marR="0" indent="1143000" algn="l" defTabSz="58420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6pPr>
            <a:lvl7pPr marL="0" marR="0" indent="1371600" algn="l" defTabSz="58420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7pPr>
            <a:lvl8pPr marL="0" marR="0" indent="1600200" algn="l" defTabSz="58420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8pPr>
            <a:lvl9pPr marL="0" marR="0" indent="1828800" algn="l" defTabSz="58420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9pPr>
          </a:lstStyle>
          <a:p>
            <a:pPr hangingPunct="1"/>
            <a:r>
              <a:rPr lang="en-US" sz="2800" i="1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For Python processing of human language data</a:t>
            </a:r>
            <a:endParaRPr lang="en-US" sz="2800" i="1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image-small.png" descr="pasted-image-smal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8532" y="5371293"/>
            <a:ext cx="1858394" cy="1858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7" y="0"/>
                </a:moveTo>
                <a:cubicBezTo>
                  <a:pt x="7319" y="0"/>
                  <a:pt x="4803" y="1006"/>
                  <a:pt x="2882" y="3017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7"/>
                </a:cubicBezTo>
                <a:cubicBezTo>
                  <a:pt x="14875" y="1006"/>
                  <a:pt x="12355" y="0"/>
                  <a:pt x="9837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72" name="pasted-image.tiff" descr="pasted-image.tif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23677" y="5371293"/>
            <a:ext cx="1858394" cy="1858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7" y="0"/>
                </a:moveTo>
                <a:cubicBezTo>
                  <a:pt x="7319" y="0"/>
                  <a:pt x="4803" y="1006"/>
                  <a:pt x="2882" y="3017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7"/>
                </a:cubicBezTo>
                <a:cubicBezTo>
                  <a:pt x="14875" y="1006"/>
                  <a:pt x="12355" y="0"/>
                  <a:pt x="9837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73" name="pasted-image.tiff" descr="pasted-image.tif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58841" y="5371293"/>
            <a:ext cx="1858394" cy="1858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7" y="0"/>
                </a:moveTo>
                <a:cubicBezTo>
                  <a:pt x="7319" y="0"/>
                  <a:pt x="4803" y="1006"/>
                  <a:pt x="2882" y="3017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7"/>
                </a:cubicBezTo>
                <a:cubicBezTo>
                  <a:pt x="14875" y="1006"/>
                  <a:pt x="12355" y="0"/>
                  <a:pt x="9837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74" name="Neno copy.jpg" descr="Neno copy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73203" y="1547249"/>
            <a:ext cx="1858394" cy="1858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7" y="0"/>
                </a:moveTo>
                <a:cubicBezTo>
                  <a:pt x="7319" y="0"/>
                  <a:pt x="4803" y="1006"/>
                  <a:pt x="2882" y="3017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7"/>
                </a:cubicBezTo>
                <a:cubicBezTo>
                  <a:pt x="14875" y="1006"/>
                  <a:pt x="12355" y="0"/>
                  <a:pt x="9837" y="0"/>
                </a:cubicBezTo>
                <a:close/>
              </a:path>
            </a:pathLst>
          </a:custGeom>
          <a:ln w="12700">
            <a:solidFill>
              <a:srgbClr val="F3F7F5"/>
            </a:solidFill>
            <a:miter lim="400000"/>
          </a:ln>
        </p:spPr>
      </p:pic>
      <p:sp>
        <p:nvSpPr>
          <p:cNvPr id="175" name="CSCI E-7 Spring 2017 Staff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CSCI E-7 Spring 2017 Staff</a:t>
            </a:r>
          </a:p>
        </p:txBody>
      </p:sp>
      <p:sp>
        <p:nvSpPr>
          <p:cNvPr id="176" name="Nenad Svrzikapa…"/>
          <p:cNvSpPr/>
          <p:nvPr/>
        </p:nvSpPr>
        <p:spPr>
          <a:xfrm>
            <a:off x="5226202" y="3443435"/>
            <a:ext cx="255239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2400"/>
            </a:pPr>
            <a:r>
              <a:rPr dirty="0" err="1"/>
              <a:t>Nenad</a:t>
            </a:r>
            <a:r>
              <a:rPr dirty="0"/>
              <a:t> </a:t>
            </a:r>
            <a:r>
              <a:rPr dirty="0" err="1"/>
              <a:t>Svrzikapa</a:t>
            </a:r>
            <a:endParaRPr dirty="0"/>
          </a:p>
          <a:p>
            <a:pPr algn="ctr">
              <a:spcBef>
                <a:spcPts val="0"/>
              </a:spcBef>
              <a:defRPr sz="2400"/>
            </a:pPr>
            <a:r>
              <a:rPr dirty="0"/>
              <a:t>Instructor</a:t>
            </a:r>
          </a:p>
        </p:txBody>
      </p:sp>
      <p:sp>
        <p:nvSpPr>
          <p:cNvPr id="177" name="Lena Hajjar…"/>
          <p:cNvSpPr/>
          <p:nvPr/>
        </p:nvSpPr>
        <p:spPr>
          <a:xfrm>
            <a:off x="235981" y="7504893"/>
            <a:ext cx="236342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2400"/>
            </a:pPr>
            <a:r>
              <a:t>Lena Hajjar</a:t>
            </a:r>
          </a:p>
          <a:p>
            <a:pPr algn="ctr">
              <a:spcBef>
                <a:spcPts val="0"/>
              </a:spcBef>
              <a:defRPr sz="2400"/>
            </a:pPr>
            <a:r>
              <a:t>Teaching Fellow</a:t>
            </a:r>
          </a:p>
        </p:txBody>
      </p:sp>
      <p:sp>
        <p:nvSpPr>
          <p:cNvPr id="178" name="Jose Herran…"/>
          <p:cNvSpPr/>
          <p:nvPr/>
        </p:nvSpPr>
        <p:spPr>
          <a:xfrm>
            <a:off x="2771136" y="7504893"/>
            <a:ext cx="236342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2400"/>
            </a:pPr>
            <a:r>
              <a:t>Jose Herran</a:t>
            </a:r>
          </a:p>
          <a:p>
            <a:pPr algn="ctr">
              <a:spcBef>
                <a:spcPts val="0"/>
              </a:spcBef>
              <a:defRPr sz="2400"/>
            </a:pPr>
            <a:r>
              <a:t>Teaching Fellow</a:t>
            </a:r>
          </a:p>
        </p:txBody>
      </p:sp>
      <p:sp>
        <p:nvSpPr>
          <p:cNvPr id="179" name="Kaleigh Douglas…"/>
          <p:cNvSpPr/>
          <p:nvPr/>
        </p:nvSpPr>
        <p:spPr>
          <a:xfrm>
            <a:off x="5237863" y="7504893"/>
            <a:ext cx="250027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2400"/>
            </a:pPr>
            <a:r>
              <a:t>Kaleigh Douglas</a:t>
            </a:r>
          </a:p>
          <a:p>
            <a:pPr algn="ctr">
              <a:spcBef>
                <a:spcPts val="0"/>
              </a:spcBef>
              <a:defRPr sz="2400"/>
            </a:pPr>
            <a:r>
              <a:t>Teaching Fellow</a:t>
            </a:r>
          </a:p>
        </p:txBody>
      </p:sp>
      <p:pic>
        <p:nvPicPr>
          <p:cNvPr id="180" name="pasted-image.tiff" descr="pasted-image.tiff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3968" y="5371293"/>
            <a:ext cx="1858393" cy="1858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7" y="0"/>
                </a:moveTo>
                <a:cubicBezTo>
                  <a:pt x="7319" y="0"/>
                  <a:pt x="4803" y="1055"/>
                  <a:pt x="2882" y="3164"/>
                </a:cubicBezTo>
                <a:cubicBezTo>
                  <a:pt x="-961" y="7382"/>
                  <a:pt x="-961" y="14218"/>
                  <a:pt x="2882" y="18436"/>
                </a:cubicBezTo>
                <a:cubicBezTo>
                  <a:pt x="4803" y="20545"/>
                  <a:pt x="7319" y="21600"/>
                  <a:pt x="9837" y="21600"/>
                </a:cubicBezTo>
                <a:cubicBezTo>
                  <a:pt x="12355" y="21600"/>
                  <a:pt x="14875" y="20545"/>
                  <a:pt x="16796" y="18436"/>
                </a:cubicBezTo>
                <a:cubicBezTo>
                  <a:pt x="20639" y="14218"/>
                  <a:pt x="20639" y="7382"/>
                  <a:pt x="16796" y="3164"/>
                </a:cubicBezTo>
                <a:cubicBezTo>
                  <a:pt x="14875" y="1055"/>
                  <a:pt x="12355" y="0"/>
                  <a:pt x="9837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81" name="Alan Xie…"/>
          <p:cNvSpPr/>
          <p:nvPr/>
        </p:nvSpPr>
        <p:spPr>
          <a:xfrm>
            <a:off x="7841445" y="7504893"/>
            <a:ext cx="236342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2400"/>
            </a:pPr>
            <a:r>
              <a:t>Alan Xie</a:t>
            </a:r>
          </a:p>
          <a:p>
            <a:pPr algn="ctr">
              <a:spcBef>
                <a:spcPts val="0"/>
              </a:spcBef>
              <a:defRPr sz="2400"/>
            </a:pPr>
            <a:r>
              <a:t>Teaching Fellow</a:t>
            </a:r>
          </a:p>
        </p:txBody>
      </p:sp>
      <p:pic>
        <p:nvPicPr>
          <p:cNvPr id="182" name="pasted-image.tiff" descr="pasted-image.tiff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629113" y="5371294"/>
            <a:ext cx="1819469" cy="176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4" h="21600" extrusionOk="0">
                <a:moveTo>
                  <a:pt x="10504" y="0"/>
                </a:moveTo>
                <a:cubicBezTo>
                  <a:pt x="7815" y="0"/>
                  <a:pt x="5129" y="1110"/>
                  <a:pt x="3077" y="3328"/>
                </a:cubicBezTo>
                <a:cubicBezTo>
                  <a:pt x="-1026" y="7763"/>
                  <a:pt x="-1026" y="14953"/>
                  <a:pt x="3077" y="19388"/>
                </a:cubicBezTo>
                <a:cubicBezTo>
                  <a:pt x="3948" y="20330"/>
                  <a:pt x="4938" y="21058"/>
                  <a:pt x="5990" y="21600"/>
                </a:cubicBezTo>
                <a:lnTo>
                  <a:pt x="15023" y="21600"/>
                </a:lnTo>
                <a:cubicBezTo>
                  <a:pt x="16074" y="21058"/>
                  <a:pt x="17065" y="20329"/>
                  <a:pt x="17935" y="19388"/>
                </a:cubicBezTo>
                <a:cubicBezTo>
                  <a:pt x="19214" y="18006"/>
                  <a:pt x="20092" y="16356"/>
                  <a:pt x="20574" y="14605"/>
                </a:cubicBezTo>
                <a:lnTo>
                  <a:pt x="20574" y="8110"/>
                </a:lnTo>
                <a:cubicBezTo>
                  <a:pt x="20092" y="6360"/>
                  <a:pt x="19214" y="4710"/>
                  <a:pt x="17935" y="3328"/>
                </a:cubicBezTo>
                <a:cubicBezTo>
                  <a:pt x="15884" y="1110"/>
                  <a:pt x="13193" y="0"/>
                  <a:pt x="10504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83" name="Joe Palin…"/>
          <p:cNvSpPr/>
          <p:nvPr/>
        </p:nvSpPr>
        <p:spPr>
          <a:xfrm>
            <a:off x="10376599" y="7504893"/>
            <a:ext cx="236342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2400"/>
            </a:pPr>
            <a:r>
              <a:t>Joe Palin</a:t>
            </a:r>
          </a:p>
          <a:p>
            <a:pPr algn="ctr">
              <a:spcBef>
                <a:spcPts val="0"/>
              </a:spcBef>
              <a:defRPr sz="2400"/>
            </a:pPr>
            <a:r>
              <a:t>Teaching Fellow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bstrac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Abstract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2085" y="1420120"/>
            <a:ext cx="1144063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000" dirty="0">
                <a:solidFill>
                  <a:schemeClr val="accent4"/>
                </a:solidFill>
              </a:rPr>
              <a:t>Natural language processing (NLP) </a:t>
            </a:r>
            <a:r>
              <a:rPr lang="en-US" sz="3000" dirty="0"/>
              <a:t>allows the computer to "understand" human language</a:t>
            </a:r>
            <a:r>
              <a:rPr lang="en-US" sz="3000" dirty="0" smtClean="0"/>
              <a:t>,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782085" y="4755355"/>
            <a:ext cx="1144063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000" dirty="0"/>
              <a:t>In this </a:t>
            </a:r>
            <a:r>
              <a:rPr lang="en-US" sz="3000" dirty="0" smtClean="0">
                <a:solidFill>
                  <a:schemeClr val="accent4"/>
                </a:solidFill>
              </a:rPr>
              <a:t>Python 3 </a:t>
            </a:r>
            <a:r>
              <a:rPr lang="en-US" sz="3000" dirty="0"/>
              <a:t>tutorial, instead </a:t>
            </a:r>
            <a:r>
              <a:rPr lang="en-US" sz="3000" dirty="0" smtClean="0"/>
              <a:t>looking at a corpus</a:t>
            </a:r>
            <a:r>
              <a:rPr lang="en-US" sz="3000" dirty="0"/>
              <a:t>, we will begin with a </a:t>
            </a:r>
            <a:r>
              <a:rPr lang="en-US" sz="3000" dirty="0" smtClean="0">
                <a:solidFill>
                  <a:schemeClr val="accent4"/>
                </a:solidFill>
              </a:rPr>
              <a:t>SMS </a:t>
            </a:r>
            <a:r>
              <a:rPr lang="en-US" sz="3000" dirty="0">
                <a:solidFill>
                  <a:schemeClr val="accent4"/>
                </a:solidFill>
              </a:rPr>
              <a:t>spam dataset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/>
              <a:t>in csv format from </a:t>
            </a:r>
            <a:r>
              <a:rPr lang="en-US" sz="3000" dirty="0" err="1" smtClean="0">
                <a:solidFill>
                  <a:schemeClr val="accent4"/>
                </a:solidFill>
              </a:rPr>
              <a:t>kaggle</a:t>
            </a:r>
            <a:r>
              <a:rPr lang="en-US" sz="3000" dirty="0"/>
              <a:t>, 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sym typeface="Avenir Next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085" y="1875780"/>
            <a:ext cx="11440630" cy="17953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000" dirty="0">
                <a:solidFill>
                  <a:schemeClr val="accent4"/>
                </a:solidFill>
              </a:rPr>
              <a:t>	</a:t>
            </a:r>
            <a:r>
              <a:rPr lang="en-US" sz="3000" dirty="0" smtClean="0">
                <a:solidFill>
                  <a:schemeClr val="accent4"/>
                </a:solidFill>
              </a:rPr>
              <a:t>								</a:t>
            </a:r>
            <a:r>
              <a:rPr lang="en-US" sz="3000" dirty="0" smtClean="0"/>
              <a:t>and the union of NLP and</a:t>
            </a:r>
            <a:r>
              <a:rPr lang="en-US" sz="2400" dirty="0" smtClean="0"/>
              <a:t> </a:t>
            </a:r>
            <a:r>
              <a:rPr lang="en-US" sz="3000" dirty="0" smtClean="0">
                <a:solidFill>
                  <a:schemeClr val="accent4"/>
                </a:solidFill>
              </a:rPr>
              <a:t>machine learning</a:t>
            </a:r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smtClean="0"/>
              <a:t>creates systems that can learn to understand human language, often through "real world" text called </a:t>
            </a:r>
            <a:r>
              <a:rPr lang="en-US" sz="3000" dirty="0" smtClean="0">
                <a:solidFill>
                  <a:schemeClr val="accent4"/>
                </a:solidFill>
              </a:rPr>
              <a:t>corpora</a:t>
            </a:r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82085" y="2798018"/>
            <a:ext cx="11440630" cy="17953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000" dirty="0" smtClean="0"/>
              <a:t>																 A popular example of a corpus is a movies review database that is part of the </a:t>
            </a:r>
            <a:r>
              <a:rPr lang="en-US" sz="3000" dirty="0" smtClean="0">
                <a:solidFill>
                  <a:schemeClr val="accent4"/>
                </a:solidFill>
              </a:rPr>
              <a:t>Natural Language Toolkit (NLTK) </a:t>
            </a:r>
            <a:r>
              <a:rPr lang="en-US" sz="3000" dirty="0" smtClean="0"/>
              <a:t>for Python. 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782085" y="5665540"/>
            <a:ext cx="11440630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000" dirty="0" smtClean="0"/>
              <a:t>										</a:t>
            </a:r>
            <a:r>
              <a:rPr lang="en-US" sz="3000" dirty="0"/>
              <a:t> </a:t>
            </a:r>
            <a:r>
              <a:rPr lang="en-US" sz="3000" dirty="0" smtClean="0"/>
              <a:t>We </a:t>
            </a:r>
            <a:r>
              <a:rPr lang="en-US" sz="3000" dirty="0"/>
              <a:t>will pre-process the SMS dataset using common NLP tasks before creating a </a:t>
            </a:r>
            <a:r>
              <a:rPr lang="en-US" sz="3000" dirty="0">
                <a:solidFill>
                  <a:schemeClr val="accent4"/>
                </a:solidFill>
              </a:rPr>
              <a:t>Naive Bayes Classifier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/>
              <a:t>with NLTK that will be able to identify spam vs non-spam (ham) SMS messages with </a:t>
            </a:r>
            <a:r>
              <a:rPr lang="en-US" sz="3000" dirty="0">
                <a:solidFill>
                  <a:schemeClr val="accent4"/>
                </a:solidFill>
              </a:rPr>
              <a:t>high accuracy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sym typeface="Avenir Next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085" y="5217618"/>
            <a:ext cx="1144063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000" dirty="0" smtClean="0"/>
              <a:t>															 a </a:t>
            </a:r>
            <a:r>
              <a:rPr lang="en-US" sz="3000" dirty="0"/>
              <a:t>data science website that hosts public </a:t>
            </a:r>
            <a:r>
              <a:rPr lang="en-US" sz="3000" dirty="0" smtClean="0"/>
              <a:t>datasets</a:t>
            </a:r>
            <a:r>
              <a:rPr lang="en-US" sz="3000" dirty="0"/>
              <a:t>.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sym typeface="Avenir Next Medium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quired Libraries and fil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Required Libraries and files</a:t>
            </a:r>
          </a:p>
        </p:txBody>
      </p:sp>
      <p:sp>
        <p:nvSpPr>
          <p:cNvPr id="192" name="PANDAS…"/>
          <p:cNvSpPr>
            <a:spLocks noGrp="1"/>
          </p:cNvSpPr>
          <p:nvPr>
            <p:ph type="body" idx="1"/>
          </p:nvPr>
        </p:nvSpPr>
        <p:spPr>
          <a:xfrm>
            <a:off x="406400" y="1408869"/>
            <a:ext cx="12338049" cy="773513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sz="4600" dirty="0"/>
              <a:t>PANDAS</a:t>
            </a:r>
          </a:p>
          <a:p>
            <a:pPr marL="0" indent="0">
              <a:spcBef>
                <a:spcPts val="2400"/>
              </a:spcBef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pPr>
            <a:r>
              <a:rPr lang="en-US" sz="2600" dirty="0" smtClean="0"/>
              <a:t>	</a:t>
            </a:r>
            <a:r>
              <a:rPr sz="2800" dirty="0" smtClean="0"/>
              <a:t>conda </a:t>
            </a:r>
            <a:r>
              <a:rPr sz="2800" dirty="0"/>
              <a:t>install -c anaconda </a:t>
            </a:r>
            <a:r>
              <a:rPr sz="2800" dirty="0" smtClean="0"/>
              <a:t>pandas=0.19.2</a:t>
            </a:r>
            <a:endParaRPr lang="en-US" sz="2800" dirty="0" smtClean="0"/>
          </a:p>
          <a:p>
            <a:pPr marL="0" indent="0">
              <a:spcBef>
                <a:spcPts val="2400"/>
              </a:spcBef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pPr>
            <a:endParaRPr sz="2800" dirty="0"/>
          </a:p>
          <a:p>
            <a:r>
              <a:rPr lang="en-US" sz="4600" dirty="0" smtClean="0"/>
              <a:t>NLTK</a:t>
            </a:r>
            <a:endParaRPr sz="4600" dirty="0"/>
          </a:p>
          <a:p>
            <a:pPr marL="457200" indent="-457200">
              <a:spcBef>
                <a:spcPts val="2400"/>
              </a:spcBef>
              <a:buClr>
                <a:srgbClr val="FFFFFF"/>
              </a:buClr>
              <a:buSzTx/>
              <a:buFont typeface="+mj-lt"/>
              <a:buAutoNum type="arabicPeriod"/>
              <a:defRPr sz="2400">
                <a:solidFill>
                  <a:schemeClr val="accent1"/>
                </a:solidFill>
              </a:defRPr>
            </a:pPr>
            <a:r>
              <a:rPr lang="en-US" sz="2800" dirty="0" smtClean="0"/>
              <a:t>	conda </a:t>
            </a:r>
            <a:r>
              <a:rPr lang="en-US" sz="2800" dirty="0"/>
              <a:t>install -c anaconda </a:t>
            </a:r>
            <a:r>
              <a:rPr lang="en-US" sz="2800" dirty="0" err="1" smtClean="0"/>
              <a:t>nltk</a:t>
            </a:r>
            <a:r>
              <a:rPr lang="en-US" sz="2800" dirty="0" smtClean="0"/>
              <a:t>=3.2.2 </a:t>
            </a:r>
          </a:p>
          <a:p>
            <a:pPr marL="457200" indent="-457200">
              <a:spcBef>
                <a:spcPts val="2400"/>
              </a:spcBef>
              <a:buClr>
                <a:srgbClr val="FFFFFF"/>
              </a:buClr>
              <a:buSzTx/>
              <a:buFont typeface="+mj-lt"/>
              <a:buAutoNum type="arabicPeriod"/>
              <a:defRPr sz="2400">
                <a:solidFill>
                  <a:schemeClr val="accent1"/>
                </a:solidFill>
              </a:defRPr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chemeClr val="accent4"/>
                </a:solidFill>
              </a:rPr>
              <a:t>after installing NLTK, download more algorithms and data with</a:t>
            </a:r>
          </a:p>
          <a:p>
            <a:pPr marL="0" indent="0">
              <a:spcBef>
                <a:spcPts val="2400"/>
              </a:spcBef>
              <a:buClrTx/>
              <a:buSzTx/>
              <a:buNone/>
              <a:defRPr sz="2400">
                <a:solidFill>
                  <a:schemeClr val="accent1"/>
                </a:solidFill>
              </a:defRPr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  <a:r>
              <a:rPr lang="en-US" sz="2800" dirty="0" smtClean="0">
                <a:solidFill>
                  <a:schemeClr val="accent1"/>
                </a:solidFill>
              </a:rPr>
              <a:t>&gt;&gt;&gt; </a:t>
            </a:r>
            <a:r>
              <a:rPr lang="en-US" sz="2800" dirty="0">
                <a:solidFill>
                  <a:schemeClr val="accent1"/>
                </a:solidFill>
              </a:rPr>
              <a:t>import </a:t>
            </a:r>
            <a:r>
              <a:rPr lang="en-US" sz="2800" dirty="0" err="1">
                <a:solidFill>
                  <a:schemeClr val="accent1"/>
                </a:solidFill>
              </a:rPr>
              <a:t>nltk</a:t>
            </a: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spcBef>
                <a:spcPts val="2400"/>
              </a:spcBef>
              <a:buClrTx/>
              <a:buSzTx/>
              <a:buNone/>
              <a:defRPr sz="2400">
                <a:solidFill>
                  <a:schemeClr val="accent1"/>
                </a:solidFill>
              </a:defRPr>
            </a:pPr>
            <a:r>
              <a:rPr lang="en-US" sz="2800" dirty="0">
                <a:solidFill>
                  <a:schemeClr val="accent1"/>
                </a:solidFill>
              </a:rPr>
              <a:t>	&gt;&gt;&gt; </a:t>
            </a:r>
            <a:r>
              <a:rPr lang="en-US" sz="2800" dirty="0" err="1">
                <a:solidFill>
                  <a:schemeClr val="accent1"/>
                </a:solidFill>
              </a:rPr>
              <a:t>nltk.download</a:t>
            </a:r>
            <a:r>
              <a:rPr lang="en-US" sz="2800" dirty="0">
                <a:solidFill>
                  <a:schemeClr val="accent1"/>
                </a:solidFill>
              </a:rPr>
              <a:t>()</a:t>
            </a:r>
          </a:p>
          <a:p>
            <a:pPr marL="457200" indent="-457200">
              <a:spcBef>
                <a:spcPts val="2400"/>
              </a:spcBef>
              <a:buClr>
                <a:srgbClr val="FFFFFF"/>
              </a:buClr>
              <a:buSzTx/>
              <a:buFont typeface="+mj-lt"/>
              <a:buAutoNum type="arabicPeriod" startAt="3"/>
              <a:defRPr sz="2400">
                <a:solidFill>
                  <a:schemeClr val="accent1"/>
                </a:solidFill>
              </a:defRPr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  <a:r>
              <a:rPr lang="en-US" sz="2800" dirty="0">
                <a:solidFill>
                  <a:schemeClr val="accent4"/>
                </a:solidFill>
              </a:rPr>
              <a:t>download “all” for “all packages” once you see the NLTK downloader pop </a:t>
            </a:r>
            <a:r>
              <a:rPr lang="en-US" sz="2800" dirty="0" smtClean="0">
                <a:solidFill>
                  <a:schemeClr val="accent4"/>
                </a:solidFill>
              </a:rPr>
              <a:t>up</a:t>
            </a:r>
          </a:p>
          <a:p>
            <a:pPr marL="0" indent="0">
              <a:spcBef>
                <a:spcPts val="2400"/>
              </a:spcBef>
              <a:buClrTx/>
              <a:buSzTx/>
              <a:buNone/>
              <a:defRPr sz="2400">
                <a:solidFill>
                  <a:schemeClr val="accent1"/>
                </a:solidFill>
              </a:defRPr>
            </a:pPr>
            <a:endParaRPr sz="2800" dirty="0">
              <a:solidFill>
                <a:schemeClr val="accent4"/>
              </a:solidFill>
            </a:endParaRPr>
          </a:p>
          <a:p>
            <a:r>
              <a:rPr sz="4600" dirty="0" smtClean="0"/>
              <a:t>URL FOR DOWNLOADING </a:t>
            </a:r>
            <a:r>
              <a:rPr lang="en-US" sz="4600" dirty="0" smtClean="0"/>
              <a:t>MY NOTEBOOK</a:t>
            </a:r>
          </a:p>
          <a:p>
            <a:pPr marL="0" indent="0">
              <a:spcBef>
                <a:spcPts val="2400"/>
              </a:spcBef>
              <a:buClrTx/>
              <a:buSzTx/>
              <a:buNone/>
              <a:defRPr sz="2400">
                <a:solidFill>
                  <a:schemeClr val="accent1"/>
                </a:solidFill>
              </a:defRPr>
            </a:pPr>
            <a:r>
              <a:rPr lang="en-US" sz="2800" dirty="0" smtClean="0">
                <a:solidFill>
                  <a:schemeClr val="accent1"/>
                </a:solidFill>
              </a:rPr>
              <a:t>	https</a:t>
            </a:r>
            <a:r>
              <a:rPr lang="en-US" sz="2800" dirty="0">
                <a:solidFill>
                  <a:schemeClr val="accent1"/>
                </a:solidFill>
              </a:rPr>
              <a:t>://github.com/melodymp/CSCI-E7-nltk-tutorial</a:t>
            </a:r>
            <a:endParaRPr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FERENC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085" y="1289050"/>
            <a:ext cx="11440630" cy="6104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https://pythonprogramming.net/tokenizing-words-sentences-nltk-tutorial</a:t>
            </a:r>
            <a:r>
              <a:rPr lang="en-US" sz="3000" dirty="0" smtClean="0"/>
              <a:t>/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4"/>
                </a:solidFill>
              </a:rPr>
              <a:t>through</a:t>
            </a:r>
            <a:r>
              <a:rPr lang="en-US" sz="3000" dirty="0"/>
              <a:t> https://</a:t>
            </a:r>
            <a:r>
              <a:rPr lang="en-US" sz="3000" dirty="0" smtClean="0"/>
              <a:t>pythonprogramming.net/tokenizing-words-sentences-nltk-tutorial/pickle-classifier-save-nltk-tutorial/</a:t>
            </a:r>
          </a:p>
          <a:p>
            <a:pPr marL="457200" indent="-4572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http://www.nltk.org/book/ch06.html</a:t>
            </a:r>
          </a:p>
          <a:p>
            <a:pPr marL="457200" indent="-4572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://www.nltk.org/api/nltk.tokenize.html</a:t>
            </a:r>
          </a:p>
          <a:p>
            <a:pPr marL="457200" indent="-4572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://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github.com/nltk/nltk_book/issues/33</a:t>
            </a:r>
          </a:p>
          <a:p>
            <a:pPr marL="457200" indent="-4572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http://stackoverflow.com/questions/19373296/consequences-of-abusing-nltks-word-tokenizesent</a:t>
            </a:r>
            <a:endParaRPr lang="en-US" sz="3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www.kaggle.com/uciml/sms-spam-collection-dataset</a:t>
            </a:r>
            <a:endParaRPr lang="en-US" sz="3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34A5DA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67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67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New_Template7">
    <a:dk1>
      <a:srgbClr val="222222"/>
    </a:dk1>
    <a:lt1>
      <a:srgbClr val="34A5DA"/>
    </a:lt1>
    <a:dk2>
      <a:srgbClr val="222222"/>
    </a:dk2>
    <a:lt2>
      <a:srgbClr val="A6AAA9"/>
    </a:lt2>
    <a:accent1>
      <a:srgbClr val="34A5DA"/>
    </a:accent1>
    <a:accent2>
      <a:srgbClr val="3F969A"/>
    </a:accent2>
    <a:accent3>
      <a:srgbClr val="8ABE5E"/>
    </a:accent3>
    <a:accent4>
      <a:srgbClr val="FDCB56"/>
    </a:accent4>
    <a:accent5>
      <a:srgbClr val="E42832"/>
    </a:accent5>
    <a:accent6>
      <a:srgbClr val="C52060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2674</TotalTime>
  <Words>116</Words>
  <Application>Microsoft Office PowerPoint</Application>
  <PresentationFormat>Custom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Avenir Next</vt:lpstr>
      <vt:lpstr>Avenir Next Medium</vt:lpstr>
      <vt:lpstr>DIN Alternate</vt:lpstr>
      <vt:lpstr>DIN Condensed</vt:lpstr>
      <vt:lpstr>Helvetica Neue</vt:lpstr>
      <vt:lpstr>Arial</vt:lpstr>
      <vt:lpstr>Helvetica</vt:lpstr>
      <vt:lpstr>New_Template7</vt:lpstr>
      <vt:lpstr>Natural Language Toolkit (NLTK)</vt:lpstr>
      <vt:lpstr>CSCI E-7 Spring 2017 Staff</vt:lpstr>
      <vt:lpstr>Abstract</vt:lpstr>
      <vt:lpstr>Required Libraries and files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Toolkit (NLTK)</dc:title>
  <dc:creator>Melody Wu</dc:creator>
  <cp:lastModifiedBy>Melody Wu</cp:lastModifiedBy>
  <cp:revision>25</cp:revision>
  <dcterms:modified xsi:type="dcterms:W3CDTF">2017-05-03T03:23:05Z</dcterms:modified>
</cp:coreProperties>
</file>