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5"/>
  </p:handoutMasterIdLst>
  <p:sldIdLst>
    <p:sldId id="256" r:id="rId3"/>
    <p:sldId id="257" r:id="rId4"/>
    <p:sldId id="268" r:id="rId5"/>
    <p:sldId id="275" r:id="rId6"/>
    <p:sldId id="291" r:id="rId7"/>
    <p:sldId id="290" r:id="rId9"/>
    <p:sldId id="276" r:id="rId10"/>
    <p:sldId id="292" r:id="rId11"/>
    <p:sldId id="278" r:id="rId12"/>
    <p:sldId id="283" r:id="rId13"/>
    <p:sldId id="298" r:id="rId14"/>
    <p:sldId id="277" r:id="rId15"/>
    <p:sldId id="294" r:id="rId16"/>
    <p:sldId id="296" r:id="rId17"/>
    <p:sldId id="297" r:id="rId18"/>
    <p:sldId id="295" r:id="rId19"/>
    <p:sldId id="282" r:id="rId20"/>
    <p:sldId id="279" r:id="rId21"/>
    <p:sldId id="281" r:id="rId22"/>
    <p:sldId id="284" r:id="rId23"/>
    <p:sldId id="285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354"/>
    <a:srgbClr val="B04C64"/>
    <a:srgbClr val="BBCEE5"/>
    <a:srgbClr val="94634C"/>
    <a:srgbClr val="493F79"/>
    <a:srgbClr val="483F74"/>
    <a:srgbClr val="200C0D"/>
    <a:srgbClr val="ECC05F"/>
    <a:srgbClr val="93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4"/>
        <p:guide pos="3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AF7C27-A603-4576-87FA-F6DF6007F2A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A9A571-21F5-4D5B-A5A0-4733DCE290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92EC-F4C8-4D90-804B-E271C10E3A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7C4D-EC7B-453F-AF0B-4EBE10FC6E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6B4B-5F1C-43B7-8B60-8C5551E665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1CD-6E64-4241-9A31-57697F360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F732-33E4-4C73-9394-3BE264D8AB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AC03-E892-4014-B560-3E5E3EDCB8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156E-27EF-42A8-810A-14896875EC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845E3-5D73-493C-8704-4F9A4C7C7D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4639-A07B-4C37-B6B9-624EFE89F4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DD946-979F-4259-BE33-3D87384B4D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EE654-CB04-4811-AF9D-B789161B117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0EA2E-4110-4CE4-BA49-54527B3F5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69C89-F998-4EEA-949F-F1A14D3AF44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3523-7EF9-4655-B6E3-07CD96A9C0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E6ED-7189-43A4-AF9C-91A150F802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76FC3-85BA-4A4A-B433-5AF741433D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7B75-5FCF-4014-8B41-06E982EABF2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1E99E-4813-4753-A03D-9559C4B8C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31D80-FE75-420F-B540-2C5ECF9BD6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E3E1-F612-4E90-A13D-139DE4C067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DAC87-4593-4281-8D2D-73D95FA452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A7156-99C7-4D9A-9FE4-56D12CDE28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F3A6C9-63CB-451A-99DD-203192ADBD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604C92-01EA-41F8-8830-18D1A5FA51D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270" y="10160"/>
            <a:ext cx="915606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6995" y="2638425"/>
            <a:ext cx="43446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B04C64"/>
                </a:solidFill>
                <a:latin typeface="Comic Sans MS" panose="030F0702030302020204" charset="0"/>
                <a:ea typeface="Arial Unicode MS" panose="020B0604020202020204" charset="-122"/>
              </a:rPr>
              <a:t>numpy</a:t>
            </a:r>
            <a:endParaRPr lang="en-US" altLang="zh-CN" sz="2400" b="1">
              <a:solidFill>
                <a:srgbClr val="B04C6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endParaRPr lang="en-US" altLang="zh-CN" sz="2000" b="1">
              <a:solidFill>
                <a:srgbClr val="B04C6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r>
              <a:rPr lang="en-US" altLang="zh-CN" sz="2400" b="1">
                <a:solidFill>
                  <a:srgbClr val="E26354"/>
                </a:solidFill>
                <a:latin typeface="Comic Sans MS" panose="030F0702030302020204" charset="0"/>
                <a:ea typeface="Arial Unicode MS" panose="020B0604020202020204" charset="-122"/>
              </a:rPr>
              <a:t>pandas</a:t>
            </a:r>
            <a:endParaRPr lang="en-US" altLang="zh-CN" sz="2400" b="1">
              <a:solidFill>
                <a:srgbClr val="E2635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endParaRPr lang="en-US" altLang="zh-CN" sz="2000" b="1">
              <a:solidFill>
                <a:srgbClr val="E2635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r>
              <a:rPr lang="en-US" altLang="zh-CN" sz="2400" b="1">
                <a:solidFill>
                  <a:srgbClr val="B04C64"/>
                </a:solidFill>
                <a:latin typeface="Comic Sans MS" panose="030F0702030302020204" charset="0"/>
                <a:ea typeface="Arial Unicode MS" panose="020B0604020202020204" charset="-122"/>
                <a:sym typeface="+mn-ea"/>
              </a:rPr>
              <a:t>matplotlib</a:t>
            </a:r>
            <a:endParaRPr lang="en-US" altLang="zh-CN" sz="2400" b="1">
              <a:solidFill>
                <a:srgbClr val="B04C6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endParaRPr lang="en-US" altLang="zh-CN" sz="2000" b="1">
              <a:solidFill>
                <a:srgbClr val="B04C64"/>
              </a:solidFill>
              <a:latin typeface="Comic Sans MS" panose="030F0702030302020204" charset="0"/>
              <a:ea typeface="Arial Unicode MS" panose="020B0604020202020204" charset="-122"/>
            </a:endParaRPr>
          </a:p>
          <a:p>
            <a:r>
              <a:rPr lang="en-US" altLang="zh-CN" sz="2400" b="1">
                <a:solidFill>
                  <a:srgbClr val="E26354"/>
                </a:solidFill>
                <a:latin typeface="Comic Sans MS" panose="030F0702030302020204" charset="0"/>
                <a:ea typeface="Arial Unicode MS" panose="020B0604020202020204" charset="-122"/>
              </a:rPr>
              <a:t>scikit-learn</a:t>
            </a:r>
            <a:endParaRPr lang="en-US" altLang="zh-CN" sz="2400" b="1">
              <a:solidFill>
                <a:srgbClr val="E26354"/>
              </a:solidFill>
              <a:latin typeface="Comic Sans MS" panose="030F0702030302020204" charset="0"/>
              <a:ea typeface="Arial Unicode MS" panose="020B0604020202020204" charset="-122"/>
            </a:endParaRP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1356995" y="1283018"/>
            <a:ext cx="36779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sz="3200" b="1">
                <a:solidFill>
                  <a:srgbClr val="493F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3200" b="1">
                <a:solidFill>
                  <a:srgbClr val="493F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常用库介绍</a:t>
            </a:r>
            <a:endParaRPr lang="zh-CN" altLang="zh-CN" sz="3200" b="1">
              <a:solidFill>
                <a:srgbClr val="493F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18465"/>
            <a:ext cx="30975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845" y="1123315"/>
            <a:ext cx="867473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sym typeface="+mn-ea"/>
              </a:rPr>
              <a:t>import pandas as pd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E26354"/>
                </a:solidFill>
                <a:ea typeface="微软雅黑" panose="020B0503020204020204" pitchFamily="34" charset="-122"/>
                <a:sym typeface="+mn-ea"/>
              </a:rPr>
              <a:t>Series</a:t>
            </a:r>
            <a:r>
              <a:rPr lang="en-US" altLang="zh-CN" sz="2000">
                <a:ea typeface="微软雅黑" panose="020B0503020204020204" pitchFamily="34" charset="-122"/>
                <a:sym typeface="+mn-ea"/>
              </a:rPr>
              <a:t>是类似于一维数组的对象，由一组</a:t>
            </a:r>
            <a:r>
              <a:rPr lang="en-US" altLang="zh-CN" sz="2000">
                <a:solidFill>
                  <a:srgbClr val="E26354"/>
                </a:solidFill>
                <a:ea typeface="微软雅黑" panose="020B0503020204020204" pitchFamily="34" charset="-122"/>
                <a:sym typeface="+mn-ea"/>
              </a:rPr>
              <a:t>数据</a:t>
            </a:r>
            <a:r>
              <a:rPr lang="en-US" altLang="zh-CN" sz="2000">
                <a:ea typeface="微软雅黑" panose="020B0503020204020204" pitchFamily="34" charset="-122"/>
                <a:sym typeface="+mn-ea"/>
              </a:rPr>
              <a:t>以及</a:t>
            </a:r>
            <a:r>
              <a:rPr lang="en-US" altLang="zh-CN" sz="2000">
                <a:solidFill>
                  <a:srgbClr val="E26354"/>
                </a:solidFill>
                <a:ea typeface="微软雅黑" panose="020B0503020204020204" pitchFamily="34" charset="-122"/>
                <a:sym typeface="+mn-ea"/>
              </a:rPr>
              <a:t>索引</a:t>
            </a:r>
            <a:r>
              <a:rPr lang="en-US" altLang="zh-CN" sz="2000">
                <a:ea typeface="微软雅黑" panose="020B0503020204020204" pitchFamily="34" charset="-122"/>
                <a:sym typeface="+mn-ea"/>
              </a:rPr>
              <a:t>组成</a:t>
            </a:r>
            <a:endParaRPr lang="en-US" altLang="zh-CN" sz="2000">
              <a:ea typeface="微软雅黑" panose="020B0503020204020204" pitchFamily="34" charset="-122"/>
              <a:sym typeface="+mn-ea"/>
            </a:endParaRPr>
          </a:p>
          <a:p>
            <a:endParaRPr lang="en-US" altLang="zh-CN" sz="2000"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#Series</a:t>
            </a:r>
            <a:endParaRPr lang="zh-CN" altLang="en-US" sz="2000">
              <a:solidFill>
                <a:schemeClr val="bg2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>
                <a:sym typeface="+mn-ea"/>
              </a:rPr>
              <a:t>a= Series([4,7,-5,3],index=['d','b','a','c'])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b= pd.Series([4,7,-5,3],index=['d','b','a','c'])</a:t>
            </a:r>
            <a:endParaRPr lang="en-US" altLang="zh-CN" sz="2000">
              <a:sym typeface="+mn-ea"/>
            </a:endParaRPr>
          </a:p>
          <a:p>
            <a:endParaRPr lang="en-US" altLang="zh-CN" sz="2000">
              <a:solidFill>
                <a:srgbClr val="E26354"/>
              </a:solidFill>
              <a:sym typeface="+mn-ea"/>
            </a:endParaRPr>
          </a:p>
          <a:p>
            <a:r>
              <a:rPr lang="en-US" altLang="zh-CN" sz="2000">
                <a:solidFill>
                  <a:srgbClr val="E26354"/>
                </a:solidFill>
                <a:sym typeface="+mn-ea"/>
              </a:rPr>
              <a:t>DataFrame</a:t>
            </a:r>
            <a:r>
              <a:rPr lang="en-US" altLang="zh-CN" sz="2000">
                <a:sym typeface="+mn-ea"/>
              </a:rPr>
              <a:t>是一个</a:t>
            </a:r>
            <a:r>
              <a:rPr lang="en-US" altLang="zh-CN" sz="2000">
                <a:solidFill>
                  <a:srgbClr val="E26354"/>
                </a:solidFill>
                <a:sym typeface="+mn-ea"/>
              </a:rPr>
              <a:t>表格型</a:t>
            </a:r>
            <a:r>
              <a:rPr lang="en-US" altLang="zh-CN" sz="2000">
                <a:sym typeface="+mn-ea"/>
              </a:rPr>
              <a:t>的数据结构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它含有一组有序的列，每列可以是不同的值类型（数值/字符串/</a:t>
            </a:r>
            <a:r>
              <a:rPr lang="zh-CN" altLang="en-US" sz="2000">
                <a:sym typeface="+mn-ea"/>
              </a:rPr>
              <a:t>布</a:t>
            </a:r>
            <a:r>
              <a:rPr lang="en-US" altLang="zh-CN" sz="2000">
                <a:sym typeface="+mn-ea"/>
              </a:rPr>
              <a:t>尔型值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它</a:t>
            </a:r>
            <a:r>
              <a:rPr lang="en-US" altLang="zh-CN" sz="2000">
                <a:sym typeface="+mn-ea"/>
              </a:rPr>
              <a:t>有行/列索引，</a:t>
            </a:r>
            <a:r>
              <a:rPr lang="zh-CN" altLang="en-US" sz="2000">
                <a:sym typeface="+mn-ea"/>
              </a:rPr>
              <a:t>可看</a:t>
            </a:r>
            <a:r>
              <a:rPr lang="en-US" altLang="zh-CN" sz="2000">
                <a:sym typeface="+mn-ea"/>
              </a:rPr>
              <a:t>做由Series组成的字典（共同用一个索引）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#DataFrame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d = {'state':['1','2'],'year':['a','b'],'pop':['x','y']}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frame = pd.DataFrame(d)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1840" y="1512570"/>
            <a:ext cx="1712595" cy="2210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40" y="4587875"/>
            <a:ext cx="6082030" cy="2368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80" y="5005705"/>
            <a:ext cx="213550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18465"/>
            <a:ext cx="30975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940435"/>
            <a:ext cx="8674735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#追加数据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frame2=pd.DataFrame([['z','3','c'],['x','4','d']],columns=['pop','state','year'])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frame.append(frame2,ignore_index=True)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拼接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数据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pd.concat([frame,frame2])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从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csv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导入数据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data=pd.read_csv('student-por.csv',delimiter=";")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显示头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尾几行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.head()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data.tail()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显示列名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值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.columns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data.values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1305" y="940435"/>
            <a:ext cx="2135505" cy="62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305" y="1736725"/>
            <a:ext cx="2286635" cy="1165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418465"/>
            <a:ext cx="4519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筛选、缺失值处理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02920" y="1123315"/>
            <a:ext cx="1238821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筛选行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列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C00000"/>
                </a:solidFill>
              </a:rPr>
              <a:t>iloc</a:t>
            </a:r>
            <a:r>
              <a:rPr lang="en-US" altLang="zh-CN" sz="2000">
                <a:solidFill>
                  <a:schemeClr val="tx1"/>
                </a:solidFill>
              </a:rPr>
              <a:t>[</a:t>
            </a:r>
            <a:r>
              <a:rPr lang="en-US" altLang="zh-CN" sz="2000">
                <a:sym typeface="+mn-ea"/>
              </a:rPr>
              <a:t>3:6</a:t>
            </a:r>
            <a:r>
              <a:rPr lang="en-US" altLang="zh-CN" sz="2000">
                <a:solidFill>
                  <a:schemeClr val="tx1"/>
                </a:solidFill>
              </a:rPr>
              <a:t>]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data.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iloc</a:t>
            </a:r>
            <a:r>
              <a:rPr lang="en-US" altLang="zh-CN" sz="2000">
                <a:sym typeface="+mn-ea"/>
              </a:rPr>
              <a:t>[:,3:6]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data.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loc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[:,["school", "age"]]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条件筛选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[</a:t>
            </a:r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["G1"]&lt;10]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缺失值处理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data.fillna(value=0)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.dropna(how="any")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data</a:t>
            </a:r>
            <a:r>
              <a:rPr lang="en-US" altLang="zh-CN" sz="2000">
                <a:solidFill>
                  <a:schemeClr val="tx1"/>
                </a:solidFill>
              </a:rPr>
              <a:t>.isnull()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18465"/>
            <a:ext cx="23863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排序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940435"/>
            <a:ext cx="86747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排序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data.sort_values("G1", ascending=False)</a:t>
            </a:r>
            <a:endParaRPr lang="en-US" altLang="zh-CN" sz="2000">
              <a:sym typeface="+mn-ea"/>
            </a:endParaRPr>
          </a:p>
          <a:p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统计并排序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s=pd.Series(data2.loc[:,"Medu"])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s=s.value_counts()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s=s.sort_index(axis=0)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3736975"/>
            <a:ext cx="2915920" cy="1265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614045" y="1037590"/>
          <a:ext cx="986028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30"/>
                <a:gridCol w="6902450"/>
              </a:tblGrid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count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非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NA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值的数量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describe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针对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Series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或各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DataFrame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列计算汇总统计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min,max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计算最小值、最大值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argmin, argmax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计算能够获取到最小值和最大值的索引位置（整数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idxmin, idxmax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计算能够获取到最小值和最大值的索引值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quantile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计算样本的分位数（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到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sum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值的总和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mean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值的平均数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media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值的算术中位数（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50%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分位数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根据平均值计算平均绝对离差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var,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std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样本值的方差、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标准差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skew,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kurt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样本值的偏度（三阶矩）、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峰度（四阶矩）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cumsum,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cumprod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样本值的累计和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累计积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cummin, cummax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样本值的累计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最小、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最大值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diff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计算一阶差分（对时间序列很有用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pct_change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计算百分数变化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2920" y="274955"/>
            <a:ext cx="30975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418465"/>
            <a:ext cx="60471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groupby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统计、数据透视表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02920" y="1123315"/>
            <a:ext cx="12388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groupby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data.groupby(['sex', 'studytime'])['G1'].mean()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group1 = data.groupby('sex')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group1['G1','G2'].agg(['mean','sum'])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#数据透视表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pd.pivot_table(data, values='G1', index=['sex'],columns=['age'], aggfunc=np.mean)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0" y="418465"/>
            <a:ext cx="2987040" cy="2035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453640"/>
            <a:ext cx="4080510" cy="1049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4135120"/>
            <a:ext cx="8903335" cy="10369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418465"/>
            <a:ext cx="30975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类别转换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02920" y="1054100"/>
            <a:ext cx="1238821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类别转换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medu=data["Medu"].astype("category")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medu.cat.categories=["None","&lt;4th grade","5th to 9th grade","secondary education","higher education"]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转换成哑元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sex_dummies = pd.get_dummies(X_train['sex'], prefix='sex')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X_train=X_train.join(sex_dummies)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3463925"/>
            <a:ext cx="4525645" cy="1274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995" y="2487295"/>
            <a:ext cx="5340350" cy="4156075"/>
          </a:xfrm>
          <a:prstGeom prst="rect">
            <a:avLst/>
          </a:prstGeom>
        </p:spPr>
      </p:pic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335" y="418465"/>
            <a:ext cx="3685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matplotlib: 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基本绘图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42925" y="940435"/>
            <a:ext cx="86747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2">
                    <a:lumMod val="75000"/>
                  </a:schemeClr>
                </a:solidFill>
              </a:rPr>
              <a:t>import matplotlib as mpl</a:t>
            </a:r>
            <a:endParaRPr lang="en-US" altLang="zh-CN" sz="20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tx2">
                    <a:lumMod val="75000"/>
                  </a:schemeClr>
                </a:solidFill>
              </a:rPr>
              <a:t>import matplotlib.pyplot as plt</a:t>
            </a:r>
            <a:endParaRPr lang="en-US" altLang="zh-CN" sz="200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x = np.linspace(start=-3, stop=3, num=1001, dtype=np.float)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x1=x.reshape(1,1001)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zero= np.zeros((1,1001))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y_relu=np.max(np.vstack((x1,zero)),axis=0)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y_logit=1/(1+np.exp(-x))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y_tanh=(np.exp(x)-np.exp(-x))/(np.exp(x)+np.exp(-x))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plt.figure(figsize=(8,6))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plt.ylim((-1, 1))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plt.plot(x,y_logit,'r-',label='LogisticLoss',linewidth=2)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plt.plot(x,y_tanh,'g-',label='TanhLoss',linewidth=2)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plt.plot(x,y_relu,'b-',label='ReluLoss',linewidth=2)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plt.title("Lossfunction",fontsize=18)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plt.grid()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plt.legend(loc='upperright')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plt.show() / 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plt.savefig('1.png')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4445"/>
            <a:ext cx="5275148" cy="3600026"/>
          </a:xfrm>
          <a:prstGeom prst="rect">
            <a:avLst/>
          </a:prstGeom>
        </p:spPr>
      </p:pic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1271270"/>
            <a:ext cx="86747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2">
                    <a:lumMod val="75000"/>
                  </a:schemeClr>
                </a:solidFill>
              </a:rPr>
              <a:t>import seaborn</a:t>
            </a:r>
            <a:endParaRPr lang="en-US" altLang="zh-CN" sz="20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data=pd.read_csv('student-por.csv',delimiter=";")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df=pd.DataFrame(data)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</a:t>
            </a:r>
            <a:r>
              <a:rPr lang="en-US" altLang="zh-CN" sz="2000">
                <a:solidFill>
                  <a:srgbClr val="C00000"/>
                </a:solidFill>
              </a:rPr>
              <a:t>hist</a:t>
            </a:r>
            <a:r>
              <a:rPr lang="en-US" altLang="zh-CN" sz="2000">
                <a:solidFill>
                  <a:schemeClr val="tx1"/>
                </a:solidFill>
              </a:rPr>
              <a:t>(df.loc[:,"G1"],bins=19)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plt.xlabel('Performance',fontsize=18)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plt.ylabel('Num of Students',fontsize=18)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plt.title('Histogram of {0}'.format('G1'),fontsize=18)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plt.show()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df.</a:t>
            </a:r>
            <a:r>
              <a:rPr lang="en-US" altLang="zh-CN" sz="2000">
                <a:solidFill>
                  <a:srgbClr val="C00000"/>
                </a:solidFill>
              </a:rPr>
              <a:t>boxplot</a:t>
            </a:r>
            <a:r>
              <a:rPr lang="en-US" altLang="zh-CN" sz="2000">
                <a:solidFill>
                  <a:schemeClr val="tx1"/>
                </a:solidFill>
              </a:rPr>
              <a:t>(column=["G1"],by="Medu")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plt.show()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845" y="490220"/>
            <a:ext cx="4396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matplotlib: 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直方图、箱图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figure_1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3632835"/>
            <a:ext cx="5275032" cy="36000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1285240"/>
            <a:ext cx="86747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s=pd.Series(df.loc[:,'sex'])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s=s.value_counts()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s=s.sort_index(axis=0)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s.plot(</a:t>
            </a:r>
            <a:r>
              <a:rPr lang="en-US" altLang="zh-CN" sz="2000">
                <a:solidFill>
                  <a:srgbClr val="C00000"/>
                </a:solidFill>
              </a:rPr>
              <a:t>kind='barh'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plt.ylabel('SEX')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plt.show()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df.loc[:,['G1','G2','G3']].plot(kind='kde')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ym typeface="+mn-ea"/>
              </a:rPr>
              <a:t>plt.show()</a:t>
            </a:r>
            <a:endParaRPr lang="en-US" altLang="zh-CN" sz="2000">
              <a:sym typeface="+mn-ea"/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#kind=  line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线图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pie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饼图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bar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垂直条形图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barh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水平条形图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kde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核密度估计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hist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直方图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	box	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箱图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845" y="490220"/>
            <a:ext cx="5819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matplotlib: 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条形图、核密度估计图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 descr="figure_1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115" y="-57150"/>
            <a:ext cx="5275032" cy="3600026"/>
          </a:xfrm>
          <a:prstGeom prst="rect">
            <a:avLst/>
          </a:prstGeom>
        </p:spPr>
      </p:pic>
      <p:pic>
        <p:nvPicPr>
          <p:cNvPr id="11" name="图片 10" descr="figure_1-5"/>
          <p:cNvPicPr>
            <a:picLocks noChangeAspect="1"/>
          </p:cNvPicPr>
          <p:nvPr/>
        </p:nvPicPr>
        <p:blipFill>
          <a:blip r:embed="rId2"/>
          <a:srcRect t="7232"/>
          <a:stretch>
            <a:fillRect/>
          </a:stretch>
        </p:blipFill>
        <p:spPr>
          <a:xfrm>
            <a:off x="6635115" y="3446145"/>
            <a:ext cx="5273675" cy="3339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720" y="490220"/>
            <a:ext cx="38741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</a:t>
            </a:r>
            <a:r>
              <a:rPr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使用array创建</a:t>
            </a:r>
            <a:endParaRPr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20" y="1329055"/>
            <a:ext cx="1009523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</a:rPr>
              <a:t>import numpy as np</a:t>
            </a:r>
            <a:endParaRPr lang="zh-CN" altLang="en-US" sz="20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#创建向量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矩阵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/>
              <a:t>a=np.array([5,10,15,20])</a:t>
            </a:r>
            <a:endParaRPr lang="zh-CN" altLang="en-US" sz="2000"/>
          </a:p>
          <a:p>
            <a:r>
              <a:rPr lang="zh-CN" altLang="en-US" sz="2000"/>
              <a:t>b=np.array([[1,2,3,4],[5,6,7,8],[9,10,11,12]])</a:t>
            </a:r>
            <a:endParaRPr lang="zh-CN" altLang="en-US" sz="2000"/>
          </a:p>
          <a:p>
            <a:r>
              <a:rPr lang="zh-CN" altLang="en-US" sz="1800">
                <a:solidFill>
                  <a:schemeClr val="bg2">
                    <a:lumMod val="50000"/>
                  </a:schemeClr>
                </a:solidFill>
                <a:sym typeface="+mn-ea"/>
              </a:rPr>
              <a:t>#输出行列数</a:t>
            </a:r>
            <a:endParaRPr lang="en-US" altLang="zh-CN" sz="18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/>
              <a:t>a.shape</a:t>
            </a:r>
            <a:endParaRPr lang="en-US" altLang="zh-CN" sz="2000"/>
          </a:p>
          <a:p>
            <a:r>
              <a:rPr lang="en-US" altLang="zh-CN" sz="2000"/>
              <a:t>b.shape</a:t>
            </a:r>
            <a:endParaRPr lang="en-US" altLang="zh-CN" sz="2000"/>
          </a:p>
          <a:p>
            <a:r>
              <a:rPr lang="en-US" altLang="zh-CN" sz="2000"/>
              <a:t>b.shape[0]</a:t>
            </a:r>
            <a:endParaRPr lang="en-US" altLang="zh-CN" sz="2000"/>
          </a:p>
          <a:p>
            <a:r>
              <a:rPr lang="zh-CN" altLang="en-US" sz="1800">
                <a:solidFill>
                  <a:schemeClr val="bg2">
                    <a:lumMod val="50000"/>
                  </a:schemeClr>
                </a:solidFill>
                <a:sym typeface="+mn-ea"/>
              </a:rPr>
              <a:t>#修改行列数</a:t>
            </a:r>
            <a:endParaRPr lang="en-US" altLang="zh-CN" sz="1800"/>
          </a:p>
          <a:p>
            <a:r>
              <a:rPr lang="en-US" altLang="zh-CN" sz="2000"/>
              <a:t>b.shape=4,3              </a:t>
            </a:r>
            <a:endParaRPr lang="en-US" altLang="zh-CN" sz="2000"/>
          </a:p>
          <a:p>
            <a:r>
              <a:rPr lang="en-US" altLang="zh-CN" sz="2000"/>
              <a:t>c=b.reshape((2,-1))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#此处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c共享内存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#转置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000"/>
              <a:t>b.T</a:t>
            </a:r>
            <a:endParaRPr lang="en-US" altLang="zh-CN" sz="2000"/>
          </a:p>
          <a:p>
            <a:r>
              <a:rPr lang="en-US" altLang="zh-CN" sz="180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CN" altLang="en-US" sz="1800">
                <a:solidFill>
                  <a:schemeClr val="bg2">
                    <a:lumMod val="50000"/>
                  </a:schemeClr>
                </a:solidFill>
              </a:rPr>
              <a:t>指定数据类型</a:t>
            </a:r>
            <a:endParaRPr lang="zh-CN" altLang="en-US" sz="1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/>
              <a:t>d=np.array([[1,2,3,4],[5,6,7,8],[9,10,11,12]],dtype=np.float)</a:t>
            </a:r>
            <a:endParaRPr lang="en-US" altLang="zh-CN" sz="2000"/>
          </a:p>
          <a:p>
            <a:r>
              <a:rPr lang="zh-CN" altLang="en-US" sz="1800">
                <a:solidFill>
                  <a:schemeClr val="bg2">
                    <a:lumMod val="50000"/>
                  </a:schemeClr>
                </a:solidFill>
              </a:rPr>
              <a:t>#转换数据类型</a:t>
            </a:r>
            <a:endParaRPr lang="zh-CN" altLang="en-US" sz="2000"/>
          </a:p>
          <a:p>
            <a:r>
              <a:rPr lang="en-US" altLang="zh-CN" sz="2000"/>
              <a:t>f=d.astype(np.int)        </a:t>
            </a:r>
            <a:r>
              <a:rPr lang="zh-CN" altLang="en-US" sz="1800">
                <a:solidFill>
                  <a:schemeClr val="bg2">
                    <a:lumMod val="50000"/>
                  </a:schemeClr>
                </a:solidFill>
              </a:rPr>
              <a:t>#np.bool/np.complex</a:t>
            </a:r>
            <a:endParaRPr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20" y="1635125"/>
            <a:ext cx="3458845" cy="94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55" y="3012440"/>
            <a:ext cx="2680335" cy="583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20" y="3750945"/>
            <a:ext cx="2886710" cy="20643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1285240"/>
            <a:ext cx="1176337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sym typeface="+mn-ea"/>
              </a:rPr>
              <a:t>import sklearn</a:t>
            </a:r>
            <a:endParaRPr lang="en-US" altLang="zh-CN" sz="200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正则化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二值化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preprocessing.normalize(X, norm='l2')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preprocessing.Binarizer(copy=True, threshold=0.0).fit(X)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ym typeface="+mn-ea"/>
              </a:rPr>
              <a:t>preprocessing.OneHotEncoder()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缺失值处理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imp = Imputer(missing_values='NaN', strategy='mean', axis=0)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i</a:t>
            </a:r>
            <a:r>
              <a:rPr lang="zh-CN" altLang="en-US" sz="2000">
                <a:solidFill>
                  <a:schemeClr val="tx1"/>
                </a:solidFill>
              </a:rPr>
              <a:t>mp.fit(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#from (X1, X2) to (1, X1, X2, X1^2, X1X2, X2^2)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poly = PolynomialFeatures(2)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poly.fit_transform(X)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845" y="490220"/>
            <a:ext cx="80867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scikit-learn</a:t>
            </a:r>
            <a:r>
              <a:rPr 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预处理   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sym typeface="+mn-ea"/>
              </a:rPr>
              <a:t>http://scikit-learn.org/stable/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6725" y="2155825"/>
            <a:ext cx="301879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64845" y="1173480"/>
            <a:ext cx="1176337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http://scikit-learn.org/stable/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分隔数据集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X_train, X_test, y_train, y_test = </a:t>
            </a:r>
            <a:r>
              <a:rPr lang="en-US" altLang="zh-CN" sz="2000">
                <a:solidFill>
                  <a:schemeClr val="tx1"/>
                </a:solidFill>
              </a:rPr>
              <a:t>\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train_test_split(X, y, test_size=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.4)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clf=LogisticRegression()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clf.fit(X_train, y_train)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预测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clf.predict(X_train) 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clf.predict_proba(X_test)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各种分类器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KNeighborsClassifier(3)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SVC(kernel="linear", C=0.025)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DecisionTreeClassifier(max_depth=5)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RandomForestClassifier(max_depth=5, n_estimators=10, max_features=1)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AdaBoostClassifier()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MLPClassifier(solver='lbfgs',activation='relu'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 alpha=1e-5,hidden_layer_sizes=(5, 2))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845" y="490220"/>
            <a:ext cx="37782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scikit-learn</a:t>
            </a:r>
            <a:r>
              <a:rPr 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>
                <a:solidFill>
                  <a:srgbClr val="E263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训练数据</a:t>
            </a:r>
            <a:endParaRPr lang="zh-CN" altLang="en-US" sz="2800" b="1">
              <a:solidFill>
                <a:srgbClr val="E263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0445" y="174625"/>
            <a:ext cx="712724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90220"/>
            <a:ext cx="3669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</a:t>
            </a:r>
            <a:r>
              <a:rPr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endParaRPr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489710"/>
            <a:ext cx="100952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#等差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指定公差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/>
              <a:t>a=np.arange(1,5,0.5)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#等差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指定个数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/>
              <a:t>b=np.linspace(1,10,10)</a:t>
            </a:r>
            <a:endParaRPr lang="zh-CN" altLang="en-US" sz="2000"/>
          </a:p>
          <a:p>
            <a:r>
              <a:rPr lang="zh-CN" altLang="en-US" sz="2000"/>
              <a:t>b=np.linspace(1,10,10, endpoint=False)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#endpoint指定是否包括终值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#等比</a:t>
            </a:r>
            <a:endParaRPr lang="zh-CN" altLang="en-US" sz="2000"/>
          </a:p>
          <a:p>
            <a:r>
              <a:rPr lang="zh-CN" altLang="en-US" sz="2000"/>
              <a:t>c=np.logspace(1,4,4,endpoint=True,base=2)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4890135"/>
            <a:ext cx="7928610" cy="1236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517525"/>
            <a:ext cx="33140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存取、切片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44970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181100"/>
            <a:ext cx="100952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#选取指定行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列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a=np.arange(1,10)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print('a=',a)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#获取某个元素</a:t>
            </a:r>
            <a:endParaRPr lang="zh-CN" altLang="en-US" sz="2000"/>
          </a:p>
          <a:p>
            <a:r>
              <a:rPr lang="zh-CN" altLang="en-US" sz="2000"/>
              <a:t>print('a[3]=',a[3])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#获取第3-6个元素，左必右开</a:t>
            </a:r>
            <a:endParaRPr lang="zh-CN" altLang="en-US" sz="2000"/>
          </a:p>
          <a:p>
            <a:r>
              <a:rPr lang="zh-CN" altLang="en-US" sz="2000"/>
              <a:t>print('a[3:6]=',a[3:6])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#省略开始下标，表示从0开始</a:t>
            </a:r>
            <a:endParaRPr lang="zh-CN" altLang="en-US" sz="2000"/>
          </a:p>
          <a:p>
            <a:r>
              <a:rPr lang="zh-CN" altLang="en-US" sz="2000"/>
              <a:t>print('a[:]=',a[:5])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#步长为2</a:t>
            </a:r>
            <a:endParaRPr lang="zh-CN" altLang="en-US" sz="2000"/>
          </a:p>
          <a:p>
            <a:r>
              <a:rPr lang="zh-CN" altLang="en-US" sz="2000"/>
              <a:t>print('a[1:9:2]=',a[1:9:2])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#步长为-1，即翻转</a:t>
            </a:r>
            <a:endParaRPr lang="zh-CN" altLang="en-US" sz="2000"/>
          </a:p>
          <a:p>
            <a:r>
              <a:rPr lang="zh-CN" altLang="en-US" sz="2000"/>
              <a:t>print('a[::-1]=',a[::-1])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#切片数据是原数组的一个视图，与原数组共享内容空间</a:t>
            </a:r>
            <a:endParaRPr lang="zh-CN" altLang="en-US" sz="2000"/>
          </a:p>
          <a:p>
            <a:r>
              <a:rPr lang="zh-CN" altLang="en-US" sz="2000"/>
              <a:t>b = a[2:5]</a:t>
            </a:r>
            <a:endParaRPr lang="zh-CN" altLang="en-US" sz="2000"/>
          </a:p>
          <a:p>
            <a:r>
              <a:rPr lang="zh-CN" altLang="en-US" sz="2000"/>
              <a:t>b[0] = 200</a:t>
            </a:r>
            <a:endParaRPr lang="zh-CN" altLang="en-US" sz="2000"/>
          </a:p>
          <a:p>
            <a:r>
              <a:rPr lang="zh-CN" altLang="en-US" sz="2000"/>
              <a:t>print(a)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941" r="20050"/>
          <a:stretch>
            <a:fillRect/>
          </a:stretch>
        </p:blipFill>
        <p:spPr>
          <a:xfrm>
            <a:off x="7041515" y="1396365"/>
            <a:ext cx="3718560" cy="1439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1240" t="640"/>
          <a:stretch>
            <a:fillRect/>
          </a:stretch>
        </p:blipFill>
        <p:spPr>
          <a:xfrm>
            <a:off x="7104380" y="5588635"/>
            <a:ext cx="5005705" cy="49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517525"/>
            <a:ext cx="30645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随机生成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468120"/>
            <a:ext cx="1009523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均匀分布的随机数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/>
              <a:t>a=np.random.rand(10)</a:t>
            </a:r>
            <a:endParaRPr lang="zh-CN" altLang="en-US" sz="2000"/>
          </a:p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指定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shape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/>
              <a:t>b = np.random.rand(3,2)</a:t>
            </a:r>
            <a:endParaRPr lang="zh-CN" altLang="en-US" sz="2000"/>
          </a:p>
          <a:p>
            <a:r>
              <a:rPr lang="zh-CN" altLang="en-US" sz="2000"/>
              <a:t>print('a= ',a)</a:t>
            </a:r>
            <a:endParaRPr lang="zh-CN" altLang="en-US" sz="2000"/>
          </a:p>
          <a:p>
            <a:r>
              <a:rPr lang="zh-CN" altLang="en-US" sz="2000"/>
              <a:t>print('b= </a:t>
            </a:r>
            <a:r>
              <a:rPr lang="en-US" altLang="zh-CN" sz="2000"/>
              <a:t>\n</a:t>
            </a:r>
            <a:r>
              <a:rPr lang="zh-CN" altLang="en-US" sz="2000"/>
              <a:t>',b)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#正态分布的随机数, eg.N(3, 6.25)</a:t>
            </a:r>
            <a:endParaRPr lang="zh-CN" altLang="en-US" sz="2000"/>
          </a:p>
          <a:p>
            <a:r>
              <a:rPr lang="zh-CN" altLang="en-US" sz="2000"/>
              <a:t>c = 2.5 * np.random.randn(2, 4) + 3</a:t>
            </a:r>
            <a:endParaRPr lang="zh-CN" altLang="en-US" sz="2000"/>
          </a:p>
          <a:p>
            <a:r>
              <a:rPr lang="zh-CN" altLang="en-US" sz="2000"/>
              <a:t>print('c= ',c)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#0-4整数</a:t>
            </a:r>
            <a:endParaRPr lang="zh-CN" altLang="en-US" sz="2000"/>
          </a:p>
          <a:p>
            <a:r>
              <a:rPr lang="zh-CN" altLang="en-US" sz="2000"/>
              <a:t>d = np.random.randint(5, size=(2, 4))</a:t>
            </a:r>
            <a:endParaRPr lang="zh-CN" altLang="en-US" sz="2000"/>
          </a:p>
          <a:p>
            <a:r>
              <a:rPr lang="zh-CN" altLang="en-US" sz="2000"/>
              <a:t>print('d= </a:t>
            </a:r>
            <a:r>
              <a:rPr lang="en-US" altLang="zh-CN" sz="2000">
                <a:sym typeface="+mn-ea"/>
              </a:rPr>
              <a:t>\n</a:t>
            </a:r>
            <a:r>
              <a:rPr lang="zh-CN" altLang="en-US" sz="2000"/>
              <a:t>',d)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#洗牌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/>
              <a:t>e= np.arange(10)</a:t>
            </a:r>
            <a:endParaRPr lang="zh-CN" altLang="en-US" sz="2000"/>
          </a:p>
          <a:p>
            <a:r>
              <a:rPr lang="zh-CN" altLang="en-US" sz="2000"/>
              <a:t>print('e= ',e)</a:t>
            </a:r>
            <a:endParaRPr lang="zh-CN" altLang="en-US" sz="2000"/>
          </a:p>
          <a:p>
            <a:r>
              <a:rPr lang="zh-CN" altLang="en-US" sz="2000"/>
              <a:t>np.random.shuffle(e)</a:t>
            </a:r>
            <a:endParaRPr lang="zh-CN" altLang="en-US" sz="2000"/>
          </a:p>
          <a:p>
            <a:r>
              <a:rPr lang="zh-CN" altLang="en-US" sz="2000"/>
              <a:t>print('e= ',e)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64878"/>
          <a:stretch>
            <a:fillRect/>
          </a:stretch>
        </p:blipFill>
        <p:spPr>
          <a:xfrm>
            <a:off x="5791835" y="1736725"/>
            <a:ext cx="6390640" cy="648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70072"/>
          <a:stretch>
            <a:fillRect/>
          </a:stretch>
        </p:blipFill>
        <p:spPr>
          <a:xfrm>
            <a:off x="5791835" y="3579495"/>
            <a:ext cx="639064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35" y="2487295"/>
            <a:ext cx="3280410" cy="894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35" y="4636770"/>
            <a:ext cx="1518285" cy="705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590" y="5668645"/>
            <a:ext cx="33680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517525"/>
            <a:ext cx="45853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使用</a:t>
            </a:r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数组存取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468120"/>
            <a:ext cx="1009523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#大于0.5的元素索引</a:t>
            </a:r>
            <a:endParaRPr lang="zh-CN" altLang="en-US" sz="2000"/>
          </a:p>
          <a:p>
            <a:r>
              <a:rPr lang="zh-CN" altLang="en-US" sz="2000"/>
              <a:t>print (a &gt; 0.5)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#大于0.5的元素</a:t>
            </a:r>
            <a:endParaRPr lang="zh-CN" altLang="en-US" sz="2000"/>
          </a:p>
          <a:p>
            <a:r>
              <a:rPr lang="zh-CN" altLang="en-US" sz="2000"/>
              <a:t>b = a[a &gt; 0.5]</a:t>
            </a:r>
            <a:endParaRPr lang="zh-CN" altLang="en-US" sz="2000"/>
          </a:p>
          <a:p>
            <a:r>
              <a:rPr lang="zh-CN" altLang="en-US" sz="2000"/>
              <a:t>print('b= ',b)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#将数组b中大于0.5的元素截取成0.5</a:t>
            </a:r>
            <a:endParaRPr lang="zh-CN" altLang="en-US" sz="2000"/>
          </a:p>
          <a:p>
            <a:r>
              <a:rPr lang="zh-CN" altLang="en-US" sz="2000"/>
              <a:t>b[b &gt; 0.5] = 0.5</a:t>
            </a:r>
            <a:endParaRPr lang="zh-CN" altLang="en-US" sz="2000"/>
          </a:p>
          <a:p>
            <a:r>
              <a:rPr lang="zh-CN" altLang="en-US" sz="2000"/>
              <a:t>print('b= ',b)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#a不受影响，此处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不共享内存</a:t>
            </a:r>
            <a:endParaRPr lang="zh-CN" altLang="en-US" sz="2000"/>
          </a:p>
          <a:p>
            <a:r>
              <a:rPr lang="zh-CN" altLang="en-US" sz="2000"/>
              <a:t>print('a= ',a)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64121"/>
          <a:stretch>
            <a:fillRect/>
          </a:stretch>
        </p:blipFill>
        <p:spPr>
          <a:xfrm>
            <a:off x="5576570" y="1377950"/>
            <a:ext cx="6390640" cy="662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2541905"/>
            <a:ext cx="6536690" cy="589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70" y="3893820"/>
            <a:ext cx="654494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59105"/>
            <a:ext cx="51847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 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计算（点乘、求和…）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428750"/>
            <a:ext cx="1009523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#创建矩阵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A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B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000"/>
              <a:t>A=np.array([[1,1],[0,1]])</a:t>
            </a:r>
            <a:endParaRPr lang="zh-CN" altLang="en-US" sz="2000"/>
          </a:p>
          <a:p>
            <a:r>
              <a:rPr lang="zh-CN" altLang="en-US" sz="2000"/>
              <a:t>B=np.array([[2,0],[3,4]])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#元素相乘element-wiseproduct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/>
              <a:t>A*B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#点乘</a:t>
            </a:r>
            <a:endParaRPr lang="zh-CN" altLang="en-US" sz="2000"/>
          </a:p>
          <a:p>
            <a:r>
              <a:rPr lang="zh-CN" altLang="en-US" sz="2000"/>
              <a:t>A.dot(B)</a:t>
            </a:r>
            <a:endParaRPr lang="zh-CN" altLang="en-US" sz="2000"/>
          </a:p>
          <a:p>
            <a:r>
              <a:rPr lang="zh-CN" altLang="en-US" sz="2000"/>
              <a:t>np.dot(A,B)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#求和</a:t>
            </a:r>
            <a:endParaRPr lang="zh-CN" altLang="en-US" sz="2000"/>
          </a:p>
          <a:p>
            <a:r>
              <a:rPr sz="2000"/>
              <a:t>B.sum(axis=1)</a:t>
            </a:r>
            <a:endParaRPr sz="2000"/>
          </a:p>
          <a:p>
            <a:r>
              <a:rPr sz="2000"/>
              <a:t>B.sum(axis=1,</a:t>
            </a:r>
            <a:r>
              <a:rPr sz="2000">
                <a:solidFill>
                  <a:srgbClr val="C00000"/>
                </a:solidFill>
              </a:rPr>
              <a:t>keepdims=True</a:t>
            </a:r>
            <a:r>
              <a:rPr sz="2000"/>
              <a:t>)</a:t>
            </a:r>
            <a:endParaRPr sz="2000"/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#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max,min,sqrt,exp...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880" y="1029970"/>
            <a:ext cx="1050290" cy="1467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715260"/>
            <a:ext cx="1739265" cy="221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219700"/>
            <a:ext cx="899795" cy="86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59105"/>
            <a:ext cx="33318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 meshgrid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428750"/>
            <a:ext cx="1009523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sym typeface="+mn-ea"/>
              </a:rPr>
              <a:t>import math</a:t>
            </a:r>
            <a:endParaRPr lang="zh-CN" altLang="en-US" sz="200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sym typeface="+mn-ea"/>
              </a:rPr>
              <a:t>import matplotlib as mpl</a:t>
            </a:r>
            <a:endParaRPr lang="zh-CN" altLang="en-US" sz="200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sym typeface="+mn-ea"/>
              </a:rPr>
              <a:t>import matplotlib.pyplot as plt</a:t>
            </a:r>
            <a:endParaRPr lang="zh-CN" altLang="en-US" sz="200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sym typeface="+mn-ea"/>
              </a:rPr>
              <a:t>from matplotlib import cm</a:t>
            </a:r>
            <a:endParaRPr lang="zh-CN" altLang="en-US" sz="200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  <a:sym typeface="+mn-ea"/>
              </a:rPr>
              <a:t>from mpl_toolkits.mplot3d import Axes3D</a:t>
            </a:r>
            <a:endParaRPr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  <a:sym typeface="+mn-ea"/>
              </a:rPr>
              <a:t>#meshgrid用于从数组a和b产生网格</a:t>
            </a:r>
            <a:endParaRPr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u = np.linspace(-3, 3, 101)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x, y = np.meshgrid(u, u)</a:t>
            </a:r>
            <a:endParaRPr sz="2000">
              <a:solidFill>
                <a:schemeClr val="tx1"/>
              </a:solidFill>
              <a:sym typeface="+mn-ea"/>
            </a:endParaRPr>
          </a:p>
          <a:p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z = x*y*np.exp(-(x**2 + y**2)/2) / math.sqrt(2*math.pi)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fig = plt.figure()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ax = fig.add_subplot(111, projection='3d')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ax.plot_surface(x, y, z, cmap=cm.coolwarm, linewidth=0.1) </a:t>
            </a:r>
            <a:endParaRPr sz="2000">
              <a:solidFill>
                <a:schemeClr val="tx1"/>
              </a:solidFill>
              <a:sym typeface="+mn-ea"/>
            </a:endParaRPr>
          </a:p>
          <a:p>
            <a:endParaRPr lang="zh-CN" altLang="en-US" sz="2000"/>
          </a:p>
          <a:p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75" y="1736725"/>
            <a:ext cx="4488815" cy="304927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8545" y="1428750"/>
          <a:ext cx="1757680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850900" imgH="469900" progId="Equation.KSEE3">
                  <p:embed/>
                </p:oleObj>
              </mc:Choice>
              <mc:Fallback>
                <p:oleObj name="" r:id="rId2" imgW="850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8545" y="1428750"/>
                        <a:ext cx="1757680" cy="97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3463925" y="1954213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3463925" y="3025775"/>
            <a:ext cx="14716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490220"/>
            <a:ext cx="2353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numpy: </a:t>
            </a:r>
            <a:r>
              <a:rPr lang="zh-CN" altLang="en-US" sz="2800" b="1">
                <a:solidFill>
                  <a:srgbClr val="B04C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例子</a:t>
            </a:r>
            <a:endParaRPr lang="zh-CN" altLang="en-US" sz="2800" b="1">
              <a:solidFill>
                <a:srgbClr val="B04C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664845" y="1736725"/>
            <a:ext cx="10095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np.arange(0,60,10).</a:t>
            </a:r>
            <a:r>
              <a:rPr lang="en-US" altLang="zh-CN" sz="2000">
                <a:sym typeface="+mn-ea"/>
              </a:rPr>
              <a:t>reshape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((-1,1))+np.arange(6)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0" y="3315970"/>
            <a:ext cx="4073525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3315970"/>
            <a:ext cx="1520190" cy="1293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0" y="3844925"/>
            <a:ext cx="3327400" cy="232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40330" y="3650615"/>
            <a:ext cx="4203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rgbClr val="B04C64"/>
                </a:solidFill>
                <a:sym typeface="+mn-ea"/>
              </a:rPr>
              <a:t>+</a:t>
            </a:r>
            <a:endParaRPr lang="en-US" altLang="zh-CN" sz="3200" b="1">
              <a:solidFill>
                <a:srgbClr val="B04C64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32930" y="3669030"/>
            <a:ext cx="4203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rgbClr val="B04C64"/>
                </a:solidFill>
                <a:sym typeface="+mn-ea"/>
              </a:rPr>
              <a:t>=</a:t>
            </a:r>
            <a:endParaRPr lang="en-US" altLang="zh-CN" sz="3200" b="1">
              <a:solidFill>
                <a:srgbClr val="B04C64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6161</Words>
  <Application>WPS 演示</Application>
  <PresentationFormat>全屏显示(4:3)</PresentationFormat>
  <Paragraphs>548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Comic Sans MS</vt:lpstr>
      <vt:lpstr>Arial Unicode MS</vt:lpstr>
      <vt:lpstr>微软雅黑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338</cp:revision>
  <dcterms:created xsi:type="dcterms:W3CDTF">2013-10-30T09:04:00Z</dcterms:created>
  <dcterms:modified xsi:type="dcterms:W3CDTF">2017-10-08T10:25:55Z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