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261" r:id="rId6"/>
    <p:sldId id="309" r:id="rId7"/>
    <p:sldId id="310" r:id="rId8"/>
    <p:sldId id="311" r:id="rId9"/>
    <p:sldId id="312" r:id="rId10"/>
    <p:sldId id="314" r:id="rId11"/>
    <p:sldId id="315" r:id="rId12"/>
    <p:sldId id="316" r:id="rId13"/>
    <p:sldId id="277" r:id="rId14"/>
    <p:sldId id="274" r:id="rId15"/>
    <p:sldId id="317"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88" d="100"/>
          <a:sy n="88" d="100"/>
        </p:scale>
        <p:origin x="758"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fr.wikipedia.org/wiki/Traitement_automatique_des_langues"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err="1" smtClean="0">
                <a:solidFill>
                  <a:schemeClr val="bg1"/>
                </a:solidFill>
                <a:cs typeface="Arial" pitchFamily="34" charset="0"/>
              </a:rPr>
              <a:t>Traitement</a:t>
            </a:r>
            <a:r>
              <a:rPr lang="en-US" altLang="ko-KR" sz="5400" dirty="0" smtClean="0">
                <a:solidFill>
                  <a:schemeClr val="bg1"/>
                </a:solidFill>
                <a:cs typeface="Arial" pitchFamily="34" charset="0"/>
              </a:rPr>
              <a:t> du </a:t>
            </a:r>
            <a:r>
              <a:rPr lang="en-US" altLang="ko-KR" sz="5400" dirty="0" err="1" smtClean="0">
                <a:solidFill>
                  <a:schemeClr val="bg1"/>
                </a:solidFill>
                <a:cs typeface="Arial" pitchFamily="34" charset="0"/>
              </a:rPr>
              <a:t>Langage</a:t>
            </a:r>
            <a:r>
              <a:rPr lang="en-US" altLang="ko-KR" sz="5400" dirty="0" smtClean="0">
                <a:solidFill>
                  <a:schemeClr val="bg1"/>
                </a:solidFill>
                <a:cs typeface="Arial" pitchFamily="34" charset="0"/>
              </a:rPr>
              <a:t> Naturel</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62484" y="5619833"/>
            <a:ext cx="5610509" cy="379656"/>
          </a:xfrm>
          <a:prstGeom prst="rect">
            <a:avLst/>
          </a:prstGeom>
          <a:noFill/>
        </p:spPr>
        <p:txBody>
          <a:bodyPr wrap="square" rtlCol="0" anchor="ctr">
            <a:spAutoFit/>
          </a:bodyPr>
          <a:lstStyle/>
          <a:p>
            <a:r>
              <a:rPr lang="en-US" altLang="ko-KR" sz="1867" dirty="0" err="1" smtClean="0">
                <a:solidFill>
                  <a:schemeClr val="bg1"/>
                </a:solidFill>
                <a:cs typeface="Arial" pitchFamily="34" charset="0"/>
              </a:rPr>
              <a:t>Célia</a:t>
            </a:r>
            <a:r>
              <a:rPr lang="en-US" altLang="ko-KR" sz="1867" dirty="0" smtClean="0">
                <a:solidFill>
                  <a:schemeClr val="bg1"/>
                </a:solidFill>
                <a:cs typeface="Arial" pitchFamily="34" charset="0"/>
              </a:rPr>
              <a:t>, Haifa, </a:t>
            </a:r>
            <a:r>
              <a:rPr lang="en-US" altLang="ko-KR" sz="1867" dirty="0" err="1" smtClean="0">
                <a:solidFill>
                  <a:schemeClr val="bg1"/>
                </a:solidFill>
                <a:cs typeface="Arial" pitchFamily="34" charset="0"/>
              </a:rPr>
              <a:t>Islame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Joris</a:t>
            </a:r>
            <a:r>
              <a:rPr lang="en-US" altLang="ko-KR" sz="1867" dirty="0" smtClean="0">
                <a:solidFill>
                  <a:schemeClr val="bg1"/>
                </a:solidFill>
                <a:cs typeface="Arial" pitchFamily="34" charset="0"/>
              </a:rPr>
              <a:t> et </a:t>
            </a:r>
            <a:r>
              <a:rPr lang="en-US" altLang="ko-KR" sz="1867" dirty="0" err="1" smtClean="0">
                <a:solidFill>
                  <a:schemeClr val="bg1"/>
                </a:solidFill>
                <a:cs typeface="Arial" pitchFamily="34" charset="0"/>
              </a:rPr>
              <a:t>Mélody</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2447108" y="161943"/>
            <a:ext cx="9562011" cy="1877437"/>
          </a:xfrm>
          <a:prstGeom prst="rect">
            <a:avLst/>
          </a:prstGeom>
          <a:noFill/>
        </p:spPr>
        <p:txBody>
          <a:bodyPr wrap="square" rtlCol="0" anchor="ctr">
            <a:spAutoFit/>
          </a:bodyPr>
          <a:lstStyle/>
          <a:p>
            <a:r>
              <a:rPr lang="fr-FR" sz="1600" b="1" dirty="0"/>
              <a:t>Analyse </a:t>
            </a:r>
            <a:r>
              <a:rPr lang="fr-FR" sz="1600" b="1" dirty="0" smtClean="0"/>
              <a:t>lexicale</a:t>
            </a:r>
          </a:p>
          <a:p>
            <a:endParaRPr lang="fr-FR" sz="1400" dirty="0"/>
          </a:p>
          <a:p>
            <a:pPr algn="just"/>
            <a:r>
              <a:rPr lang="fr-FR" sz="1400" dirty="0"/>
              <a:t>La mission de l’analyse lexicale est de transformer une suite de caractères en une suite de mots, dit aussi lexèmes (</a:t>
            </a:r>
            <a:r>
              <a:rPr lang="fr-FR" sz="1400" dirty="0" err="1"/>
              <a:t>tokens</a:t>
            </a:r>
            <a:r>
              <a:rPr lang="fr-FR" sz="1400" dirty="0"/>
              <a:t>). Procéder ainsi en deux temps, en reconnaissant d’abord les mots, puis les phrases, n’est pas justifié par la théorie. En effet, un analyseur grammatical est strictement plus puissant qu’un analyseur lexical et il pourrait reconnaître les mots. La justification est pratique, l’analyseur grammatical est bien plus facile à écrire une fois les mots reconnus.</a:t>
            </a:r>
          </a:p>
          <a:p>
            <a:pPr algn="just"/>
            <a:endParaRPr lang="fr-FR" sz="1600" dirty="0">
              <a:effectLst/>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74764" y="1784923"/>
            <a:ext cx="11434355" cy="2062103"/>
          </a:xfrm>
          <a:prstGeom prst="rect">
            <a:avLst/>
          </a:prstGeom>
        </p:spPr>
        <p:txBody>
          <a:bodyPr wrap="square">
            <a:spAutoFit/>
          </a:bodyPr>
          <a:lstStyle/>
          <a:p>
            <a:pPr algn="just"/>
            <a:r>
              <a:rPr lang="fr-FR" sz="1600" b="1" dirty="0"/>
              <a:t>Analyse </a:t>
            </a:r>
            <a:r>
              <a:rPr lang="fr-FR" sz="1600" b="1" dirty="0" smtClean="0"/>
              <a:t>syntaxique</a:t>
            </a:r>
          </a:p>
          <a:p>
            <a:pPr algn="just"/>
            <a:endParaRPr lang="fr-FR" sz="1400" dirty="0"/>
          </a:p>
          <a:p>
            <a:pPr algn="just"/>
            <a:r>
              <a:rPr lang="fr-FR" sz="1400" dirty="0"/>
              <a:t>L'analyse syntaxique consiste à mettre en évidence la structure d'un texte, généralement une phrase écrite dans une langue naturelle.</a:t>
            </a:r>
          </a:p>
          <a:p>
            <a:pPr algn="just"/>
            <a:r>
              <a:rPr lang="fr-FR" sz="1400" dirty="0"/>
              <a:t>L'analyseur syntaxique (</a:t>
            </a:r>
            <a:r>
              <a:rPr lang="fr-FR" sz="1400" i="1" dirty="0" err="1"/>
              <a:t>parser</a:t>
            </a:r>
            <a:r>
              <a:rPr lang="fr-FR" sz="1400" dirty="0"/>
              <a:t>, en anglais) est le programme informatique qui réalise cette tâche. Cette opération suppose une formalisation du texte, qui est vu le plus souvent comme un élément d'un langage formel, défini par un ensemble de règles de syntaxe formant une grammaire formelle. La structure révélée par l'analyse donne alors précisément la façon dont les règles de syntaxe sont combinées dans le texte. </a:t>
            </a:r>
          </a:p>
          <a:p>
            <a:pPr algn="just"/>
            <a:r>
              <a:rPr lang="fr-FR" sz="1400" dirty="0"/>
              <a:t>L'analyse syntaxique fait habituellement suite à une analyse lexicale qui découpe le texte en un flux de lexèmes, et sert à son tour de préalable à une analyse sémantique.</a:t>
            </a:r>
            <a:endParaRPr lang="fr-FR" sz="1400" dirty="0">
              <a:effectLst/>
            </a:endParaRPr>
          </a:p>
        </p:txBody>
      </p:sp>
      <p:sp>
        <p:nvSpPr>
          <p:cNvPr id="3" name="Rectangle 2"/>
          <p:cNvSpPr/>
          <p:nvPr/>
        </p:nvSpPr>
        <p:spPr>
          <a:xfrm>
            <a:off x="574763" y="4020538"/>
            <a:ext cx="11434355" cy="2585323"/>
          </a:xfrm>
          <a:prstGeom prst="rect">
            <a:avLst/>
          </a:prstGeom>
        </p:spPr>
        <p:txBody>
          <a:bodyPr wrap="square">
            <a:spAutoFit/>
          </a:bodyPr>
          <a:lstStyle/>
          <a:p>
            <a:pPr algn="just"/>
            <a:r>
              <a:rPr lang="fr-FR" sz="1600" b="1" dirty="0"/>
              <a:t>Analyse </a:t>
            </a:r>
            <a:r>
              <a:rPr lang="fr-FR" sz="1600" b="1" dirty="0" smtClean="0"/>
              <a:t>sémantique</a:t>
            </a:r>
          </a:p>
          <a:p>
            <a:pPr algn="just"/>
            <a:endParaRPr lang="fr-FR" sz="1600" dirty="0"/>
          </a:p>
          <a:p>
            <a:pPr algn="just"/>
            <a:r>
              <a:rPr lang="fr-FR" sz="1400" dirty="0"/>
              <a:t>L'analyse sémantique d'un message est la phase de son analyse qui en établit la signification en utilisant le sens des éléments (mots) du texte, par opposition aux analyses lexicales ou grammaticales qui décomposent le message à l'aide d'un lexique ou d'une grammaire.</a:t>
            </a:r>
          </a:p>
          <a:p>
            <a:pPr algn="just"/>
            <a:r>
              <a:rPr lang="fr-FR" sz="1400" dirty="0"/>
              <a:t/>
            </a:r>
            <a:br>
              <a:rPr lang="fr-FR" sz="1400" dirty="0"/>
            </a:br>
            <a:endParaRPr lang="fr-FR" sz="1400" dirty="0"/>
          </a:p>
          <a:p>
            <a:pPr algn="just"/>
            <a:r>
              <a:rPr lang="fr-FR" sz="1600" b="1" dirty="0"/>
              <a:t>Analyse </a:t>
            </a:r>
            <a:r>
              <a:rPr lang="fr-FR" sz="1600" b="1" dirty="0" smtClean="0"/>
              <a:t>pragmatique</a:t>
            </a:r>
          </a:p>
          <a:p>
            <a:pPr algn="just"/>
            <a:endParaRPr lang="fr-FR" sz="1600" dirty="0"/>
          </a:p>
          <a:p>
            <a:pPr algn="just"/>
            <a:r>
              <a:rPr lang="fr-FR" sz="1400" dirty="0"/>
              <a:t>La pragmatique est une branche de la linguistique qui s'intéresse aux éléments du langage dont la signification ne peut être comprise qu'en connaissant le contexte de leur emploi. Cet objectif est l'un des buts des études visant à mettre en évidence la cohérence propre du langage naturel.</a:t>
            </a:r>
            <a:endParaRPr lang="fr-FR" sz="1400" dirty="0">
              <a:effectLst/>
            </a:endParaRPr>
          </a:p>
        </p:txBody>
      </p:sp>
    </p:spTree>
    <p:extLst>
      <p:ext uri="{BB962C8B-B14F-4D97-AF65-F5344CB8AC3E}">
        <p14:creationId xmlns:p14="http://schemas.microsoft.com/office/powerpoint/2010/main" val="820751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그룹 2">
            <a:extLst>
              <a:ext uri="{FF2B5EF4-FFF2-40B4-BE49-F238E27FC236}">
                <a16:creationId xmlns:a16="http://schemas.microsoft.com/office/drawing/2014/main" id="{E0F511DD-509E-4981-AE49-52C68B68922E}"/>
              </a:ext>
            </a:extLst>
          </p:cNvPr>
          <p:cNvGrpSpPr/>
          <p:nvPr/>
        </p:nvGrpSpPr>
        <p:grpSpPr>
          <a:xfrm>
            <a:off x="1977647" y="3288463"/>
            <a:ext cx="8435822" cy="936104"/>
            <a:chOff x="2839789" y="3385183"/>
            <a:chExt cx="8435822" cy="936104"/>
          </a:xfrm>
          <a:solidFill>
            <a:schemeClr val="accent1"/>
          </a:solidFill>
        </p:grpSpPr>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32" name="Group 16">
            <a:extLst>
              <a:ext uri="{FF2B5EF4-FFF2-40B4-BE49-F238E27FC236}">
                <a16:creationId xmlns:a16="http://schemas.microsoft.com/office/drawing/2014/main" id="{48C572D2-FF82-4F09-A87C-3D3A60EF1C3D}"/>
              </a:ext>
            </a:extLst>
          </p:cNvPr>
          <p:cNvGrpSpPr/>
          <p:nvPr/>
        </p:nvGrpSpPr>
        <p:grpSpPr>
          <a:xfrm>
            <a:off x="3085629" y="738369"/>
            <a:ext cx="5518204" cy="769441"/>
            <a:chOff x="1848112" y="1575921"/>
            <a:chExt cx="5518204" cy="769441"/>
          </a:xfrm>
        </p:grpSpPr>
        <p:sp>
          <p:nvSpPr>
            <p:cNvPr id="33" name="TextBox 18">
              <a:extLst>
                <a:ext uri="{FF2B5EF4-FFF2-40B4-BE49-F238E27FC236}">
                  <a16:creationId xmlns:a16="http://schemas.microsoft.com/office/drawing/2014/main" id="{4FCF8A9D-7E22-4279-8535-9C4F0258D7B9}"/>
                </a:ext>
              </a:extLst>
            </p:cNvPr>
            <p:cNvSpPr txBox="1"/>
            <p:nvPr/>
          </p:nvSpPr>
          <p:spPr>
            <a:xfrm>
              <a:off x="2705936" y="1789403"/>
              <a:ext cx="4660380" cy="507831"/>
            </a:xfrm>
            <a:prstGeom prst="rect">
              <a:avLst/>
            </a:prstGeom>
            <a:noFill/>
          </p:spPr>
          <p:txBody>
            <a:bodyPr wrap="square" lIns="108000" rIns="108000" rtlCol="0" anchor="ctr">
              <a:normAutofit/>
            </a:bodyPr>
            <a:lstStyle/>
            <a:p>
              <a:r>
                <a:rPr lang="en-US" altLang="ko-KR" sz="2700" b="1" dirty="0" err="1" smtClean="0">
                  <a:solidFill>
                    <a:schemeClr val="tx1">
                      <a:lumMod val="75000"/>
                      <a:lumOff val="25000"/>
                    </a:schemeClr>
                  </a:solidFill>
                  <a:cs typeface="Arial" pitchFamily="34" charset="0"/>
                </a:rPr>
                <a:t>Algorithme</a:t>
              </a:r>
              <a:r>
                <a:rPr lang="en-US" altLang="ko-KR" sz="2700" b="1" dirty="0" smtClean="0">
                  <a:solidFill>
                    <a:schemeClr val="tx1">
                      <a:lumMod val="75000"/>
                      <a:lumOff val="25000"/>
                    </a:schemeClr>
                  </a:solidFill>
                  <a:cs typeface="Arial" pitchFamily="34" charset="0"/>
                </a:rPr>
                <a:t> et code source</a:t>
              </a:r>
              <a:endParaRPr lang="ko-KR" altLang="en-US" sz="2700" b="1" dirty="0">
                <a:solidFill>
                  <a:schemeClr val="tx1">
                    <a:lumMod val="75000"/>
                    <a:lumOff val="25000"/>
                  </a:schemeClr>
                </a:solidFill>
                <a:cs typeface="Arial" pitchFamily="34" charset="0"/>
              </a:endParaRPr>
            </a:p>
          </p:txBody>
        </p:sp>
        <p:sp>
          <p:nvSpPr>
            <p:cNvPr id="34"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sp>
        <p:nvSpPr>
          <p:cNvPr id="4" name="ZoneTexte 3"/>
          <p:cNvSpPr txBox="1"/>
          <p:nvPr/>
        </p:nvSpPr>
        <p:spPr>
          <a:xfrm>
            <a:off x="9354805" y="2913748"/>
            <a:ext cx="1181224" cy="400110"/>
          </a:xfrm>
          <a:prstGeom prst="rect">
            <a:avLst/>
          </a:prstGeom>
          <a:noFill/>
        </p:spPr>
        <p:txBody>
          <a:bodyPr wrap="square" rtlCol="0">
            <a:spAutoFit/>
          </a:bodyPr>
          <a:lstStyle/>
          <a:p>
            <a:r>
              <a:rPr lang="fr-FR" sz="2000" b="1" dirty="0" smtClean="0">
                <a:solidFill>
                  <a:schemeClr val="accent4"/>
                </a:solidFill>
              </a:rPr>
              <a:t>Polarité</a:t>
            </a:r>
            <a:endParaRPr lang="en-GB" sz="2000" b="1" dirty="0">
              <a:solidFill>
                <a:schemeClr val="accent4"/>
              </a:solidFill>
            </a:endParaRPr>
          </a:p>
        </p:txBody>
      </p:sp>
      <p:sp>
        <p:nvSpPr>
          <p:cNvPr id="36" name="ZoneTexte 35"/>
          <p:cNvSpPr txBox="1"/>
          <p:nvPr/>
        </p:nvSpPr>
        <p:spPr>
          <a:xfrm>
            <a:off x="1416946" y="2790638"/>
            <a:ext cx="1726858" cy="646331"/>
          </a:xfrm>
          <a:prstGeom prst="rect">
            <a:avLst/>
          </a:prstGeom>
          <a:noFill/>
        </p:spPr>
        <p:txBody>
          <a:bodyPr wrap="square" rtlCol="0">
            <a:spAutoFit/>
          </a:bodyPr>
          <a:lstStyle/>
          <a:p>
            <a:r>
              <a:rPr lang="fr-FR" b="1" dirty="0" smtClean="0">
                <a:solidFill>
                  <a:schemeClr val="accent1"/>
                </a:solidFill>
              </a:rPr>
              <a:t>Normalisation des tweets</a:t>
            </a:r>
            <a:endParaRPr lang="en-GB" b="1" dirty="0">
              <a:solidFill>
                <a:schemeClr val="accent1"/>
              </a:solidFill>
            </a:endParaRPr>
          </a:p>
        </p:txBody>
      </p:sp>
      <p:sp>
        <p:nvSpPr>
          <p:cNvPr id="37" name="ZoneTexte 36"/>
          <p:cNvSpPr txBox="1"/>
          <p:nvPr/>
        </p:nvSpPr>
        <p:spPr>
          <a:xfrm>
            <a:off x="3370334" y="2929137"/>
            <a:ext cx="1726858" cy="369332"/>
          </a:xfrm>
          <a:prstGeom prst="rect">
            <a:avLst/>
          </a:prstGeom>
          <a:noFill/>
        </p:spPr>
        <p:txBody>
          <a:bodyPr wrap="square" rtlCol="0">
            <a:spAutoFit/>
          </a:bodyPr>
          <a:lstStyle/>
          <a:p>
            <a:r>
              <a:rPr lang="fr-FR" b="1" dirty="0" err="1" smtClean="0">
                <a:solidFill>
                  <a:schemeClr val="accent1"/>
                </a:solidFill>
              </a:rPr>
              <a:t>Tokénisation</a:t>
            </a:r>
            <a:endParaRPr lang="en-GB" b="1" dirty="0">
              <a:solidFill>
                <a:schemeClr val="accent1"/>
              </a:solidFill>
            </a:endParaRPr>
          </a:p>
        </p:txBody>
      </p:sp>
      <p:sp>
        <p:nvSpPr>
          <p:cNvPr id="38" name="ZoneTexte 37"/>
          <p:cNvSpPr txBox="1"/>
          <p:nvPr/>
        </p:nvSpPr>
        <p:spPr>
          <a:xfrm>
            <a:off x="5323722" y="2929137"/>
            <a:ext cx="1726858" cy="369332"/>
          </a:xfrm>
          <a:prstGeom prst="rect">
            <a:avLst/>
          </a:prstGeom>
          <a:noFill/>
        </p:spPr>
        <p:txBody>
          <a:bodyPr wrap="square" rtlCol="0">
            <a:spAutoFit/>
          </a:bodyPr>
          <a:lstStyle/>
          <a:p>
            <a:r>
              <a:rPr lang="fr-FR" b="1" dirty="0" smtClean="0">
                <a:solidFill>
                  <a:schemeClr val="accent1"/>
                </a:solidFill>
              </a:rPr>
              <a:t>Stop-</a:t>
            </a:r>
            <a:r>
              <a:rPr lang="fr-FR" b="1" dirty="0" err="1" smtClean="0">
                <a:solidFill>
                  <a:schemeClr val="accent1"/>
                </a:solidFill>
              </a:rPr>
              <a:t>Words</a:t>
            </a:r>
            <a:endParaRPr lang="en-GB" b="1" dirty="0">
              <a:solidFill>
                <a:schemeClr val="accent1"/>
              </a:solidFill>
            </a:endParaRPr>
          </a:p>
        </p:txBody>
      </p:sp>
      <p:sp>
        <p:nvSpPr>
          <p:cNvPr id="39" name="ZoneTexte 38"/>
          <p:cNvSpPr txBox="1"/>
          <p:nvPr/>
        </p:nvSpPr>
        <p:spPr>
          <a:xfrm>
            <a:off x="7277110" y="2911668"/>
            <a:ext cx="1851165" cy="369332"/>
          </a:xfrm>
          <a:prstGeom prst="rect">
            <a:avLst/>
          </a:prstGeom>
          <a:noFill/>
        </p:spPr>
        <p:txBody>
          <a:bodyPr wrap="square" rtlCol="0">
            <a:spAutoFit/>
          </a:bodyPr>
          <a:lstStyle/>
          <a:p>
            <a:r>
              <a:rPr lang="fr-FR" b="1" dirty="0" smtClean="0">
                <a:solidFill>
                  <a:schemeClr val="accent1"/>
                </a:solidFill>
              </a:rPr>
              <a:t>Lemmatisation</a:t>
            </a:r>
            <a:endParaRPr lang="en-GB" b="1" dirty="0">
              <a:solidFill>
                <a:schemeClr val="accent1"/>
              </a:solidFill>
            </a:endParaRPr>
          </a:p>
        </p:txBody>
      </p:sp>
    </p:spTree>
    <p:extLst>
      <p:ext uri="{BB962C8B-B14F-4D97-AF65-F5344CB8AC3E}">
        <p14:creationId xmlns:p14="http://schemas.microsoft.com/office/powerpoint/2010/main" val="347721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4B08F4A-D263-460C-AA58-C4338F88900C}"/>
              </a:ext>
            </a:extLst>
          </p:cNvPr>
          <p:cNvGrpSpPr>
            <a:grpSpLocks/>
          </p:cNvGrpSpPr>
          <p:nvPr/>
        </p:nvGrpSpPr>
        <p:grpSpPr>
          <a:xfrm>
            <a:off x="10722824" y="255166"/>
            <a:ext cx="1196170" cy="1196170"/>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6" name="Group 20">
            <a:extLst>
              <a:ext uri="{FF2B5EF4-FFF2-40B4-BE49-F238E27FC236}">
                <a16:creationId xmlns:a16="http://schemas.microsoft.com/office/drawing/2014/main" id="{C66517ED-D341-498B-BF06-476933A43F6B}"/>
              </a:ext>
            </a:extLst>
          </p:cNvPr>
          <p:cNvGrpSpPr/>
          <p:nvPr/>
        </p:nvGrpSpPr>
        <p:grpSpPr>
          <a:xfrm>
            <a:off x="327685" y="185507"/>
            <a:ext cx="5365516" cy="769441"/>
            <a:chOff x="1848112" y="1575921"/>
            <a:chExt cx="5365516" cy="769441"/>
          </a:xfrm>
        </p:grpSpPr>
        <p:sp>
          <p:nvSpPr>
            <p:cNvPr id="27"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nchor="ctr">
              <a:normAutofit/>
            </a:bodyPr>
            <a:lstStyle/>
            <a:p>
              <a:r>
                <a:rPr lang="en-US" altLang="ko-KR" sz="2700" b="1" dirty="0" err="1" smtClean="0">
                  <a:solidFill>
                    <a:schemeClr val="bg1"/>
                  </a:solidFill>
                  <a:cs typeface="Arial" pitchFamily="34" charset="0"/>
                </a:rPr>
                <a:t>Agrégation</a:t>
              </a:r>
              <a:r>
                <a:rPr lang="en-US" altLang="ko-KR" sz="2700" b="1" dirty="0" smtClean="0">
                  <a:solidFill>
                    <a:schemeClr val="bg1"/>
                  </a:solidFill>
                  <a:cs typeface="Arial" pitchFamily="34" charset="0"/>
                </a:rPr>
                <a:t> de </a:t>
              </a:r>
              <a:r>
                <a:rPr lang="en-US" altLang="ko-KR" sz="2700" b="1" dirty="0" err="1" smtClean="0">
                  <a:solidFill>
                    <a:schemeClr val="bg1"/>
                  </a:solidFill>
                  <a:cs typeface="Arial" pitchFamily="34" charset="0"/>
                </a:rPr>
                <a:t>données</a:t>
              </a:r>
              <a:endParaRPr lang="ko-KR" altLang="en-US" sz="2700" b="1" dirty="0">
                <a:solidFill>
                  <a:schemeClr val="bg1"/>
                </a:solidFill>
                <a:cs typeface="Arial" pitchFamily="34" charset="0"/>
              </a:endParaRPr>
            </a:p>
          </p:txBody>
        </p:sp>
        <p:sp>
          <p:nvSpPr>
            <p:cNvPr id="28"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141" y="1277968"/>
            <a:ext cx="3645013" cy="2530787"/>
          </a:xfrm>
          <a:prstGeom prst="rect">
            <a:avLst/>
          </a:prstGeom>
        </p:spPr>
      </p:pic>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3200" y="1276233"/>
            <a:ext cx="1762663" cy="2534257"/>
          </a:xfrm>
          <a:prstGeom prst="rect">
            <a:avLst/>
          </a:prstGeom>
        </p:spPr>
      </p:pic>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29910" y="1277968"/>
            <a:ext cx="1692914" cy="2530787"/>
          </a:xfrm>
          <a:prstGeom prst="rect">
            <a:avLst/>
          </a:prstGeom>
        </p:spPr>
      </p:pic>
      <p:pic>
        <p:nvPicPr>
          <p:cNvPr id="15" name="Imag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98834" y="4223658"/>
            <a:ext cx="1634251" cy="2486297"/>
          </a:xfrm>
          <a:prstGeom prst="rect">
            <a:avLst/>
          </a:prstGeom>
        </p:spPr>
      </p:pic>
      <p:sp>
        <p:nvSpPr>
          <p:cNvPr id="16" name="Rectangle 15"/>
          <p:cNvSpPr/>
          <p:nvPr/>
        </p:nvSpPr>
        <p:spPr>
          <a:xfrm>
            <a:off x="4605640" y="2103574"/>
            <a:ext cx="588623" cy="923330"/>
          </a:xfrm>
          <a:prstGeom prst="rect">
            <a:avLst/>
          </a:prstGeom>
          <a:noFill/>
        </p:spPr>
        <p:txBody>
          <a:bodyPr wrap="none" lIns="91440" tIns="45720" rIns="91440" bIns="45720">
            <a:spAutoFit/>
          </a:bodyPr>
          <a:lstStyle/>
          <a:p>
            <a:pPr algn="ctr"/>
            <a:r>
              <a:rPr lang="fr-FR" sz="5400" b="0" cap="none" spc="0" dirty="0" smtClean="0">
                <a:ln w="0"/>
                <a:solidFill>
                  <a:schemeClr val="bg1"/>
                </a:solidFill>
                <a:effectLst>
                  <a:outerShdw blurRad="38100" dist="19050" dir="2700000" algn="tl" rotWithShape="0">
                    <a:schemeClr val="dk1">
                      <a:alpha val="40000"/>
                    </a:schemeClr>
                  </a:outerShdw>
                </a:effectLst>
              </a:rPr>
              <a:t>+</a:t>
            </a:r>
            <a:endParaRPr lang="fr-FR" sz="5400" b="0" cap="none" spc="0" dirty="0">
              <a:ln w="0"/>
              <a:solidFill>
                <a:schemeClr val="bg1"/>
              </a:solidFill>
              <a:effectLst>
                <a:outerShdw blurRad="38100" dist="19050" dir="2700000" algn="tl" rotWithShape="0">
                  <a:schemeClr val="dk1">
                    <a:alpha val="40000"/>
                  </a:schemeClr>
                </a:outerShdw>
              </a:effectLst>
            </a:endParaRPr>
          </a:p>
        </p:txBody>
      </p:sp>
      <p:sp>
        <p:nvSpPr>
          <p:cNvPr id="32" name="Rectangle 31"/>
          <p:cNvSpPr/>
          <p:nvPr/>
        </p:nvSpPr>
        <p:spPr>
          <a:xfrm>
            <a:off x="8015046" y="2081696"/>
            <a:ext cx="588623" cy="923330"/>
          </a:xfrm>
          <a:prstGeom prst="rect">
            <a:avLst/>
          </a:prstGeom>
          <a:noFill/>
        </p:spPr>
        <p:txBody>
          <a:bodyPr wrap="none" lIns="91440" tIns="45720" rIns="91440" bIns="45720">
            <a:spAutoFit/>
          </a:bodyPr>
          <a:lstStyle/>
          <a:p>
            <a:pPr algn="ctr"/>
            <a:r>
              <a:rPr lang="fr-FR" sz="5400" b="0" cap="none" spc="0" dirty="0" smtClean="0">
                <a:ln w="0"/>
                <a:solidFill>
                  <a:schemeClr val="bg1"/>
                </a:solidFill>
                <a:effectLst>
                  <a:outerShdw blurRad="38100" dist="19050" dir="2700000" algn="tl" rotWithShape="0">
                    <a:schemeClr val="dk1">
                      <a:alpha val="40000"/>
                    </a:schemeClr>
                  </a:outerShdw>
                </a:effectLst>
              </a:rPr>
              <a:t>+</a:t>
            </a:r>
            <a:endParaRPr lang="fr-FR" sz="5400" b="0" cap="none" spc="0" dirty="0">
              <a:ln w="0"/>
              <a:solidFill>
                <a:schemeClr val="bg1"/>
              </a:solidFill>
              <a:effectLst>
                <a:outerShdw blurRad="38100" dist="19050" dir="2700000" algn="tl" rotWithShape="0">
                  <a:schemeClr val="dk1">
                    <a:alpha val="40000"/>
                  </a:schemeClr>
                </a:outerShdw>
              </a:effectLst>
            </a:endParaRPr>
          </a:p>
        </p:txBody>
      </p:sp>
      <p:sp>
        <p:nvSpPr>
          <p:cNvPr id="33" name="Rectangle 32"/>
          <p:cNvSpPr/>
          <p:nvPr/>
        </p:nvSpPr>
        <p:spPr>
          <a:xfrm>
            <a:off x="2002335" y="5005141"/>
            <a:ext cx="588623" cy="923330"/>
          </a:xfrm>
          <a:prstGeom prst="rect">
            <a:avLst/>
          </a:prstGeom>
          <a:noFill/>
        </p:spPr>
        <p:txBody>
          <a:bodyPr wrap="none" lIns="91440" tIns="45720" rIns="91440" bIns="45720">
            <a:spAutoFit/>
          </a:bodyPr>
          <a:lstStyle/>
          <a:p>
            <a:pPr algn="ctr"/>
            <a:r>
              <a:rPr lang="fr-FR" sz="5400" b="0" cap="none" spc="0" dirty="0" smtClean="0">
                <a:ln w="0"/>
                <a:solidFill>
                  <a:schemeClr val="bg1"/>
                </a:solidFill>
                <a:effectLst>
                  <a:outerShdw blurRad="38100" dist="19050" dir="2700000" algn="tl" rotWithShape="0">
                    <a:schemeClr val="dk1">
                      <a:alpha val="40000"/>
                    </a:schemeClr>
                  </a:outerShdw>
                </a:effectLst>
              </a:rPr>
              <a:t>=</a:t>
            </a:r>
            <a:endParaRPr lang="fr-FR"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30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4B08F4A-D263-460C-AA58-C4338F88900C}"/>
              </a:ext>
            </a:extLst>
          </p:cNvPr>
          <p:cNvGrpSpPr>
            <a:grpSpLocks/>
          </p:cNvGrpSpPr>
          <p:nvPr/>
        </p:nvGrpSpPr>
        <p:grpSpPr>
          <a:xfrm>
            <a:off x="10722824" y="255166"/>
            <a:ext cx="1196170" cy="1196170"/>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7" name="TextBox 22">
            <a:extLst>
              <a:ext uri="{FF2B5EF4-FFF2-40B4-BE49-F238E27FC236}">
                <a16:creationId xmlns:a16="http://schemas.microsoft.com/office/drawing/2014/main" id="{190EC436-1B46-49D9-A7E4-ADECB5E929DF}"/>
              </a:ext>
            </a:extLst>
          </p:cNvPr>
          <p:cNvSpPr txBox="1"/>
          <p:nvPr/>
        </p:nvSpPr>
        <p:spPr>
          <a:xfrm>
            <a:off x="854583" y="263672"/>
            <a:ext cx="4507692" cy="507831"/>
          </a:xfrm>
          <a:prstGeom prst="rect">
            <a:avLst/>
          </a:prstGeom>
          <a:noFill/>
        </p:spPr>
        <p:txBody>
          <a:bodyPr wrap="square" lIns="108000" rIns="108000" rtlCol="0" anchor="ctr">
            <a:normAutofit/>
          </a:bodyPr>
          <a:lstStyle/>
          <a:p>
            <a:r>
              <a:rPr lang="en-US" altLang="ko-KR" sz="2700" b="1" dirty="0" smtClean="0">
                <a:solidFill>
                  <a:schemeClr val="bg1"/>
                </a:solidFill>
                <a:cs typeface="Arial" pitchFamily="34" charset="0"/>
              </a:rPr>
              <a:t>Base de </a:t>
            </a:r>
            <a:r>
              <a:rPr lang="en-US" altLang="ko-KR" sz="2700" b="1" dirty="0" err="1" smtClean="0">
                <a:solidFill>
                  <a:schemeClr val="bg1"/>
                </a:solidFill>
                <a:cs typeface="Arial" pitchFamily="34" charset="0"/>
              </a:rPr>
              <a:t>Données</a:t>
            </a:r>
            <a:endParaRPr lang="ko-KR" altLang="en-US" sz="2700" b="1" dirty="0">
              <a:solidFill>
                <a:schemeClr val="bg1"/>
              </a:solidFill>
              <a:cs typeface="Arial" pitchFamily="34" charset="0"/>
            </a:endParaRPr>
          </a:p>
        </p:txBody>
      </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9044" y="906821"/>
            <a:ext cx="4778119" cy="2043218"/>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806" y="3220675"/>
            <a:ext cx="8020594" cy="3444927"/>
          </a:xfrm>
          <a:prstGeom prst="rect">
            <a:avLst/>
          </a:prstGeom>
        </p:spPr>
      </p:pic>
    </p:spTree>
    <p:extLst>
      <p:ext uri="{BB962C8B-B14F-4D97-AF65-F5344CB8AC3E}">
        <p14:creationId xmlns:p14="http://schemas.microsoft.com/office/powerpoint/2010/main" val="206791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55020"/>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37F06B10-F2B9-45AE-BAEE-3A25BDC40F60}"/>
              </a:ext>
            </a:extLst>
          </p:cNvPr>
          <p:cNvGrpSpPr/>
          <p:nvPr/>
        </p:nvGrpSpPr>
        <p:grpSpPr>
          <a:xfrm>
            <a:off x="1227922" y="1201879"/>
            <a:ext cx="5365516" cy="1080000"/>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nchor="ctr">
              <a:normAutofit/>
            </a:bodyPr>
            <a:lstStyle/>
            <a:p>
              <a:r>
                <a:rPr lang="en-US" altLang="ko-KR" sz="2700" b="1" dirty="0" err="1" smtClean="0">
                  <a:solidFill>
                    <a:schemeClr val="tx1">
                      <a:lumMod val="75000"/>
                      <a:lumOff val="25000"/>
                    </a:schemeClr>
                  </a:solidFill>
                  <a:cs typeface="Arial" pitchFamily="34" charset="0"/>
                </a:rPr>
                <a:t>Définitions</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227922" y="2084309"/>
            <a:ext cx="5518204" cy="1080000"/>
            <a:chOff x="1848112" y="1575921"/>
            <a:chExt cx="5518204"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660380" cy="507831"/>
            </a:xfrm>
            <a:prstGeom prst="rect">
              <a:avLst/>
            </a:prstGeom>
            <a:noFill/>
          </p:spPr>
          <p:txBody>
            <a:bodyPr wrap="square" lIns="108000" rIns="108000" rtlCol="0" anchor="ctr">
              <a:normAutofit/>
            </a:bodyPr>
            <a:lstStyle/>
            <a:p>
              <a:r>
                <a:rPr lang="en-US" altLang="ko-KR" sz="2700" b="1" dirty="0" err="1" smtClean="0">
                  <a:solidFill>
                    <a:schemeClr val="tx1">
                      <a:lumMod val="75000"/>
                      <a:lumOff val="25000"/>
                    </a:schemeClr>
                  </a:solidFill>
                  <a:cs typeface="Arial" pitchFamily="34" charset="0"/>
                </a:rPr>
                <a:t>Algorithme</a:t>
              </a:r>
              <a:r>
                <a:rPr lang="en-US" altLang="ko-KR" sz="2700" b="1" dirty="0" smtClean="0">
                  <a:solidFill>
                    <a:schemeClr val="tx1">
                      <a:lumMod val="75000"/>
                      <a:lumOff val="25000"/>
                    </a:schemeClr>
                  </a:solidFill>
                  <a:cs typeface="Arial" pitchFamily="34" charset="0"/>
                </a:rPr>
                <a:t> et code source</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227922" y="2966739"/>
            <a:ext cx="5365516" cy="1080000"/>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nchor="ctr">
              <a:normAutofit/>
            </a:bodyPr>
            <a:lstStyle/>
            <a:p>
              <a:r>
                <a:rPr lang="en-US" altLang="ko-KR" sz="2700" b="1" dirty="0" err="1" smtClean="0">
                  <a:solidFill>
                    <a:schemeClr val="tx1">
                      <a:lumMod val="75000"/>
                      <a:lumOff val="25000"/>
                    </a:schemeClr>
                  </a:solidFill>
                  <a:cs typeface="Arial" pitchFamily="34" charset="0"/>
                </a:rPr>
                <a:t>Agrégation</a:t>
              </a:r>
              <a:r>
                <a:rPr lang="en-US" altLang="ko-KR" sz="2700" b="1" dirty="0" smtClean="0">
                  <a:solidFill>
                    <a:schemeClr val="tx1">
                      <a:lumMod val="75000"/>
                      <a:lumOff val="25000"/>
                    </a:schemeClr>
                  </a:solidFill>
                  <a:cs typeface="Arial" pitchFamily="34" charset="0"/>
                </a:rPr>
                <a:t> de </a:t>
              </a:r>
              <a:r>
                <a:rPr lang="en-US" altLang="ko-KR" sz="2700" b="1" dirty="0" err="1" smtClean="0">
                  <a:solidFill>
                    <a:schemeClr val="tx1">
                      <a:lumMod val="75000"/>
                      <a:lumOff val="25000"/>
                    </a:schemeClr>
                  </a:solidFill>
                  <a:cs typeface="Arial" pitchFamily="34" charset="0"/>
                </a:rPr>
                <a:t>données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227922" y="3849168"/>
            <a:ext cx="5365516" cy="1080000"/>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nchor="ctr">
              <a:normAutofit/>
            </a:bodyPr>
            <a:lstStyle/>
            <a:p>
              <a:r>
                <a:rPr lang="en-US" altLang="ko-KR" sz="2700" b="1" dirty="0" smtClean="0">
                  <a:solidFill>
                    <a:schemeClr val="tx1">
                      <a:lumMod val="75000"/>
                      <a:lumOff val="25000"/>
                    </a:schemeClr>
                  </a:solidFill>
                  <a:cs typeface="Arial" pitchFamily="34" charset="0"/>
                </a:rPr>
                <a:t>Champs des </a:t>
              </a:r>
              <a:r>
                <a:rPr lang="en-US" altLang="ko-KR" sz="2700" b="1" dirty="0" err="1" smtClean="0">
                  <a:solidFill>
                    <a:schemeClr val="tx1">
                      <a:lumMod val="75000"/>
                      <a:lumOff val="25000"/>
                    </a:schemeClr>
                  </a:solidFill>
                  <a:cs typeface="Arial" pitchFamily="34" charset="0"/>
                </a:rPr>
                <a:t>rendus</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558296"/>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219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574765" y="1926196"/>
            <a:ext cx="10833464" cy="2862322"/>
          </a:xfrm>
          <a:prstGeom prst="rect">
            <a:avLst/>
          </a:prstGeom>
          <a:noFill/>
        </p:spPr>
        <p:txBody>
          <a:bodyPr wrap="square" rtlCol="0" anchor="ctr">
            <a:spAutoFit/>
          </a:bodyPr>
          <a:lstStyle/>
          <a:p>
            <a:pPr algn="just"/>
            <a:r>
              <a:rPr lang="fr-FR" b="1" dirty="0"/>
              <a:t>Traitement du langage naturel </a:t>
            </a:r>
            <a:endParaRPr lang="fr-FR" dirty="0"/>
          </a:p>
          <a:p>
            <a:pPr algn="just"/>
            <a:endParaRPr lang="fr-FR" dirty="0" smtClean="0"/>
          </a:p>
          <a:p>
            <a:pPr algn="just"/>
            <a:r>
              <a:rPr lang="fr-FR" dirty="0" smtClean="0"/>
              <a:t>Le </a:t>
            </a:r>
            <a:r>
              <a:rPr lang="fr-FR" dirty="0"/>
              <a:t>traitement automatique du langage naturel (TALN), ou traitement automatique de la langue naturelle, ou encore traitement automatique des langues (TAL), est un domaine multidisciplinaire impliquant la linguistique, l'informatique et l'intelligence artificielle. Il vise à créer des outils de traitement de la langue naturelle pour diverses applications. Il ne doit pas être confondu avec la linguistique informatique, qui vise à comprendre les langues au moyen d'outils informatiques</a:t>
            </a:r>
            <a:r>
              <a:rPr lang="fr-FR" dirty="0" smtClean="0"/>
              <a:t>.</a:t>
            </a:r>
          </a:p>
          <a:p>
            <a:pPr algn="just"/>
            <a:r>
              <a:rPr lang="fr-FR" dirty="0" smtClean="0"/>
              <a:t>Le </a:t>
            </a:r>
            <a:r>
              <a:rPr lang="fr-FR" dirty="0"/>
              <a:t>TALN est sorti des laboratoires de recherche pour être progressivement mis en œuvre dans des applications informatiques nécessitant l'intégration du langage humain à la machine. Aussi le TALN est-il parfois appelé ingénierie linguistique.</a:t>
            </a:r>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74765" y="5031259"/>
            <a:ext cx="10833464" cy="1754326"/>
          </a:xfrm>
          <a:prstGeom prst="rect">
            <a:avLst/>
          </a:prstGeom>
        </p:spPr>
        <p:txBody>
          <a:bodyPr wrap="square">
            <a:spAutoFit/>
          </a:bodyPr>
          <a:lstStyle/>
          <a:p>
            <a:pPr algn="just"/>
            <a:r>
              <a:rPr lang="fr-FR" b="1" dirty="0"/>
              <a:t>Corpus</a:t>
            </a:r>
            <a:endParaRPr lang="fr-FR" dirty="0"/>
          </a:p>
          <a:p>
            <a:pPr algn="just"/>
            <a:r>
              <a:rPr lang="fr-FR" dirty="0"/>
              <a:t>Un corpus est un ensemble de documents regroupés dans une optique précise. </a:t>
            </a:r>
            <a:endParaRPr lang="fr-FR" dirty="0" smtClean="0"/>
          </a:p>
          <a:p>
            <a:pPr algn="just"/>
            <a:endParaRPr lang="fr-FR" dirty="0">
              <a:effectLst/>
            </a:endParaRPr>
          </a:p>
          <a:p>
            <a:r>
              <a:rPr lang="fr-FR" b="1" dirty="0"/>
              <a:t>Thesaurus</a:t>
            </a:r>
            <a:endParaRPr lang="fr-FR" dirty="0"/>
          </a:p>
          <a:p>
            <a:r>
              <a:rPr lang="fr-FR" dirty="0"/>
              <a:t>Dictionnaire</a:t>
            </a:r>
          </a:p>
          <a:p>
            <a:pPr algn="just"/>
            <a:endParaRPr lang="fr-FR" dirty="0">
              <a:effectLst/>
            </a:endParaRPr>
          </a:p>
        </p:txBody>
      </p:sp>
      <p:grpSp>
        <p:nvGrpSpPr>
          <p:cNvPr id="6" name="Group 3">
            <a:extLst>
              <a:ext uri="{FF2B5EF4-FFF2-40B4-BE49-F238E27FC236}">
                <a16:creationId xmlns:a16="http://schemas.microsoft.com/office/drawing/2014/main" id="{37F06B10-F2B9-45AE-BAEE-3A25BDC40F60}"/>
              </a:ext>
            </a:extLst>
          </p:cNvPr>
          <p:cNvGrpSpPr/>
          <p:nvPr/>
        </p:nvGrpSpPr>
        <p:grpSpPr>
          <a:xfrm>
            <a:off x="3709865" y="589914"/>
            <a:ext cx="5365516" cy="769441"/>
            <a:chOff x="1848112" y="1575921"/>
            <a:chExt cx="5365516" cy="769441"/>
          </a:xfrm>
        </p:grpSpPr>
        <p:sp>
          <p:nvSpPr>
            <p:cNvPr id="7" name="TextBox 8"/>
            <p:cNvSpPr txBox="1"/>
            <p:nvPr/>
          </p:nvSpPr>
          <p:spPr>
            <a:xfrm>
              <a:off x="2705936" y="1789403"/>
              <a:ext cx="4507692" cy="507831"/>
            </a:xfrm>
            <a:prstGeom prst="rect">
              <a:avLst/>
            </a:prstGeom>
            <a:noFill/>
          </p:spPr>
          <p:txBody>
            <a:bodyPr wrap="square" lIns="108000" rIns="108000" rtlCol="0" anchor="ctr">
              <a:normAutofit/>
            </a:bodyPr>
            <a:lstStyle/>
            <a:p>
              <a:r>
                <a:rPr lang="en-US" altLang="ko-KR" sz="2700" b="1" dirty="0" err="1" smtClean="0">
                  <a:solidFill>
                    <a:schemeClr val="tx1">
                      <a:lumMod val="75000"/>
                      <a:lumOff val="25000"/>
                    </a:schemeClr>
                  </a:solidFill>
                  <a:cs typeface="Arial" pitchFamily="34" charset="0"/>
                </a:rPr>
                <a:t>Définitions</a:t>
              </a:r>
              <a:endParaRPr lang="ko-KR" altLang="en-US" sz="2700" b="1" dirty="0">
                <a:solidFill>
                  <a:schemeClr val="tx1">
                    <a:lumMod val="75000"/>
                    <a:lumOff val="25000"/>
                  </a:schemeClr>
                </a:solidFill>
                <a:cs typeface="Arial" pitchFamily="34" charset="0"/>
              </a:endParaRPr>
            </a:p>
          </p:txBody>
        </p:sp>
        <p:sp>
          <p:nvSpPr>
            <p:cNvPr id="8" name="TextBox 6"/>
            <p:cNvSpPr txBox="1"/>
            <p:nvPr/>
          </p:nvSpPr>
          <p:spPr>
            <a:xfrm>
              <a:off x="1848112" y="1575921"/>
              <a:ext cx="958096" cy="769441"/>
            </a:xfrm>
            <a:prstGeom prst="rect">
              <a:avLst/>
            </a:prstGeom>
            <a:noFill/>
          </p:spPr>
          <p:txBody>
            <a:bodyPr wrap="square" lIns="108000" rIns="108000" rtlCol="0" anchor="ctr">
              <a:norm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516839" y="1705967"/>
            <a:ext cx="10833464" cy="2031325"/>
          </a:xfrm>
          <a:prstGeom prst="rect">
            <a:avLst/>
          </a:prstGeom>
          <a:noFill/>
        </p:spPr>
        <p:txBody>
          <a:bodyPr wrap="square" rtlCol="0" anchor="ctr">
            <a:spAutoFit/>
          </a:bodyPr>
          <a:lstStyle/>
          <a:p>
            <a:r>
              <a:rPr lang="fr-FR" b="1" dirty="0" err="1" smtClean="0"/>
              <a:t>Tokenisation</a:t>
            </a:r>
            <a:r>
              <a:rPr lang="fr-FR" dirty="0"/>
              <a:t/>
            </a:r>
            <a:br>
              <a:rPr lang="fr-FR" dirty="0"/>
            </a:br>
            <a:r>
              <a:rPr lang="fr-FR" dirty="0" smtClean="0"/>
              <a:t>La </a:t>
            </a:r>
            <a:r>
              <a:rPr lang="fr-FR" dirty="0" err="1"/>
              <a:t>tokenisation</a:t>
            </a:r>
            <a:r>
              <a:rPr lang="fr-FR" dirty="0"/>
              <a:t> est l'opération de segmenter un acte langagier en unités "atomiques" : les </a:t>
            </a:r>
            <a:r>
              <a:rPr lang="fr-FR" dirty="0" err="1"/>
              <a:t>tokens</a:t>
            </a:r>
            <a:r>
              <a:rPr lang="fr-FR" dirty="0"/>
              <a:t>. Les </a:t>
            </a:r>
            <a:r>
              <a:rPr lang="fr-FR" dirty="0" err="1"/>
              <a:t>tokenisations</a:t>
            </a:r>
            <a:r>
              <a:rPr lang="fr-FR" dirty="0"/>
              <a:t> les plus courantes sont le découpage en mots ou bien en phrases. </a:t>
            </a:r>
          </a:p>
          <a:p>
            <a:pPr algn="just"/>
            <a:r>
              <a:rPr lang="fr-FR" dirty="0"/>
              <a:t>En traitement automatique des langues (</a:t>
            </a:r>
            <a:r>
              <a:rPr lang="fr-FR" dirty="0">
                <a:hlinkClick r:id="rId2"/>
              </a:rPr>
              <a:t>TAL</a:t>
            </a:r>
            <a:r>
              <a:rPr lang="fr-FR" dirty="0"/>
              <a:t>), la </a:t>
            </a:r>
            <a:r>
              <a:rPr lang="fr-FR" dirty="0" err="1"/>
              <a:t>tokenisation</a:t>
            </a:r>
            <a:r>
              <a:rPr lang="fr-FR" dirty="0"/>
              <a:t> est surtout utilisée lors des prétraitements afin d'identifier des unités de "haut niveau" sur lesquelles porteront l'analyse. De plus, le terme "</a:t>
            </a:r>
            <a:r>
              <a:rPr lang="fr-FR" dirty="0" err="1"/>
              <a:t>tokenisation</a:t>
            </a:r>
            <a:r>
              <a:rPr lang="fr-FR" dirty="0"/>
              <a:t>" est couramment associé à l'idée de "découpage en mots", soit une analyse morphologique des actes langagiers.</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225" y="503732"/>
            <a:ext cx="9562558" cy="1070095"/>
          </a:xfrm>
          <a:prstGeom prst="rect">
            <a:avLst/>
          </a:prstGeom>
        </p:spPr>
      </p:pic>
      <p:sp>
        <p:nvSpPr>
          <p:cNvPr id="153" name="Freeform: Shape 152">
            <a:extLst>
              <a:ext uri="{FF2B5EF4-FFF2-40B4-BE49-F238E27FC236}">
                <a16:creationId xmlns:a16="http://schemas.microsoft.com/office/drawing/2014/main" id="{F3B4A34E-C246-47F5-A863-109A43C0757D}"/>
              </a:ext>
            </a:extLst>
          </p:cNvPr>
          <p:cNvSpPr/>
          <p:nvPr/>
        </p:nvSpPr>
        <p:spPr>
          <a:xfrm>
            <a:off x="574765" y="546369"/>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8638" y="3901919"/>
            <a:ext cx="10833464" cy="1200329"/>
          </a:xfrm>
          <a:prstGeom prst="rect">
            <a:avLst/>
          </a:prstGeom>
        </p:spPr>
        <p:txBody>
          <a:bodyPr wrap="square">
            <a:spAutoFit/>
          </a:bodyPr>
          <a:lstStyle/>
          <a:p>
            <a:pPr algn="just"/>
            <a:r>
              <a:rPr lang="fr-FR" b="1" dirty="0" err="1"/>
              <a:t>Racinisation</a:t>
            </a:r>
            <a:endParaRPr lang="fr-FR" dirty="0"/>
          </a:p>
          <a:p>
            <a:pPr algn="just"/>
            <a:r>
              <a:rPr lang="fr-FR" dirty="0"/>
              <a:t>En linguistique, la </a:t>
            </a:r>
            <a:r>
              <a:rPr lang="fr-FR" dirty="0" err="1"/>
              <a:t>racinisation</a:t>
            </a:r>
            <a:r>
              <a:rPr lang="fr-FR" dirty="0"/>
              <a:t> ou </a:t>
            </a:r>
            <a:r>
              <a:rPr lang="fr-FR" dirty="0" err="1"/>
              <a:t>désuffixation</a:t>
            </a:r>
            <a:r>
              <a:rPr lang="fr-FR" dirty="0"/>
              <a:t> est un procédé de transformation des flexions en leur radical ou racine. La racine d'un mot correspond à la partie du mot restante une fois que l'on a supprimé son (ses) préfixe(s) et suffixe(s), à savoir son radical.</a:t>
            </a:r>
            <a:endParaRPr lang="fr-FR" dirty="0">
              <a:effectLst/>
            </a:endParaRPr>
          </a:p>
        </p:txBody>
      </p:sp>
      <p:sp>
        <p:nvSpPr>
          <p:cNvPr id="4" name="Rectangle 3"/>
          <p:cNvSpPr/>
          <p:nvPr/>
        </p:nvSpPr>
        <p:spPr>
          <a:xfrm>
            <a:off x="539929" y="5310422"/>
            <a:ext cx="10833464" cy="1477328"/>
          </a:xfrm>
          <a:prstGeom prst="rect">
            <a:avLst/>
          </a:prstGeom>
        </p:spPr>
        <p:txBody>
          <a:bodyPr wrap="square">
            <a:spAutoFit/>
          </a:bodyPr>
          <a:lstStyle/>
          <a:p>
            <a:pPr algn="just"/>
            <a:r>
              <a:rPr lang="fr-FR" b="1" dirty="0"/>
              <a:t>Analyseur lexical</a:t>
            </a:r>
            <a:endParaRPr lang="fr-FR" dirty="0"/>
          </a:p>
          <a:p>
            <a:pPr algn="just"/>
            <a:r>
              <a:rPr lang="fr-FR" dirty="0"/>
              <a:t>En informatique, l'analyse lexicale, </a:t>
            </a:r>
            <a:r>
              <a:rPr lang="fr-FR" i="1" dirty="0" err="1"/>
              <a:t>lexing</a:t>
            </a:r>
            <a:r>
              <a:rPr lang="fr-FR" dirty="0"/>
              <a:t>, segmentation ou </a:t>
            </a:r>
            <a:r>
              <a:rPr lang="fr-FR" i="1" dirty="0" err="1"/>
              <a:t>tokenization</a:t>
            </a:r>
            <a:r>
              <a:rPr lang="fr-FR" dirty="0"/>
              <a:t> fait partie de la première phase de la chaîne de compilation. Elle consiste à convertir une chaîne de caractères en une liste de symboles. Ces symboles sont ensuite consommés lors de l'analyse syntaxique. Un programme réalisant une analyse lexicale est appelé un analyseur lexical, </a:t>
            </a:r>
            <a:r>
              <a:rPr lang="fr-FR" dirty="0" err="1"/>
              <a:t>tokenizer</a:t>
            </a:r>
            <a:r>
              <a:rPr lang="fr-FR" dirty="0"/>
              <a:t> ou </a:t>
            </a:r>
            <a:r>
              <a:rPr lang="fr-FR" dirty="0" err="1"/>
              <a:t>lexer</a:t>
            </a:r>
            <a:r>
              <a:rPr lang="fr-FR" dirty="0"/>
              <a:t>.</a:t>
            </a:r>
            <a:endParaRPr lang="fr-FR" dirty="0">
              <a:effectLst/>
            </a:endParaRPr>
          </a:p>
        </p:txBody>
      </p:sp>
    </p:spTree>
    <p:extLst>
      <p:ext uri="{BB962C8B-B14F-4D97-AF65-F5344CB8AC3E}">
        <p14:creationId xmlns:p14="http://schemas.microsoft.com/office/powerpoint/2010/main" val="1341480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714104" y="4405626"/>
            <a:ext cx="10833464" cy="2031325"/>
          </a:xfrm>
          <a:prstGeom prst="rect">
            <a:avLst/>
          </a:prstGeom>
          <a:noFill/>
        </p:spPr>
        <p:txBody>
          <a:bodyPr wrap="square" rtlCol="0" anchor="ctr">
            <a:spAutoFit/>
          </a:bodyPr>
          <a:lstStyle/>
          <a:p>
            <a:pPr algn="just"/>
            <a:r>
              <a:rPr lang="fr-FR" b="1" dirty="0"/>
              <a:t>Lemme</a:t>
            </a:r>
            <a:endParaRPr lang="fr-FR" dirty="0"/>
          </a:p>
          <a:p>
            <a:pPr algn="just"/>
            <a:r>
              <a:rPr lang="fr-FR" dirty="0"/>
              <a:t>C'est une chaîne de signes formant une unité sémantique et pouvant constituer une entrée </a:t>
            </a:r>
            <a:r>
              <a:rPr lang="fr-FR" dirty="0" smtClean="0"/>
              <a:t>de dictionnaire</a:t>
            </a:r>
            <a:r>
              <a:rPr lang="fr-FR" dirty="0"/>
              <a:t>. Dans le vocabulaire courant, on parlera plus souvent de « mot » dans sa forme canonique</a:t>
            </a:r>
            <a:r>
              <a:rPr lang="fr-FR" dirty="0" smtClean="0"/>
              <a:t>.</a:t>
            </a:r>
          </a:p>
          <a:p>
            <a:pPr algn="just"/>
            <a:endParaRPr lang="fr-FR" dirty="0">
              <a:effectLst/>
            </a:endParaRPr>
          </a:p>
          <a:p>
            <a:r>
              <a:rPr lang="fr-FR" b="1" dirty="0"/>
              <a:t>Lemmatisation</a:t>
            </a:r>
            <a:endParaRPr lang="fr-FR" dirty="0"/>
          </a:p>
          <a:p>
            <a:r>
              <a:rPr lang="fr-FR" dirty="0"/>
              <a:t>La lemmatisation désigne un traitement lexical apporté à un texte en vue de son analyse que l'on désigne sous le terme de lemme</a:t>
            </a:r>
            <a:r>
              <a:rPr lang="fr-FR" dirty="0" smtClean="0"/>
              <a:t>.</a:t>
            </a:r>
            <a:endParaRPr lang="fr-FR" dirty="0"/>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864" y="1873772"/>
            <a:ext cx="9538525" cy="2469797"/>
          </a:xfrm>
          <a:prstGeom prst="rect">
            <a:avLst/>
          </a:prstGeom>
        </p:spPr>
      </p:pic>
    </p:spTree>
    <p:extLst>
      <p:ext uri="{BB962C8B-B14F-4D97-AF65-F5344CB8AC3E}">
        <p14:creationId xmlns:p14="http://schemas.microsoft.com/office/powerpoint/2010/main" val="451532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699721" y="4498069"/>
            <a:ext cx="10833464" cy="923330"/>
          </a:xfrm>
          <a:prstGeom prst="rect">
            <a:avLst/>
          </a:prstGeom>
          <a:noFill/>
        </p:spPr>
        <p:txBody>
          <a:bodyPr wrap="square" rtlCol="0" anchor="ctr">
            <a:spAutoFit/>
          </a:bodyPr>
          <a:lstStyle/>
          <a:p>
            <a:r>
              <a:rPr lang="fr-FR" b="1" dirty="0" smtClean="0"/>
              <a:t>N-gramme</a:t>
            </a:r>
            <a:endParaRPr lang="fr-FR" dirty="0"/>
          </a:p>
          <a:p>
            <a:r>
              <a:rPr lang="fr-FR" dirty="0"/>
              <a:t>Un n-gramme est une sous-séquence de n éléments construite à partir d'une séquence donnée. Ce sont des segments répétés (des suites de mots) détectés automatiquement à partir de logiciels.</a:t>
            </a:r>
            <a:endParaRPr lang="fr-FR" dirty="0">
              <a:effectLst/>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822" y="1706181"/>
            <a:ext cx="10617746" cy="2470277"/>
          </a:xfrm>
          <a:prstGeom prst="rect">
            <a:avLst/>
          </a:prstGeom>
        </p:spPr>
      </p:pic>
    </p:spTree>
    <p:extLst>
      <p:ext uri="{BB962C8B-B14F-4D97-AF65-F5344CB8AC3E}">
        <p14:creationId xmlns:p14="http://schemas.microsoft.com/office/powerpoint/2010/main" val="1719126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438464" y="1897224"/>
            <a:ext cx="11474862" cy="4801314"/>
          </a:xfrm>
          <a:prstGeom prst="rect">
            <a:avLst/>
          </a:prstGeom>
          <a:noFill/>
        </p:spPr>
        <p:txBody>
          <a:bodyPr wrap="square" rtlCol="0" anchor="ctr">
            <a:spAutoFit/>
          </a:bodyPr>
          <a:lstStyle/>
          <a:p>
            <a:pPr algn="just"/>
            <a:r>
              <a:rPr lang="fr-FR" b="1" dirty="0" smtClean="0"/>
              <a:t>Ontologie</a:t>
            </a:r>
          </a:p>
          <a:p>
            <a:pPr algn="just"/>
            <a:endParaRPr lang="fr-FR" dirty="0"/>
          </a:p>
          <a:p>
            <a:pPr algn="just"/>
            <a:r>
              <a:rPr lang="fr-FR" dirty="0"/>
              <a:t>C’est l'ensemble structuré des termes et concepts représentant le sens d’un champ d'informations, que ce soit par les métadonnées d'un espace de noms, ou les éléments d'un domaine de connaissances. Plus simplement, on peut aussi dire que l’« ontologie est aux données ce que la grammaire est au langage ».</a:t>
            </a:r>
          </a:p>
          <a:p>
            <a:pPr algn="just"/>
            <a:r>
              <a:rPr lang="fr-FR" dirty="0"/>
              <a:t>L'objectif premier d'une ontologie est de modéliser un ensemble de connaissances dans un domaine donné, qui peut être réel ou imaginaire.</a:t>
            </a:r>
          </a:p>
          <a:p>
            <a:pPr algn="just"/>
            <a:r>
              <a:rPr lang="fr-FR" dirty="0"/>
              <a:t>Les ontologies sont employées dans l’intelligence artificielle comme une forme de représentation de la connaissance au sujet d'un monde ou d'une certaine partie de ce monde. Les ontologies décrivent généralement :</a:t>
            </a:r>
          </a:p>
          <a:p>
            <a:pPr algn="just"/>
            <a:r>
              <a:rPr lang="fr-FR" dirty="0"/>
              <a:t>individus : les objets de base ;</a:t>
            </a:r>
          </a:p>
          <a:p>
            <a:pPr algn="just"/>
            <a:r>
              <a:rPr lang="fr-FR" dirty="0"/>
              <a:t>classes : ensembles, collections, ou types </a:t>
            </a:r>
            <a:r>
              <a:rPr lang="fr-FR" dirty="0" smtClean="0"/>
              <a:t>d'objets </a:t>
            </a:r>
            <a:r>
              <a:rPr lang="fr-FR" dirty="0"/>
              <a:t>;</a:t>
            </a:r>
          </a:p>
          <a:p>
            <a:pPr algn="just"/>
            <a:r>
              <a:rPr lang="fr-FR" dirty="0"/>
              <a:t>attributs : propriétés, fonctionnalités, caractéristiques ou paramètres que les objets peuvent posséder et partager ;</a:t>
            </a:r>
          </a:p>
          <a:p>
            <a:pPr algn="just"/>
            <a:r>
              <a:rPr lang="fr-FR" dirty="0"/>
              <a:t>relations : les liens que les objets peuvent avoir entre eux ;</a:t>
            </a:r>
          </a:p>
          <a:p>
            <a:pPr algn="just"/>
            <a:r>
              <a:rPr lang="fr-FR" dirty="0"/>
              <a:t>événements : changements subis par des attributs ou des relations ;</a:t>
            </a:r>
          </a:p>
          <a:p>
            <a:pPr algn="just"/>
            <a:r>
              <a:rPr lang="fr-FR" dirty="0" err="1"/>
              <a:t>métaclasse</a:t>
            </a:r>
            <a:r>
              <a:rPr lang="fr-FR" dirty="0"/>
              <a:t> (web sémantique) : des collections de classes qui partagent certaines caractéristiques.</a:t>
            </a:r>
            <a:endParaRPr lang="fr-FR" dirty="0">
              <a:effectLst/>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107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2450145" y="384777"/>
            <a:ext cx="9585101" cy="2862322"/>
          </a:xfrm>
          <a:prstGeom prst="rect">
            <a:avLst/>
          </a:prstGeom>
          <a:noFill/>
        </p:spPr>
        <p:txBody>
          <a:bodyPr wrap="square" rtlCol="0" anchor="ctr">
            <a:spAutoFit/>
          </a:bodyPr>
          <a:lstStyle/>
          <a:p>
            <a:pPr algn="just"/>
            <a:r>
              <a:rPr lang="fr-FR" b="1" dirty="0" err="1"/>
              <a:t>Wordnet</a:t>
            </a:r>
            <a:r>
              <a:rPr lang="fr-FR" b="1" dirty="0"/>
              <a:t> &amp; WOLF &amp; </a:t>
            </a:r>
            <a:r>
              <a:rPr lang="fr-FR" b="1" dirty="0" err="1" smtClean="0"/>
              <a:t>Eurowordnet</a:t>
            </a:r>
            <a:endParaRPr lang="fr-FR" dirty="0"/>
          </a:p>
          <a:p>
            <a:pPr algn="just"/>
            <a:endParaRPr lang="fr-FR" sz="1600" dirty="0" smtClean="0"/>
          </a:p>
          <a:p>
            <a:pPr algn="just"/>
            <a:r>
              <a:rPr lang="fr-FR" sz="1600" dirty="0" smtClean="0"/>
              <a:t>Le </a:t>
            </a:r>
            <a:r>
              <a:rPr lang="fr-FR" sz="1600" b="1" dirty="0" err="1">
                <a:solidFill>
                  <a:schemeClr val="accent1">
                    <a:lumMod val="75000"/>
                  </a:schemeClr>
                </a:solidFill>
              </a:rPr>
              <a:t>Wordnet</a:t>
            </a:r>
            <a:r>
              <a:rPr lang="fr-FR" sz="1600" dirty="0"/>
              <a:t> est une ontologie pour la langue anglaise développée par les linguistes de l’Université de Princeton. Ce projet a débuté en 1995.</a:t>
            </a:r>
          </a:p>
          <a:p>
            <a:pPr algn="just"/>
            <a:r>
              <a:rPr lang="fr-FR" sz="1600" dirty="0"/>
              <a:t>La gratuité et l’accès libre aux sources du projet est aussi bien pour la consultation que pour la modification ainsi que la possibilité de redistribution du produit modifié.</a:t>
            </a:r>
          </a:p>
          <a:p>
            <a:pPr algn="just"/>
            <a:r>
              <a:rPr lang="fr-FR" sz="1600" dirty="0"/>
              <a:t>La structure du </a:t>
            </a:r>
            <a:r>
              <a:rPr lang="fr-FR" sz="1600" dirty="0" err="1"/>
              <a:t>Wordnet</a:t>
            </a:r>
            <a:r>
              <a:rPr lang="fr-FR" sz="1600" dirty="0"/>
              <a:t> repose sur des ensembles de synonymes (“</a:t>
            </a:r>
            <a:r>
              <a:rPr lang="fr-FR" sz="1600" dirty="0" err="1"/>
              <a:t>synonym</a:t>
            </a:r>
            <a:r>
              <a:rPr lang="fr-FR" sz="1600" dirty="0"/>
              <a:t> set” en anglais) appelés </a:t>
            </a:r>
            <a:r>
              <a:rPr lang="fr-FR" sz="1600" dirty="0" err="1"/>
              <a:t>synset</a:t>
            </a:r>
            <a:r>
              <a:rPr lang="fr-FR" sz="1600" dirty="0"/>
              <a:t>. Chaque </a:t>
            </a:r>
            <a:r>
              <a:rPr lang="fr-FR" sz="1600" dirty="0" err="1"/>
              <a:t>synset</a:t>
            </a:r>
            <a:r>
              <a:rPr lang="fr-FR" sz="1600" dirty="0"/>
              <a:t> représente alors un sens, un concept de la langue anglaise. Chacun d’eux contient tous les mots synonymes pouvant exprimer le sens auquel il fait référence. Les liens sémantiques à proprement parler ne relient alors pas les mots entre eux mais les </a:t>
            </a:r>
            <a:r>
              <a:rPr lang="fr-FR" sz="1600" dirty="0" err="1"/>
              <a:t>synsets</a:t>
            </a:r>
            <a:r>
              <a:rPr lang="fr-FR" sz="1600" dirty="0"/>
              <a:t> auxquels les mots sont affectés</a:t>
            </a:r>
            <a:r>
              <a:rPr lang="fr-FR" sz="1600" dirty="0" smtClean="0"/>
              <a:t>.</a:t>
            </a:r>
            <a:endParaRPr lang="fr-FR" sz="1600" dirty="0"/>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17714" y="3369019"/>
            <a:ext cx="11704319" cy="3293209"/>
          </a:xfrm>
          <a:prstGeom prst="rect">
            <a:avLst/>
          </a:prstGeom>
        </p:spPr>
        <p:txBody>
          <a:bodyPr wrap="square">
            <a:spAutoFit/>
          </a:bodyPr>
          <a:lstStyle/>
          <a:p>
            <a:pPr algn="just"/>
            <a:r>
              <a:rPr lang="fr-FR" sz="1600" dirty="0"/>
              <a:t>Avec le succès du </a:t>
            </a:r>
            <a:r>
              <a:rPr lang="fr-FR" sz="1600" dirty="0" err="1"/>
              <a:t>Wordnet</a:t>
            </a:r>
            <a:r>
              <a:rPr lang="fr-FR" sz="1600" dirty="0"/>
              <a:t> de Princeton pour la langue anglaise, est arrivé le souhait pour d’autres linguistes d’autres pays de créer une ontologie aux caractéristiques similaires à celle de Princeton pour d’autres langues du monde. C’est ainsi qu’en 1996, le projet </a:t>
            </a:r>
            <a:r>
              <a:rPr lang="fr-FR" sz="1600" b="1" dirty="0" err="1">
                <a:solidFill>
                  <a:schemeClr val="accent1">
                    <a:lumMod val="75000"/>
                  </a:schemeClr>
                </a:solidFill>
              </a:rPr>
              <a:t>EuroWordnet</a:t>
            </a:r>
            <a:r>
              <a:rPr lang="fr-FR" sz="1600" dirty="0"/>
              <a:t> à l’initiative de l’université d’Amsterdam a été fondé.</a:t>
            </a:r>
          </a:p>
          <a:p>
            <a:pPr algn="just"/>
            <a:r>
              <a:rPr lang="fr-FR" sz="1600" dirty="0"/>
              <a:t>Il s’agit sans doute là d’un des projets les plus connus d’ontologies basées sur le </a:t>
            </a:r>
            <a:r>
              <a:rPr lang="fr-FR" sz="1600" dirty="0" err="1"/>
              <a:t>Wordnet</a:t>
            </a:r>
            <a:r>
              <a:rPr lang="fr-FR" sz="1600" dirty="0"/>
              <a:t> de Princeton pour les langues d’Europe.</a:t>
            </a:r>
          </a:p>
          <a:p>
            <a:pPr algn="just"/>
            <a:r>
              <a:rPr lang="fr-FR" sz="1600" dirty="0"/>
              <a:t>Ce projet a consisté à la réalisation d’ontologies similaires à celle de Princeton pour 8 langues européennes dont le français.</a:t>
            </a:r>
          </a:p>
          <a:p>
            <a:pPr algn="just"/>
            <a:r>
              <a:rPr lang="fr-FR" sz="1600" dirty="0"/>
              <a:t>Les différentes ontologies réalisées sont également reliées entre elles par une ontologie de plus haut niveau permettant ainsi de faire “des ponts” entre les langues.</a:t>
            </a:r>
          </a:p>
          <a:p>
            <a:pPr algn="just"/>
            <a:r>
              <a:rPr lang="fr-FR" sz="1600" dirty="0"/>
              <a:t>Développé pendant trois ans (1996-1999), on peut maintenant le considérer comme un projet mature et aboutit puisque clôturé depuis maintenant plus de dix ans.</a:t>
            </a:r>
          </a:p>
          <a:p>
            <a:pPr algn="just"/>
            <a:r>
              <a:rPr lang="fr-FR" sz="1600" dirty="0"/>
              <a:t>Le majeur inconvénient de ce projet réside dans son accessibilité limité au plus grand nombre. En effet, contrairement au projet de Princeton qui est en diffusion libre et gratuite, celui d’</a:t>
            </a:r>
            <a:r>
              <a:rPr lang="fr-FR" sz="1600" dirty="0" err="1"/>
              <a:t>EuroWordnet</a:t>
            </a:r>
            <a:r>
              <a:rPr lang="fr-FR" sz="1600" dirty="0"/>
              <a:t> est soumis à une licence propriétaire restrictive.</a:t>
            </a:r>
          </a:p>
          <a:p>
            <a:pPr algn="just"/>
            <a:r>
              <a:rPr lang="fr-FR" sz="1600" dirty="0"/>
              <a:t>Cela explique en grande partie la nette moins grande notoriété de ce projet par rapport à son homologue anglais.</a:t>
            </a:r>
            <a:endParaRPr lang="fr-FR" sz="1600" dirty="0">
              <a:effectLst/>
            </a:endParaRPr>
          </a:p>
        </p:txBody>
      </p:sp>
    </p:spTree>
    <p:extLst>
      <p:ext uri="{BB962C8B-B14F-4D97-AF65-F5344CB8AC3E}">
        <p14:creationId xmlns:p14="http://schemas.microsoft.com/office/powerpoint/2010/main" val="2002928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574765" y="2198457"/>
            <a:ext cx="11434355" cy="4062651"/>
          </a:xfrm>
          <a:prstGeom prst="rect">
            <a:avLst/>
          </a:prstGeom>
          <a:noFill/>
        </p:spPr>
        <p:txBody>
          <a:bodyPr wrap="square" rtlCol="0" anchor="ctr">
            <a:spAutoFit/>
          </a:bodyPr>
          <a:lstStyle/>
          <a:p>
            <a:pPr algn="just"/>
            <a:r>
              <a:rPr lang="fr-FR" b="1" dirty="0" err="1"/>
              <a:t>Wordnet</a:t>
            </a:r>
            <a:r>
              <a:rPr lang="fr-FR" b="1" dirty="0"/>
              <a:t> &amp; WOLF &amp; </a:t>
            </a:r>
            <a:r>
              <a:rPr lang="fr-FR" b="1" dirty="0" err="1" smtClean="0"/>
              <a:t>Eurowordnet</a:t>
            </a:r>
            <a:endParaRPr lang="fr-FR" dirty="0"/>
          </a:p>
          <a:p>
            <a:pPr algn="just"/>
            <a:endParaRPr lang="fr-FR" sz="1600" dirty="0" smtClean="0"/>
          </a:p>
          <a:p>
            <a:pPr algn="just"/>
            <a:r>
              <a:rPr lang="fr-FR" sz="1600" dirty="0" smtClean="0"/>
              <a:t>Le </a:t>
            </a:r>
            <a:r>
              <a:rPr lang="fr-FR" sz="1600" b="1" dirty="0" err="1">
                <a:solidFill>
                  <a:schemeClr val="accent1">
                    <a:lumMod val="75000"/>
                  </a:schemeClr>
                </a:solidFill>
              </a:rPr>
              <a:t>Wordnet</a:t>
            </a:r>
            <a:r>
              <a:rPr lang="fr-FR" sz="1600" b="1" dirty="0">
                <a:solidFill>
                  <a:schemeClr val="accent1">
                    <a:lumMod val="75000"/>
                  </a:schemeClr>
                </a:solidFill>
              </a:rPr>
              <a:t> Libre du Français </a:t>
            </a:r>
            <a:r>
              <a:rPr lang="fr-FR" sz="1600" dirty="0"/>
              <a:t>(</a:t>
            </a:r>
            <a:r>
              <a:rPr lang="fr-FR" sz="1600" b="1" dirty="0">
                <a:solidFill>
                  <a:schemeClr val="accent1">
                    <a:lumMod val="75000"/>
                  </a:schemeClr>
                </a:solidFill>
              </a:rPr>
              <a:t>WOLF</a:t>
            </a:r>
            <a:r>
              <a:rPr lang="fr-FR" sz="1600" dirty="0"/>
              <a:t>) est une ontologie généraliste pour la langue française développée au cœur d’un projet de l’</a:t>
            </a:r>
            <a:r>
              <a:rPr lang="fr-FR" sz="1600" dirty="0" err="1"/>
              <a:t>Inria</a:t>
            </a:r>
            <a:r>
              <a:rPr lang="fr-FR" sz="1600" dirty="0"/>
              <a:t>.</a:t>
            </a:r>
          </a:p>
          <a:p>
            <a:pPr algn="just"/>
            <a:r>
              <a:rPr lang="fr-FR" sz="1600" dirty="0"/>
              <a:t/>
            </a:r>
            <a:br>
              <a:rPr lang="fr-FR" sz="1600" dirty="0"/>
            </a:br>
            <a:endParaRPr lang="fr-FR" sz="1600" dirty="0"/>
          </a:p>
          <a:p>
            <a:pPr algn="just"/>
            <a:r>
              <a:rPr lang="fr-FR" sz="1600" dirty="0"/>
              <a:t>Ce projet a été débuté officiellement début 2008 et est toujours en cours de développement. Il s’agit donc avant tout d’un projet “jeune” qui n’est donc de ce fait pas totalement abouti et doit encore être amené à évoluer et à s’enrichir.</a:t>
            </a:r>
          </a:p>
          <a:p>
            <a:pPr algn="just"/>
            <a:r>
              <a:rPr lang="fr-FR" sz="1600" dirty="0"/>
              <a:t>Pour la réaliser, l’équipe en charge du projet s’est appuyée sur le </a:t>
            </a:r>
            <a:r>
              <a:rPr lang="fr-FR" sz="1600" dirty="0" err="1"/>
              <a:t>Wordnet</a:t>
            </a:r>
            <a:r>
              <a:rPr lang="fr-FR" sz="1600" dirty="0"/>
              <a:t> de Princeton.</a:t>
            </a:r>
          </a:p>
          <a:p>
            <a:pPr algn="just"/>
            <a:r>
              <a:rPr lang="fr-FR" sz="1600" dirty="0"/>
              <a:t>Contrairement au projet </a:t>
            </a:r>
            <a:r>
              <a:rPr lang="fr-FR" sz="1600" dirty="0" err="1"/>
              <a:t>EuroWordnet</a:t>
            </a:r>
            <a:r>
              <a:rPr lang="fr-FR" sz="1600" dirty="0"/>
              <a:t>, le but de l’</a:t>
            </a:r>
            <a:r>
              <a:rPr lang="fr-FR" sz="1600" dirty="0" err="1"/>
              <a:t>Inria</a:t>
            </a:r>
            <a:r>
              <a:rPr lang="fr-FR" sz="1600" dirty="0"/>
              <a:t> est de mettre à disposition pour le français comme cela est le cas pour l’anglais, une ontologie généraliste en accès libre et gratuit.</a:t>
            </a:r>
          </a:p>
          <a:p>
            <a:pPr algn="just"/>
            <a:r>
              <a:rPr lang="fr-FR" sz="1600" dirty="0"/>
              <a:t>Comme le </a:t>
            </a:r>
            <a:r>
              <a:rPr lang="fr-FR" sz="1600" dirty="0" err="1"/>
              <a:t>Wordnet</a:t>
            </a:r>
            <a:r>
              <a:rPr lang="fr-FR" sz="1600" dirty="0"/>
              <a:t> de Princeton est librement utilisable et modifiable, les chercheurs de l’</a:t>
            </a:r>
            <a:r>
              <a:rPr lang="fr-FR" sz="1600" dirty="0" err="1"/>
              <a:t>Inria</a:t>
            </a:r>
            <a:r>
              <a:rPr lang="fr-FR" sz="1600" dirty="0"/>
              <a:t> sont partis de ce dernier et ont essayé de traduire au maximum les mots et relations qu’il contient vers le français en s’appuyant sur des ressources linguistiques communes aux deux langues et par traduction au moyen de dictionnaires. Le WOLF fonctionne donc également sur le principe des </a:t>
            </a:r>
            <a:r>
              <a:rPr lang="fr-FR" sz="1600" dirty="0" err="1"/>
              <a:t>synsets</a:t>
            </a:r>
            <a:r>
              <a:rPr lang="fr-FR" sz="1600" dirty="0"/>
              <a:t> et les identifiants des </a:t>
            </a:r>
            <a:r>
              <a:rPr lang="fr-FR" sz="1600" dirty="0" err="1"/>
              <a:t>synsets</a:t>
            </a:r>
            <a:r>
              <a:rPr lang="fr-FR" sz="1600" dirty="0"/>
              <a:t> dans le WOLF correspondent à leurs homologues dans le </a:t>
            </a:r>
            <a:r>
              <a:rPr lang="fr-FR" sz="1600" dirty="0" err="1"/>
              <a:t>Wordnet</a:t>
            </a:r>
            <a:r>
              <a:rPr lang="fr-FR" sz="1600" dirty="0"/>
              <a:t> de Princeton. Il est ainsi possible via cet identifiant de retrouver le </a:t>
            </a:r>
            <a:r>
              <a:rPr lang="fr-FR" sz="1600" dirty="0" err="1"/>
              <a:t>synset</a:t>
            </a:r>
            <a:r>
              <a:rPr lang="fr-FR" sz="1600" dirty="0"/>
              <a:t> original à partir duquel la traduction a été effectuée.</a:t>
            </a:r>
            <a:endParaRPr lang="fr-FR" sz="1600" dirty="0">
              <a:effectLst/>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574765" y="589914"/>
            <a:ext cx="1660699" cy="1021497"/>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164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Grand écran</PresentationFormat>
  <Paragraphs>93</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3</vt:i4>
      </vt:variant>
      <vt:variant>
        <vt:lpstr>Titres des diapositives</vt:lpstr>
      </vt:variant>
      <vt:variant>
        <vt:i4>13</vt:i4>
      </vt:variant>
    </vt:vector>
  </HeadingPairs>
  <TitlesOfParts>
    <vt:vector size="18" baseType="lpstr">
      <vt:lpstr>Arial</vt:lpstr>
      <vt:lpstr>Arial Unicode MS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Dell</cp:lastModifiedBy>
  <cp:revision>121</cp:revision>
  <dcterms:created xsi:type="dcterms:W3CDTF">2018-04-24T17:14:44Z</dcterms:created>
  <dcterms:modified xsi:type="dcterms:W3CDTF">2019-02-19T15:53:49Z</dcterms:modified>
</cp:coreProperties>
</file>