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7" r:id="rId3"/>
    <p:sldId id="266" r:id="rId4"/>
    <p:sldId id="267" r:id="rId5"/>
    <p:sldId id="268" r:id="rId6"/>
    <p:sldId id="271" r:id="rId7"/>
    <p:sldId id="272" r:id="rId8"/>
    <p:sldId id="273" r:id="rId9"/>
    <p:sldId id="274" r:id="rId10"/>
    <p:sldId id="275" r:id="rId11"/>
    <p:sldId id="269" r:id="rId12"/>
    <p:sldId id="270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7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25.wmf"/><Relationship Id="rId5" Type="http://schemas.openxmlformats.org/officeDocument/2006/relationships/image" Target="../media/image26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27.e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3DF7C-4C25-4834-B0A9-0A56AC04B79B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C282-2F32-4B75-8967-5BE317944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C2D77D-61B9-4A40-9863-08DF2A0DD659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E012A1-4508-4E72-903E-B4599EA83567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56E62E-1D74-442F-A796-3C06C2E0B2B3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6BC-74D4-422D-83D8-D823A0DF6C07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4F572-22D4-4843-9C70-047838328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6BC-74D4-422D-83D8-D823A0DF6C07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4F572-22D4-4843-9C70-047838328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6BC-74D4-422D-83D8-D823A0DF6C07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4F572-22D4-4843-9C70-047838328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6BC-74D4-422D-83D8-D823A0DF6C07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4F572-22D4-4843-9C70-047838328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6BC-74D4-422D-83D8-D823A0DF6C07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4F572-22D4-4843-9C70-047838328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6BC-74D4-422D-83D8-D823A0DF6C07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4F572-22D4-4843-9C70-047838328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6BC-74D4-422D-83D8-D823A0DF6C07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4F572-22D4-4843-9C70-047838328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6BC-74D4-422D-83D8-D823A0DF6C07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4F572-22D4-4843-9C70-047838328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6BC-74D4-422D-83D8-D823A0DF6C07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4F572-22D4-4843-9C70-047838328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6BC-74D4-422D-83D8-D823A0DF6C07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4F572-22D4-4843-9C70-047838328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6BC-74D4-422D-83D8-D823A0DF6C07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4F572-22D4-4843-9C70-047838328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386BC-74D4-422D-83D8-D823A0DF6C07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305800" y="6324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85F26F-0F53-4BB5-BE1B-201DACD2D8A4}" type="slidenum">
              <a:rPr lang="en-US" smtClean="0">
                <a:solidFill>
                  <a:srgbClr val="FF0000"/>
                </a:solidFill>
              </a:rPr>
              <a:pPr/>
              <a:t>‹#›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/>
          <a:lstStyle/>
          <a:p>
            <a:r>
              <a:rPr lang="en-GB" dirty="0" smtClean="0"/>
              <a:t>Artificial Neural Networks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Inductive Learning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16200000" flipH="1">
            <a:off x="4305300" y="3238500"/>
            <a:ext cx="2590800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Steps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9050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Learn </a:t>
            </a:r>
            <a:r>
              <a:rPr lang="en-US" sz="2400" dirty="0"/>
              <a:t>values of </a:t>
            </a:r>
            <a:r>
              <a:rPr lang="en-US" sz="2400" dirty="0">
                <a:solidFill>
                  <a:srgbClr val="FF0000"/>
                </a:solidFill>
              </a:rPr>
              <a:t>weights from I/O pair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/>
              <a:t> Start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F0000"/>
                </a:solidFill>
              </a:rPr>
              <a:t>random weight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Load</a:t>
            </a:r>
            <a:r>
              <a:rPr lang="en-US" sz="2400" dirty="0" smtClean="0"/>
              <a:t> </a:t>
            </a:r>
            <a:r>
              <a:rPr lang="en-US" sz="2400" dirty="0"/>
              <a:t>training example input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Observe </a:t>
            </a:r>
            <a:r>
              <a:rPr lang="en-US" sz="2400" dirty="0"/>
              <a:t>computed output 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Modify </a:t>
            </a:r>
            <a:r>
              <a:rPr lang="en-US" sz="2400" dirty="0">
                <a:solidFill>
                  <a:srgbClr val="FF0000"/>
                </a:solidFill>
              </a:rPr>
              <a:t>weights </a:t>
            </a:r>
            <a:r>
              <a:rPr lang="en-US" sz="2400" dirty="0"/>
              <a:t>to reduce difference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Iterate </a:t>
            </a:r>
            <a:r>
              <a:rPr lang="en-US" sz="2400" dirty="0">
                <a:solidFill>
                  <a:srgbClr val="FF0000"/>
                </a:solidFill>
              </a:rPr>
              <a:t>over all training  </a:t>
            </a:r>
            <a:r>
              <a:rPr lang="en-US" sz="2400" dirty="0"/>
              <a:t>example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/>
              <a:t> Terminate </a:t>
            </a:r>
            <a:r>
              <a:rPr lang="en-US" sz="2400" dirty="0"/>
              <a:t>when </a:t>
            </a:r>
            <a:r>
              <a:rPr lang="en-US" sz="2400" dirty="0">
                <a:solidFill>
                  <a:srgbClr val="FF0000"/>
                </a:solidFill>
              </a:rPr>
              <a:t>weights stops changing OR when error is very small (approx zero)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9050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While epoch produces an error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</a:p>
          <a:p>
            <a:r>
              <a:rPr lang="en-US" sz="2800" dirty="0" smtClean="0"/>
              <a:t>	present network with next inputs from epoch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	</a:t>
            </a:r>
            <a:r>
              <a:rPr lang="en-US" sz="2800" dirty="0" smtClean="0">
                <a:solidFill>
                  <a:srgbClr val="00B050"/>
                </a:solidFill>
              </a:rPr>
              <a:t>Error = T – O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	If Error &lt;&gt; 0 then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err="1">
                <a:solidFill>
                  <a:srgbClr val="FF0000"/>
                </a:solidFill>
              </a:rPr>
              <a:t>j</a:t>
            </a:r>
            <a:r>
              <a:rPr lang="en-US" sz="2800" dirty="0" smtClean="0">
                <a:solidFill>
                  <a:srgbClr val="FF0000"/>
                </a:solidFill>
              </a:rPr>
              <a:t>  =  </a:t>
            </a:r>
            <a:r>
              <a:rPr lang="en-US" sz="2800" dirty="0" err="1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err="1">
                <a:solidFill>
                  <a:srgbClr val="FF0000"/>
                </a:solidFill>
              </a:rPr>
              <a:t>j</a:t>
            </a:r>
            <a:r>
              <a:rPr lang="en-US" sz="2800" dirty="0" smtClean="0">
                <a:solidFill>
                  <a:srgbClr val="FF0000"/>
                </a:solidFill>
              </a:rPr>
              <a:t> + LR * </a:t>
            </a:r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en-US" sz="2800" baseline="-25000" dirty="0" err="1" smtClean="0">
                <a:solidFill>
                  <a:srgbClr val="FF0000"/>
                </a:solidFill>
              </a:rPr>
              <a:t>j</a:t>
            </a:r>
            <a:r>
              <a:rPr lang="en-US" sz="2800" dirty="0" smtClean="0">
                <a:solidFill>
                  <a:srgbClr val="FF0000"/>
                </a:solidFill>
              </a:rPr>
              <a:t> * Error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	End if</a:t>
            </a:r>
          </a:p>
          <a:p>
            <a:endParaRPr lang="en-US" sz="2800" dirty="0" smtClean="0"/>
          </a:p>
          <a:p>
            <a:r>
              <a:rPr lang="en-US" sz="2800" dirty="0" smtClean="0"/>
              <a:t>End While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Learning Algorithm Example</a:t>
            </a:r>
          </a:p>
        </p:txBody>
      </p:sp>
      <p:graphicFrame>
        <p:nvGraphicFramePr>
          <p:cNvPr id="4" name="Group 665"/>
          <p:cNvGraphicFramePr>
            <a:graphicFrameLocks noGrp="1"/>
          </p:cNvGraphicFramePr>
          <p:nvPr>
            <p:ph sz="half" idx="1"/>
          </p:nvPr>
        </p:nvGraphicFramePr>
        <p:xfrm>
          <a:off x="228600" y="2362200"/>
          <a:ext cx="8458200" cy="1983105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63" name="Text Box 466"/>
          <p:cNvSpPr txBox="1">
            <a:spLocks noChangeArrowheads="1"/>
          </p:cNvSpPr>
          <p:nvPr/>
        </p:nvSpPr>
        <p:spPr bwMode="auto">
          <a:xfrm>
            <a:off x="228600" y="1295400"/>
            <a:ext cx="85344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To Learn AND. </a:t>
            </a:r>
          </a:p>
          <a:p>
            <a:pPr algn="ctr">
              <a:spcBef>
                <a:spcPct val="50000"/>
              </a:spcBef>
            </a:pPr>
            <a:r>
              <a:rPr lang="en-US" sz="2000"/>
              <a:t>Given that initial weight 0,0.4, threshold =0.3, Learning rate=0.25,  </a:t>
            </a:r>
          </a:p>
        </p:txBody>
      </p:sp>
      <p:sp>
        <p:nvSpPr>
          <p:cNvPr id="33864" name="TextBox 6"/>
          <p:cNvSpPr txBox="1">
            <a:spLocks noChangeArrowheads="1"/>
          </p:cNvSpPr>
          <p:nvPr/>
        </p:nvSpPr>
        <p:spPr bwMode="auto">
          <a:xfrm>
            <a:off x="5867400" y="1447800"/>
            <a:ext cx="3048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W</a:t>
            </a:r>
            <a:r>
              <a:rPr lang="en-US" sz="1600" baseline="-25000">
                <a:solidFill>
                  <a:srgbClr val="FF0000"/>
                </a:solidFill>
              </a:rPr>
              <a:t>j</a:t>
            </a:r>
            <a:r>
              <a:rPr lang="en-US" sz="1600">
                <a:solidFill>
                  <a:srgbClr val="FF0000"/>
                </a:solidFill>
              </a:rPr>
              <a:t>  =  W</a:t>
            </a:r>
            <a:r>
              <a:rPr lang="en-US" sz="1600" baseline="-25000">
                <a:solidFill>
                  <a:srgbClr val="FF0000"/>
                </a:solidFill>
              </a:rPr>
              <a:t>j</a:t>
            </a:r>
            <a:r>
              <a:rPr lang="en-US" sz="1600">
                <a:solidFill>
                  <a:srgbClr val="FF0000"/>
                </a:solidFill>
              </a:rPr>
              <a:t> + </a:t>
            </a:r>
            <a:r>
              <a:rPr lang="en-US" sz="1600">
                <a:solidFill>
                  <a:srgbClr val="00B050"/>
                </a:solidFill>
              </a:rPr>
              <a:t>LR * I</a:t>
            </a:r>
            <a:r>
              <a:rPr lang="en-US" sz="1600" baseline="-25000">
                <a:solidFill>
                  <a:srgbClr val="00B050"/>
                </a:solidFill>
              </a:rPr>
              <a:t>j</a:t>
            </a:r>
            <a:r>
              <a:rPr lang="en-US" sz="1600">
                <a:solidFill>
                  <a:srgbClr val="00B050"/>
                </a:solidFill>
              </a:rPr>
              <a:t> *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Learning Algorithm Example</a:t>
            </a:r>
          </a:p>
        </p:txBody>
      </p:sp>
      <p:graphicFrame>
        <p:nvGraphicFramePr>
          <p:cNvPr id="4" name="Group 665"/>
          <p:cNvGraphicFramePr>
            <a:graphicFrameLocks noGrp="1"/>
          </p:cNvGraphicFramePr>
          <p:nvPr>
            <p:ph sz="half" idx="1"/>
          </p:nvPr>
        </p:nvGraphicFramePr>
        <p:xfrm>
          <a:off x="381000" y="3200400"/>
          <a:ext cx="8458200" cy="1983105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87" name="Text Box 466"/>
          <p:cNvSpPr txBox="1">
            <a:spLocks noChangeArrowheads="1"/>
          </p:cNvSpPr>
          <p:nvPr/>
        </p:nvSpPr>
        <p:spPr bwMode="auto">
          <a:xfrm>
            <a:off x="304800" y="1752600"/>
            <a:ext cx="85344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To Learn AND. </a:t>
            </a:r>
          </a:p>
          <a:p>
            <a:pPr algn="ctr">
              <a:spcBef>
                <a:spcPct val="50000"/>
              </a:spcBef>
            </a:pPr>
            <a:r>
              <a:rPr lang="en-US" sz="2000" dirty="0"/>
              <a:t>Given that initial weight 0,0.4, threshold =0.3, Learning rate=0.25,  </a:t>
            </a:r>
          </a:p>
        </p:txBody>
      </p:sp>
      <p:sp>
        <p:nvSpPr>
          <p:cNvPr id="34888" name="TextBox 6"/>
          <p:cNvSpPr txBox="1">
            <a:spLocks noChangeArrowheads="1"/>
          </p:cNvSpPr>
          <p:nvPr/>
        </p:nvSpPr>
        <p:spPr bwMode="auto">
          <a:xfrm>
            <a:off x="5867400" y="14478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W</a:t>
            </a:r>
            <a:r>
              <a:rPr lang="en-US" sz="1800" baseline="-25000">
                <a:solidFill>
                  <a:srgbClr val="FF0000"/>
                </a:solidFill>
              </a:rPr>
              <a:t>j</a:t>
            </a:r>
            <a:r>
              <a:rPr lang="en-US" sz="1800">
                <a:solidFill>
                  <a:srgbClr val="FF0000"/>
                </a:solidFill>
              </a:rPr>
              <a:t>  =  W</a:t>
            </a:r>
            <a:r>
              <a:rPr lang="en-US" sz="1800" baseline="-25000">
                <a:solidFill>
                  <a:srgbClr val="FF0000"/>
                </a:solidFill>
              </a:rPr>
              <a:t>j</a:t>
            </a:r>
            <a:r>
              <a:rPr lang="en-US" sz="1800">
                <a:solidFill>
                  <a:srgbClr val="FF0000"/>
                </a:solidFill>
              </a:rPr>
              <a:t> + </a:t>
            </a:r>
            <a:r>
              <a:rPr lang="en-US" sz="1800">
                <a:solidFill>
                  <a:srgbClr val="00B050"/>
                </a:solidFill>
              </a:rPr>
              <a:t>LR * I</a:t>
            </a:r>
            <a:r>
              <a:rPr lang="en-US" sz="1800" baseline="-25000">
                <a:solidFill>
                  <a:srgbClr val="00B050"/>
                </a:solidFill>
              </a:rPr>
              <a:t>j</a:t>
            </a:r>
            <a:r>
              <a:rPr lang="en-US" sz="1800">
                <a:solidFill>
                  <a:srgbClr val="00B050"/>
                </a:solidFill>
              </a:rPr>
              <a:t> *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Learning Algorithm Example</a:t>
            </a:r>
          </a:p>
        </p:txBody>
      </p:sp>
      <p:graphicFrame>
        <p:nvGraphicFramePr>
          <p:cNvPr id="4" name="Group 665"/>
          <p:cNvGraphicFramePr>
            <a:graphicFrameLocks noGrp="1"/>
          </p:cNvGraphicFramePr>
          <p:nvPr>
            <p:ph sz="half" idx="1"/>
          </p:nvPr>
        </p:nvGraphicFramePr>
        <p:xfrm>
          <a:off x="228600" y="2362200"/>
          <a:ext cx="8458200" cy="1983105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11" name="Text Box 466"/>
          <p:cNvSpPr txBox="1">
            <a:spLocks noChangeArrowheads="1"/>
          </p:cNvSpPr>
          <p:nvPr/>
        </p:nvSpPr>
        <p:spPr bwMode="auto">
          <a:xfrm>
            <a:off x="228600" y="1295400"/>
            <a:ext cx="8534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To Learn AND. </a:t>
            </a:r>
          </a:p>
          <a:p>
            <a:pPr algn="ctr">
              <a:spcBef>
                <a:spcPct val="50000"/>
              </a:spcBef>
            </a:pPr>
            <a:r>
              <a:rPr lang="en-US" sz="2000"/>
              <a:t>Given that initial weight 0,0.4, threshold =0.3, Learning </a:t>
            </a:r>
            <a:r>
              <a:rPr lang="en-US"/>
              <a:t>rate=0.25,  </a:t>
            </a:r>
          </a:p>
        </p:txBody>
      </p:sp>
      <p:sp>
        <p:nvSpPr>
          <p:cNvPr id="35912" name="TextBox 6"/>
          <p:cNvSpPr txBox="1">
            <a:spLocks noChangeArrowheads="1"/>
          </p:cNvSpPr>
          <p:nvPr/>
        </p:nvSpPr>
        <p:spPr bwMode="auto">
          <a:xfrm>
            <a:off x="5867400" y="14478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W</a:t>
            </a:r>
            <a:r>
              <a:rPr lang="en-US" sz="1800" baseline="-25000">
                <a:solidFill>
                  <a:srgbClr val="FF0000"/>
                </a:solidFill>
              </a:rPr>
              <a:t>j</a:t>
            </a:r>
            <a:r>
              <a:rPr lang="en-US" sz="1800">
                <a:solidFill>
                  <a:srgbClr val="FF0000"/>
                </a:solidFill>
              </a:rPr>
              <a:t>  =  W</a:t>
            </a:r>
            <a:r>
              <a:rPr lang="en-US" sz="1800" baseline="-25000">
                <a:solidFill>
                  <a:srgbClr val="FF0000"/>
                </a:solidFill>
              </a:rPr>
              <a:t>j</a:t>
            </a:r>
            <a:r>
              <a:rPr lang="en-US" sz="1800">
                <a:solidFill>
                  <a:srgbClr val="FF0000"/>
                </a:solidFill>
              </a:rPr>
              <a:t> + </a:t>
            </a:r>
            <a:r>
              <a:rPr lang="en-US" sz="1800">
                <a:solidFill>
                  <a:srgbClr val="00B050"/>
                </a:solidFill>
              </a:rPr>
              <a:t>LR * I</a:t>
            </a:r>
            <a:r>
              <a:rPr lang="en-US" sz="1800" baseline="-25000">
                <a:solidFill>
                  <a:srgbClr val="00B050"/>
                </a:solidFill>
              </a:rPr>
              <a:t>j</a:t>
            </a:r>
            <a:r>
              <a:rPr lang="en-US" sz="1800">
                <a:solidFill>
                  <a:srgbClr val="00B050"/>
                </a:solidFill>
              </a:rPr>
              <a:t> *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Learning Algorithm Example</a:t>
            </a:r>
          </a:p>
        </p:txBody>
      </p:sp>
      <p:graphicFrame>
        <p:nvGraphicFramePr>
          <p:cNvPr id="4" name="Group 665"/>
          <p:cNvGraphicFramePr>
            <a:graphicFrameLocks noGrp="1"/>
          </p:cNvGraphicFramePr>
          <p:nvPr>
            <p:ph sz="half" idx="1"/>
          </p:nvPr>
        </p:nvGraphicFramePr>
        <p:xfrm>
          <a:off x="228600" y="2362200"/>
          <a:ext cx="8458200" cy="1983105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35" name="Text Box 466"/>
          <p:cNvSpPr txBox="1">
            <a:spLocks noChangeArrowheads="1"/>
          </p:cNvSpPr>
          <p:nvPr/>
        </p:nvSpPr>
        <p:spPr bwMode="auto">
          <a:xfrm>
            <a:off x="228600" y="1295400"/>
            <a:ext cx="85344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To Learn AND. </a:t>
            </a:r>
          </a:p>
          <a:p>
            <a:pPr algn="ctr">
              <a:spcBef>
                <a:spcPct val="50000"/>
              </a:spcBef>
            </a:pPr>
            <a:r>
              <a:rPr lang="en-US" sz="2000"/>
              <a:t>Given that initial weight 0,0.4, threshold =0.3, Learning rate=0.25,  </a:t>
            </a:r>
          </a:p>
        </p:txBody>
      </p:sp>
      <p:sp>
        <p:nvSpPr>
          <p:cNvPr id="36936" name="TextBox 6"/>
          <p:cNvSpPr txBox="1">
            <a:spLocks noChangeArrowheads="1"/>
          </p:cNvSpPr>
          <p:nvPr/>
        </p:nvSpPr>
        <p:spPr bwMode="auto">
          <a:xfrm>
            <a:off x="5867400" y="14478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W</a:t>
            </a:r>
            <a:r>
              <a:rPr lang="en-US" sz="1800" baseline="-25000">
                <a:solidFill>
                  <a:srgbClr val="FF0000"/>
                </a:solidFill>
              </a:rPr>
              <a:t>j</a:t>
            </a:r>
            <a:r>
              <a:rPr lang="en-US" sz="1800">
                <a:solidFill>
                  <a:srgbClr val="FF0000"/>
                </a:solidFill>
              </a:rPr>
              <a:t>  =  W</a:t>
            </a:r>
            <a:r>
              <a:rPr lang="en-US" sz="1800" baseline="-25000">
                <a:solidFill>
                  <a:srgbClr val="FF0000"/>
                </a:solidFill>
              </a:rPr>
              <a:t>j</a:t>
            </a:r>
            <a:r>
              <a:rPr lang="en-US" sz="1800">
                <a:solidFill>
                  <a:srgbClr val="FF0000"/>
                </a:solidFill>
              </a:rPr>
              <a:t> + </a:t>
            </a:r>
            <a:r>
              <a:rPr lang="en-US" sz="1800">
                <a:solidFill>
                  <a:srgbClr val="00B050"/>
                </a:solidFill>
              </a:rPr>
              <a:t>LR * I</a:t>
            </a:r>
            <a:r>
              <a:rPr lang="en-US" sz="1800" baseline="-25000">
                <a:solidFill>
                  <a:srgbClr val="00B050"/>
                </a:solidFill>
              </a:rPr>
              <a:t>j</a:t>
            </a:r>
            <a:r>
              <a:rPr lang="en-US" sz="1800">
                <a:solidFill>
                  <a:srgbClr val="00B050"/>
                </a:solidFill>
              </a:rPr>
              <a:t> *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Learning Algorithm Example</a:t>
            </a:r>
          </a:p>
        </p:txBody>
      </p:sp>
      <p:graphicFrame>
        <p:nvGraphicFramePr>
          <p:cNvPr id="4" name="Group 665"/>
          <p:cNvGraphicFramePr>
            <a:graphicFrameLocks noGrp="1"/>
          </p:cNvGraphicFramePr>
          <p:nvPr>
            <p:ph sz="half" idx="1"/>
          </p:nvPr>
        </p:nvGraphicFramePr>
        <p:xfrm>
          <a:off x="228600" y="2362200"/>
          <a:ext cx="8458200" cy="1983105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61"/>
          <p:cNvGraphicFramePr>
            <a:graphicFrameLocks/>
          </p:cNvGraphicFramePr>
          <p:nvPr/>
        </p:nvGraphicFramePr>
        <p:xfrm>
          <a:off x="228600" y="4724400"/>
          <a:ext cx="8458200" cy="1981200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w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027" name="Text Box 466"/>
          <p:cNvSpPr txBox="1">
            <a:spLocks noChangeArrowheads="1"/>
          </p:cNvSpPr>
          <p:nvPr/>
        </p:nvSpPr>
        <p:spPr bwMode="auto">
          <a:xfrm>
            <a:off x="228600" y="1295400"/>
            <a:ext cx="85344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To Learn AND. </a:t>
            </a:r>
          </a:p>
          <a:p>
            <a:pPr algn="ctr">
              <a:spcBef>
                <a:spcPct val="50000"/>
              </a:spcBef>
            </a:pPr>
            <a:r>
              <a:rPr lang="en-US" sz="2000"/>
              <a:t>Given that initial weight 0,0.4, threshold =0.3, Learning rate=0.25,  </a:t>
            </a:r>
          </a:p>
        </p:txBody>
      </p:sp>
      <p:sp>
        <p:nvSpPr>
          <p:cNvPr id="38028" name="TextBox 6"/>
          <p:cNvSpPr txBox="1">
            <a:spLocks noChangeArrowheads="1"/>
          </p:cNvSpPr>
          <p:nvPr/>
        </p:nvSpPr>
        <p:spPr bwMode="auto">
          <a:xfrm>
            <a:off x="5867400" y="14478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W</a:t>
            </a:r>
            <a:r>
              <a:rPr lang="en-US" sz="1800" baseline="-25000">
                <a:solidFill>
                  <a:srgbClr val="FF0000"/>
                </a:solidFill>
              </a:rPr>
              <a:t>j</a:t>
            </a:r>
            <a:r>
              <a:rPr lang="en-US" sz="1800">
                <a:solidFill>
                  <a:srgbClr val="FF0000"/>
                </a:solidFill>
              </a:rPr>
              <a:t>  =  W</a:t>
            </a:r>
            <a:r>
              <a:rPr lang="en-US" sz="1800" baseline="-25000">
                <a:solidFill>
                  <a:srgbClr val="FF0000"/>
                </a:solidFill>
              </a:rPr>
              <a:t>j</a:t>
            </a:r>
            <a:r>
              <a:rPr lang="en-US" sz="1800">
                <a:solidFill>
                  <a:srgbClr val="FF0000"/>
                </a:solidFill>
              </a:rPr>
              <a:t> + </a:t>
            </a:r>
            <a:r>
              <a:rPr lang="en-US" sz="1800">
                <a:solidFill>
                  <a:srgbClr val="00B050"/>
                </a:solidFill>
              </a:rPr>
              <a:t>LR * I</a:t>
            </a:r>
            <a:r>
              <a:rPr lang="en-US" sz="1800" baseline="-25000">
                <a:solidFill>
                  <a:srgbClr val="00B050"/>
                </a:solidFill>
              </a:rPr>
              <a:t>j</a:t>
            </a:r>
            <a:r>
              <a:rPr lang="en-US" sz="1800">
                <a:solidFill>
                  <a:srgbClr val="00B050"/>
                </a:solidFill>
              </a:rPr>
              <a:t> *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Learning Algorithm Example</a:t>
            </a:r>
          </a:p>
        </p:txBody>
      </p:sp>
      <p:graphicFrame>
        <p:nvGraphicFramePr>
          <p:cNvPr id="4" name="Group 665"/>
          <p:cNvGraphicFramePr>
            <a:graphicFrameLocks noGrp="1"/>
          </p:cNvGraphicFramePr>
          <p:nvPr>
            <p:ph sz="half" idx="1"/>
          </p:nvPr>
        </p:nvGraphicFramePr>
        <p:xfrm>
          <a:off x="228600" y="2362200"/>
          <a:ext cx="8458200" cy="1983105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61"/>
          <p:cNvGraphicFramePr>
            <a:graphicFrameLocks/>
          </p:cNvGraphicFramePr>
          <p:nvPr/>
        </p:nvGraphicFramePr>
        <p:xfrm>
          <a:off x="228600" y="4724400"/>
          <a:ext cx="8458200" cy="1981200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w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51" name="Text Box 466"/>
          <p:cNvSpPr txBox="1">
            <a:spLocks noChangeArrowheads="1"/>
          </p:cNvSpPr>
          <p:nvPr/>
        </p:nvSpPr>
        <p:spPr bwMode="auto">
          <a:xfrm>
            <a:off x="228600" y="1295400"/>
            <a:ext cx="85344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To Learn AND. </a:t>
            </a:r>
          </a:p>
          <a:p>
            <a:pPr algn="ctr">
              <a:spcBef>
                <a:spcPct val="50000"/>
              </a:spcBef>
            </a:pPr>
            <a:r>
              <a:rPr lang="en-US" sz="2000"/>
              <a:t>Given that initial weight 0,0.4, threshold =0.3, Learning rate=0.25,  </a:t>
            </a:r>
          </a:p>
        </p:txBody>
      </p:sp>
      <p:sp>
        <p:nvSpPr>
          <p:cNvPr id="39052" name="TextBox 6"/>
          <p:cNvSpPr txBox="1">
            <a:spLocks noChangeArrowheads="1"/>
          </p:cNvSpPr>
          <p:nvPr/>
        </p:nvSpPr>
        <p:spPr bwMode="auto">
          <a:xfrm>
            <a:off x="5867400" y="14478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W</a:t>
            </a:r>
            <a:r>
              <a:rPr lang="en-US" sz="1800" baseline="-25000">
                <a:solidFill>
                  <a:srgbClr val="FF0000"/>
                </a:solidFill>
              </a:rPr>
              <a:t>j</a:t>
            </a:r>
            <a:r>
              <a:rPr lang="en-US" sz="1800">
                <a:solidFill>
                  <a:srgbClr val="FF0000"/>
                </a:solidFill>
              </a:rPr>
              <a:t>  =  W</a:t>
            </a:r>
            <a:r>
              <a:rPr lang="en-US" sz="1800" baseline="-25000">
                <a:solidFill>
                  <a:srgbClr val="FF0000"/>
                </a:solidFill>
              </a:rPr>
              <a:t>j</a:t>
            </a:r>
            <a:r>
              <a:rPr lang="en-US" sz="1800">
                <a:solidFill>
                  <a:srgbClr val="FF0000"/>
                </a:solidFill>
              </a:rPr>
              <a:t> + </a:t>
            </a:r>
            <a:r>
              <a:rPr lang="en-US" sz="1800">
                <a:solidFill>
                  <a:srgbClr val="00B050"/>
                </a:solidFill>
              </a:rPr>
              <a:t>LR * I</a:t>
            </a:r>
            <a:r>
              <a:rPr lang="en-US" sz="1800" baseline="-25000">
                <a:solidFill>
                  <a:srgbClr val="00B050"/>
                </a:solidFill>
              </a:rPr>
              <a:t>j</a:t>
            </a:r>
            <a:r>
              <a:rPr lang="en-US" sz="1800">
                <a:solidFill>
                  <a:srgbClr val="00B050"/>
                </a:solidFill>
              </a:rPr>
              <a:t> *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Learning Algorithm Example</a:t>
            </a:r>
          </a:p>
        </p:txBody>
      </p:sp>
      <p:graphicFrame>
        <p:nvGraphicFramePr>
          <p:cNvPr id="4" name="Group 665"/>
          <p:cNvGraphicFramePr>
            <a:graphicFrameLocks noGrp="1"/>
          </p:cNvGraphicFramePr>
          <p:nvPr>
            <p:ph sz="half" idx="1"/>
          </p:nvPr>
        </p:nvGraphicFramePr>
        <p:xfrm>
          <a:off x="228600" y="2362200"/>
          <a:ext cx="8458200" cy="1983105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61"/>
          <p:cNvGraphicFramePr>
            <a:graphicFrameLocks/>
          </p:cNvGraphicFramePr>
          <p:nvPr/>
        </p:nvGraphicFramePr>
        <p:xfrm>
          <a:off x="228600" y="4724400"/>
          <a:ext cx="8458200" cy="1981200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w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75" name="Text Box 466"/>
          <p:cNvSpPr txBox="1">
            <a:spLocks noChangeArrowheads="1"/>
          </p:cNvSpPr>
          <p:nvPr/>
        </p:nvSpPr>
        <p:spPr bwMode="auto">
          <a:xfrm>
            <a:off x="228600" y="1295400"/>
            <a:ext cx="85344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To Learn AND. </a:t>
            </a:r>
          </a:p>
          <a:p>
            <a:pPr algn="ctr">
              <a:spcBef>
                <a:spcPct val="50000"/>
              </a:spcBef>
            </a:pPr>
            <a:r>
              <a:rPr lang="en-US" sz="2000"/>
              <a:t>Given that initial weight 0,0.4, threshold =0.3, Learning rate=0.25,  </a:t>
            </a:r>
          </a:p>
        </p:txBody>
      </p:sp>
      <p:sp>
        <p:nvSpPr>
          <p:cNvPr id="40076" name="TextBox 6"/>
          <p:cNvSpPr txBox="1">
            <a:spLocks noChangeArrowheads="1"/>
          </p:cNvSpPr>
          <p:nvPr/>
        </p:nvSpPr>
        <p:spPr bwMode="auto">
          <a:xfrm>
            <a:off x="5867400" y="14478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W</a:t>
            </a:r>
            <a:r>
              <a:rPr lang="en-US" sz="1800" baseline="-25000">
                <a:solidFill>
                  <a:srgbClr val="FF0000"/>
                </a:solidFill>
              </a:rPr>
              <a:t>j</a:t>
            </a:r>
            <a:r>
              <a:rPr lang="en-US" sz="1800">
                <a:solidFill>
                  <a:srgbClr val="FF0000"/>
                </a:solidFill>
              </a:rPr>
              <a:t>  =  W</a:t>
            </a:r>
            <a:r>
              <a:rPr lang="en-US" sz="1800" baseline="-25000">
                <a:solidFill>
                  <a:srgbClr val="FF0000"/>
                </a:solidFill>
              </a:rPr>
              <a:t>j</a:t>
            </a:r>
            <a:r>
              <a:rPr lang="en-US" sz="1800">
                <a:solidFill>
                  <a:srgbClr val="FF0000"/>
                </a:solidFill>
              </a:rPr>
              <a:t> + </a:t>
            </a:r>
            <a:r>
              <a:rPr lang="en-US" sz="1800">
                <a:solidFill>
                  <a:srgbClr val="00B050"/>
                </a:solidFill>
              </a:rPr>
              <a:t>LR * I</a:t>
            </a:r>
            <a:r>
              <a:rPr lang="en-US" sz="1800" baseline="-25000">
                <a:solidFill>
                  <a:srgbClr val="00B050"/>
                </a:solidFill>
              </a:rPr>
              <a:t>j</a:t>
            </a:r>
            <a:r>
              <a:rPr lang="en-US" sz="1800">
                <a:solidFill>
                  <a:srgbClr val="00B050"/>
                </a:solidFill>
              </a:rPr>
              <a:t> *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Do we want computer to get confused? </a:t>
            </a:r>
            <a:endParaRPr lang="en-US" dirty="0" smtClean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3733800" cy="261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52400" y="4180344"/>
            <a:ext cx="8991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Where can </a:t>
            </a:r>
            <a:r>
              <a:rPr lang="en-US" sz="2800" dirty="0">
                <a:solidFill>
                  <a:srgbClr val="FF0000"/>
                </a:solidFill>
              </a:rPr>
              <a:t>neural network systems help?</a:t>
            </a:r>
          </a:p>
          <a:p>
            <a:r>
              <a:rPr lang="en-US" sz="2800" dirty="0"/>
              <a:t>• where we </a:t>
            </a:r>
            <a:r>
              <a:rPr lang="en-US" sz="2800" dirty="0">
                <a:solidFill>
                  <a:srgbClr val="FF0000"/>
                </a:solidFill>
              </a:rPr>
              <a:t>can't </a:t>
            </a:r>
            <a:r>
              <a:rPr lang="en-US" sz="2800" dirty="0"/>
              <a:t>formulate an algorithmic solution. </a:t>
            </a:r>
          </a:p>
          <a:p>
            <a:r>
              <a:rPr lang="en-US" sz="2800" dirty="0"/>
              <a:t>• where we </a:t>
            </a:r>
            <a:r>
              <a:rPr lang="en-US" sz="2800" dirty="0">
                <a:solidFill>
                  <a:srgbClr val="FF0000"/>
                </a:solidFill>
              </a:rPr>
              <a:t>can </a:t>
            </a:r>
            <a:r>
              <a:rPr lang="en-US" sz="2800" dirty="0"/>
              <a:t>get lots of examples of the behavior we require. </a:t>
            </a:r>
          </a:p>
          <a:p>
            <a:r>
              <a:rPr lang="en-US" sz="2800" dirty="0"/>
              <a:t>• where we </a:t>
            </a:r>
            <a:r>
              <a:rPr lang="en-US" sz="2800" dirty="0">
                <a:solidFill>
                  <a:srgbClr val="FF0000"/>
                </a:solidFill>
              </a:rPr>
              <a:t>need to pick </a:t>
            </a:r>
            <a:r>
              <a:rPr lang="en-US" sz="2800" dirty="0"/>
              <a:t>out the </a:t>
            </a:r>
            <a:r>
              <a:rPr lang="en-US" sz="2800" dirty="0">
                <a:solidFill>
                  <a:srgbClr val="FF0000"/>
                </a:solidFill>
              </a:rPr>
              <a:t>structure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from</a:t>
            </a:r>
            <a:r>
              <a:rPr lang="en-US" sz="2800" dirty="0"/>
              <a:t> existing </a:t>
            </a:r>
            <a:r>
              <a:rPr lang="en-US" sz="2800" dirty="0">
                <a:solidFill>
                  <a:srgbClr val="00B050"/>
                </a:solidFill>
              </a:rPr>
              <a:t>data</a:t>
            </a:r>
            <a:r>
              <a:rPr lang="en-US" sz="2400" dirty="0"/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1447800"/>
            <a:ext cx="1828800" cy="267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Learning Algorithm Example</a:t>
            </a:r>
          </a:p>
        </p:txBody>
      </p:sp>
      <p:graphicFrame>
        <p:nvGraphicFramePr>
          <p:cNvPr id="4" name="Group 665"/>
          <p:cNvGraphicFramePr>
            <a:graphicFrameLocks noGrp="1"/>
          </p:cNvGraphicFramePr>
          <p:nvPr>
            <p:ph sz="half" idx="1"/>
          </p:nvPr>
        </p:nvGraphicFramePr>
        <p:xfrm>
          <a:off x="228600" y="2362200"/>
          <a:ext cx="8458200" cy="1983105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61"/>
          <p:cNvGraphicFramePr>
            <a:graphicFrameLocks/>
          </p:cNvGraphicFramePr>
          <p:nvPr/>
        </p:nvGraphicFramePr>
        <p:xfrm>
          <a:off x="228600" y="4724400"/>
          <a:ext cx="8458200" cy="1981200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w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99" name="Text Box 466"/>
          <p:cNvSpPr txBox="1">
            <a:spLocks noChangeArrowheads="1"/>
          </p:cNvSpPr>
          <p:nvPr/>
        </p:nvSpPr>
        <p:spPr bwMode="auto">
          <a:xfrm>
            <a:off x="228600" y="1295400"/>
            <a:ext cx="85344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To Learn AND. </a:t>
            </a:r>
          </a:p>
          <a:p>
            <a:pPr algn="ctr">
              <a:spcBef>
                <a:spcPct val="50000"/>
              </a:spcBef>
            </a:pPr>
            <a:r>
              <a:rPr lang="en-US" sz="2000"/>
              <a:t>Given that initial weight 0,0.4, threshold =0.3, Learning rate=0.25,  </a:t>
            </a:r>
          </a:p>
        </p:txBody>
      </p:sp>
      <p:sp>
        <p:nvSpPr>
          <p:cNvPr id="41100" name="TextBox 6"/>
          <p:cNvSpPr txBox="1">
            <a:spLocks noChangeArrowheads="1"/>
          </p:cNvSpPr>
          <p:nvPr/>
        </p:nvSpPr>
        <p:spPr bwMode="auto">
          <a:xfrm>
            <a:off x="5867400" y="1447800"/>
            <a:ext cx="304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j</a:t>
            </a:r>
            <a:r>
              <a:rPr lang="en-US" sz="2000">
                <a:solidFill>
                  <a:srgbClr val="FF0000"/>
                </a:solidFill>
              </a:rPr>
              <a:t>  =  W</a:t>
            </a:r>
            <a:r>
              <a:rPr lang="en-US" sz="2000" baseline="-25000">
                <a:solidFill>
                  <a:srgbClr val="FF0000"/>
                </a:solidFill>
              </a:rPr>
              <a:t>j</a:t>
            </a:r>
            <a:r>
              <a:rPr lang="en-US" sz="2000">
                <a:solidFill>
                  <a:srgbClr val="FF0000"/>
                </a:solidFill>
              </a:rPr>
              <a:t> + </a:t>
            </a:r>
            <a:r>
              <a:rPr lang="en-US" sz="2000">
                <a:solidFill>
                  <a:srgbClr val="00B050"/>
                </a:solidFill>
              </a:rPr>
              <a:t>LR * I</a:t>
            </a:r>
            <a:r>
              <a:rPr lang="en-US" sz="2000" baseline="-25000">
                <a:solidFill>
                  <a:srgbClr val="00B050"/>
                </a:solidFill>
              </a:rPr>
              <a:t>j</a:t>
            </a:r>
            <a:r>
              <a:rPr lang="en-US" sz="2000">
                <a:solidFill>
                  <a:srgbClr val="00B050"/>
                </a:solidFill>
              </a:rPr>
              <a:t> *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 Example</a:t>
            </a:r>
            <a:endParaRPr lang="en-US" dirty="0"/>
          </a:p>
        </p:txBody>
      </p:sp>
      <p:graphicFrame>
        <p:nvGraphicFramePr>
          <p:cNvPr id="4" name="Group 665"/>
          <p:cNvGraphicFramePr>
            <a:graphicFrameLocks noGrp="1"/>
          </p:cNvGraphicFramePr>
          <p:nvPr>
            <p:ph sz="half" idx="1"/>
          </p:nvPr>
        </p:nvGraphicFramePr>
        <p:xfrm>
          <a:off x="228600" y="2362200"/>
          <a:ext cx="8458200" cy="1983105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61"/>
          <p:cNvGraphicFramePr>
            <a:graphicFrameLocks/>
          </p:cNvGraphicFramePr>
          <p:nvPr/>
        </p:nvGraphicFramePr>
        <p:xfrm>
          <a:off x="228600" y="4572000"/>
          <a:ext cx="8458200" cy="1981200"/>
        </p:xfrm>
        <a:graphic>
          <a:graphicData uri="http://schemas.openxmlformats.org/drawingml/2006/table">
            <a:tbl>
              <a:tblPr/>
              <a:tblGrid>
                <a:gridCol w="844550"/>
                <a:gridCol w="847725"/>
                <a:gridCol w="844550"/>
                <a:gridCol w="847725"/>
                <a:gridCol w="844550"/>
                <a:gridCol w="844550"/>
                <a:gridCol w="847725"/>
                <a:gridCol w="844550"/>
                <a:gridCol w="847725"/>
                <a:gridCol w="844550"/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w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∆w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466"/>
          <p:cNvSpPr txBox="1">
            <a:spLocks noChangeArrowheads="1"/>
          </p:cNvSpPr>
          <p:nvPr/>
        </p:nvSpPr>
        <p:spPr bwMode="auto">
          <a:xfrm>
            <a:off x="228600" y="1295400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To Learn AND. </a:t>
            </a:r>
            <a:endParaRPr lang="en-US" sz="2400" dirty="0" smtClean="0"/>
          </a:p>
          <a:p>
            <a:pPr algn="ctr">
              <a:spcBef>
                <a:spcPct val="50000"/>
              </a:spcBef>
            </a:pPr>
            <a:r>
              <a:rPr lang="en-US" sz="2400" dirty="0" smtClean="0"/>
              <a:t>Given </a:t>
            </a:r>
            <a:r>
              <a:rPr lang="en-US" sz="2400" dirty="0"/>
              <a:t>that initial weight 0,0.4, threshold =0.3, Learning rate=0.25,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1447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  =  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smtClean="0">
                <a:solidFill>
                  <a:srgbClr val="00B050"/>
                </a:solidFill>
              </a:rPr>
              <a:t>LR *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baseline="-25000" dirty="0" err="1" smtClean="0">
                <a:solidFill>
                  <a:srgbClr val="00B050"/>
                </a:solidFill>
              </a:rPr>
              <a:t>j</a:t>
            </a:r>
            <a:r>
              <a:rPr lang="en-US" dirty="0" smtClean="0">
                <a:solidFill>
                  <a:srgbClr val="00B050"/>
                </a:solidFill>
              </a:rPr>
              <a:t> * Error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Architechture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DC3ED-F879-42BF-91C4-1DF197C6C13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96913" y="1524000"/>
            <a:ext cx="7304087" cy="4419600"/>
            <a:chOff x="1363157" y="2389584"/>
            <a:chExt cx="7163124" cy="3020616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1752600" y="4648200"/>
              <a:ext cx="434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363157" y="2667000"/>
              <a:ext cx="7163124" cy="2743200"/>
              <a:chOff x="1118682" y="2057400"/>
              <a:chExt cx="7163124" cy="2743200"/>
            </a:xfrm>
          </p:grpSpPr>
          <p:sp>
            <p:nvSpPr>
              <p:cNvPr id="26636" name="Oval 3"/>
              <p:cNvSpPr>
                <a:spLocks noChangeArrowheads="1"/>
              </p:cNvSpPr>
              <p:nvPr/>
            </p:nvSpPr>
            <p:spPr bwMode="auto">
              <a:xfrm>
                <a:off x="2438400" y="2057400"/>
                <a:ext cx="457200" cy="4572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4"/>
              <p:cNvSpPr>
                <a:spLocks noChangeArrowheads="1"/>
              </p:cNvSpPr>
              <p:nvPr/>
            </p:nvSpPr>
            <p:spPr bwMode="auto">
              <a:xfrm>
                <a:off x="2438400" y="2819400"/>
                <a:ext cx="457200" cy="4572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5"/>
              <p:cNvSpPr>
                <a:spLocks noChangeArrowheads="1"/>
              </p:cNvSpPr>
              <p:nvPr/>
            </p:nvSpPr>
            <p:spPr bwMode="auto">
              <a:xfrm>
                <a:off x="2438400" y="3581400"/>
                <a:ext cx="457200" cy="4572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6"/>
              <p:cNvSpPr>
                <a:spLocks noChangeArrowheads="1"/>
              </p:cNvSpPr>
              <p:nvPr/>
            </p:nvSpPr>
            <p:spPr bwMode="auto">
              <a:xfrm>
                <a:off x="2438400" y="4343400"/>
                <a:ext cx="457200" cy="4572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Line 7"/>
              <p:cNvSpPr>
                <a:spLocks noChangeShapeType="1"/>
              </p:cNvSpPr>
              <p:nvPr/>
            </p:nvSpPr>
            <p:spPr bwMode="auto">
              <a:xfrm>
                <a:off x="2895600" y="2286000"/>
                <a:ext cx="19050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1" name="Line 8"/>
              <p:cNvSpPr>
                <a:spLocks noChangeShapeType="1"/>
              </p:cNvSpPr>
              <p:nvPr/>
            </p:nvSpPr>
            <p:spPr bwMode="auto">
              <a:xfrm>
                <a:off x="2895600" y="3124200"/>
                <a:ext cx="1828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2" name="Line 9"/>
              <p:cNvSpPr>
                <a:spLocks noChangeShapeType="1"/>
              </p:cNvSpPr>
              <p:nvPr/>
            </p:nvSpPr>
            <p:spPr bwMode="auto">
              <a:xfrm flipV="1">
                <a:off x="2895600" y="3505200"/>
                <a:ext cx="1905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Line 10"/>
              <p:cNvSpPr>
                <a:spLocks noChangeShapeType="1"/>
              </p:cNvSpPr>
              <p:nvPr/>
            </p:nvSpPr>
            <p:spPr bwMode="auto">
              <a:xfrm flipV="1">
                <a:off x="2895600" y="3581400"/>
                <a:ext cx="19050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4" name="Oval 11"/>
              <p:cNvSpPr>
                <a:spLocks noChangeArrowheads="1"/>
              </p:cNvSpPr>
              <p:nvPr/>
            </p:nvSpPr>
            <p:spPr bwMode="auto">
              <a:xfrm>
                <a:off x="4724400" y="3200400"/>
                <a:ext cx="457200" cy="4572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" name="Oval 12"/>
              <p:cNvSpPr>
                <a:spLocks noChangeArrowheads="1"/>
              </p:cNvSpPr>
              <p:nvPr/>
            </p:nvSpPr>
            <p:spPr bwMode="auto">
              <a:xfrm>
                <a:off x="4724400" y="3886200"/>
                <a:ext cx="457200" cy="4572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6" name="Oval 13"/>
              <p:cNvSpPr>
                <a:spLocks noChangeArrowheads="1"/>
              </p:cNvSpPr>
              <p:nvPr/>
            </p:nvSpPr>
            <p:spPr bwMode="auto">
              <a:xfrm>
                <a:off x="4724400" y="2514600"/>
                <a:ext cx="457200" cy="4572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7" name="Line 14"/>
              <p:cNvSpPr>
                <a:spLocks noChangeShapeType="1"/>
              </p:cNvSpPr>
              <p:nvPr/>
            </p:nvSpPr>
            <p:spPr bwMode="auto">
              <a:xfrm>
                <a:off x="2819400" y="2438400"/>
                <a:ext cx="19050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Line 15"/>
              <p:cNvSpPr>
                <a:spLocks noChangeShapeType="1"/>
              </p:cNvSpPr>
              <p:nvPr/>
            </p:nvSpPr>
            <p:spPr bwMode="auto">
              <a:xfrm>
                <a:off x="2743200" y="2514600"/>
                <a:ext cx="19812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Line 16"/>
              <p:cNvSpPr>
                <a:spLocks noChangeShapeType="1"/>
              </p:cNvSpPr>
              <p:nvPr/>
            </p:nvSpPr>
            <p:spPr bwMode="auto">
              <a:xfrm flipV="1">
                <a:off x="2895600" y="2895600"/>
                <a:ext cx="19050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0" name="Line 17"/>
              <p:cNvSpPr>
                <a:spLocks noChangeShapeType="1"/>
              </p:cNvSpPr>
              <p:nvPr/>
            </p:nvSpPr>
            <p:spPr bwMode="auto">
              <a:xfrm>
                <a:off x="2895600" y="3200400"/>
                <a:ext cx="18288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19"/>
              <p:cNvSpPr>
                <a:spLocks noChangeShapeType="1"/>
              </p:cNvSpPr>
              <p:nvPr/>
            </p:nvSpPr>
            <p:spPr bwMode="auto">
              <a:xfrm>
                <a:off x="2895600" y="3886200"/>
                <a:ext cx="1828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Line 20"/>
              <p:cNvSpPr>
                <a:spLocks noChangeShapeType="1"/>
              </p:cNvSpPr>
              <p:nvPr/>
            </p:nvSpPr>
            <p:spPr bwMode="auto">
              <a:xfrm flipV="1">
                <a:off x="2819400" y="2971800"/>
                <a:ext cx="19812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Line 21"/>
              <p:cNvSpPr>
                <a:spLocks noChangeShapeType="1"/>
              </p:cNvSpPr>
              <p:nvPr/>
            </p:nvSpPr>
            <p:spPr bwMode="auto">
              <a:xfrm flipV="1">
                <a:off x="2895600" y="4191000"/>
                <a:ext cx="19050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4" name="Oval 22"/>
              <p:cNvSpPr>
                <a:spLocks noChangeArrowheads="1"/>
              </p:cNvSpPr>
              <p:nvPr/>
            </p:nvSpPr>
            <p:spPr bwMode="auto">
              <a:xfrm>
                <a:off x="6172200" y="3200400"/>
                <a:ext cx="457200" cy="4572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5" name="Line 23"/>
              <p:cNvSpPr>
                <a:spLocks noChangeShapeType="1"/>
              </p:cNvSpPr>
              <p:nvPr/>
            </p:nvSpPr>
            <p:spPr bwMode="auto">
              <a:xfrm>
                <a:off x="5181600" y="2819400"/>
                <a:ext cx="10668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Line 24"/>
              <p:cNvSpPr>
                <a:spLocks noChangeShapeType="1"/>
              </p:cNvSpPr>
              <p:nvPr/>
            </p:nvSpPr>
            <p:spPr bwMode="auto">
              <a:xfrm>
                <a:off x="5181600" y="3429000"/>
                <a:ext cx="9906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25"/>
              <p:cNvSpPr>
                <a:spLocks noChangeShapeType="1"/>
              </p:cNvSpPr>
              <p:nvPr/>
            </p:nvSpPr>
            <p:spPr bwMode="auto">
              <a:xfrm flipV="1">
                <a:off x="5181600" y="3505200"/>
                <a:ext cx="10668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Line 26"/>
              <p:cNvSpPr>
                <a:spLocks noChangeShapeType="1"/>
              </p:cNvSpPr>
              <p:nvPr/>
            </p:nvSpPr>
            <p:spPr bwMode="auto">
              <a:xfrm>
                <a:off x="6629400" y="34290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27"/>
              <p:cNvSpPr>
                <a:spLocks noChangeShapeType="1"/>
              </p:cNvSpPr>
              <p:nvPr/>
            </p:nvSpPr>
            <p:spPr bwMode="auto">
              <a:xfrm>
                <a:off x="1676400" y="2209800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60" name="Line 28"/>
              <p:cNvSpPr>
                <a:spLocks noChangeShapeType="1"/>
              </p:cNvSpPr>
              <p:nvPr/>
            </p:nvSpPr>
            <p:spPr bwMode="auto">
              <a:xfrm>
                <a:off x="1676400" y="3048000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61" name="Line 29"/>
              <p:cNvSpPr>
                <a:spLocks noChangeShapeType="1"/>
              </p:cNvSpPr>
              <p:nvPr/>
            </p:nvSpPr>
            <p:spPr bwMode="auto">
              <a:xfrm>
                <a:off x="1676400" y="3810000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62" name="Line 30"/>
              <p:cNvSpPr>
                <a:spLocks noChangeShapeType="1"/>
              </p:cNvSpPr>
              <p:nvPr/>
            </p:nvSpPr>
            <p:spPr bwMode="auto">
              <a:xfrm>
                <a:off x="1676400" y="4572000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63" name="Text Box 31"/>
              <p:cNvSpPr txBox="1">
                <a:spLocks noChangeArrowheads="1"/>
              </p:cNvSpPr>
              <p:nvPr/>
            </p:nvSpPr>
            <p:spPr bwMode="auto">
              <a:xfrm>
                <a:off x="1118682" y="2895600"/>
                <a:ext cx="405319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Inputs</a:t>
                </a:r>
              </a:p>
            </p:txBody>
          </p:sp>
          <p:sp>
            <p:nvSpPr>
              <p:cNvPr id="26664" name="Text Box 32"/>
              <p:cNvSpPr txBox="1">
                <a:spLocks noChangeArrowheads="1"/>
              </p:cNvSpPr>
              <p:nvPr/>
            </p:nvSpPr>
            <p:spPr bwMode="auto">
              <a:xfrm>
                <a:off x="7062606" y="3469481"/>
                <a:ext cx="1219200" cy="248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Output</a:t>
                </a:r>
              </a:p>
            </p:txBody>
          </p:sp>
        </p:grpSp>
        <p:sp>
          <p:nvSpPr>
            <p:cNvPr id="26631" name="TextBox 36"/>
            <p:cNvSpPr txBox="1">
              <a:spLocks noChangeArrowheads="1"/>
            </p:cNvSpPr>
            <p:nvPr/>
          </p:nvSpPr>
          <p:spPr bwMode="auto">
            <a:xfrm>
              <a:off x="3761392" y="2952750"/>
              <a:ext cx="533400" cy="252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V</a:t>
              </a:r>
              <a:r>
                <a:rPr lang="en-US" baseline="-25000">
                  <a:solidFill>
                    <a:srgbClr val="FF0000"/>
                  </a:solidFill>
                </a:rPr>
                <a:t>ij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632" name="TextBox 37"/>
            <p:cNvSpPr txBox="1">
              <a:spLocks noChangeArrowheads="1"/>
            </p:cNvSpPr>
            <p:nvPr/>
          </p:nvSpPr>
          <p:spPr bwMode="auto">
            <a:xfrm>
              <a:off x="5768385" y="3362325"/>
              <a:ext cx="533400" cy="252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ij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633" name="TextBox 38"/>
            <p:cNvSpPr txBox="1">
              <a:spLocks noChangeArrowheads="1"/>
            </p:cNvSpPr>
            <p:nvPr/>
          </p:nvSpPr>
          <p:spPr bwMode="auto">
            <a:xfrm>
              <a:off x="4965588" y="2747962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i</a:t>
              </a:r>
              <a:endParaRPr lang="en-US"/>
            </a:p>
          </p:txBody>
        </p:sp>
        <p:sp>
          <p:nvSpPr>
            <p:cNvPr id="26634" name="TextBox 39"/>
            <p:cNvSpPr txBox="1">
              <a:spLocks noChangeArrowheads="1"/>
            </p:cNvSpPr>
            <p:nvPr/>
          </p:nvSpPr>
          <p:spPr bwMode="auto">
            <a:xfrm>
              <a:off x="6905681" y="3720703"/>
              <a:ext cx="685800" cy="24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y</a:t>
              </a:r>
              <a:r>
                <a:rPr lang="en-US" baseline="-25000"/>
                <a:t>i</a:t>
              </a:r>
              <a:endParaRPr lang="en-US"/>
            </a:p>
          </p:txBody>
        </p:sp>
        <p:sp>
          <p:nvSpPr>
            <p:cNvPr id="26635" name="TextBox 40"/>
            <p:cNvSpPr txBox="1">
              <a:spLocks noChangeArrowheads="1"/>
            </p:cNvSpPr>
            <p:nvPr/>
          </p:nvSpPr>
          <p:spPr bwMode="auto">
            <a:xfrm>
              <a:off x="2757895" y="2389584"/>
              <a:ext cx="457200" cy="24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i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Activation Function</a:t>
            </a:r>
          </a:p>
        </p:txBody>
      </p:sp>
      <p:pic>
        <p:nvPicPr>
          <p:cNvPr id="27651" name="Picture 66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1981200"/>
            <a:ext cx="4953000" cy="3962400"/>
          </a:xfrm>
        </p:spPr>
      </p:pic>
      <p:sp>
        <p:nvSpPr>
          <p:cNvPr id="27652" name="Text Box 465"/>
          <p:cNvSpPr txBox="1">
            <a:spLocks noChangeArrowheads="1"/>
          </p:cNvSpPr>
          <p:nvPr/>
        </p:nvSpPr>
        <p:spPr bwMode="auto">
          <a:xfrm>
            <a:off x="1066800" y="1219200"/>
            <a:ext cx="708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4DC3B-2A44-42BE-B962-7C25E647F1C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Algorithm</a:t>
            </a: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80772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Step 1: </a:t>
            </a:r>
            <a:r>
              <a:rPr lang="en-US" sz="2400"/>
              <a:t>Initialized weight</a:t>
            </a:r>
          </a:p>
          <a:p>
            <a:r>
              <a:rPr lang="en-US" sz="2400"/>
              <a:t>             (set all to random values)</a:t>
            </a:r>
          </a:p>
          <a:p>
            <a:endParaRPr lang="en-US" sz="2400"/>
          </a:p>
          <a:p>
            <a:r>
              <a:rPr lang="en-US" sz="2400">
                <a:solidFill>
                  <a:srgbClr val="00B050"/>
                </a:solidFill>
              </a:rPr>
              <a:t>While stopping condition is false , do step 2-9</a:t>
            </a:r>
          </a:p>
          <a:p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Step 2: </a:t>
            </a:r>
            <a:r>
              <a:rPr lang="en-US" sz="2400"/>
              <a:t>	For each training pair do </a:t>
            </a:r>
            <a:r>
              <a:rPr lang="en-US" sz="2400">
                <a:solidFill>
                  <a:srgbClr val="00B050"/>
                </a:solidFill>
              </a:rPr>
              <a:t>step 3-8</a:t>
            </a:r>
          </a:p>
          <a:p>
            <a:endParaRPr lang="en-US" sz="2400"/>
          </a:p>
          <a:p>
            <a:r>
              <a:rPr lang="en-US" sz="2400" i="1">
                <a:solidFill>
                  <a:srgbClr val="FF00FF"/>
                </a:solidFill>
              </a:rPr>
              <a:t>Feedforward:</a:t>
            </a:r>
          </a:p>
          <a:p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Step 3:</a:t>
            </a:r>
          </a:p>
          <a:p>
            <a:r>
              <a:rPr lang="en-US" sz="2400"/>
              <a:t>              	Each input unit (X</a:t>
            </a:r>
            <a:r>
              <a:rPr lang="en-US" sz="2400" baseline="-25000"/>
              <a:t>i,</a:t>
            </a:r>
            <a:r>
              <a:rPr lang="en-US" sz="2400"/>
              <a:t> i=1,…….,n) receives input signal X</a:t>
            </a:r>
            <a:r>
              <a:rPr lang="en-US" sz="2400" baseline="-25000"/>
              <a:t>i </a:t>
            </a:r>
            <a:r>
              <a:rPr lang="en-US" sz="2400"/>
              <a:t> and </a:t>
            </a:r>
            <a:r>
              <a:rPr lang="en-US" sz="2400">
                <a:solidFill>
                  <a:srgbClr val="00B050"/>
                </a:solidFill>
              </a:rPr>
              <a:t>broadcast</a:t>
            </a:r>
            <a:r>
              <a:rPr lang="en-US" sz="2400"/>
              <a:t> this signal to all units in the layer above (The hidden units).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38E7E-18F6-4433-9FC2-15FCB0B645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381000" y="1828800"/>
            <a:ext cx="8077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Step 4: </a:t>
            </a:r>
            <a:r>
              <a:rPr lang="en-US" sz="2400"/>
              <a:t>	Each hidden unit (Z</a:t>
            </a:r>
            <a:r>
              <a:rPr lang="en-US" sz="2400" baseline="-25000"/>
              <a:t>j </a:t>
            </a:r>
            <a:r>
              <a:rPr lang="en-US" sz="2400"/>
              <a:t> , j=1,…..,p) sums its weighted input signals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	applies its </a:t>
            </a:r>
            <a:r>
              <a:rPr lang="en-US" sz="2400">
                <a:solidFill>
                  <a:srgbClr val="FF0000"/>
                </a:solidFill>
              </a:rPr>
              <a:t>activation function </a:t>
            </a:r>
            <a:r>
              <a:rPr lang="en-US" sz="2400"/>
              <a:t>to compute its output signal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	and sends this signal to all units in the layer above (output units).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057400" y="2743200"/>
          <a:ext cx="2743200" cy="914400"/>
        </p:xfrm>
        <a:graphic>
          <a:graphicData uri="http://schemas.openxmlformats.org/presentationml/2006/ole">
            <p:oleObj spid="_x0000_s23554" name="Equation" r:id="rId3" imgW="1295280" imgH="431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133600" y="4419600"/>
          <a:ext cx="2636838" cy="685800"/>
        </p:xfrm>
        <a:graphic>
          <a:graphicData uri="http://schemas.openxmlformats.org/presentationml/2006/ole">
            <p:oleObj spid="_x0000_s23555" name="Equation" r:id="rId4" imgW="927000" imgH="2412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03767-1558-42E3-BF1A-6FB40890D8A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</a:t>
            </a: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381000" y="1676400"/>
            <a:ext cx="80772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Step 5: </a:t>
            </a:r>
            <a:r>
              <a:rPr lang="en-US" sz="2400"/>
              <a:t>	Each hidden unit (Y</a:t>
            </a:r>
            <a:r>
              <a:rPr lang="en-US" sz="2400" baseline="-25000"/>
              <a:t>k </a:t>
            </a:r>
            <a:r>
              <a:rPr lang="en-US" sz="2400"/>
              <a:t> , k=1,…..,m) sums its weighted input signals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	and applies its activation function to compute its output signal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438400" y="2438400"/>
          <a:ext cx="3194050" cy="1008063"/>
        </p:xfrm>
        <a:graphic>
          <a:graphicData uri="http://schemas.openxmlformats.org/presentationml/2006/ole">
            <p:oleObj spid="_x0000_s24578" name="Equation" r:id="rId3" imgW="1447560" imgH="457200" progId="Equation.3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286000" y="4495800"/>
          <a:ext cx="2859088" cy="685800"/>
        </p:xfrm>
        <a:graphic>
          <a:graphicData uri="http://schemas.openxmlformats.org/presentationml/2006/ole">
            <p:oleObj spid="_x0000_s24579" name="Equation" r:id="rId4" imgW="952200" imgH="2286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3C22A-F639-4C98-A3EA-F5BDB5AEFF5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</a:t>
            </a:r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1981200" y="4419600"/>
            <a:ext cx="502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080" name="TextBox 5"/>
          <p:cNvSpPr txBox="1">
            <a:spLocks noChangeArrowheads="1"/>
          </p:cNvSpPr>
          <p:nvPr/>
        </p:nvSpPr>
        <p:spPr bwMode="auto">
          <a:xfrm>
            <a:off x="609600" y="1752600"/>
            <a:ext cx="7848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Backpropagation of Error</a:t>
            </a:r>
            <a:r>
              <a:rPr lang="en-US">
                <a:solidFill>
                  <a:srgbClr val="FF0000"/>
                </a:solidFill>
              </a:rPr>
              <a:t>: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Step 6: </a:t>
            </a:r>
            <a:r>
              <a:rPr lang="en-US" b="1"/>
              <a:t> </a:t>
            </a:r>
            <a:r>
              <a:rPr lang="en-US"/>
              <a:t>Each output unit (Y</a:t>
            </a:r>
            <a:r>
              <a:rPr lang="en-US" baseline="-25000"/>
              <a:t>k </a:t>
            </a:r>
            <a:r>
              <a:rPr lang="en-US"/>
              <a:t> , k=1,….,m) receives a target pattern  corresponding to the input training pattern, computes its </a:t>
            </a:r>
            <a:r>
              <a:rPr lang="en-US">
                <a:solidFill>
                  <a:srgbClr val="FF0000"/>
                </a:solidFill>
              </a:rPr>
              <a:t>error information term,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Calculates its </a:t>
            </a:r>
            <a:r>
              <a:rPr lang="en-US">
                <a:solidFill>
                  <a:srgbClr val="FF0000"/>
                </a:solidFill>
              </a:rPr>
              <a:t>weight correction </a:t>
            </a:r>
            <a:r>
              <a:rPr lang="en-US"/>
              <a:t>term (used to update w</a:t>
            </a:r>
            <a:r>
              <a:rPr lang="en-US" baseline="-25000"/>
              <a:t>jk </a:t>
            </a:r>
            <a:r>
              <a:rPr lang="en-US"/>
              <a:t> later)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Calculates its </a:t>
            </a:r>
            <a:r>
              <a:rPr lang="en-US">
                <a:solidFill>
                  <a:srgbClr val="FF0000"/>
                </a:solidFill>
              </a:rPr>
              <a:t>bias correction </a:t>
            </a:r>
            <a:r>
              <a:rPr lang="en-US"/>
              <a:t>term (used to update w</a:t>
            </a:r>
            <a:r>
              <a:rPr lang="en-US" baseline="-25000"/>
              <a:t>ok </a:t>
            </a:r>
            <a:r>
              <a:rPr lang="en-US"/>
              <a:t> later)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sends       to units in the layer below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371600" y="3352800"/>
          <a:ext cx="3467100" cy="533400"/>
        </p:xfrm>
        <a:graphic>
          <a:graphicData uri="http://schemas.openxmlformats.org/presentationml/2006/ole">
            <p:oleObj spid="_x0000_s25602" name="Equation" r:id="rId3" imgW="1485720" imgH="228600" progId="Equation.3">
              <p:embed/>
            </p:oleObj>
          </a:graphicData>
        </a:graphic>
      </p:graphicFrame>
      <p:sp>
        <p:nvSpPr>
          <p:cNvPr id="3081" name="TextBox 7"/>
          <p:cNvSpPr txBox="1">
            <a:spLocks noChangeArrowheads="1"/>
          </p:cNvSpPr>
          <p:nvPr/>
        </p:nvSpPr>
        <p:spPr bwMode="auto">
          <a:xfrm>
            <a:off x="5715000" y="3352800"/>
            <a:ext cx="1981200" cy="369888"/>
          </a:xfrm>
          <a:prstGeom prst="rect">
            <a:avLst/>
          </a:prstGeom>
          <a:solidFill>
            <a:srgbClr val="00FF00"/>
          </a:solidFill>
          <a:ln w="9525">
            <a:solidFill>
              <a:srgbClr val="66FF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f(1-f)</a:t>
            </a:r>
            <a:r>
              <a:rPr lang="en-US"/>
              <a:t> for sigmoid</a:t>
            </a:r>
          </a:p>
        </p:txBody>
      </p:sp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1358900" y="5334000"/>
          <a:ext cx="1689100" cy="533400"/>
        </p:xfrm>
        <a:graphic>
          <a:graphicData uri="http://schemas.openxmlformats.org/presentationml/2006/ole">
            <p:oleObj spid="_x0000_s25603" name="Equation" r:id="rId4" imgW="723600" imgH="228600" progId="Equation.3">
              <p:embed/>
            </p:oleObj>
          </a:graphicData>
        </a:graphic>
      </p:graphicFrame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1828800" y="5856288"/>
          <a:ext cx="304800" cy="392112"/>
        </p:xfrm>
        <a:graphic>
          <a:graphicData uri="http://schemas.openxmlformats.org/presentationml/2006/ole">
            <p:oleObj spid="_x0000_s25604" name="Equation" r:id="rId5" imgW="177480" imgH="228600" progId="Equation.3">
              <p:embed/>
            </p:oleObj>
          </a:graphicData>
        </a:graphic>
      </p:graphicFrame>
      <p:graphicFrame>
        <p:nvGraphicFramePr>
          <p:cNvPr id="3077" name="Object 9"/>
          <p:cNvGraphicFramePr>
            <a:graphicFrameLocks noChangeAspect="1"/>
          </p:cNvGraphicFramePr>
          <p:nvPr/>
        </p:nvGraphicFramePr>
        <p:xfrm>
          <a:off x="1371600" y="4495800"/>
          <a:ext cx="1852613" cy="533400"/>
        </p:xfrm>
        <a:graphic>
          <a:graphicData uri="http://schemas.openxmlformats.org/presentationml/2006/ole">
            <p:oleObj spid="_x0000_s25605" name="Equation" r:id="rId6" imgW="838080" imgH="241200" progId="Equation.3">
              <p:embed/>
            </p:oleObj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E497E-9137-4819-B213-42397427B66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Algorithm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066800" y="2286000"/>
          <a:ext cx="1828800" cy="706438"/>
        </p:xfrm>
        <a:graphic>
          <a:graphicData uri="http://schemas.openxmlformats.org/presentationml/2006/ole">
            <p:oleObj spid="_x0000_s26626" name="Equation" r:id="rId3" imgW="1117440" imgH="431640" progId="Equation.3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990600" y="3581400"/>
          <a:ext cx="2574925" cy="457200"/>
        </p:xfrm>
        <a:graphic>
          <a:graphicData uri="http://schemas.openxmlformats.org/presentationml/2006/ole">
            <p:oleObj spid="_x0000_s26627" name="Equation" r:id="rId4" imgW="1358640" imgH="241200" progId="Equation.3">
              <p:embed/>
            </p:oleObj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1066800" y="4572000"/>
          <a:ext cx="1295400" cy="409575"/>
        </p:xfrm>
        <a:graphic>
          <a:graphicData uri="http://schemas.openxmlformats.org/presentationml/2006/ole">
            <p:oleObj spid="_x0000_s26628" name="Equation" r:id="rId5" imgW="761760" imgH="241200" progId="Equation.3">
              <p:embed/>
            </p:oleObj>
          </a:graphicData>
        </a:graphic>
      </p:graphicFrame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1066800" y="5562600"/>
          <a:ext cx="1103313" cy="381000"/>
        </p:xfrm>
        <a:graphic>
          <a:graphicData uri="http://schemas.openxmlformats.org/presentationml/2006/ole">
            <p:oleObj spid="_x0000_s26629" name="Equation" r:id="rId6" imgW="698400" imgH="241200" progId="Equation.3">
              <p:embed/>
            </p:oleObj>
          </a:graphicData>
        </a:graphic>
      </p:graphicFrame>
      <p:sp>
        <p:nvSpPr>
          <p:cNvPr id="4103" name="TextBox 7"/>
          <p:cNvSpPr txBox="1">
            <a:spLocks noChangeArrowheads="1"/>
          </p:cNvSpPr>
          <p:nvPr/>
        </p:nvSpPr>
        <p:spPr bwMode="auto">
          <a:xfrm>
            <a:off x="304800" y="1503363"/>
            <a:ext cx="731520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 7:</a:t>
            </a:r>
            <a:r>
              <a:rPr lang="en-US"/>
              <a:t> Each Hidden unit (Z</a:t>
            </a:r>
            <a:r>
              <a:rPr lang="en-US" baseline="-25000"/>
              <a:t>j </a:t>
            </a:r>
            <a:r>
              <a:rPr lang="en-US"/>
              <a:t> , j=1,….,p ) </a:t>
            </a:r>
            <a:r>
              <a:rPr lang="en-US">
                <a:solidFill>
                  <a:srgbClr val="FF0000"/>
                </a:solidFill>
              </a:rPr>
              <a:t>sums its delta inputs </a:t>
            </a:r>
            <a:r>
              <a:rPr lang="en-US"/>
              <a:t>(from units in the layer above),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Multiplied by the derivative of its activation function to </a:t>
            </a:r>
            <a:r>
              <a:rPr lang="en-US">
                <a:solidFill>
                  <a:srgbClr val="FF0000"/>
                </a:solidFill>
              </a:rPr>
              <a:t>calculate its error information term</a:t>
            </a:r>
            <a:r>
              <a:rPr lang="en-US"/>
              <a:t>,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Calculates its weight correction term</a:t>
            </a:r>
            <a:r>
              <a:rPr lang="en-US"/>
              <a:t> (used to update v</a:t>
            </a:r>
            <a:r>
              <a:rPr lang="en-US" baseline="-25000"/>
              <a:t>ij </a:t>
            </a:r>
            <a:r>
              <a:rPr lang="en-US"/>
              <a:t> later)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calculates its bias correction term </a:t>
            </a:r>
            <a:r>
              <a:rPr lang="en-US"/>
              <a:t>(used to update v</a:t>
            </a:r>
            <a:r>
              <a:rPr lang="en-US" baseline="-25000"/>
              <a:t>0j  </a:t>
            </a:r>
            <a:r>
              <a:rPr lang="en-US"/>
              <a:t> later),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5CB95-AD70-41DC-988D-97EC0484EF8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524000" y="381000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Algorithm</a:t>
            </a: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914400" y="1981200"/>
            <a:ext cx="64008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Update the weight and bias: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Step  8: 	</a:t>
            </a:r>
            <a:r>
              <a:rPr lang="en-US"/>
              <a:t>  each output unit (Y</a:t>
            </a:r>
            <a:r>
              <a:rPr lang="en-US" baseline="-25000"/>
              <a:t>k </a:t>
            </a:r>
            <a:r>
              <a:rPr lang="en-US"/>
              <a:t> , k=1,….,m) updates its bias and weights (j=0,…..,p):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Each hidden unit (Z</a:t>
            </a:r>
            <a:r>
              <a:rPr lang="en-US" baseline="-25000"/>
              <a:t>j </a:t>
            </a:r>
            <a:r>
              <a:rPr lang="en-US"/>
              <a:t> , j=1,…,p) updates its bias and weight (i=0,……,n):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Step 9: </a:t>
            </a:r>
            <a:r>
              <a:rPr lang="en-US"/>
              <a:t>Test Stopping condition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286000" y="3276600"/>
          <a:ext cx="3200400" cy="457200"/>
        </p:xfrm>
        <a:graphic>
          <a:graphicData uri="http://schemas.openxmlformats.org/presentationml/2006/ole">
            <p:oleObj spid="_x0000_s27650" name="Equation" r:id="rId3" imgW="1688760" imgH="241200" progId="Equation.3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2438400" y="4724400"/>
          <a:ext cx="2814638" cy="457200"/>
        </p:xfrm>
        <a:graphic>
          <a:graphicData uri="http://schemas.openxmlformats.org/presentationml/2006/ole">
            <p:oleObj spid="_x0000_s27651" name="Equation" r:id="rId4" imgW="1485720" imgH="2412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6E5FE-AC41-4BA9-B624-335C5A48CCC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Artificial neural networks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872178"/>
            <a:ext cx="7727346" cy="46048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7772400" cy="1219200"/>
          </a:xfrm>
        </p:spPr>
        <p:txBody>
          <a:bodyPr/>
          <a:lstStyle/>
          <a:p>
            <a:pPr eaLnBrk="1" hangingPunct="1"/>
            <a:r>
              <a:rPr lang="en-US" sz="4000" smtClean="0"/>
              <a:t>Example (XOR)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236220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ED641-C2C9-44D7-927E-CE847B962B6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11"/>
          <p:cNvSpPr>
            <a:spLocks noChangeArrowheads="1"/>
          </p:cNvSpPr>
          <p:nvPr/>
        </p:nvSpPr>
        <p:spPr bwMode="auto">
          <a:xfrm>
            <a:off x="6553200" y="2895600"/>
            <a:ext cx="1362075" cy="1193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XOR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CC25E-9208-467A-9997-BF63510C717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2057400"/>
            <a:ext cx="8915400" cy="3700463"/>
            <a:chOff x="1118682" y="1933575"/>
            <a:chExt cx="7827275" cy="2486025"/>
          </a:xfrm>
        </p:grpSpPr>
        <p:sp>
          <p:nvSpPr>
            <p:cNvPr id="30790" name="Oval 3"/>
            <p:cNvSpPr>
              <a:spLocks noChangeArrowheads="1"/>
            </p:cNvSpPr>
            <p:nvPr/>
          </p:nvSpPr>
          <p:spPr bwMode="auto">
            <a:xfrm>
              <a:off x="2438400" y="2057400"/>
              <a:ext cx="457200" cy="4572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1" name="Oval 5"/>
            <p:cNvSpPr>
              <a:spLocks noChangeArrowheads="1"/>
            </p:cNvSpPr>
            <p:nvPr/>
          </p:nvSpPr>
          <p:spPr bwMode="auto">
            <a:xfrm>
              <a:off x="2456678" y="3213496"/>
              <a:ext cx="457200" cy="4572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2" name="Line 9"/>
            <p:cNvSpPr>
              <a:spLocks noChangeShapeType="1"/>
            </p:cNvSpPr>
            <p:nvPr/>
          </p:nvSpPr>
          <p:spPr bwMode="auto">
            <a:xfrm flipV="1">
              <a:off x="2858076" y="3505200"/>
              <a:ext cx="1538695" cy="30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3" name="Oval 11"/>
            <p:cNvSpPr>
              <a:spLocks noChangeArrowheads="1"/>
            </p:cNvSpPr>
            <p:nvPr/>
          </p:nvSpPr>
          <p:spPr bwMode="auto">
            <a:xfrm>
              <a:off x="4386614" y="3008709"/>
              <a:ext cx="1196385" cy="80248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4" name="Line 26"/>
            <p:cNvSpPr>
              <a:spLocks noChangeShapeType="1"/>
            </p:cNvSpPr>
            <p:nvPr/>
          </p:nvSpPr>
          <p:spPr bwMode="auto">
            <a:xfrm>
              <a:off x="7875560" y="285511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Line 27"/>
            <p:cNvSpPr>
              <a:spLocks noChangeShapeType="1"/>
            </p:cNvSpPr>
            <p:nvPr/>
          </p:nvSpPr>
          <p:spPr bwMode="auto">
            <a:xfrm>
              <a:off x="1676400" y="2291952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96" name="Line 29"/>
            <p:cNvSpPr>
              <a:spLocks noChangeShapeType="1"/>
            </p:cNvSpPr>
            <p:nvPr/>
          </p:nvSpPr>
          <p:spPr bwMode="auto">
            <a:xfrm>
              <a:off x="1720780" y="3520678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97" name="Text Box 31"/>
            <p:cNvSpPr txBox="1">
              <a:spLocks noChangeArrowheads="1"/>
            </p:cNvSpPr>
            <p:nvPr/>
          </p:nvSpPr>
          <p:spPr bwMode="auto">
            <a:xfrm>
              <a:off x="1118682" y="2895600"/>
              <a:ext cx="405319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Inputs</a:t>
              </a:r>
            </a:p>
          </p:txBody>
        </p:sp>
        <p:sp>
          <p:nvSpPr>
            <p:cNvPr id="30798" name="Text Box 32"/>
            <p:cNvSpPr txBox="1">
              <a:spLocks noChangeArrowheads="1"/>
            </p:cNvSpPr>
            <p:nvPr/>
          </p:nvSpPr>
          <p:spPr bwMode="auto">
            <a:xfrm>
              <a:off x="7942460" y="2906315"/>
              <a:ext cx="1003497" cy="24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Output</a:t>
              </a:r>
            </a:p>
          </p:txBody>
        </p:sp>
        <p:sp>
          <p:nvSpPr>
            <p:cNvPr id="30799" name="Oval 11"/>
            <p:cNvSpPr>
              <a:spLocks noChangeArrowheads="1"/>
            </p:cNvSpPr>
            <p:nvPr/>
          </p:nvSpPr>
          <p:spPr bwMode="auto">
            <a:xfrm>
              <a:off x="4262972" y="1933575"/>
              <a:ext cx="1196385" cy="80248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752600" y="1447800"/>
            <a:ext cx="7029450" cy="3429000"/>
            <a:chOff x="1752600" y="1447800"/>
            <a:chExt cx="7029450" cy="3429000"/>
          </a:xfrm>
        </p:grpSpPr>
        <p:sp>
          <p:nvSpPr>
            <p:cNvPr id="30753" name="TextBox 36"/>
            <p:cNvSpPr txBox="1">
              <a:spLocks noChangeArrowheads="1"/>
            </p:cNvSpPr>
            <p:nvPr/>
          </p:nvSpPr>
          <p:spPr bwMode="auto">
            <a:xfrm>
              <a:off x="3886200" y="2438400"/>
              <a:ext cx="609600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V</a:t>
              </a:r>
              <a:r>
                <a:rPr lang="en-US" sz="1200" baseline="-25000"/>
                <a:t>11</a:t>
              </a:r>
              <a:endParaRPr lang="en-US" sz="1200"/>
            </a:p>
          </p:txBody>
        </p:sp>
        <p:sp>
          <p:nvSpPr>
            <p:cNvPr id="30754" name="TextBox 38"/>
            <p:cNvSpPr txBox="1">
              <a:spLocks noChangeArrowheads="1"/>
            </p:cNvSpPr>
            <p:nvPr/>
          </p:nvSpPr>
          <p:spPr bwMode="auto">
            <a:xfrm>
              <a:off x="5410200" y="2362200"/>
              <a:ext cx="533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30755" name="TextBox 39"/>
            <p:cNvSpPr txBox="1">
              <a:spLocks noChangeArrowheads="1"/>
            </p:cNvSpPr>
            <p:nvPr/>
          </p:nvSpPr>
          <p:spPr bwMode="auto">
            <a:xfrm>
              <a:off x="8001000" y="3048000"/>
              <a:ext cx="7810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y</a:t>
              </a:r>
              <a:r>
                <a:rPr lang="en-US" baseline="-25000"/>
                <a:t>i</a:t>
              </a:r>
              <a:endParaRPr lang="en-US"/>
            </a:p>
          </p:txBody>
        </p:sp>
        <p:sp>
          <p:nvSpPr>
            <p:cNvPr id="30756" name="TextBox 40"/>
            <p:cNvSpPr txBox="1">
              <a:spLocks noChangeArrowheads="1"/>
            </p:cNvSpPr>
            <p:nvPr/>
          </p:nvSpPr>
          <p:spPr bwMode="auto">
            <a:xfrm>
              <a:off x="1752600" y="2362200"/>
              <a:ext cx="520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30757" name="TextBox 37"/>
            <p:cNvSpPr txBox="1">
              <a:spLocks noChangeArrowheads="1"/>
            </p:cNvSpPr>
            <p:nvPr/>
          </p:nvSpPr>
          <p:spPr bwMode="auto">
            <a:xfrm>
              <a:off x="6629400" y="3200400"/>
              <a:ext cx="608013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W</a:t>
              </a:r>
              <a:r>
                <a:rPr lang="en-US" sz="1200" baseline="-25000"/>
                <a:t>11</a:t>
              </a:r>
              <a:endParaRPr lang="en-US" sz="120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2209800" y="2646363"/>
              <a:ext cx="1633538" cy="206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0790" idx="5"/>
            </p:cNvCxnSpPr>
            <p:nvPr/>
          </p:nvCxnSpPr>
          <p:spPr>
            <a:xfrm rot="16200000" flipH="1">
              <a:off x="2423319" y="2575719"/>
              <a:ext cx="1292225" cy="17859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0791" idx="7"/>
            </p:cNvCxnSpPr>
            <p:nvPr/>
          </p:nvCxnSpPr>
          <p:spPr>
            <a:xfrm rot="5400000" flipH="1" flipV="1">
              <a:off x="2382043" y="2634457"/>
              <a:ext cx="1243013" cy="1612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61" name="TextBox 40"/>
            <p:cNvSpPr txBox="1">
              <a:spLocks noChangeArrowheads="1"/>
            </p:cNvSpPr>
            <p:nvPr/>
          </p:nvSpPr>
          <p:spPr bwMode="auto">
            <a:xfrm>
              <a:off x="1752600" y="4114800"/>
              <a:ext cx="520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30762" name="TextBox 36"/>
            <p:cNvSpPr txBox="1">
              <a:spLocks noChangeArrowheads="1"/>
            </p:cNvSpPr>
            <p:nvPr/>
          </p:nvSpPr>
          <p:spPr bwMode="auto">
            <a:xfrm>
              <a:off x="4038600" y="3962400"/>
              <a:ext cx="6096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V</a:t>
              </a:r>
              <a:r>
                <a:rPr lang="en-US" sz="1200" baseline="-25000"/>
                <a:t>12</a:t>
              </a:r>
              <a:endParaRPr lang="en-US" sz="1200"/>
            </a:p>
          </p:txBody>
        </p:sp>
        <p:sp>
          <p:nvSpPr>
            <p:cNvPr id="30763" name="TextBox 36"/>
            <p:cNvSpPr txBox="1">
              <a:spLocks noChangeArrowheads="1"/>
            </p:cNvSpPr>
            <p:nvPr/>
          </p:nvSpPr>
          <p:spPr bwMode="auto">
            <a:xfrm>
              <a:off x="4038600" y="4267200"/>
              <a:ext cx="6096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V</a:t>
              </a:r>
              <a:r>
                <a:rPr lang="en-US" sz="1200" baseline="-25000"/>
                <a:t>22</a:t>
              </a:r>
              <a:endParaRPr lang="en-US" sz="1200"/>
            </a:p>
          </p:txBody>
        </p:sp>
        <p:sp>
          <p:nvSpPr>
            <p:cNvPr id="30764" name="TextBox 36"/>
            <p:cNvSpPr txBox="1">
              <a:spLocks noChangeArrowheads="1"/>
            </p:cNvSpPr>
            <p:nvPr/>
          </p:nvSpPr>
          <p:spPr bwMode="auto">
            <a:xfrm>
              <a:off x="3886200" y="2743200"/>
              <a:ext cx="6096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V</a:t>
              </a:r>
              <a:r>
                <a:rPr lang="en-US" sz="1200" baseline="-25000"/>
                <a:t>21</a:t>
              </a:r>
              <a:endParaRPr lang="en-US" sz="1200"/>
            </a:p>
          </p:txBody>
        </p:sp>
        <p:cxnSp>
          <p:nvCxnSpPr>
            <p:cNvPr id="60" name="Straight Arrow Connector 59"/>
            <p:cNvCxnSpPr>
              <a:stCxn id="30799" idx="6"/>
            </p:cNvCxnSpPr>
            <p:nvPr/>
          </p:nvCxnSpPr>
          <p:spPr>
            <a:xfrm>
              <a:off x="5172075" y="2654300"/>
              <a:ext cx="1457325" cy="622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0793" idx="6"/>
            </p:cNvCxnSpPr>
            <p:nvPr/>
          </p:nvCxnSpPr>
          <p:spPr>
            <a:xfrm flipV="1">
              <a:off x="5313363" y="3733800"/>
              <a:ext cx="1316037" cy="520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67" name="TextBox 37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60801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W</a:t>
              </a:r>
              <a:r>
                <a:rPr lang="en-US" sz="1200" baseline="-25000"/>
                <a:t>21</a:t>
              </a:r>
              <a:endParaRPr lang="en-US" sz="1200"/>
            </a:p>
          </p:txBody>
        </p:sp>
        <p:sp>
          <p:nvSpPr>
            <p:cNvPr id="30768" name="TextBox 38"/>
            <p:cNvSpPr txBox="1">
              <a:spLocks noChangeArrowheads="1"/>
            </p:cNvSpPr>
            <p:nvPr/>
          </p:nvSpPr>
          <p:spPr bwMode="auto">
            <a:xfrm>
              <a:off x="5257800" y="3657600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4267200" y="2057400"/>
              <a:ext cx="381000" cy="1219200"/>
            </a:xfrm>
            <a:prstGeom prst="arc">
              <a:avLst>
                <a:gd name="adj1" fmla="val 16200000"/>
                <a:gd name="adj2" fmla="val 490804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70" name="TextBox 34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∑</a:t>
              </a:r>
            </a:p>
          </p:txBody>
        </p:sp>
        <p:sp>
          <p:nvSpPr>
            <p:cNvPr id="30771" name="TextBox 35"/>
            <p:cNvSpPr txBox="1">
              <a:spLocks noChangeArrowheads="1"/>
            </p:cNvSpPr>
            <p:nvPr/>
          </p:nvSpPr>
          <p:spPr bwMode="auto">
            <a:xfrm>
              <a:off x="4724400" y="24384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37" name="Arc 36"/>
            <p:cNvSpPr/>
            <p:nvPr/>
          </p:nvSpPr>
          <p:spPr>
            <a:xfrm>
              <a:off x="4419600" y="3657600"/>
              <a:ext cx="381000" cy="1219200"/>
            </a:xfrm>
            <a:prstGeom prst="arc">
              <a:avLst>
                <a:gd name="adj1" fmla="val 16200000"/>
                <a:gd name="adj2" fmla="val 490804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73" name="TextBox 37"/>
            <p:cNvSpPr txBox="1">
              <a:spLocks noChangeArrowheads="1"/>
            </p:cNvSpPr>
            <p:nvPr/>
          </p:nvSpPr>
          <p:spPr bwMode="auto">
            <a:xfrm>
              <a:off x="4419600" y="40386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∑</a:t>
              </a:r>
            </a:p>
          </p:txBody>
        </p:sp>
        <p:sp>
          <p:nvSpPr>
            <p:cNvPr id="30774" name="TextBox 38"/>
            <p:cNvSpPr txBox="1">
              <a:spLocks noChangeArrowheads="1"/>
            </p:cNvSpPr>
            <p:nvPr/>
          </p:nvSpPr>
          <p:spPr bwMode="auto">
            <a:xfrm>
              <a:off x="4876800" y="40386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30775" name="Oval 3"/>
            <p:cNvSpPr>
              <a:spLocks noChangeArrowheads="1"/>
            </p:cNvSpPr>
            <p:nvPr/>
          </p:nvSpPr>
          <p:spPr bwMode="auto">
            <a:xfrm>
              <a:off x="3352800" y="1447800"/>
              <a:ext cx="457200" cy="533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6" name="Oval 3"/>
            <p:cNvSpPr>
              <a:spLocks noChangeArrowheads="1"/>
            </p:cNvSpPr>
            <p:nvPr/>
          </p:nvSpPr>
          <p:spPr bwMode="auto">
            <a:xfrm>
              <a:off x="3352800" y="3124200"/>
              <a:ext cx="457200" cy="533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7" name="Oval 3"/>
            <p:cNvSpPr>
              <a:spLocks noChangeArrowheads="1"/>
            </p:cNvSpPr>
            <p:nvPr/>
          </p:nvSpPr>
          <p:spPr bwMode="auto">
            <a:xfrm>
              <a:off x="6248400" y="2057400"/>
              <a:ext cx="457200" cy="533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" name="Straight Arrow Connector 45"/>
            <p:cNvCxnSpPr>
              <a:stCxn id="30777" idx="5"/>
            </p:cNvCxnSpPr>
            <p:nvPr/>
          </p:nvCxnSpPr>
          <p:spPr>
            <a:xfrm rot="16200000" flipH="1">
              <a:off x="6519069" y="2632869"/>
              <a:ext cx="458787" cy="2190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/>
            <p:cNvSpPr/>
            <p:nvPr/>
          </p:nvSpPr>
          <p:spPr>
            <a:xfrm>
              <a:off x="7010400" y="2895600"/>
              <a:ext cx="381000" cy="1219200"/>
            </a:xfrm>
            <a:prstGeom prst="arc">
              <a:avLst>
                <a:gd name="adj1" fmla="val 16200000"/>
                <a:gd name="adj2" fmla="val 490804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80" name="TextBox 48"/>
            <p:cNvSpPr txBox="1">
              <a:spLocks noChangeArrowheads="1"/>
            </p:cNvSpPr>
            <p:nvPr/>
          </p:nvSpPr>
          <p:spPr bwMode="auto">
            <a:xfrm>
              <a:off x="7010400" y="32766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∑</a:t>
              </a:r>
            </a:p>
          </p:txBody>
        </p:sp>
        <p:sp>
          <p:nvSpPr>
            <p:cNvPr id="30781" name="TextBox 50"/>
            <p:cNvSpPr txBox="1">
              <a:spLocks noChangeArrowheads="1"/>
            </p:cNvSpPr>
            <p:nvPr/>
          </p:nvSpPr>
          <p:spPr bwMode="auto">
            <a:xfrm>
              <a:off x="7467600" y="32766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53" name="Straight Arrow Connector 52"/>
            <p:cNvCxnSpPr>
              <a:stCxn id="30775" idx="5"/>
              <a:endCxn id="30799" idx="1"/>
            </p:cNvCxnSpPr>
            <p:nvPr/>
          </p:nvCxnSpPr>
          <p:spPr>
            <a:xfrm rot="16200000" flipH="1">
              <a:off x="3712369" y="1934369"/>
              <a:ext cx="328612" cy="266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0776" idx="5"/>
              <a:endCxn id="30793" idx="1"/>
            </p:cNvCxnSpPr>
            <p:nvPr/>
          </p:nvCxnSpPr>
          <p:spPr>
            <a:xfrm rot="16200000" flipH="1">
              <a:off x="3820319" y="3502819"/>
              <a:ext cx="252412" cy="40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84" name="TextBox 40"/>
            <p:cNvSpPr txBox="1">
              <a:spLocks noChangeArrowheads="1"/>
            </p:cNvSpPr>
            <p:nvPr/>
          </p:nvSpPr>
          <p:spPr bwMode="auto">
            <a:xfrm>
              <a:off x="3429000" y="1524000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0785" name="TextBox 40"/>
            <p:cNvSpPr txBox="1">
              <a:spLocks noChangeArrowheads="1"/>
            </p:cNvSpPr>
            <p:nvPr/>
          </p:nvSpPr>
          <p:spPr bwMode="auto">
            <a:xfrm>
              <a:off x="3429000" y="3200400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0786" name="TextBox 40"/>
            <p:cNvSpPr txBox="1">
              <a:spLocks noChangeArrowheads="1"/>
            </p:cNvSpPr>
            <p:nvPr/>
          </p:nvSpPr>
          <p:spPr bwMode="auto">
            <a:xfrm>
              <a:off x="6324600" y="2133600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0787" name="TextBox 36"/>
            <p:cNvSpPr txBox="1">
              <a:spLocks noChangeArrowheads="1"/>
            </p:cNvSpPr>
            <p:nvPr/>
          </p:nvSpPr>
          <p:spPr bwMode="auto">
            <a:xfrm>
              <a:off x="3962400" y="2160588"/>
              <a:ext cx="60960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V</a:t>
              </a:r>
              <a:r>
                <a:rPr lang="en-US" sz="1200" baseline="-25000"/>
                <a:t>01</a:t>
              </a:r>
              <a:endParaRPr lang="en-US" sz="1200"/>
            </a:p>
          </p:txBody>
        </p:sp>
        <p:sp>
          <p:nvSpPr>
            <p:cNvPr id="30788" name="TextBox 36"/>
            <p:cNvSpPr txBox="1">
              <a:spLocks noChangeArrowheads="1"/>
            </p:cNvSpPr>
            <p:nvPr/>
          </p:nvSpPr>
          <p:spPr bwMode="auto">
            <a:xfrm>
              <a:off x="4114800" y="3760788"/>
              <a:ext cx="60960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V</a:t>
              </a:r>
              <a:r>
                <a:rPr lang="en-US" sz="1200" baseline="-25000"/>
                <a:t>02</a:t>
              </a:r>
              <a:endParaRPr lang="en-US" sz="1200"/>
            </a:p>
          </p:txBody>
        </p:sp>
        <p:sp>
          <p:nvSpPr>
            <p:cNvPr id="30789" name="TextBox 37"/>
            <p:cNvSpPr txBox="1">
              <a:spLocks noChangeArrowheads="1"/>
            </p:cNvSpPr>
            <p:nvPr/>
          </p:nvSpPr>
          <p:spPr bwMode="auto">
            <a:xfrm>
              <a:off x="6781800" y="2922588"/>
              <a:ext cx="608013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W</a:t>
              </a:r>
              <a:r>
                <a:rPr lang="en-US" sz="1200" baseline="-25000"/>
                <a:t>01</a:t>
              </a:r>
              <a:endParaRPr lang="en-US" sz="1200"/>
            </a:p>
          </p:txBody>
        </p:sp>
      </p:grp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6096000" y="5029200"/>
          <a:ext cx="1600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sz="2400" b="1">
              <a:solidFill>
                <a:srgbClr val="FFFF00"/>
              </a:solidFill>
            </a:endParaRPr>
          </a:p>
        </p:txBody>
      </p:sp>
      <p:graphicFrame>
        <p:nvGraphicFramePr>
          <p:cNvPr id="5357" name="Group 237"/>
          <p:cNvGraphicFramePr>
            <a:graphicFrameLocks noGrp="1"/>
          </p:cNvGraphicFramePr>
          <p:nvPr>
            <p:ph sz="half" idx="1"/>
          </p:nvPr>
        </p:nvGraphicFramePr>
        <p:xfrm>
          <a:off x="0" y="2286000"/>
          <a:ext cx="9144000" cy="2103120"/>
        </p:xfrm>
        <a:graphic>
          <a:graphicData uri="http://schemas.openxmlformats.org/drawingml/2006/table">
            <a:tbl>
              <a:tblPr/>
              <a:tblGrid>
                <a:gridCol w="1003300"/>
                <a:gridCol w="903288"/>
                <a:gridCol w="904875"/>
                <a:gridCol w="998537"/>
                <a:gridCol w="809625"/>
                <a:gridCol w="1006475"/>
                <a:gridCol w="1001713"/>
                <a:gridCol w="687387"/>
                <a:gridCol w="838200"/>
                <a:gridCol w="9906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l-G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434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-.295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58" name="Group 238"/>
          <p:cNvGraphicFramePr>
            <a:graphicFrameLocks noGrp="1"/>
          </p:cNvGraphicFramePr>
          <p:nvPr>
            <p:ph sz="half" idx="2"/>
          </p:nvPr>
        </p:nvGraphicFramePr>
        <p:xfrm>
          <a:off x="304800" y="4419600"/>
          <a:ext cx="8305800" cy="2103120"/>
        </p:xfrm>
        <a:graphic>
          <a:graphicData uri="http://schemas.openxmlformats.org/drawingml/2006/table">
            <a:tbl>
              <a:tblPr/>
              <a:tblGrid>
                <a:gridCol w="1409700"/>
                <a:gridCol w="1598613"/>
                <a:gridCol w="1489075"/>
                <a:gridCol w="1089025"/>
                <a:gridCol w="1127125"/>
                <a:gridCol w="1592262"/>
              </a:tblGrid>
              <a:tr h="137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l-G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l-G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-0.502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-0.243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Example (XOR)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A5246-C1F0-458F-BA62-A9740D8E9C1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4"/>
          <p:cNvSpPr txBox="1">
            <a:spLocks noChangeArrowheads="1"/>
          </p:cNvSpPr>
          <p:nvPr/>
        </p:nvSpPr>
        <p:spPr bwMode="auto">
          <a:xfrm>
            <a:off x="1752600" y="4648200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53" name="Rectangle 9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3914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z</a:t>
            </a:r>
            <a:r>
              <a:rPr lang="en-US" b="1" baseline="-25000" smtClean="0"/>
              <a:t>in1</a:t>
            </a:r>
            <a:r>
              <a:rPr lang="en-US" b="1" smtClean="0"/>
              <a:t> = -.3(1) + .21(0) + .15(0) = -.3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z</a:t>
            </a:r>
            <a:r>
              <a:rPr lang="en-US" b="1" baseline="-25000" smtClean="0">
                <a:solidFill>
                  <a:srgbClr val="FF0000"/>
                </a:solidFill>
              </a:rPr>
              <a:t>1</a:t>
            </a:r>
            <a:r>
              <a:rPr lang="en-US" b="1" smtClean="0">
                <a:solidFill>
                  <a:srgbClr val="FF0000"/>
                </a:solidFill>
              </a:rPr>
              <a:t> = f(z</a:t>
            </a:r>
            <a:r>
              <a:rPr lang="en-US" b="1" baseline="-25000" smtClean="0">
                <a:solidFill>
                  <a:srgbClr val="FF0000"/>
                </a:solidFill>
              </a:rPr>
              <a:t>in1</a:t>
            </a:r>
            <a:r>
              <a:rPr lang="en-US" b="1" smtClean="0">
                <a:solidFill>
                  <a:srgbClr val="FF0000"/>
                </a:solidFill>
              </a:rPr>
              <a:t>) = .43</a:t>
            </a:r>
            <a:endParaRPr lang="en-US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b="1" smtClean="0"/>
              <a:t>z</a:t>
            </a:r>
            <a:r>
              <a:rPr lang="en-US" b="1" baseline="-25000" smtClean="0"/>
              <a:t>in2</a:t>
            </a:r>
            <a:r>
              <a:rPr lang="en-US" b="1" smtClean="0"/>
              <a:t> = .25(1) -.4(0) + .1(0) = 0.25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z</a:t>
            </a:r>
            <a:r>
              <a:rPr lang="en-US" b="1" baseline="-25000" smtClean="0">
                <a:solidFill>
                  <a:srgbClr val="FF0000"/>
                </a:solidFill>
              </a:rPr>
              <a:t>2</a:t>
            </a:r>
            <a:r>
              <a:rPr lang="en-US" b="1" smtClean="0">
                <a:solidFill>
                  <a:srgbClr val="FF0000"/>
                </a:solidFill>
              </a:rPr>
              <a:t> = f(z</a:t>
            </a:r>
            <a:r>
              <a:rPr lang="en-US" b="1" baseline="-25000" smtClean="0">
                <a:solidFill>
                  <a:srgbClr val="FF0000"/>
                </a:solidFill>
              </a:rPr>
              <a:t>in2</a:t>
            </a:r>
            <a:r>
              <a:rPr lang="en-US" b="1" smtClean="0">
                <a:solidFill>
                  <a:srgbClr val="FF0000"/>
                </a:solidFill>
              </a:rPr>
              <a:t>) = .56</a:t>
            </a:r>
            <a:endParaRPr lang="en-US" smtClean="0">
              <a:solidFill>
                <a:srgbClr val="FF0000"/>
              </a:solidFill>
            </a:endParaRPr>
          </a:p>
          <a:p>
            <a:pPr eaLnBrk="1" hangingPunct="1"/>
            <a:endParaRPr lang="en-US" smtClean="0">
              <a:solidFill>
                <a:srgbClr val="FFFF00"/>
              </a:solidFill>
            </a:endParaRPr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762000" y="4800600"/>
            <a:ext cx="7391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/>
              <a:t>y</a:t>
            </a:r>
            <a:r>
              <a:rPr lang="en-US" sz="3200" b="1" baseline="-25000"/>
              <a:t>in1</a:t>
            </a:r>
            <a:r>
              <a:rPr lang="en-US" sz="3200" b="1"/>
              <a:t> = -.4(1) - .2(.43)+.3(.56) = -.318</a:t>
            </a:r>
            <a:endParaRPr lang="en-US" sz="3200"/>
          </a:p>
          <a:p>
            <a:pPr marL="342900" indent="-342900">
              <a:spcBef>
                <a:spcPct val="20000"/>
              </a:spcBef>
            </a:pPr>
            <a:r>
              <a:rPr lang="en-US" sz="3200" b="1">
                <a:solidFill>
                  <a:srgbClr val="FF0000"/>
                </a:solidFill>
              </a:rPr>
              <a:t>y</a:t>
            </a:r>
            <a:r>
              <a:rPr lang="en-US" sz="3200" b="1" baseline="-25000">
                <a:solidFill>
                  <a:srgbClr val="FF0000"/>
                </a:solidFill>
              </a:rPr>
              <a:t>1</a:t>
            </a:r>
            <a:r>
              <a:rPr lang="en-US" sz="3200" b="1">
                <a:solidFill>
                  <a:srgbClr val="FF0000"/>
                </a:solidFill>
              </a:rPr>
              <a:t> = f(y</a:t>
            </a:r>
            <a:r>
              <a:rPr lang="en-US" sz="3200" b="1" baseline="-25000">
                <a:solidFill>
                  <a:srgbClr val="FF0000"/>
                </a:solidFill>
              </a:rPr>
              <a:t>in1</a:t>
            </a:r>
            <a:r>
              <a:rPr lang="en-US" sz="3200" b="1">
                <a:solidFill>
                  <a:srgbClr val="FF0000"/>
                </a:solidFill>
              </a:rPr>
              <a:t>)= 0.42</a:t>
            </a:r>
            <a:endParaRPr lang="en-US" sz="320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6155" name="Rectangle 4"/>
          <p:cNvSpPr>
            <a:spLocks noChangeArrowheads="1"/>
          </p:cNvSpPr>
          <p:nvPr/>
        </p:nvSpPr>
        <p:spPr bwMode="auto">
          <a:xfrm>
            <a:off x="2438400" y="457200"/>
            <a:ext cx="419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Example (XOR)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66BF5-A52A-482E-854D-BFD4620C035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400800" y="1371600"/>
          <a:ext cx="2743200" cy="914400"/>
        </p:xfrm>
        <a:graphic>
          <a:graphicData uri="http://schemas.openxmlformats.org/presentationml/2006/ole">
            <p:oleObj spid="_x0000_s28674" name="Equation" r:id="rId4" imgW="1295280" imgH="43164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386513" y="2286000"/>
          <a:ext cx="2757487" cy="685800"/>
        </p:xfrm>
        <a:graphic>
          <a:graphicData uri="http://schemas.openxmlformats.org/presentationml/2006/ole">
            <p:oleObj spid="_x0000_s28675" name="Equation" r:id="rId5" imgW="927000" imgH="24120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407150" y="4013200"/>
          <a:ext cx="2736850" cy="863600"/>
        </p:xfrm>
        <a:graphic>
          <a:graphicData uri="http://schemas.openxmlformats.org/presentationml/2006/ole">
            <p:oleObj spid="_x0000_s28676" name="Equation" r:id="rId6" imgW="1447560" imgH="45720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5257800" y="5562600"/>
          <a:ext cx="2859088" cy="685800"/>
        </p:xfrm>
        <a:graphic>
          <a:graphicData uri="http://schemas.openxmlformats.org/presentationml/2006/ole">
            <p:oleObj spid="_x0000_s28677" name="Equation" r:id="rId7" imgW="952200" imgH="228600" progId="Equation.3">
              <p:embed/>
            </p:oleObj>
          </a:graphicData>
        </a:graphic>
      </p:graphicFrame>
      <p:graphicFrame>
        <p:nvGraphicFramePr>
          <p:cNvPr id="6150" name="Object 12"/>
          <p:cNvGraphicFramePr>
            <a:graphicFrameLocks noChangeAspect="1"/>
          </p:cNvGraphicFramePr>
          <p:nvPr/>
        </p:nvGraphicFramePr>
        <p:xfrm>
          <a:off x="6400800" y="2971800"/>
          <a:ext cx="889000" cy="393700"/>
        </p:xfrm>
        <a:graphic>
          <a:graphicData uri="http://schemas.openxmlformats.org/presentationml/2006/ole">
            <p:oleObj spid="_x0000_s28678" name="Equation" r:id="rId8" imgW="888840" imgH="393480" progId="Equation.3">
              <p:embed/>
            </p:oleObj>
          </a:graphicData>
        </a:graphic>
      </p:graphicFrame>
      <p:graphicFrame>
        <p:nvGraphicFramePr>
          <p:cNvPr id="6151" name="Object 13"/>
          <p:cNvGraphicFramePr>
            <a:graphicFrameLocks noChangeAspect="1"/>
          </p:cNvGraphicFramePr>
          <p:nvPr/>
        </p:nvGraphicFramePr>
        <p:xfrm>
          <a:off x="5181600" y="6248400"/>
          <a:ext cx="889000" cy="393700"/>
        </p:xfrm>
        <a:graphic>
          <a:graphicData uri="http://schemas.openxmlformats.org/presentationml/2006/ole">
            <p:oleObj spid="_x0000_s28679" name="Equation" r:id="rId9" imgW="888840" imgH="393480" progId="Equation.3">
              <p:embed/>
            </p:oleObj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0" y="0"/>
          <a:ext cx="152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465"/>
          <p:cNvSpPr txBox="1">
            <a:spLocks noChangeArrowheads="1"/>
          </p:cNvSpPr>
          <p:nvPr/>
        </p:nvSpPr>
        <p:spPr bwMode="auto">
          <a:xfrm>
            <a:off x="1066800" y="1219200"/>
            <a:ext cx="708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457200" y="1600200"/>
          <a:ext cx="4038600" cy="4524375"/>
        </p:xfrm>
        <a:graphic>
          <a:graphicData uri="http://schemas.openxmlformats.org/presentationml/2006/ole">
            <p:oleObj spid="_x0000_s29698" name="Chart" r:id="rId3" imgW="4038752" imgH="4524432" progId="MSGraph.Chart.8">
              <p:embed followColorScheme="full"/>
            </p:oleObj>
          </a:graphicData>
        </a:graphic>
      </p:graphicFrame>
      <p:sp>
        <p:nvSpPr>
          <p:cNvPr id="7175" name="Rectangle 668"/>
          <p:cNvSpPr>
            <a:spLocks noGrp="1" noChangeArrowheads="1"/>
          </p:cNvSpPr>
          <p:nvPr>
            <p:ph sz="half" idx="2"/>
          </p:nvPr>
        </p:nvSpPr>
        <p:spPr>
          <a:xfrm>
            <a:off x="533400" y="1219200"/>
            <a:ext cx="8077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δ</a:t>
            </a:r>
            <a:r>
              <a:rPr lang="en-US" baseline="-25000" smtClean="0"/>
              <a:t>1</a:t>
            </a:r>
            <a:r>
              <a:rPr lang="en-US" smtClean="0"/>
              <a:t> = (t</a:t>
            </a:r>
            <a:r>
              <a:rPr lang="en-US" baseline="-25000" smtClean="0"/>
              <a:t>1</a:t>
            </a:r>
            <a:r>
              <a:rPr lang="en-US" smtClean="0"/>
              <a:t> – y</a:t>
            </a:r>
            <a:r>
              <a:rPr lang="en-US" baseline="-25000" smtClean="0"/>
              <a:t>1</a:t>
            </a:r>
            <a:r>
              <a:rPr lang="en-US" smtClean="0"/>
              <a:t> )f’(y</a:t>
            </a:r>
            <a:r>
              <a:rPr lang="en-US" baseline="-25000" smtClean="0"/>
              <a:t>in1 </a:t>
            </a:r>
            <a:r>
              <a:rPr lang="en-US" smtClean="0"/>
              <a:t>)</a:t>
            </a:r>
          </a:p>
          <a:p>
            <a:pPr eaLnBrk="1" hangingPunct="1">
              <a:buFontTx/>
              <a:buNone/>
            </a:pPr>
            <a:r>
              <a:rPr lang="en-US" smtClean="0"/>
              <a:t>     =(t</a:t>
            </a:r>
            <a:r>
              <a:rPr lang="en-US" baseline="-25000" smtClean="0"/>
              <a:t>1</a:t>
            </a:r>
            <a:r>
              <a:rPr lang="en-US" smtClean="0"/>
              <a:t> – y</a:t>
            </a:r>
            <a:r>
              <a:rPr lang="en-US" baseline="-25000" smtClean="0"/>
              <a:t>1</a:t>
            </a:r>
            <a:r>
              <a:rPr lang="en-US" smtClean="0"/>
              <a:t> )f(y</a:t>
            </a:r>
            <a:r>
              <a:rPr lang="en-US" baseline="-25000" smtClean="0"/>
              <a:t>in1</a:t>
            </a:r>
            <a:r>
              <a:rPr lang="en-US" smtClean="0"/>
              <a:t> )[1- f(y</a:t>
            </a:r>
            <a:r>
              <a:rPr lang="en-US" baseline="-25000" smtClean="0"/>
              <a:t>in1</a:t>
            </a:r>
            <a:r>
              <a:rPr lang="en-US" smtClean="0"/>
              <a:t> )]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δ</a:t>
            </a:r>
            <a:r>
              <a:rPr lang="en-US" baseline="-25000" smtClean="0">
                <a:solidFill>
                  <a:srgbClr val="FF0000"/>
                </a:solidFill>
              </a:rPr>
              <a:t>1</a:t>
            </a:r>
            <a:r>
              <a:rPr lang="en-US" smtClean="0">
                <a:solidFill>
                  <a:srgbClr val="FF0000"/>
                </a:solidFill>
              </a:rPr>
              <a:t> = (0 – .42).42[1-.42] = -0.102    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l-GR" smtClean="0"/>
              <a:t>Δ</a:t>
            </a:r>
            <a:r>
              <a:rPr lang="en-US" smtClean="0"/>
              <a:t>W</a:t>
            </a:r>
            <a:r>
              <a:rPr lang="en-US" baseline="-25000" smtClean="0"/>
              <a:t>01 </a:t>
            </a:r>
            <a:r>
              <a:rPr lang="en-US" smtClean="0"/>
              <a:t> = -0.102x 1 = -0.102</a:t>
            </a:r>
          </a:p>
          <a:p>
            <a:pPr eaLnBrk="1" hangingPunct="1">
              <a:buFontTx/>
              <a:buNone/>
            </a:pPr>
            <a:r>
              <a:rPr lang="el-GR" smtClean="0"/>
              <a:t>Δ</a:t>
            </a:r>
            <a:r>
              <a:rPr lang="en-US" smtClean="0"/>
              <a:t>W</a:t>
            </a:r>
            <a:r>
              <a:rPr lang="en-US" baseline="-25000" smtClean="0"/>
              <a:t>11 </a:t>
            </a:r>
            <a:r>
              <a:rPr lang="en-US" smtClean="0"/>
              <a:t> = -0.102x 0.43 = -0.04386</a:t>
            </a:r>
          </a:p>
          <a:p>
            <a:pPr eaLnBrk="1" hangingPunct="1">
              <a:buFont typeface="Arial" charset="0"/>
              <a:buNone/>
            </a:pPr>
            <a:r>
              <a:rPr lang="el-GR" smtClean="0"/>
              <a:t>Δ</a:t>
            </a:r>
            <a:r>
              <a:rPr lang="en-US" smtClean="0"/>
              <a:t>W</a:t>
            </a:r>
            <a:r>
              <a:rPr lang="en-US" baseline="-25000" smtClean="0"/>
              <a:t>21 </a:t>
            </a:r>
            <a:r>
              <a:rPr lang="en-US" smtClean="0"/>
              <a:t> = -0.102x 0.56 = -0.05712</a:t>
            </a:r>
            <a:endParaRPr lang="en-US" smtClean="0">
              <a:solidFill>
                <a:srgbClr val="FFFF00"/>
              </a:solidFill>
            </a:endParaRPr>
          </a:p>
          <a:p>
            <a:pPr eaLnBrk="1" hangingPunct="1"/>
            <a:endParaRPr 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Example (XOR)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DA6EA-04A5-4B98-B285-E3CA3839B0F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5410200" y="1219200"/>
          <a:ext cx="3467100" cy="533400"/>
        </p:xfrm>
        <a:graphic>
          <a:graphicData uri="http://schemas.openxmlformats.org/presentationml/2006/ole">
            <p:oleObj spid="_x0000_s29699" name="Equation" r:id="rId4" imgW="1485720" imgH="228600" progId="Equation.3">
              <p:embed/>
            </p:oleObj>
          </a:graphicData>
        </a:graphic>
      </p:graphicFrame>
      <p:graphicFrame>
        <p:nvGraphicFramePr>
          <p:cNvPr id="7172" name="Object 9"/>
          <p:cNvGraphicFramePr>
            <a:graphicFrameLocks noChangeAspect="1"/>
          </p:cNvGraphicFramePr>
          <p:nvPr/>
        </p:nvGraphicFramePr>
        <p:xfrm>
          <a:off x="6934200" y="3733800"/>
          <a:ext cx="1852613" cy="533400"/>
        </p:xfrm>
        <a:graphic>
          <a:graphicData uri="http://schemas.openxmlformats.org/presentationml/2006/ole">
            <p:oleObj spid="_x0000_s29700" name="Equation" r:id="rId5" imgW="838080" imgH="24120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7059613" y="3062288"/>
          <a:ext cx="1601787" cy="504825"/>
        </p:xfrm>
        <a:graphic>
          <a:graphicData uri="http://schemas.openxmlformats.org/presentationml/2006/ole">
            <p:oleObj spid="_x0000_s29701" name="Equation" r:id="rId6" imgW="723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Example (XOR) </a:t>
            </a:r>
            <a:br>
              <a:rPr lang="en-US" smtClean="0"/>
            </a:br>
            <a:endParaRPr lang="en-US" smtClean="0"/>
          </a:p>
        </p:txBody>
      </p:sp>
      <p:sp>
        <p:nvSpPr>
          <p:cNvPr id="8199" name="TextBox 4"/>
          <p:cNvSpPr txBox="1">
            <a:spLocks noChangeArrowheads="1"/>
          </p:cNvSpPr>
          <p:nvPr/>
        </p:nvSpPr>
        <p:spPr bwMode="auto">
          <a:xfrm>
            <a:off x="609600" y="1066800"/>
            <a:ext cx="7239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δ</a:t>
            </a:r>
            <a:r>
              <a:rPr lang="en-US" sz="2800" baseline="-25000"/>
              <a:t>in1</a:t>
            </a:r>
            <a:r>
              <a:rPr lang="en-US" sz="2800" b="1"/>
              <a:t> = </a:t>
            </a:r>
            <a:r>
              <a:rPr lang="en-US" sz="2800"/>
              <a:t>δ</a:t>
            </a:r>
            <a:r>
              <a:rPr lang="en-US" sz="2800" baseline="-25000"/>
              <a:t>1</a:t>
            </a:r>
            <a:r>
              <a:rPr lang="en-US" sz="2800"/>
              <a:t> </a:t>
            </a:r>
            <a:r>
              <a:rPr lang="en-US" sz="2800" b="1"/>
              <a:t>w</a:t>
            </a:r>
            <a:r>
              <a:rPr lang="en-US" sz="2800" b="1" baseline="-25000"/>
              <a:t>11</a:t>
            </a:r>
            <a:r>
              <a:rPr lang="en-US" sz="2800" b="1"/>
              <a:t> = -.102(-.2) = .02</a:t>
            </a:r>
          </a:p>
          <a:p>
            <a:r>
              <a:rPr lang="en-US" sz="2800">
                <a:solidFill>
                  <a:srgbClr val="FF0000"/>
                </a:solidFill>
              </a:rPr>
              <a:t>δ</a:t>
            </a:r>
            <a:r>
              <a:rPr lang="en-US" sz="2800" baseline="-25000">
                <a:solidFill>
                  <a:srgbClr val="FF0000"/>
                </a:solidFill>
              </a:rPr>
              <a:t>1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b="1">
                <a:solidFill>
                  <a:srgbClr val="FF0000"/>
                </a:solidFill>
              </a:rPr>
              <a:t>= </a:t>
            </a:r>
            <a:r>
              <a:rPr lang="en-US" sz="2800">
                <a:solidFill>
                  <a:srgbClr val="FF0000"/>
                </a:solidFill>
              </a:rPr>
              <a:t>δ</a:t>
            </a:r>
            <a:r>
              <a:rPr lang="en-US" sz="2800" baseline="-25000">
                <a:solidFill>
                  <a:srgbClr val="FF0000"/>
                </a:solidFill>
              </a:rPr>
              <a:t>in1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b="1">
                <a:solidFill>
                  <a:srgbClr val="FF0000"/>
                </a:solidFill>
              </a:rPr>
              <a:t>f’(z</a:t>
            </a:r>
            <a:r>
              <a:rPr lang="en-US" sz="2800" b="1" baseline="-25000">
                <a:solidFill>
                  <a:srgbClr val="FF0000"/>
                </a:solidFill>
              </a:rPr>
              <a:t>in1</a:t>
            </a:r>
            <a:r>
              <a:rPr lang="en-US" sz="2800" b="1">
                <a:solidFill>
                  <a:srgbClr val="FF0000"/>
                </a:solidFill>
              </a:rPr>
              <a:t>) = .02(.43)(1-.43)= .005</a:t>
            </a:r>
          </a:p>
          <a:p>
            <a:endParaRPr lang="en-US" sz="2800"/>
          </a:p>
          <a:p>
            <a:r>
              <a:rPr lang="en-US" sz="2800"/>
              <a:t>δ</a:t>
            </a:r>
            <a:r>
              <a:rPr lang="en-US" sz="2800" baseline="-25000"/>
              <a:t>in2</a:t>
            </a:r>
            <a:r>
              <a:rPr lang="en-US" sz="2800" b="1"/>
              <a:t> = </a:t>
            </a:r>
            <a:r>
              <a:rPr lang="en-US" sz="2800"/>
              <a:t>δ</a:t>
            </a:r>
            <a:r>
              <a:rPr lang="en-US" sz="2800" baseline="-25000"/>
              <a:t>1</a:t>
            </a:r>
            <a:r>
              <a:rPr lang="en-US" sz="2800"/>
              <a:t> </a:t>
            </a:r>
            <a:r>
              <a:rPr lang="en-US" sz="2800" b="1"/>
              <a:t>w</a:t>
            </a:r>
            <a:r>
              <a:rPr lang="en-US" sz="2800" b="1" baseline="-25000"/>
              <a:t>21</a:t>
            </a:r>
            <a:r>
              <a:rPr lang="en-US" sz="2800" b="1"/>
              <a:t> = -.102(.3) = -.03</a:t>
            </a:r>
          </a:p>
          <a:p>
            <a:r>
              <a:rPr lang="en-US" sz="2800">
                <a:solidFill>
                  <a:srgbClr val="FF0000"/>
                </a:solidFill>
              </a:rPr>
              <a:t>δ</a:t>
            </a:r>
            <a:r>
              <a:rPr lang="en-US" sz="2800" baseline="-25000">
                <a:solidFill>
                  <a:srgbClr val="FF0000"/>
                </a:solidFill>
              </a:rPr>
              <a:t>2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b="1">
                <a:solidFill>
                  <a:srgbClr val="FF0000"/>
                </a:solidFill>
              </a:rPr>
              <a:t>= </a:t>
            </a:r>
            <a:r>
              <a:rPr lang="en-US" sz="2800">
                <a:solidFill>
                  <a:srgbClr val="FF0000"/>
                </a:solidFill>
              </a:rPr>
              <a:t>δ</a:t>
            </a:r>
            <a:r>
              <a:rPr lang="en-US" sz="2800" baseline="-25000">
                <a:solidFill>
                  <a:srgbClr val="FF0000"/>
                </a:solidFill>
              </a:rPr>
              <a:t>in2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b="1">
                <a:solidFill>
                  <a:srgbClr val="FF0000"/>
                </a:solidFill>
              </a:rPr>
              <a:t>f’(z</a:t>
            </a:r>
            <a:r>
              <a:rPr lang="en-US" sz="2800" b="1" baseline="-25000">
                <a:solidFill>
                  <a:srgbClr val="FF0000"/>
                </a:solidFill>
              </a:rPr>
              <a:t>in2</a:t>
            </a:r>
            <a:r>
              <a:rPr lang="en-US" sz="2800" b="1">
                <a:solidFill>
                  <a:srgbClr val="FF0000"/>
                </a:solidFill>
              </a:rPr>
              <a:t>) = -.03(.56)(1-.56)= -.007</a:t>
            </a:r>
          </a:p>
          <a:p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E79076-BA11-47BB-8F50-267DD5601AE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24400"/>
          <a:ext cx="8610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01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= 0.005   x 1    = </a:t>
                      </a:r>
                      <a:r>
                        <a:rPr lang="en-US" sz="24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0.005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= 0.005   x 0.0 = 0.0</a:t>
                      </a:r>
                    </a:p>
                    <a:p>
                      <a:pPr eaLnBrk="1" hangingPunct="1">
                        <a:buFont typeface="Arial" charset="0"/>
                        <a:buNone/>
                      </a:pPr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= 0.005  x 0.0  = 0.0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02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= -0.007   x 1    = </a:t>
                      </a:r>
                      <a:r>
                        <a:rPr lang="en-US" sz="24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0.007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= -0.007   x 0.0 = 0.0</a:t>
                      </a:r>
                    </a:p>
                    <a:p>
                      <a:pPr eaLnBrk="1" hangingPunct="1">
                        <a:buFont typeface="Arial" charset="0"/>
                        <a:buNone/>
                      </a:pPr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= -0.007  x 0.0  = 0.0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7086600" y="914400"/>
          <a:ext cx="1828800" cy="706438"/>
        </p:xfrm>
        <a:graphic>
          <a:graphicData uri="http://schemas.openxmlformats.org/presentationml/2006/ole">
            <p:oleObj spid="_x0000_s30722" name="Equation" r:id="rId3" imgW="1117440" imgH="431640" progId="Equation.3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6569075" y="1981200"/>
          <a:ext cx="2574925" cy="457200"/>
        </p:xfrm>
        <a:graphic>
          <a:graphicData uri="http://schemas.openxmlformats.org/presentationml/2006/ole">
            <p:oleObj spid="_x0000_s30723" name="Equation" r:id="rId4" imgW="1358640" imgH="241200" progId="Equation.3">
              <p:embed/>
            </p:oleObj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7620000" y="3962400"/>
          <a:ext cx="1295400" cy="409575"/>
        </p:xfrm>
        <a:graphic>
          <a:graphicData uri="http://schemas.openxmlformats.org/presentationml/2006/ole">
            <p:oleObj spid="_x0000_s30724" name="Equation" r:id="rId5" imgW="761760" imgH="241200" progId="Equation.3">
              <p:embed/>
            </p:oleObj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7772400" y="3276600"/>
          <a:ext cx="1103313" cy="381000"/>
        </p:xfrm>
        <a:graphic>
          <a:graphicData uri="http://schemas.openxmlformats.org/presentationml/2006/ole">
            <p:oleObj spid="_x0000_s30725" name="Equation" r:id="rId6" imgW="6984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Example (XOR) </a:t>
            </a:r>
            <a:br>
              <a:rPr lang="en-US" smtClean="0"/>
            </a:br>
            <a:endParaRPr lang="en-US" smtClean="0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609600" y="1066800"/>
            <a:ext cx="72390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 b="1">
              <a:solidFill>
                <a:srgbClr val="FF0000"/>
              </a:solidFill>
            </a:endParaRPr>
          </a:p>
          <a:p>
            <a:r>
              <a:rPr lang="en-US" sz="2800"/>
              <a:t>W</a:t>
            </a:r>
            <a:r>
              <a:rPr lang="en-US" sz="2800" baseline="-25000"/>
              <a:t>01 </a:t>
            </a:r>
            <a:r>
              <a:rPr lang="en-US" sz="2800"/>
              <a:t> (new) =  -0.4 + (-0.102) = </a:t>
            </a:r>
            <a:r>
              <a:rPr lang="en-US" sz="2800">
                <a:solidFill>
                  <a:srgbClr val="FF0000"/>
                </a:solidFill>
              </a:rPr>
              <a:t>-0.502</a:t>
            </a:r>
            <a:endParaRPr lang="en-US" sz="2800"/>
          </a:p>
          <a:p>
            <a:r>
              <a:rPr lang="en-US" sz="2800"/>
              <a:t> W</a:t>
            </a:r>
            <a:r>
              <a:rPr lang="en-US" sz="2800" baseline="-25000"/>
              <a:t>11 </a:t>
            </a:r>
            <a:r>
              <a:rPr lang="en-US" sz="2800"/>
              <a:t> (new) =  -.2 + (-0.04386) = </a:t>
            </a:r>
            <a:r>
              <a:rPr lang="en-US" sz="2800">
                <a:solidFill>
                  <a:srgbClr val="FF0000"/>
                </a:solidFill>
              </a:rPr>
              <a:t>-0.243</a:t>
            </a:r>
          </a:p>
          <a:p>
            <a:r>
              <a:rPr lang="en-US" sz="2800"/>
              <a:t> W</a:t>
            </a:r>
            <a:r>
              <a:rPr lang="en-US" sz="2800" baseline="-25000"/>
              <a:t>21 </a:t>
            </a:r>
            <a:r>
              <a:rPr lang="en-US" sz="2800"/>
              <a:t> (new) =  -.3 + (-0.05712) = </a:t>
            </a:r>
            <a:r>
              <a:rPr lang="en-US" sz="2800">
                <a:solidFill>
                  <a:srgbClr val="FF0000"/>
                </a:solidFill>
              </a:rPr>
              <a:t>0.243</a:t>
            </a:r>
            <a:endParaRPr lang="en-US" sz="2800"/>
          </a:p>
          <a:p>
            <a:pPr>
              <a:buFont typeface="Arial" charset="0"/>
              <a:buNone/>
            </a:pPr>
            <a:endParaRPr lang="en-US" sz="2800"/>
          </a:p>
          <a:p>
            <a:pPr>
              <a:buFont typeface="Arial" charset="0"/>
              <a:buNone/>
            </a:pPr>
            <a:endParaRPr lang="en-US" sz="2800"/>
          </a:p>
          <a:p>
            <a:r>
              <a:rPr lang="en-US" sz="2800"/>
              <a:t> V</a:t>
            </a:r>
            <a:r>
              <a:rPr lang="en-US" sz="2800" baseline="-25000"/>
              <a:t>01 </a:t>
            </a:r>
            <a:r>
              <a:rPr lang="en-US" sz="2800"/>
              <a:t> (new) =  -0.3 + (0.005) = </a:t>
            </a:r>
            <a:r>
              <a:rPr lang="en-US" sz="2800">
                <a:solidFill>
                  <a:srgbClr val="FF0000"/>
                </a:solidFill>
              </a:rPr>
              <a:t>-0.295</a:t>
            </a:r>
            <a:endParaRPr lang="en-US" sz="2800"/>
          </a:p>
          <a:p>
            <a:r>
              <a:rPr lang="en-US" sz="2800"/>
              <a:t> V</a:t>
            </a:r>
            <a:r>
              <a:rPr lang="en-US" sz="2800" baseline="-25000"/>
              <a:t>11 </a:t>
            </a:r>
            <a:r>
              <a:rPr lang="en-US" sz="2800"/>
              <a:t> (new) =  0.21 + (0.0) =  0.21</a:t>
            </a:r>
          </a:p>
          <a:p>
            <a:r>
              <a:rPr lang="en-US" sz="2800"/>
              <a:t> V</a:t>
            </a:r>
            <a:r>
              <a:rPr lang="en-US" sz="2800" baseline="-25000"/>
              <a:t>21 </a:t>
            </a:r>
            <a:r>
              <a:rPr lang="en-US" sz="2800"/>
              <a:t> (new) =  0.15 + (0.0) =  0.15</a:t>
            </a:r>
          </a:p>
          <a:p>
            <a:endParaRPr lang="en-US" sz="2800">
              <a:solidFill>
                <a:srgbClr val="FF0000"/>
              </a:solidFill>
            </a:endParaRPr>
          </a:p>
          <a:p>
            <a:r>
              <a:rPr lang="en-US" sz="2800"/>
              <a:t>V</a:t>
            </a:r>
            <a:r>
              <a:rPr lang="en-US" sz="2800" baseline="-25000"/>
              <a:t>02 </a:t>
            </a:r>
            <a:r>
              <a:rPr lang="en-US" sz="2800"/>
              <a:t> (new) =  0.25 + (-0.007) = </a:t>
            </a:r>
            <a:r>
              <a:rPr lang="en-US" sz="2800">
                <a:solidFill>
                  <a:srgbClr val="FF0000"/>
                </a:solidFill>
              </a:rPr>
              <a:t>0.243</a:t>
            </a:r>
            <a:endParaRPr lang="en-US" sz="2800"/>
          </a:p>
          <a:p>
            <a:r>
              <a:rPr lang="en-US" sz="2800"/>
              <a:t> V</a:t>
            </a:r>
            <a:r>
              <a:rPr lang="en-US" sz="2800" baseline="-25000"/>
              <a:t>12 </a:t>
            </a:r>
            <a:r>
              <a:rPr lang="en-US" sz="2800"/>
              <a:t> (new) =  -0.4 + (0.0) = -0.4</a:t>
            </a:r>
          </a:p>
          <a:p>
            <a:r>
              <a:rPr lang="en-US" sz="2800"/>
              <a:t> V</a:t>
            </a:r>
            <a:r>
              <a:rPr lang="en-US" sz="2800" baseline="-25000"/>
              <a:t>22 </a:t>
            </a:r>
            <a:r>
              <a:rPr lang="en-US" sz="2800"/>
              <a:t> (new) =  0.1 + (0.0)  = 0.1</a:t>
            </a:r>
          </a:p>
          <a:p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CA6FA-A4B2-408D-A8C0-00D568FC057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5867400" y="1066800"/>
          <a:ext cx="3200400" cy="457200"/>
        </p:xfrm>
        <a:graphic>
          <a:graphicData uri="http://schemas.openxmlformats.org/presentationml/2006/ole">
            <p:oleObj spid="_x0000_s31746" name="Equation" r:id="rId4" imgW="1688760" imgH="241200" progId="Equation.3">
              <p:embed/>
            </p:oleObj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6248400" y="2971800"/>
          <a:ext cx="2814638" cy="457200"/>
        </p:xfrm>
        <a:graphic>
          <a:graphicData uri="http://schemas.openxmlformats.org/presentationml/2006/ole">
            <p:oleObj spid="_x0000_s31747" name="Equation" r:id="rId5" imgW="14857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Learning in ANN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619729"/>
            <a:ext cx="8382000" cy="5127581"/>
          </a:xfrm>
        </p:spPr>
      </p:pic>
      <p:sp>
        <p:nvSpPr>
          <p:cNvPr id="5" name="Oval 4"/>
          <p:cNvSpPr/>
          <p:nvPr/>
        </p:nvSpPr>
        <p:spPr>
          <a:xfrm>
            <a:off x="5181600" y="5334000"/>
            <a:ext cx="3352800" cy="1143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in ANN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1" y="1782229"/>
            <a:ext cx="7048920" cy="48727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for ANN</a:t>
            </a:r>
            <a:endParaRPr lang="en-US" dirty="0"/>
          </a:p>
        </p:txBody>
      </p:sp>
      <p:sp>
        <p:nvSpPr>
          <p:cNvPr id="4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>
                <a:solidFill>
                  <a:srgbClr val="00B050"/>
                </a:solidFill>
              </a:rPr>
              <a:t>Epoch</a:t>
            </a:r>
          </a:p>
          <a:p>
            <a:pPr>
              <a:buFontTx/>
              <a:buNone/>
            </a:pPr>
            <a:r>
              <a:rPr lang="en-US" sz="2800" dirty="0"/>
              <a:t>Presentation of the entire training set to the neural network (for and </a:t>
            </a:r>
            <a:r>
              <a:rPr lang="en-US" sz="2800" dirty="0">
                <a:solidFill>
                  <a:srgbClr val="FF0000"/>
                </a:solidFill>
              </a:rPr>
              <a:t>[0,0], [0,1],[1,0],[1,1]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>
                <a:solidFill>
                  <a:srgbClr val="00B050"/>
                </a:solidFill>
              </a:rPr>
              <a:t>Error</a:t>
            </a:r>
          </a:p>
          <a:p>
            <a:pPr>
              <a:buFontTx/>
              <a:buNone/>
            </a:pPr>
            <a:r>
              <a:rPr lang="en-US" sz="2800" dirty="0"/>
              <a:t>The error value is the amount by which the value </a:t>
            </a:r>
            <a:r>
              <a:rPr lang="en-US" sz="2800" dirty="0">
                <a:solidFill>
                  <a:srgbClr val="FF0000"/>
                </a:solidFill>
              </a:rPr>
              <a:t>output </a:t>
            </a:r>
            <a:r>
              <a:rPr lang="en-US" sz="2800" dirty="0"/>
              <a:t>by the network </a:t>
            </a:r>
            <a:r>
              <a:rPr lang="en-US" sz="2800" dirty="0">
                <a:solidFill>
                  <a:srgbClr val="FF0000"/>
                </a:solidFill>
              </a:rPr>
              <a:t>differs</a:t>
            </a:r>
            <a:r>
              <a:rPr lang="en-US" sz="2800" dirty="0"/>
              <a:t> from the </a:t>
            </a:r>
            <a:r>
              <a:rPr lang="en-US" sz="2800" dirty="0">
                <a:solidFill>
                  <a:srgbClr val="FF0000"/>
                </a:solidFill>
              </a:rPr>
              <a:t>target</a:t>
            </a:r>
            <a:r>
              <a:rPr lang="en-US" sz="2800" dirty="0"/>
              <a:t> value. For example if we required the network to output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 and it out a </a:t>
            </a:r>
            <a:r>
              <a:rPr lang="en-US" sz="2800" dirty="0">
                <a:solidFill>
                  <a:srgbClr val="FF0000"/>
                </a:solidFill>
              </a:rPr>
              <a:t>1 then the error =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for ANN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676400"/>
            <a:ext cx="8382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 value: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When training the net is required to provide with the desired output as well as input. In case of AND function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 value will be 1 for [1,1]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(y):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output value from the neuron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Inputs being presented to the neuron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Weight from the input neuron to the output neuron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LR: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learning rate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 This dictates how quickly the network converge. It is set by a matter of experimentation. It is typically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53075" y="1447800"/>
            <a:ext cx="3352800" cy="5181600"/>
          </a:xfrm>
          <a:prstGeom prst="rect">
            <a:avLst/>
          </a:prstGeom>
        </p:spPr>
      </p:pic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58800" y="1447800"/>
            <a:ext cx="3352800" cy="5257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Boundary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2971800"/>
            <a:ext cx="8001000" cy="3048000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685800" y="1524000"/>
            <a:ext cx="777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Divide feature space by drawing a hyper-plane across it. 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2182254">
            <a:off x="5244579" y="3988399"/>
            <a:ext cx="19050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1933</Words>
  <Application>Microsoft Office PowerPoint</Application>
  <PresentationFormat>On-screen Show (4:3)</PresentationFormat>
  <Paragraphs>928</Paragraphs>
  <Slides>37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Equation</vt:lpstr>
      <vt:lpstr>Chart</vt:lpstr>
      <vt:lpstr>Artificial Neural Networks </vt:lpstr>
      <vt:lpstr>Do we want computer to get confused? </vt:lpstr>
      <vt:lpstr>Artificial neural networks</vt:lpstr>
      <vt:lpstr>Simple Learning in ANN</vt:lpstr>
      <vt:lpstr>Training in ANN</vt:lpstr>
      <vt:lpstr>Notation for ANN</vt:lpstr>
      <vt:lpstr>Notation for ANN</vt:lpstr>
      <vt:lpstr>Activation Function</vt:lpstr>
      <vt:lpstr>Decision Boundary</vt:lpstr>
      <vt:lpstr>Decision Boundary</vt:lpstr>
      <vt:lpstr>Learning Steps</vt:lpstr>
      <vt:lpstr>Learning Algorithm</vt:lpstr>
      <vt:lpstr>Learning Algorithm Example</vt:lpstr>
      <vt:lpstr>Learning Algorithm Example</vt:lpstr>
      <vt:lpstr>Learning Algorithm Example</vt:lpstr>
      <vt:lpstr>Learning Algorithm Example</vt:lpstr>
      <vt:lpstr>Learning Algorithm Example</vt:lpstr>
      <vt:lpstr>Learning Algorithm Example</vt:lpstr>
      <vt:lpstr>Learning Algorithm Example</vt:lpstr>
      <vt:lpstr>Learning Algorithm Example</vt:lpstr>
      <vt:lpstr>Learning Algorithm Example</vt:lpstr>
      <vt:lpstr>Architechture</vt:lpstr>
      <vt:lpstr>Activation Function</vt:lpstr>
      <vt:lpstr>Algorithm</vt:lpstr>
      <vt:lpstr>Algorithm</vt:lpstr>
      <vt:lpstr>Algorithm</vt:lpstr>
      <vt:lpstr>Algorithm</vt:lpstr>
      <vt:lpstr>Algorithm</vt:lpstr>
      <vt:lpstr>Slide 29</vt:lpstr>
      <vt:lpstr>Example (XOR) </vt:lpstr>
      <vt:lpstr>XOR Architecture</vt:lpstr>
      <vt:lpstr>Slide 32</vt:lpstr>
      <vt:lpstr>Slide 33</vt:lpstr>
      <vt:lpstr>Slide 34</vt:lpstr>
      <vt:lpstr>Example (XOR)  </vt:lpstr>
      <vt:lpstr>Example (XOR)  </vt:lpstr>
      <vt:lpstr>Thank You</vt:lpstr>
    </vt:vector>
  </TitlesOfParts>
  <Company>CSEDU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 - Introduction -</dc:title>
  <dc:creator>Tareeq</dc:creator>
  <cp:lastModifiedBy>User</cp:lastModifiedBy>
  <cp:revision>249</cp:revision>
  <dcterms:created xsi:type="dcterms:W3CDTF">2011-06-29T01:53:03Z</dcterms:created>
  <dcterms:modified xsi:type="dcterms:W3CDTF">2016-05-15T05:11:45Z</dcterms:modified>
</cp:coreProperties>
</file>