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09FF"/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1:32:16.313"/>
    </inkml:context>
    <inkml:brush xml:id="br0">
      <inkml:brushProperty name="width" value="0.03528" units="cm"/>
      <inkml:brushProperty name="height" value="0.03528" units="cm"/>
      <inkml:brushProperty name="color" value="#E71224"/>
    </inkml:brush>
  </inkml:definitions>
  <inkml:trace contextRef="#ctx0" brushRef="#br0">1 1 24575,'22'35'0,"-20"-30"0,1 0 0,-1 0 0,1-1 0,0 1 0,0-1 0,0 0 0,6 6 0,31 28 0,40 48 0,-30-30 0,13 5 0,75 57 0,-137-117 0,209 191 0,-184-173 0,0-2 0,42 22 0,-28-17 0,57 35 0,66 36 0,-20-27 0,-121-56 0,0-1 0,0-1 0,1-1 0,32 5 0,46 15 0,-73-20 0,1-1 0,-1-1 0,1-2 0,0 0 0,48-4 0,-57 1 0,98 2 0,124-4 0,158-5 0,-273 8 0,72 5 0,109-19 0,-251 14 0,-19 0 0,1-1 0,67-10 0,-53 3 0,0 3 0,92 3 0,-74 1 0,-40-1 0,59-11 0,14-1 0,30 3 0,59 0 0,0-3 0,-85 13 0,141-16 0,164-22 0,-85 32 0,-32-21 0,-37 1 0,-176 10 0,11-1 0,168-3 0,-61-2 0,-54 4 0,97-1 0,-91-4 0,-122 17-1365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8T21:32:16.313"/>
    </inkml:context>
    <inkml:brush xml:id="br0">
      <inkml:brushProperty name="width" value="0.03528" units="cm"/>
      <inkml:brushProperty name="height" value="0.03528" units="cm"/>
      <inkml:brushProperty name="color" value="#E71224"/>
    </inkml:brush>
  </inkml:definitions>
  <inkml:trace contextRef="#ctx0" brushRef="#br0">1 1 24575,'22'35'0,"-20"-30"0,1 0 0,-1 0 0,1-1 0,0 1 0,0-1 0,0 0 0,6 6 0,31 28 0,40 48 0,-30-30 0,13 5 0,75 57 0,-137-117 0,209 191 0,-184-173 0,0-2 0,42 22 0,-28-17 0,57 35 0,66 36 0,-20-27 0,-121-56 0,0-1 0,0-1 0,1-1 0,32 5 0,46 15 0,-73-20 0,1-1 0,-1-1 0,1-2 0,0 0 0,48-4 0,-57 1 0,98 2 0,124-4 0,158-5 0,-273 8 0,72 5 0,109-19 0,-251 14 0,-19 0 0,1-1 0,67-10 0,-53 3 0,0 3 0,92 3 0,-74 1 0,-40-1 0,59-11 0,14-1 0,30 3 0,59 0 0,0-3 0,-85 13 0,141-16 0,164-22 0,-85 32 0,-32-21 0,-37 1 0,-176 10 0,11-1 0,168-3 0,-61-2 0,-54 4 0,97-1 0,-91-4 0,-122 17-1365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3585-5464-4EDD-9FA0-1FB199E0AB99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C9A3-602F-4EF3-9868-8F62FD5D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0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3585-5464-4EDD-9FA0-1FB199E0AB99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C9A3-602F-4EF3-9868-8F62FD5D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2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3585-5464-4EDD-9FA0-1FB199E0AB99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C9A3-602F-4EF3-9868-8F62FD5D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3585-5464-4EDD-9FA0-1FB199E0AB99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C9A3-602F-4EF3-9868-8F62FD5D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6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3585-5464-4EDD-9FA0-1FB199E0AB99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C9A3-602F-4EF3-9868-8F62FD5D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7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3585-5464-4EDD-9FA0-1FB199E0AB99}" type="datetimeFigureOut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C9A3-602F-4EF3-9868-8F62FD5D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3585-5464-4EDD-9FA0-1FB199E0AB99}" type="datetimeFigureOut">
              <a:rPr lang="en-US" smtClean="0"/>
              <a:t>6/23/25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C9A3-602F-4EF3-9868-8F62FD5D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3585-5464-4EDD-9FA0-1FB199E0AB99}" type="datetimeFigureOut">
              <a:rPr lang="en-US" smtClean="0"/>
              <a:t>6/23/25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C9A3-602F-4EF3-9868-8F62FD5D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4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3585-5464-4EDD-9FA0-1FB199E0AB99}" type="datetimeFigureOut">
              <a:rPr lang="en-US" smtClean="0"/>
              <a:t>6/23/25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C9A3-602F-4EF3-9868-8F62FD5D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7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3585-5464-4EDD-9FA0-1FB199E0AB99}" type="datetimeFigureOut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C9A3-602F-4EF3-9868-8F62FD5D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3585-5464-4EDD-9FA0-1FB199E0AB99}" type="datetimeFigureOut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C9A3-602F-4EF3-9868-8F62FD5D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7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63585-5464-4EDD-9FA0-1FB199E0AB99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C9A3-602F-4EF3-9868-8F62FD5D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9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5DA5-4814-4829-8099-6511FAB54F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 detector XRD pattern acquisition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84BDB-5B6A-4A74-AD2B-289F06CC5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42272"/>
            <a:ext cx="6858000" cy="1315528"/>
          </a:xfrm>
        </p:spPr>
        <p:txBody>
          <a:bodyPr/>
          <a:lstStyle/>
          <a:p>
            <a:r>
              <a:rPr lang="en-US" dirty="0"/>
              <a:t>Monty Cosby</a:t>
            </a:r>
          </a:p>
        </p:txBody>
      </p:sp>
    </p:spTree>
    <p:extLst>
      <p:ext uri="{BB962C8B-B14F-4D97-AF65-F5344CB8AC3E}">
        <p14:creationId xmlns:p14="http://schemas.microsoft.com/office/powerpoint/2010/main" val="408435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A3B47CEE-CF17-46E3-90F6-295D224CB72F}"/>
              </a:ext>
            </a:extLst>
          </p:cNvPr>
          <p:cNvSpPr/>
          <p:nvPr/>
        </p:nvSpPr>
        <p:spPr>
          <a:xfrm>
            <a:off x="1251535" y="1364268"/>
            <a:ext cx="2286000" cy="228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75225E9-1C91-43F5-B340-B83F7A892C22}"/>
              </a:ext>
            </a:extLst>
          </p:cNvPr>
          <p:cNvSpPr/>
          <p:nvPr/>
        </p:nvSpPr>
        <p:spPr>
          <a:xfrm>
            <a:off x="1098817" y="2498644"/>
            <a:ext cx="2535731" cy="1239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773B65-7B20-4DC3-84F2-A3ED04125AE0}"/>
              </a:ext>
            </a:extLst>
          </p:cNvPr>
          <p:cNvCxnSpPr>
            <a:cxnSpLocks/>
          </p:cNvCxnSpPr>
          <p:nvPr/>
        </p:nvCxnSpPr>
        <p:spPr>
          <a:xfrm flipH="1" flipV="1">
            <a:off x="1421906" y="1920975"/>
            <a:ext cx="979478" cy="592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34C9E2-6102-4911-9D59-CA68FA743206}"/>
              </a:ext>
            </a:extLst>
          </p:cNvPr>
          <p:cNvCxnSpPr>
            <a:cxnSpLocks/>
          </p:cNvCxnSpPr>
          <p:nvPr/>
        </p:nvCxnSpPr>
        <p:spPr>
          <a:xfrm flipH="1" flipV="1">
            <a:off x="1598870" y="1675119"/>
            <a:ext cx="802514" cy="838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B5BAAAD-F9E9-447E-B285-B0C8BF7C230F}"/>
              </a:ext>
            </a:extLst>
          </p:cNvPr>
          <p:cNvCxnSpPr>
            <a:cxnSpLocks/>
          </p:cNvCxnSpPr>
          <p:nvPr/>
        </p:nvCxnSpPr>
        <p:spPr>
          <a:xfrm flipH="1" flipV="1">
            <a:off x="1907523" y="1459966"/>
            <a:ext cx="493861" cy="10532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E396F5-7316-4089-A4BE-121D07780BA3}"/>
              </a:ext>
            </a:extLst>
          </p:cNvPr>
          <p:cNvCxnSpPr>
            <a:cxnSpLocks/>
          </p:cNvCxnSpPr>
          <p:nvPr/>
        </p:nvCxnSpPr>
        <p:spPr>
          <a:xfrm flipH="1" flipV="1">
            <a:off x="2141945" y="1390810"/>
            <a:ext cx="259439" cy="1122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0A4DA6-DCE9-4A78-B1EC-B7171939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78" y="302928"/>
            <a:ext cx="7886700" cy="842572"/>
          </a:xfrm>
        </p:spPr>
        <p:txBody>
          <a:bodyPr>
            <a:normAutofit/>
          </a:bodyPr>
          <a:lstStyle/>
          <a:p>
            <a:r>
              <a:rPr lang="en-US" sz="3600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2818F-CCFA-4A16-9C0E-7616B5B24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9" y="1544128"/>
            <a:ext cx="4304582" cy="4839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Setup</a:t>
            </a:r>
          </a:p>
          <a:p>
            <a:r>
              <a:rPr lang="en-US" sz="2000" dirty="0"/>
              <a:t>2D area detector fixed at 15˚ </a:t>
            </a:r>
            <a:r>
              <a:rPr lang="en-US" sz="2000" i="1" dirty="0"/>
              <a:t>2</a:t>
            </a:r>
            <a:r>
              <a:rPr lang="el-GR" sz="2000" i="1" dirty="0"/>
              <a:t>θ</a:t>
            </a:r>
            <a:r>
              <a:rPr lang="en-US" sz="2000" i="1" dirty="0"/>
              <a:t> </a:t>
            </a:r>
            <a:r>
              <a:rPr lang="en-US" sz="2000" dirty="0"/>
              <a:t>below sample</a:t>
            </a:r>
          </a:p>
          <a:p>
            <a:r>
              <a:rPr lang="en-US" sz="2000" dirty="0"/>
              <a:t>Single crystal detector attached to goniometer</a:t>
            </a:r>
          </a:p>
          <a:p>
            <a:pPr marL="0" indent="0">
              <a:buNone/>
            </a:pPr>
            <a:r>
              <a:rPr lang="en-US" sz="2400" dirty="0"/>
              <a:t>Acquisition: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Low-res pattern acquired by 2D area detector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Peaks identified in crude pattern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Move crystal detector to peak locations for data collection</a:t>
            </a:r>
          </a:p>
          <a:p>
            <a:pPr marL="0" indent="0">
              <a:buNone/>
            </a:pPr>
            <a:r>
              <a:rPr lang="en-US" sz="2000" dirty="0"/>
              <a:t>Eliminates useless background acquisition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3D45A7-7EF0-4D72-80B5-7772E71C4634}"/>
              </a:ext>
            </a:extLst>
          </p:cNvPr>
          <p:cNvSpPr/>
          <p:nvPr/>
        </p:nvSpPr>
        <p:spPr>
          <a:xfrm rot="2426249">
            <a:off x="1724232" y="2910606"/>
            <a:ext cx="670287" cy="246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2CAA3-C390-4930-9F0F-26FD7BE20773}"/>
              </a:ext>
            </a:extLst>
          </p:cNvPr>
          <p:cNvSpPr txBox="1"/>
          <p:nvPr/>
        </p:nvSpPr>
        <p:spPr>
          <a:xfrm rot="2416930">
            <a:off x="1181063" y="3054504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2D area detector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B76DBD-F6D2-4DEC-962E-6C7F38FE1B0E}"/>
              </a:ext>
            </a:extLst>
          </p:cNvPr>
          <p:cNvCxnSpPr>
            <a:cxnSpLocks/>
          </p:cNvCxnSpPr>
          <p:nvPr/>
        </p:nvCxnSpPr>
        <p:spPr>
          <a:xfrm flipH="1">
            <a:off x="1961643" y="2498644"/>
            <a:ext cx="441707" cy="267093"/>
          </a:xfrm>
          <a:prstGeom prst="straightConnector1">
            <a:avLst/>
          </a:prstGeom>
          <a:ln>
            <a:solidFill>
              <a:srgbClr val="FF69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5C2AE1-F5F5-44F7-9CA7-E91567D5F1BB}"/>
              </a:ext>
            </a:extLst>
          </p:cNvPr>
          <p:cNvCxnSpPr>
            <a:cxnSpLocks/>
          </p:cNvCxnSpPr>
          <p:nvPr/>
        </p:nvCxnSpPr>
        <p:spPr>
          <a:xfrm flipH="1">
            <a:off x="2069355" y="2498644"/>
            <a:ext cx="333995" cy="348818"/>
          </a:xfrm>
          <a:prstGeom prst="straightConnector1">
            <a:avLst/>
          </a:prstGeom>
          <a:ln>
            <a:solidFill>
              <a:srgbClr val="FF69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B5841F-01EF-47B8-8E76-7B3BC9CC55AE}"/>
              </a:ext>
            </a:extLst>
          </p:cNvPr>
          <p:cNvCxnSpPr>
            <a:cxnSpLocks/>
          </p:cNvCxnSpPr>
          <p:nvPr/>
        </p:nvCxnSpPr>
        <p:spPr>
          <a:xfrm flipH="1">
            <a:off x="2186080" y="2498644"/>
            <a:ext cx="217270" cy="463383"/>
          </a:xfrm>
          <a:prstGeom prst="straightConnector1">
            <a:avLst/>
          </a:prstGeom>
          <a:ln>
            <a:solidFill>
              <a:srgbClr val="FF69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CF13D1-667A-4C69-9442-6CCA547E9CAF}"/>
              </a:ext>
            </a:extLst>
          </p:cNvPr>
          <p:cNvCxnSpPr>
            <a:cxnSpLocks/>
          </p:cNvCxnSpPr>
          <p:nvPr/>
        </p:nvCxnSpPr>
        <p:spPr>
          <a:xfrm flipH="1">
            <a:off x="2279879" y="2498644"/>
            <a:ext cx="123471" cy="534186"/>
          </a:xfrm>
          <a:prstGeom prst="straightConnector1">
            <a:avLst/>
          </a:prstGeom>
          <a:ln>
            <a:solidFill>
              <a:srgbClr val="FF69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C20F1CE-2803-4B77-88FB-45AEBDD711A7}"/>
              </a:ext>
            </a:extLst>
          </p:cNvPr>
          <p:cNvSpPr/>
          <p:nvPr/>
        </p:nvSpPr>
        <p:spPr>
          <a:xfrm>
            <a:off x="2364930" y="2457697"/>
            <a:ext cx="91440" cy="9144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3E49E6-6E85-4EAE-A6E2-828E0043D6C6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2456370" y="2498644"/>
            <a:ext cx="1116705" cy="4773"/>
          </a:xfrm>
          <a:prstGeom prst="straightConnector1">
            <a:avLst/>
          </a:prstGeom>
          <a:ln>
            <a:solidFill>
              <a:srgbClr val="1B0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994EEC7-5DE0-48A9-AE7C-CDB01A2381C4}"/>
              </a:ext>
            </a:extLst>
          </p:cNvPr>
          <p:cNvSpPr/>
          <p:nvPr/>
        </p:nvSpPr>
        <p:spPr>
          <a:xfrm rot="1906958">
            <a:off x="1224343" y="1781955"/>
            <a:ext cx="209387" cy="184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4D960A8-EE9D-4424-92D7-30DD962EDA9F}"/>
              </a:ext>
            </a:extLst>
          </p:cNvPr>
          <p:cNvSpPr txBox="1"/>
          <p:nvPr/>
        </p:nvSpPr>
        <p:spPr>
          <a:xfrm>
            <a:off x="546593" y="1443168"/>
            <a:ext cx="975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Detector crystal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6887FA-D0F3-4B4C-ADFD-F836D671B726}"/>
              </a:ext>
            </a:extLst>
          </p:cNvPr>
          <p:cNvSpPr txBox="1"/>
          <p:nvPr/>
        </p:nvSpPr>
        <p:spPr>
          <a:xfrm>
            <a:off x="2834707" y="2442971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B09FF"/>
                </a:solidFill>
              </a:rPr>
              <a:t>Incident beam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149602-AF1F-4EB2-8592-DD6B1DBC30E9}"/>
              </a:ext>
            </a:extLst>
          </p:cNvPr>
          <p:cNvSpPr txBox="1"/>
          <p:nvPr/>
        </p:nvSpPr>
        <p:spPr>
          <a:xfrm>
            <a:off x="2236352" y="1619596"/>
            <a:ext cx="947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Diffracted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beam</a:t>
            </a:r>
          </a:p>
        </p:txBody>
      </p:sp>
    </p:spTree>
    <p:extLst>
      <p:ext uri="{BB962C8B-B14F-4D97-AF65-F5344CB8AC3E}">
        <p14:creationId xmlns:p14="http://schemas.microsoft.com/office/powerpoint/2010/main" val="49919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2818F-CCFA-4A16-9C0E-7616B5B24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200" y="1072230"/>
            <a:ext cx="4640381" cy="5673627"/>
          </a:xfrm>
        </p:spPr>
        <p:txBody>
          <a:bodyPr>
            <a:normAutofit/>
          </a:bodyPr>
          <a:lstStyle/>
          <a:p>
            <a:r>
              <a:rPr lang="en-US" sz="2400" dirty="0"/>
              <a:t>Peaks picked from integrated 2D pattern</a:t>
            </a:r>
          </a:p>
          <a:p>
            <a:r>
              <a:rPr lang="en-US" sz="2400" dirty="0"/>
              <a:t>SciPy peak pickers were poor</a:t>
            </a:r>
          </a:p>
          <a:p>
            <a:r>
              <a:rPr lang="en-US" sz="2400" dirty="0"/>
              <a:t>Difficult due to b</a:t>
            </a:r>
            <a:r>
              <a:rPr lang="en-US" sz="2200" dirty="0"/>
              <a:t>ackground (false peaks and not uniform)</a:t>
            </a:r>
          </a:p>
          <a:p>
            <a:r>
              <a:rPr lang="en-US" sz="2200" dirty="0"/>
              <a:t>Second derivative not always consistently negative </a:t>
            </a:r>
          </a:p>
          <a:p>
            <a:endParaRPr lang="en-US" sz="120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26CFBCFB-6D44-43AC-B12B-B5A7C0F73FDC}"/>
              </a:ext>
            </a:extLst>
          </p:cNvPr>
          <p:cNvSpPr txBox="1">
            <a:spLocks/>
          </p:cNvSpPr>
          <p:nvPr/>
        </p:nvSpPr>
        <p:spPr>
          <a:xfrm>
            <a:off x="343978" y="302928"/>
            <a:ext cx="7886700" cy="842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Peak picking from pattern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7428150-113C-40AA-85F2-54E577432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02" y="1145500"/>
            <a:ext cx="3249604" cy="2431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DBAE386-C02D-4D28-8D28-982D4F43965B}"/>
                  </a:ext>
                </a:extLst>
              </p14:cNvPr>
              <p14:cNvContentPartPr/>
              <p14:nvPr/>
            </p14:nvContentPartPr>
            <p14:xfrm>
              <a:off x="1280764" y="2835746"/>
              <a:ext cx="2610000" cy="374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DBAE386-C02D-4D28-8D28-982D4F4396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4644" y="2829626"/>
                <a:ext cx="2622600" cy="387360"/>
              </a:xfrm>
              <a:prstGeom prst="rect">
                <a:avLst/>
              </a:prstGeom>
            </p:spPr>
          </p:pic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D0EBC0-DCBB-4219-92A8-240D650D9352}"/>
              </a:ext>
            </a:extLst>
          </p:cNvPr>
          <p:cNvCxnSpPr/>
          <p:nvPr/>
        </p:nvCxnSpPr>
        <p:spPr>
          <a:xfrm>
            <a:off x="3390181" y="2622430"/>
            <a:ext cx="0" cy="526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5EF1A177-DCF7-4CF6-8B8D-5D7C85097E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65" r="1397"/>
          <a:stretch/>
        </p:blipFill>
        <p:spPr>
          <a:xfrm>
            <a:off x="2165599" y="1442719"/>
            <a:ext cx="1725165" cy="110417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D91405A-FA67-453F-AF04-DCF0C10CE729}"/>
              </a:ext>
            </a:extLst>
          </p:cNvPr>
          <p:cNvSpPr txBox="1"/>
          <p:nvPr/>
        </p:nvSpPr>
        <p:spPr>
          <a:xfrm>
            <a:off x="2820954" y="2361200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non-uniform</a:t>
            </a: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DDFF822B-FCA1-4650-BF16-9EC06A434B4E}"/>
              </a:ext>
            </a:extLst>
          </p:cNvPr>
          <p:cNvSpPr/>
          <p:nvPr/>
        </p:nvSpPr>
        <p:spPr>
          <a:xfrm rot="10800000">
            <a:off x="2820954" y="1692964"/>
            <a:ext cx="60385" cy="6038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24A2A3AD-28FE-4EA7-8B88-7CAFA296EF99}"/>
              </a:ext>
            </a:extLst>
          </p:cNvPr>
          <p:cNvSpPr/>
          <p:nvPr/>
        </p:nvSpPr>
        <p:spPr>
          <a:xfrm rot="10800000">
            <a:off x="3407366" y="1909722"/>
            <a:ext cx="60385" cy="6038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CB4FB72B-808B-4852-AD71-FD06FC713939}"/>
              </a:ext>
            </a:extLst>
          </p:cNvPr>
          <p:cNvSpPr/>
          <p:nvPr/>
        </p:nvSpPr>
        <p:spPr>
          <a:xfrm rot="10800000">
            <a:off x="3113013" y="1849337"/>
            <a:ext cx="60385" cy="6038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AA9DF6E7-85CE-45FB-A988-AAF25C1FD8BF}"/>
              </a:ext>
            </a:extLst>
          </p:cNvPr>
          <p:cNvSpPr/>
          <p:nvPr/>
        </p:nvSpPr>
        <p:spPr>
          <a:xfrm rot="10800000">
            <a:off x="2241428" y="1412526"/>
            <a:ext cx="60385" cy="6038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5163DEBF-4F99-4770-86DD-6A47CA2C3B53}"/>
              </a:ext>
            </a:extLst>
          </p:cNvPr>
          <p:cNvSpPr/>
          <p:nvPr/>
        </p:nvSpPr>
        <p:spPr>
          <a:xfrm rot="10800000">
            <a:off x="2555571" y="1550549"/>
            <a:ext cx="60385" cy="6038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9A5A4082-B24E-4451-A4CE-FF7E862857D5}"/>
              </a:ext>
            </a:extLst>
          </p:cNvPr>
          <p:cNvSpPr/>
          <p:nvPr/>
        </p:nvSpPr>
        <p:spPr>
          <a:xfrm rot="10800000">
            <a:off x="3627282" y="2003596"/>
            <a:ext cx="60385" cy="6038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5C71299A-7018-43A8-924F-145F975CF65A}"/>
              </a:ext>
            </a:extLst>
          </p:cNvPr>
          <p:cNvSpPr/>
          <p:nvPr/>
        </p:nvSpPr>
        <p:spPr>
          <a:xfrm rot="10800000">
            <a:off x="3830379" y="2055956"/>
            <a:ext cx="60385" cy="6038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F7D21B-B82E-49AF-99E7-A5ADCFAF6202}"/>
              </a:ext>
            </a:extLst>
          </p:cNvPr>
          <p:cNvSpPr txBox="1"/>
          <p:nvPr/>
        </p:nvSpPr>
        <p:spPr>
          <a:xfrm>
            <a:off x="2675496" y="1382704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“false peaks”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A8BD30-1319-47E6-A953-203748271E1B}"/>
              </a:ext>
            </a:extLst>
          </p:cNvPr>
          <p:cNvCxnSpPr/>
          <p:nvPr/>
        </p:nvCxnSpPr>
        <p:spPr>
          <a:xfrm flipH="1">
            <a:off x="1439545" y="1920119"/>
            <a:ext cx="1206918" cy="1062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6FF77EF-E7A3-4623-B2E0-FD2B167B8933}"/>
              </a:ext>
            </a:extLst>
          </p:cNvPr>
          <p:cNvSpPr txBox="1"/>
          <p:nvPr/>
        </p:nvSpPr>
        <p:spPr>
          <a:xfrm rot="16200000">
            <a:off x="-486528" y="202779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Background issues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C27A4B04-9405-4515-B5ED-89E6F903E7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097" y="3735598"/>
            <a:ext cx="3298979" cy="2474234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974E629C-2E6C-44EC-8A44-5D5F274CF67C}"/>
              </a:ext>
            </a:extLst>
          </p:cNvPr>
          <p:cNvSpPr/>
          <p:nvPr/>
        </p:nvSpPr>
        <p:spPr>
          <a:xfrm>
            <a:off x="2449902" y="4606506"/>
            <a:ext cx="166054" cy="2242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A2884A9-BC48-4191-9C7E-4776E2EED3A4}"/>
              </a:ext>
            </a:extLst>
          </p:cNvPr>
          <p:cNvSpPr/>
          <p:nvPr/>
        </p:nvSpPr>
        <p:spPr>
          <a:xfrm>
            <a:off x="2706659" y="4900752"/>
            <a:ext cx="166054" cy="2242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F576BF7-C362-48B7-9983-AA5E0AA98E23}"/>
              </a:ext>
            </a:extLst>
          </p:cNvPr>
          <p:cNvSpPr txBox="1"/>
          <p:nvPr/>
        </p:nvSpPr>
        <p:spPr>
          <a:xfrm>
            <a:off x="1314157" y="3909043"/>
            <a:ext cx="2603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Derivative not always negative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CCCF0C6-F1BE-4776-8C08-D9ECC26452BA}"/>
              </a:ext>
            </a:extLst>
          </p:cNvPr>
          <p:cNvSpPr txBox="1"/>
          <p:nvPr/>
        </p:nvSpPr>
        <p:spPr>
          <a:xfrm rot="16200000">
            <a:off x="-337187" y="46461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Imperfect peaks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118F08-4F85-4623-BFC9-E595BDED3EE9}"/>
              </a:ext>
            </a:extLst>
          </p:cNvPr>
          <p:cNvSpPr txBox="1"/>
          <p:nvPr/>
        </p:nvSpPr>
        <p:spPr>
          <a:xfrm>
            <a:off x="3045181" y="912263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PbI</a:t>
            </a:r>
            <a:r>
              <a:rPr lang="en-US" sz="1400" baseline="-25000" dirty="0"/>
              <a:t>2</a:t>
            </a:r>
            <a:r>
              <a:rPr lang="en-US" sz="1400" dirty="0"/>
              <a:t> + </a:t>
            </a:r>
            <a:r>
              <a:rPr lang="en-US" sz="1400" dirty="0" err="1"/>
              <a:t>ZnO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017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02770C5-96A0-46C4-8686-1DF2F030E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38" y="3909043"/>
            <a:ext cx="3192439" cy="24290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98FD9E-1F4D-441A-9564-12A03DB4F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93" y="1140542"/>
            <a:ext cx="3232922" cy="24290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2818F-CCFA-4A16-9C0E-7616B5B24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200" y="1072230"/>
            <a:ext cx="4640381" cy="5673627"/>
          </a:xfrm>
        </p:spPr>
        <p:txBody>
          <a:bodyPr>
            <a:normAutofit/>
          </a:bodyPr>
          <a:lstStyle/>
          <a:p>
            <a:r>
              <a:rPr lang="en-US" sz="2400" dirty="0"/>
              <a:t>Peaks picked from integrated 2D pattern</a:t>
            </a:r>
          </a:p>
          <a:p>
            <a:r>
              <a:rPr lang="en-US" sz="2400" dirty="0"/>
              <a:t>SciPy peak pickers were poor</a:t>
            </a:r>
          </a:p>
          <a:p>
            <a:r>
              <a:rPr lang="en-US" sz="2400" dirty="0"/>
              <a:t>Difficult due to b</a:t>
            </a:r>
            <a:r>
              <a:rPr lang="en-US" sz="2200" dirty="0"/>
              <a:t>ackground (false peaks and not uniform)</a:t>
            </a:r>
          </a:p>
          <a:p>
            <a:r>
              <a:rPr lang="en-US" sz="2200" dirty="0"/>
              <a:t>Second derivative not always consistently negative 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2200" dirty="0"/>
              <a:t>Current fix:</a:t>
            </a:r>
          </a:p>
          <a:p>
            <a:r>
              <a:rPr lang="en-US" sz="2200" dirty="0"/>
              <a:t>Smooth out pattern</a:t>
            </a:r>
          </a:p>
          <a:p>
            <a:endParaRPr lang="en-US" sz="1050" dirty="0"/>
          </a:p>
          <a:p>
            <a:pPr marL="0" indent="0">
              <a:buNone/>
            </a:pPr>
            <a:r>
              <a:rPr lang="en-US" sz="2200" dirty="0"/>
              <a:t>Future fix:</a:t>
            </a:r>
          </a:p>
          <a:p>
            <a:r>
              <a:rPr lang="en-US" sz="2200" dirty="0"/>
              <a:t>Remove background with blank</a:t>
            </a:r>
          </a:p>
          <a:p>
            <a:r>
              <a:rPr lang="en-US" sz="2200" dirty="0"/>
              <a:t>Smooth out pattern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26CFBCFB-6D44-43AC-B12B-B5A7C0F73FDC}"/>
              </a:ext>
            </a:extLst>
          </p:cNvPr>
          <p:cNvSpPr txBox="1">
            <a:spLocks/>
          </p:cNvSpPr>
          <p:nvPr/>
        </p:nvSpPr>
        <p:spPr>
          <a:xfrm>
            <a:off x="343978" y="302928"/>
            <a:ext cx="7886700" cy="842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Peak picking from pattern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DBAE386-C02D-4D28-8D28-982D4F43965B}"/>
                  </a:ext>
                </a:extLst>
              </p14:cNvPr>
              <p14:cNvContentPartPr/>
              <p14:nvPr/>
            </p14:nvContentPartPr>
            <p14:xfrm>
              <a:off x="1280764" y="2835746"/>
              <a:ext cx="2610000" cy="374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DBAE386-C02D-4D28-8D28-982D4F4396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4284" y="2829266"/>
                <a:ext cx="2622240" cy="38700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86FF77EF-E7A3-4623-B2E0-FD2B167B8933}"/>
              </a:ext>
            </a:extLst>
          </p:cNvPr>
          <p:cNvSpPr txBox="1"/>
          <p:nvPr/>
        </p:nvSpPr>
        <p:spPr>
          <a:xfrm rot="16200000">
            <a:off x="-486528" y="202779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Background issues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CCCF0C6-F1BE-4776-8C08-D9ECC26452BA}"/>
              </a:ext>
            </a:extLst>
          </p:cNvPr>
          <p:cNvSpPr txBox="1"/>
          <p:nvPr/>
        </p:nvSpPr>
        <p:spPr>
          <a:xfrm rot="16200000">
            <a:off x="-337187" y="46461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Imperfect peaks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3EE615-5894-466F-BE43-58042B5B20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629"/>
          <a:stretch/>
        </p:blipFill>
        <p:spPr>
          <a:xfrm>
            <a:off x="1913982" y="1580302"/>
            <a:ext cx="1886808" cy="1066008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A8BD30-1319-47E6-A953-203748271E1B}"/>
              </a:ext>
            </a:extLst>
          </p:cNvPr>
          <p:cNvCxnSpPr>
            <a:cxnSpLocks/>
          </p:cNvCxnSpPr>
          <p:nvPr/>
        </p:nvCxnSpPr>
        <p:spPr>
          <a:xfrm flipH="1">
            <a:off x="1439545" y="2113306"/>
            <a:ext cx="1041212" cy="869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A5393A-C60E-467E-84EA-D95E13DD9A9E}"/>
              </a:ext>
            </a:extLst>
          </p:cNvPr>
          <p:cNvSpPr txBox="1"/>
          <p:nvPr/>
        </p:nvSpPr>
        <p:spPr>
          <a:xfrm>
            <a:off x="2631687" y="1476944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less random,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discriminable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A1CF8D-E252-4ACC-9B39-2E03379BEED3}"/>
              </a:ext>
            </a:extLst>
          </p:cNvPr>
          <p:cNvSpPr txBox="1"/>
          <p:nvPr/>
        </p:nvSpPr>
        <p:spPr>
          <a:xfrm>
            <a:off x="1439545" y="4830792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smoothed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1F1A5E-88A4-414B-ACE1-15C30295E56A}"/>
              </a:ext>
            </a:extLst>
          </p:cNvPr>
          <p:cNvSpPr txBox="1"/>
          <p:nvPr/>
        </p:nvSpPr>
        <p:spPr>
          <a:xfrm>
            <a:off x="1869940" y="413225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B09FF"/>
                </a:solidFill>
              </a:rPr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297717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2818F-CCFA-4A16-9C0E-7616B5B24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200" y="1072230"/>
            <a:ext cx="4640381" cy="5302691"/>
          </a:xfrm>
        </p:spPr>
        <p:txBody>
          <a:bodyPr>
            <a:normAutofit/>
          </a:bodyPr>
          <a:lstStyle/>
          <a:p>
            <a:r>
              <a:rPr lang="en-US" sz="2400" dirty="0"/>
              <a:t>Code runs in ~1 s</a:t>
            </a:r>
          </a:p>
          <a:p>
            <a:pPr lvl="1"/>
            <a:r>
              <a:rPr lang="en-US" sz="1800" dirty="0"/>
              <a:t>Will improve after removing unnecessary visualization</a:t>
            </a:r>
          </a:p>
          <a:p>
            <a:pPr lvl="1"/>
            <a:r>
              <a:rPr lang="en-US" sz="1800" dirty="0"/>
              <a:t>Worsen with added integration</a:t>
            </a:r>
          </a:p>
          <a:p>
            <a:r>
              <a:rPr lang="en-US" sz="2200" dirty="0"/>
              <a:t>Hit/miss at high </a:t>
            </a:r>
            <a:r>
              <a:rPr lang="en-US" sz="2200" i="1" dirty="0"/>
              <a:t>2θ</a:t>
            </a:r>
          </a:p>
          <a:p>
            <a:r>
              <a:rPr lang="en-US" sz="2200" dirty="0"/>
              <a:t>Only a few mis picked peaks, one peak not picked by code</a:t>
            </a:r>
          </a:p>
          <a:p>
            <a:r>
              <a:rPr lang="en-US" sz="2200" dirty="0"/>
              <a:t>Will be easier to discriminate for smaller data region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26CFBCFB-6D44-43AC-B12B-B5A7C0F73FDC}"/>
              </a:ext>
            </a:extLst>
          </p:cNvPr>
          <p:cNvSpPr txBox="1">
            <a:spLocks/>
          </p:cNvSpPr>
          <p:nvPr/>
        </p:nvSpPr>
        <p:spPr>
          <a:xfrm>
            <a:off x="343978" y="302928"/>
            <a:ext cx="7886700" cy="842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Peaks picked by python script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D5CF1E-FE2C-4CE3-8488-BED42734A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43" y="1568190"/>
            <a:ext cx="3294446" cy="26382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05258B-2EDE-4C90-93CA-47D5320AB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35142"/>
            <a:ext cx="9144000" cy="179919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1A460769-7AAE-489C-B34F-65C850C30424}"/>
              </a:ext>
            </a:extLst>
          </p:cNvPr>
          <p:cNvSpPr/>
          <p:nvPr/>
        </p:nvSpPr>
        <p:spPr>
          <a:xfrm>
            <a:off x="823819" y="5607168"/>
            <a:ext cx="137160" cy="137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5A8E9C0-4CFC-4FBC-A21F-4DA63749D54E}"/>
              </a:ext>
            </a:extLst>
          </p:cNvPr>
          <p:cNvSpPr/>
          <p:nvPr/>
        </p:nvSpPr>
        <p:spPr>
          <a:xfrm>
            <a:off x="1116886" y="5693000"/>
            <a:ext cx="137160" cy="137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4BE2AF2-E5A1-48D2-A5F9-59BF88A4919B}"/>
              </a:ext>
            </a:extLst>
          </p:cNvPr>
          <p:cNvSpPr/>
          <p:nvPr/>
        </p:nvSpPr>
        <p:spPr>
          <a:xfrm>
            <a:off x="970352" y="5675748"/>
            <a:ext cx="137160" cy="137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DB4B569-2B1B-4872-A3F1-6FE3A1632461}"/>
              </a:ext>
            </a:extLst>
          </p:cNvPr>
          <p:cNvSpPr/>
          <p:nvPr/>
        </p:nvSpPr>
        <p:spPr>
          <a:xfrm>
            <a:off x="1553957" y="5793100"/>
            <a:ext cx="137160" cy="137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B6CC327-585C-46E5-8C83-0F613CD7196C}"/>
              </a:ext>
            </a:extLst>
          </p:cNvPr>
          <p:cNvSpPr/>
          <p:nvPr/>
        </p:nvSpPr>
        <p:spPr>
          <a:xfrm>
            <a:off x="2757918" y="5887558"/>
            <a:ext cx="137160" cy="137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8233D1-03F4-4B98-8507-D34EC085400F}"/>
              </a:ext>
            </a:extLst>
          </p:cNvPr>
          <p:cNvSpPr txBox="1"/>
          <p:nvPr/>
        </p:nvSpPr>
        <p:spPr>
          <a:xfrm>
            <a:off x="1622537" y="4516513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Circled are false positives for less than 40˚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C1667D7-86A4-490B-81BB-6E6381DDC778}"/>
              </a:ext>
            </a:extLst>
          </p:cNvPr>
          <p:cNvSpPr/>
          <p:nvPr/>
        </p:nvSpPr>
        <p:spPr>
          <a:xfrm>
            <a:off x="3308143" y="5887558"/>
            <a:ext cx="137160" cy="137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E5718C-644F-402A-8C55-B896DF811CE7}"/>
              </a:ext>
            </a:extLst>
          </p:cNvPr>
          <p:cNvSpPr txBox="1"/>
          <p:nvPr/>
        </p:nvSpPr>
        <p:spPr>
          <a:xfrm>
            <a:off x="2371146" y="1568190"/>
            <a:ext cx="1346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PbI</a:t>
            </a:r>
            <a:r>
              <a:rPr lang="en-US" sz="1400" baseline="-25000" dirty="0"/>
              <a:t>2</a:t>
            </a:r>
            <a:r>
              <a:rPr lang="en-US" sz="1400" dirty="0"/>
              <a:t> + </a:t>
            </a:r>
            <a:r>
              <a:rPr lang="en-US" sz="1400" dirty="0" err="1"/>
              <a:t>ZnO</a:t>
            </a:r>
            <a:endParaRPr lang="en-US" sz="1400" dirty="0"/>
          </a:p>
          <a:p>
            <a:pPr algn="r"/>
            <a:r>
              <a:rPr lang="en-US" sz="1400" dirty="0"/>
              <a:t>February 2022</a:t>
            </a:r>
          </a:p>
        </p:txBody>
      </p:sp>
    </p:spTree>
    <p:extLst>
      <p:ext uri="{BB962C8B-B14F-4D97-AF65-F5344CB8AC3E}">
        <p14:creationId xmlns:p14="http://schemas.microsoft.com/office/powerpoint/2010/main" val="227979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2818F-CCFA-4A16-9C0E-7616B5B24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200" y="1072230"/>
            <a:ext cx="4640381" cy="5302691"/>
          </a:xfrm>
        </p:spPr>
        <p:txBody>
          <a:bodyPr>
            <a:normAutofit/>
          </a:bodyPr>
          <a:lstStyle/>
          <a:p>
            <a:r>
              <a:rPr lang="en-US" sz="2400" dirty="0"/>
              <a:t>Will need to convert </a:t>
            </a:r>
            <a:r>
              <a:rPr lang="en-US" sz="2200" i="1" dirty="0"/>
              <a:t>2θ </a:t>
            </a:r>
            <a:r>
              <a:rPr lang="en-US" sz="2200" dirty="0"/>
              <a:t>from 2D area detector to crystal</a:t>
            </a:r>
          </a:p>
          <a:p>
            <a:r>
              <a:rPr lang="en-US" sz="2200" dirty="0"/>
              <a:t>Preliminary experiment should be run to determine the appropriate 2D area detector distance</a:t>
            </a:r>
          </a:p>
          <a:p>
            <a:pPr lvl="1"/>
            <a:r>
              <a:rPr lang="en-US" sz="1800" dirty="0"/>
              <a:t>Can use current setup by moving the detector to 15˚ and sliding closer to the sample to compare the patterns</a:t>
            </a:r>
          </a:p>
          <a:p>
            <a:pPr lvl="1"/>
            <a:r>
              <a:rPr lang="en-US" sz="1800" dirty="0"/>
              <a:t>Will give a good indication of ability to peak pick/smooth and if background subtraction is possible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26CFBCFB-6D44-43AC-B12B-B5A7C0F73FDC}"/>
              </a:ext>
            </a:extLst>
          </p:cNvPr>
          <p:cNvSpPr txBox="1">
            <a:spLocks/>
          </p:cNvSpPr>
          <p:nvPr/>
        </p:nvSpPr>
        <p:spPr>
          <a:xfrm>
            <a:off x="343978" y="302928"/>
            <a:ext cx="7886700" cy="842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The detector distance problem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BA586A-8552-430F-9805-98AF8C7A2762}"/>
              </a:ext>
            </a:extLst>
          </p:cNvPr>
          <p:cNvSpPr/>
          <p:nvPr/>
        </p:nvSpPr>
        <p:spPr>
          <a:xfrm>
            <a:off x="1251535" y="1364268"/>
            <a:ext cx="2286000" cy="228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247F4-6902-484E-97A5-4E12B6F84BCD}"/>
              </a:ext>
            </a:extLst>
          </p:cNvPr>
          <p:cNvSpPr/>
          <p:nvPr/>
        </p:nvSpPr>
        <p:spPr>
          <a:xfrm>
            <a:off x="1098817" y="2498644"/>
            <a:ext cx="2535731" cy="1239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054E25-CC16-4863-86D7-5F850BB01B4C}"/>
              </a:ext>
            </a:extLst>
          </p:cNvPr>
          <p:cNvSpPr/>
          <p:nvPr/>
        </p:nvSpPr>
        <p:spPr>
          <a:xfrm rot="2426249">
            <a:off x="1724232" y="2910606"/>
            <a:ext cx="670287" cy="246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AAFF28-A85A-474B-8C63-C090647E6B89}"/>
              </a:ext>
            </a:extLst>
          </p:cNvPr>
          <p:cNvSpPr txBox="1"/>
          <p:nvPr/>
        </p:nvSpPr>
        <p:spPr>
          <a:xfrm rot="2416930">
            <a:off x="1181063" y="3054504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2D area detector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B65343-C8EA-4BEA-855D-C82853ED5204}"/>
              </a:ext>
            </a:extLst>
          </p:cNvPr>
          <p:cNvSpPr/>
          <p:nvPr/>
        </p:nvSpPr>
        <p:spPr>
          <a:xfrm>
            <a:off x="2364930" y="2457697"/>
            <a:ext cx="91440" cy="9144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A4AE8C-B99E-4327-A94D-60E7136B29F4}"/>
              </a:ext>
            </a:extLst>
          </p:cNvPr>
          <p:cNvCxnSpPr>
            <a:cxnSpLocks/>
            <a:endCxn id="21" idx="6"/>
          </p:cNvCxnSpPr>
          <p:nvPr/>
        </p:nvCxnSpPr>
        <p:spPr>
          <a:xfrm flipH="1">
            <a:off x="2456370" y="2498644"/>
            <a:ext cx="1116705" cy="4773"/>
          </a:xfrm>
          <a:prstGeom prst="straightConnector1">
            <a:avLst/>
          </a:prstGeom>
          <a:ln>
            <a:solidFill>
              <a:srgbClr val="1B0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0382EA5-AC8E-4C7D-A12D-9E89FF4FA4A5}"/>
              </a:ext>
            </a:extLst>
          </p:cNvPr>
          <p:cNvSpPr/>
          <p:nvPr/>
        </p:nvSpPr>
        <p:spPr>
          <a:xfrm rot="1906958">
            <a:off x="1224343" y="1781955"/>
            <a:ext cx="209387" cy="184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D272CA-924C-4858-A857-FF5D2C0EB6F1}"/>
              </a:ext>
            </a:extLst>
          </p:cNvPr>
          <p:cNvSpPr txBox="1"/>
          <p:nvPr/>
        </p:nvSpPr>
        <p:spPr>
          <a:xfrm>
            <a:off x="546593" y="1443168"/>
            <a:ext cx="975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Detector crystal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D5BB33-7BA8-4BB2-9112-C32FF04BA78A}"/>
              </a:ext>
            </a:extLst>
          </p:cNvPr>
          <p:cNvCxnSpPr>
            <a:cxnSpLocks/>
          </p:cNvCxnSpPr>
          <p:nvPr/>
        </p:nvCxnSpPr>
        <p:spPr>
          <a:xfrm flipV="1">
            <a:off x="2130827" y="2531885"/>
            <a:ext cx="271197" cy="39096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F10F79-B0FE-4592-A27F-EFFC489D8255}"/>
              </a:ext>
            </a:extLst>
          </p:cNvPr>
          <p:cNvSpPr txBox="1"/>
          <p:nvPr/>
        </p:nvSpPr>
        <p:spPr>
          <a:xfrm>
            <a:off x="2239706" y="2635305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Peaks vs noise</a:t>
            </a:r>
          </a:p>
        </p:txBody>
      </p:sp>
    </p:spTree>
    <p:extLst>
      <p:ext uri="{BB962C8B-B14F-4D97-AF65-F5344CB8AC3E}">
        <p14:creationId xmlns:p14="http://schemas.microsoft.com/office/powerpoint/2010/main" val="416019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2818F-CCFA-4A16-9C0E-7616B5B24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200" y="1072230"/>
            <a:ext cx="4640381" cy="5302691"/>
          </a:xfrm>
        </p:spPr>
        <p:txBody>
          <a:bodyPr>
            <a:normAutofit/>
          </a:bodyPr>
          <a:lstStyle/>
          <a:p>
            <a:r>
              <a:rPr lang="en-US" sz="2400" dirty="0"/>
              <a:t>Will need to convert </a:t>
            </a:r>
            <a:r>
              <a:rPr lang="en-US" sz="2200" i="1" dirty="0"/>
              <a:t>2θ </a:t>
            </a:r>
            <a:r>
              <a:rPr lang="en-US" sz="2200" dirty="0"/>
              <a:t>from 2D area detector to crystal</a:t>
            </a:r>
          </a:p>
          <a:p>
            <a:r>
              <a:rPr lang="en-US" sz="2200" dirty="0"/>
              <a:t>Preliminary experiment should be run to determine the appropriate 2D area detector distance</a:t>
            </a:r>
          </a:p>
          <a:p>
            <a:pPr lvl="1"/>
            <a:r>
              <a:rPr lang="en-US" sz="1800" dirty="0"/>
              <a:t>Can use current setup by moving the detector to 15˚ and sliding closer to the sample to compare the patterns</a:t>
            </a:r>
          </a:p>
          <a:p>
            <a:pPr lvl="1"/>
            <a:r>
              <a:rPr lang="en-US" sz="1800" dirty="0"/>
              <a:t>Will give a good indication of ability to peak pick/smooth and if background subtraction is possible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26CFBCFB-6D44-43AC-B12B-B5A7C0F73FDC}"/>
              </a:ext>
            </a:extLst>
          </p:cNvPr>
          <p:cNvSpPr txBox="1">
            <a:spLocks/>
          </p:cNvSpPr>
          <p:nvPr/>
        </p:nvSpPr>
        <p:spPr>
          <a:xfrm>
            <a:off x="343978" y="302928"/>
            <a:ext cx="7886700" cy="842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The detector to distance problem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BA586A-8552-430F-9805-98AF8C7A2762}"/>
              </a:ext>
            </a:extLst>
          </p:cNvPr>
          <p:cNvSpPr/>
          <p:nvPr/>
        </p:nvSpPr>
        <p:spPr>
          <a:xfrm>
            <a:off x="1251535" y="1364268"/>
            <a:ext cx="2286000" cy="228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247F4-6902-484E-97A5-4E12B6F84BCD}"/>
              </a:ext>
            </a:extLst>
          </p:cNvPr>
          <p:cNvSpPr/>
          <p:nvPr/>
        </p:nvSpPr>
        <p:spPr>
          <a:xfrm>
            <a:off x="1098817" y="2498644"/>
            <a:ext cx="2535731" cy="1239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054E25-CC16-4863-86D7-5F850BB01B4C}"/>
              </a:ext>
            </a:extLst>
          </p:cNvPr>
          <p:cNvSpPr/>
          <p:nvPr/>
        </p:nvSpPr>
        <p:spPr>
          <a:xfrm rot="2426249">
            <a:off x="1724232" y="2910606"/>
            <a:ext cx="670287" cy="246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AAFF28-A85A-474B-8C63-C090647E6B89}"/>
              </a:ext>
            </a:extLst>
          </p:cNvPr>
          <p:cNvSpPr txBox="1"/>
          <p:nvPr/>
        </p:nvSpPr>
        <p:spPr>
          <a:xfrm rot="2416930">
            <a:off x="1181063" y="3054504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2D area detector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B65343-C8EA-4BEA-855D-C82853ED5204}"/>
              </a:ext>
            </a:extLst>
          </p:cNvPr>
          <p:cNvSpPr/>
          <p:nvPr/>
        </p:nvSpPr>
        <p:spPr>
          <a:xfrm>
            <a:off x="2364930" y="2457697"/>
            <a:ext cx="91440" cy="9144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A4AE8C-B99E-4327-A94D-60E7136B29F4}"/>
              </a:ext>
            </a:extLst>
          </p:cNvPr>
          <p:cNvCxnSpPr>
            <a:cxnSpLocks/>
            <a:endCxn id="21" idx="6"/>
          </p:cNvCxnSpPr>
          <p:nvPr/>
        </p:nvCxnSpPr>
        <p:spPr>
          <a:xfrm flipH="1">
            <a:off x="2456370" y="2498644"/>
            <a:ext cx="1116705" cy="4773"/>
          </a:xfrm>
          <a:prstGeom prst="straightConnector1">
            <a:avLst/>
          </a:prstGeom>
          <a:ln>
            <a:solidFill>
              <a:srgbClr val="1B0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0382EA5-AC8E-4C7D-A12D-9E89FF4FA4A5}"/>
              </a:ext>
            </a:extLst>
          </p:cNvPr>
          <p:cNvSpPr/>
          <p:nvPr/>
        </p:nvSpPr>
        <p:spPr>
          <a:xfrm rot="1906958">
            <a:off x="1224343" y="1781955"/>
            <a:ext cx="209387" cy="184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D272CA-924C-4858-A857-FF5D2C0EB6F1}"/>
              </a:ext>
            </a:extLst>
          </p:cNvPr>
          <p:cNvSpPr txBox="1"/>
          <p:nvPr/>
        </p:nvSpPr>
        <p:spPr>
          <a:xfrm>
            <a:off x="546593" y="1443168"/>
            <a:ext cx="975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Detector crystal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D5BB33-7BA8-4BB2-9112-C32FF04BA78A}"/>
              </a:ext>
            </a:extLst>
          </p:cNvPr>
          <p:cNvCxnSpPr>
            <a:cxnSpLocks/>
          </p:cNvCxnSpPr>
          <p:nvPr/>
        </p:nvCxnSpPr>
        <p:spPr>
          <a:xfrm flipV="1">
            <a:off x="2130827" y="2531885"/>
            <a:ext cx="271197" cy="39096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F10F79-B0FE-4592-A27F-EFFC489D8255}"/>
              </a:ext>
            </a:extLst>
          </p:cNvPr>
          <p:cNvSpPr txBox="1"/>
          <p:nvPr/>
        </p:nvSpPr>
        <p:spPr>
          <a:xfrm>
            <a:off x="2239706" y="2635305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Peaks vs noise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679A6-D3DA-449B-AD6A-D55A7190012F}"/>
              </a:ext>
            </a:extLst>
          </p:cNvPr>
          <p:cNvSpPr txBox="1"/>
          <p:nvPr/>
        </p:nvSpPr>
        <p:spPr>
          <a:xfrm>
            <a:off x="343978" y="4572000"/>
            <a:ext cx="85326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efficient (and can move the detector distance from the bottom) ex situ measurements can be easily taken during the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Low temperature melting or crystallization can be followed easily</a:t>
            </a:r>
          </a:p>
        </p:txBody>
      </p:sp>
    </p:spTree>
    <p:extLst>
      <p:ext uri="{BB962C8B-B14F-4D97-AF65-F5344CB8AC3E}">
        <p14:creationId xmlns:p14="http://schemas.microsoft.com/office/powerpoint/2010/main" val="396151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</TotalTime>
  <Words>415</Words>
  <Application>Microsoft Macintosh PowerPoint</Application>
  <PresentationFormat>On-screen Show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Office Theme</vt:lpstr>
      <vt:lpstr>Two detector XRD pattern acquisition</vt:lpstr>
      <vt:lpstr>Experimental setup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detector XRD pattern acquisition</dc:title>
  <dc:creator>Monty Royal Cosby</dc:creator>
  <cp:lastModifiedBy>Nguyen, Melody</cp:lastModifiedBy>
  <cp:revision>2</cp:revision>
  <dcterms:created xsi:type="dcterms:W3CDTF">2022-04-18T18:27:13Z</dcterms:created>
  <dcterms:modified xsi:type="dcterms:W3CDTF">2025-06-23T22:18:43Z</dcterms:modified>
</cp:coreProperties>
</file>