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6"/>
  </p:notesMasterIdLst>
  <p:sldIdLst>
    <p:sldId id="424" r:id="rId2"/>
    <p:sldId id="430" r:id="rId3"/>
    <p:sldId id="442" r:id="rId4"/>
    <p:sldId id="43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A25F838-2905-7091-7A0B-75B6424200E9}" name="Lofton, Mary" initials="LM" userId="S::melofton@vt.edu::4f6d7ea1-3c87-4595-a30a-587e2539f1fb" providerId="AD"/>
  <p188:author id="{8F26E7E9-FBCD-3841-00F4-F656A0A823F0}" name="Cayelan C. Carey" initials="CCC" userId="Cayelan C. Carey"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Farrell, Kaitlin" initials="FK" lastIdx="1" clrIdx="0"/>
  <p:cmAuthor id="2" name="Cayelan C. Carey" initials="CCC" lastIdx="12" clrIdx="1"/>
  <p:cmAuthor id="3" name="Cayelan C. Carey" initials="CCC [2]" lastIdx="1" clrIdx="2"/>
  <p:cmAuthor id="4" name="Cayelan C. Carey" initials="CCC [3]" lastIdx="1" clrIdx="3"/>
  <p:cmAuthor id="5" name="Cayelan C. Carey" initials="CCC [4]" lastIdx="1" clrIdx="4"/>
  <p:cmAuthor id="6" name="Cayelan C. Carey" initials="CCC [5]" lastIdx="1" clrIdx="5"/>
  <p:cmAuthor id="7" name="Cayelan C. Carey" initials="CCC [6]" lastIdx="1" clrIdx="6"/>
  <p:cmAuthor id="8" name="Cayelan C. Carey" initials="CCC [7]" lastIdx="1" clrIdx="7"/>
  <p:cmAuthor id="9" name="Cayelan C. Carey" initials="CCC [8]" lastIdx="1" clrIdx="8"/>
  <p:cmAuthor id="10" name="Cayelan C. Carey" initials="CCC [9]" lastIdx="1" clrIdx="9"/>
  <p:cmAuthor id="11" name="Cayelan C. Carey" initials="CCC [10]" lastIdx="1" clrIdx="10"/>
  <p:cmAuthor id="12" name="Cayelan C. Carey" initials="CCC [11]" lastIdx="1" clrIdx="11"/>
  <p:cmAuthor id="13" name="Tadhg Moore" initials="TM" lastIdx="4" clrIdx="12">
    <p:extLst>
      <p:ext uri="{19B8F6BF-5375-455C-9EA6-DF929625EA0E}">
        <p15:presenceInfo xmlns:p15="http://schemas.microsoft.com/office/powerpoint/2012/main" userId="S::mooret@dkit.ie::c21bbe1b-4b90-4a11-a7f6-baf703286f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500"/>
    <a:srgbClr val="F8DEEE"/>
    <a:srgbClr val="A6BADF"/>
    <a:srgbClr val="F7F0EC"/>
    <a:srgbClr val="D2D2D2"/>
    <a:srgbClr val="3D8853"/>
    <a:srgbClr val="2F528F"/>
    <a:srgbClr val="0099CC"/>
    <a:srgbClr val="53A264"/>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1" autoAdjust="0"/>
    <p:restoredTop sz="75081" autoAdjust="0"/>
  </p:normalViewPr>
  <p:slideViewPr>
    <p:cSldViewPr snapToGrid="0" snapToObjects="1">
      <p:cViewPr varScale="1">
        <p:scale>
          <a:sx n="78" d="100"/>
          <a:sy n="78" d="100"/>
        </p:scale>
        <p:origin x="1632" y="176"/>
      </p:cViewPr>
      <p:guideLst>
        <p:guide orient="horz" pos="2160"/>
        <p:guide pos="2880"/>
      </p:guideLst>
    </p:cSldViewPr>
  </p:slideViewPr>
  <p:outlineViewPr>
    <p:cViewPr>
      <p:scale>
        <a:sx n="33" d="100"/>
        <a:sy n="33" d="100"/>
      </p:scale>
      <p:origin x="0" y="-754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2DDFCD-3F30-1944-ABA1-69872AECA504}" type="datetimeFigureOut">
              <a:rPr lang="en-US" smtClean="0"/>
              <a:t>8/13/24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020EE3-0E66-7545-AD0E-C93C74C0187D}" type="slidenum">
              <a:rPr lang="en-US" smtClean="0"/>
              <a:t>‹#›</a:t>
            </a:fld>
            <a:endParaRPr lang="en-US"/>
          </a:p>
        </p:txBody>
      </p:sp>
    </p:spTree>
    <p:extLst>
      <p:ext uri="{BB962C8B-B14F-4D97-AF65-F5344CB8AC3E}">
        <p14:creationId xmlns:p14="http://schemas.microsoft.com/office/powerpoint/2010/main" val="42021779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333333"/>
                </a:solidFill>
              </a:rPr>
              <a:t>Dissolved oxygen </a:t>
            </a:r>
            <a:r>
              <a:rPr lang="en-US" dirty="0">
                <a:solidFill>
                  <a:srgbClr val="333333"/>
                </a:solidFill>
              </a:rPr>
              <a:t>is the concentration of oxygen gas in water. </a:t>
            </a:r>
          </a:p>
          <a:p>
            <a:r>
              <a:rPr lang="en-US" dirty="0">
                <a:solidFill>
                  <a:srgbClr val="333333"/>
                </a:solidFill>
              </a:rPr>
              <a:t>It is typically measured in units of parts per million (ppm) or milligrams per liter (mg/L). 		</a:t>
            </a:r>
            <a:r>
              <a:rPr lang="en-US" b="1" dirty="0">
                <a:solidFill>
                  <a:srgbClr val="333333"/>
                </a:solidFill>
              </a:rPr>
              <a:t>1 ppm = 1 mg/L</a:t>
            </a:r>
            <a:endParaRPr lang="en-US" dirty="0">
              <a:solidFill>
                <a:srgbClr val="333333"/>
              </a:solidFill>
            </a:endParaRPr>
          </a:p>
          <a:p>
            <a:r>
              <a:rPr lang="en-US" i="0" dirty="0">
                <a:solidFill>
                  <a:srgbClr val="333333"/>
                </a:solidFill>
                <a:effectLst/>
              </a:rPr>
              <a:t>Many aquatic organisms require dissolved oxygen to survive. For example, the figure on the bottom of the slide shows dissolved oxygen tolerance ranges for brown trout. If oxygen is less than three mg/L, trout will die. Brown trout survive best at dissolved oxygen levels of 9 mg/L or above.</a:t>
            </a:r>
          </a:p>
        </p:txBody>
      </p:sp>
      <p:sp>
        <p:nvSpPr>
          <p:cNvPr id="4" name="Slide Number Placeholder 3"/>
          <p:cNvSpPr>
            <a:spLocks noGrp="1"/>
          </p:cNvSpPr>
          <p:nvPr>
            <p:ph type="sldNum" sz="quarter" idx="5"/>
          </p:nvPr>
        </p:nvSpPr>
        <p:spPr/>
        <p:txBody>
          <a:bodyPr/>
          <a:lstStyle/>
          <a:p>
            <a:fld id="{58020EE3-0E66-7545-AD0E-C93C74C0187D}" type="slidenum">
              <a:rPr lang="en-US" smtClean="0"/>
              <a:t>1</a:t>
            </a:fld>
            <a:endParaRPr lang="en-US"/>
          </a:p>
        </p:txBody>
      </p:sp>
    </p:spTree>
    <p:extLst>
      <p:ext uri="{BB962C8B-B14F-4D97-AF65-F5344CB8AC3E}">
        <p14:creationId xmlns:p14="http://schemas.microsoft.com/office/powerpoint/2010/main" val="196035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Colder water can carry more dissolved oxygen than warm water. However, this does not mean that colder water always has more dissolved oxygen in it; it only means that it has the potential to carry more dissolved oxygen than warm water. Next, we will revisit how temperature and dissolved oxygen in a reservoir can interact to affect water quality.</a:t>
            </a:r>
          </a:p>
        </p:txBody>
      </p:sp>
      <p:sp>
        <p:nvSpPr>
          <p:cNvPr id="4" name="Slide Number Placeholder 3"/>
          <p:cNvSpPr>
            <a:spLocks noGrp="1"/>
          </p:cNvSpPr>
          <p:nvPr>
            <p:ph type="sldNum" sz="quarter" idx="5"/>
          </p:nvPr>
        </p:nvSpPr>
        <p:spPr/>
        <p:txBody>
          <a:bodyPr/>
          <a:lstStyle/>
          <a:p>
            <a:fld id="{58020EE3-0E66-7545-AD0E-C93C74C0187D}" type="slidenum">
              <a:rPr lang="en-US" smtClean="0"/>
              <a:t>2</a:t>
            </a:fld>
            <a:endParaRPr lang="en-US"/>
          </a:p>
        </p:txBody>
      </p:sp>
    </p:spTree>
    <p:extLst>
      <p:ext uri="{BB962C8B-B14F-4D97-AF65-F5344CB8AC3E}">
        <p14:creationId xmlns:p14="http://schemas.microsoft.com/office/powerpoint/2010/main" val="130278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Remember that during summer stratification, the water at the surface is warmer than the cool bottom waters. Since we just learned that cold water can carry more dissolved oxygen than warm water, shouldn’t this mean that the bottom waters have more oxygen than the surface? Not necessarily. Over time, biological and chemical processes, such as use of oxygen by aquatic animals for respiration, uses up oxygen in the water. In the surface, the oxygen used up by biological and chemical processes can be easily replenished from the atmosphere. However, oxygen in the air can’t mix all the way to the bottom of the reservoir due to stratification. This means that dissolved oxygen may become depleted in the bottom waters of a reservoir over time.</a:t>
            </a:r>
          </a:p>
        </p:txBody>
      </p:sp>
      <p:sp>
        <p:nvSpPr>
          <p:cNvPr id="4" name="Slide Number Placeholder 3"/>
          <p:cNvSpPr>
            <a:spLocks noGrp="1"/>
          </p:cNvSpPr>
          <p:nvPr>
            <p:ph type="sldNum" sz="quarter" idx="5"/>
          </p:nvPr>
        </p:nvSpPr>
        <p:spPr/>
        <p:txBody>
          <a:bodyPr/>
          <a:lstStyle/>
          <a:p>
            <a:fld id="{58020EE3-0E66-7545-AD0E-C93C74C0187D}" type="slidenum">
              <a:rPr lang="en-US" smtClean="0"/>
              <a:t>3</a:t>
            </a:fld>
            <a:endParaRPr lang="en-US"/>
          </a:p>
        </p:txBody>
      </p:sp>
    </p:spTree>
    <p:extLst>
      <p:ext uri="{BB962C8B-B14F-4D97-AF65-F5344CB8AC3E}">
        <p14:creationId xmlns:p14="http://schemas.microsoft.com/office/powerpoint/2010/main" val="336001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8A7C8-0F0D-0CBD-59EF-92FFBACFB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BFD938-AF92-5A1C-40D3-D04B3E34A3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7D9421-C2C0-5A8E-198A-7CE24E6EA3CE}"/>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Often, higher levels of dissolved oxygen indicate better water quality, while lower levels of dissolved oxygen indicate worse water quality. This is because low levels of dissolved oxygen can cause the release of metals (iron, manganese) and nutrients (phosphorus, nitrogen) from the sediments, which may cause taste and odor concerns and stimulate harmful algal blooms.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dirty="0">
              <a:solidFill>
                <a:schemeClr val="accent5"/>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accent5"/>
                </a:solidFill>
              </a:rPr>
              <a:t>Remember, not all reservoirs experience depleted dissolved oxygen and water quality problems in the bottom waters during summer thermal stratification. Whether or not dissolved oxygen becomes depleted depends on a number of factors, such as how much biological activity occurs in the reservoir. The more biological activity and growth of phytoplankton occurs in a reservoir, the more likely oxygen is to become depleted in the bottom waters.</a:t>
            </a:r>
            <a:endParaRPr lang="en-IE" sz="1200" b="0" dirty="0">
              <a:solidFill>
                <a:schemeClr val="accent5"/>
              </a:solidFill>
            </a:endParaRPr>
          </a:p>
          <a:p>
            <a:endParaRPr lang="en-IE" dirty="0"/>
          </a:p>
        </p:txBody>
      </p:sp>
      <p:sp>
        <p:nvSpPr>
          <p:cNvPr id="4" name="Slide Number Placeholder 3">
            <a:extLst>
              <a:ext uri="{FF2B5EF4-FFF2-40B4-BE49-F238E27FC236}">
                <a16:creationId xmlns:a16="http://schemas.microsoft.com/office/drawing/2014/main" id="{A9545FC0-979E-917C-1C53-868F12087DC2}"/>
              </a:ext>
            </a:extLst>
          </p:cNvPr>
          <p:cNvSpPr>
            <a:spLocks noGrp="1"/>
          </p:cNvSpPr>
          <p:nvPr>
            <p:ph type="sldNum" sz="quarter" idx="5"/>
          </p:nvPr>
        </p:nvSpPr>
        <p:spPr/>
        <p:txBody>
          <a:bodyPr/>
          <a:lstStyle/>
          <a:p>
            <a:fld id="{58020EE3-0E66-7545-AD0E-C93C74C0187D}" type="slidenum">
              <a:rPr lang="en-US" smtClean="0"/>
              <a:t>4</a:t>
            </a:fld>
            <a:endParaRPr lang="en-US"/>
          </a:p>
        </p:txBody>
      </p:sp>
    </p:spTree>
    <p:extLst>
      <p:ext uri="{BB962C8B-B14F-4D97-AF65-F5344CB8AC3E}">
        <p14:creationId xmlns:p14="http://schemas.microsoft.com/office/powerpoint/2010/main" val="1742146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9B5749-879B-B04F-BFA6-003145412001}" type="datetime1">
              <a:rPr lang="en-US" smtClean="0"/>
              <a:t>8/13/24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187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93E555-FF69-C140-BBF8-86E98FD0DB8F}" type="datetime1">
              <a:rPr lang="en-US" smtClean="0"/>
              <a:t>8/13/24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37531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83F1F-A9E2-5942-9E18-C2DA9ADF1088}" type="datetime1">
              <a:rPr lang="en-US" smtClean="0"/>
              <a:t>8/13/24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22157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5600">
                <a:solidFill>
                  <a:srgbClr val="FFFFFF"/>
                </a:solidFill>
              </a:rPr>
              <a:t>Title Text</a:t>
            </a:r>
          </a:p>
        </p:txBody>
      </p:sp>
    </p:spTree>
    <p:extLst>
      <p:ext uri="{BB962C8B-B14F-4D97-AF65-F5344CB8AC3E}">
        <p14:creationId xmlns:p14="http://schemas.microsoft.com/office/powerpoint/2010/main" val="27155117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FC9685-55F5-2D4D-85A0-0B3743ED6253}" type="datetime1">
              <a:rPr lang="en-US" smtClean="0"/>
              <a:t>8/13/24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15013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3D533-C608-6A4D-891A-ECC5F3312904}" type="datetime1">
              <a:rPr lang="en-US" smtClean="0"/>
              <a:t>8/13/24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9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5D7F02-F05A-3E45-8642-DA83D3D211D8}" type="datetime1">
              <a:rPr lang="en-US" smtClean="0"/>
              <a:t>8/13/24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12791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29A1F1-F697-2C43-959D-164C63F2DED6}" type="datetime1">
              <a:rPr lang="en-US" smtClean="0"/>
              <a:t>8/13/24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00FE8-A619-F642-9571-C47EDB9D572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95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1819C0-D28E-FA47-A914-0BB8E605B2C8}" type="datetime1">
              <a:rPr lang="en-US" smtClean="0"/>
              <a:t>8/13/24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34116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C8EA9-4A5A-D24E-BF91-46090AC033A5}" type="datetime1">
              <a:rPr lang="en-US" smtClean="0"/>
              <a:t>8/13/24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164946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00197D-B0EE-604F-AE6A-B469A2B10DC0}" type="datetime1">
              <a:rPr lang="en-US" smtClean="0"/>
              <a:t>8/13/24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24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DBFE8D-EE71-C642-88E2-5E4BCF6BA4E8}" type="datetime1">
              <a:rPr lang="en-US" smtClean="0"/>
              <a:t>8/13/24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18933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B8901C0-1FA4-6141-A006-6A166C3C04C6}" type="datetime1">
              <a:rPr lang="en-US" smtClean="0"/>
              <a:t>8/13/24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A200FE8-A619-F642-9571-C47EDB9D5720}" type="slidenum">
              <a:rPr lang="en-US" smtClean="0"/>
              <a:t>‹#›</a:t>
            </a:fld>
            <a:endParaRPr lang="en-US"/>
          </a:p>
        </p:txBody>
      </p:sp>
    </p:spTree>
    <p:extLst>
      <p:ext uri="{BB962C8B-B14F-4D97-AF65-F5344CB8AC3E}">
        <p14:creationId xmlns:p14="http://schemas.microsoft.com/office/powerpoint/2010/main" val="39638715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71D5-F3B9-370B-E6F3-5612C09B879B}"/>
              </a:ext>
            </a:extLst>
          </p:cNvPr>
          <p:cNvSpPr>
            <a:spLocks noGrp="1"/>
          </p:cNvSpPr>
          <p:nvPr>
            <p:ph type="title"/>
          </p:nvPr>
        </p:nvSpPr>
        <p:spPr/>
        <p:txBody>
          <a:bodyPr/>
          <a:lstStyle/>
          <a:p>
            <a:r>
              <a:rPr lang="en-US" dirty="0"/>
              <a:t>Dissolved oxygen</a:t>
            </a:r>
          </a:p>
        </p:txBody>
      </p:sp>
      <p:sp>
        <p:nvSpPr>
          <p:cNvPr id="3" name="Content Placeholder 2">
            <a:extLst>
              <a:ext uri="{FF2B5EF4-FFF2-40B4-BE49-F238E27FC236}">
                <a16:creationId xmlns:a16="http://schemas.microsoft.com/office/drawing/2014/main" id="{4F87B3F8-58F2-0078-0FC6-69920782195C}"/>
              </a:ext>
            </a:extLst>
          </p:cNvPr>
          <p:cNvSpPr>
            <a:spLocks noGrp="1"/>
          </p:cNvSpPr>
          <p:nvPr>
            <p:ph idx="1"/>
          </p:nvPr>
        </p:nvSpPr>
        <p:spPr>
          <a:xfrm>
            <a:off x="262330" y="1495269"/>
            <a:ext cx="8718384" cy="5100403"/>
          </a:xfrm>
        </p:spPr>
        <p:txBody>
          <a:bodyPr>
            <a:normAutofit/>
          </a:bodyPr>
          <a:lstStyle/>
          <a:p>
            <a:r>
              <a:rPr lang="en-US" b="1" dirty="0">
                <a:solidFill>
                  <a:srgbClr val="333333"/>
                </a:solidFill>
              </a:rPr>
              <a:t>Dissolved oxygen </a:t>
            </a:r>
            <a:r>
              <a:rPr lang="en-US" dirty="0">
                <a:solidFill>
                  <a:srgbClr val="333333"/>
                </a:solidFill>
              </a:rPr>
              <a:t>is the concentration of oxygen gas in water. </a:t>
            </a:r>
          </a:p>
          <a:p>
            <a:r>
              <a:rPr lang="en-US" dirty="0">
                <a:solidFill>
                  <a:srgbClr val="333333"/>
                </a:solidFill>
              </a:rPr>
              <a:t>It is typically measured in units of parts per million (ppm) or milligrams per liter (mg/L). 		</a:t>
            </a:r>
            <a:r>
              <a:rPr lang="en-US" b="1" dirty="0">
                <a:solidFill>
                  <a:srgbClr val="333333"/>
                </a:solidFill>
              </a:rPr>
              <a:t>1 ppm = 1 mg/L</a:t>
            </a:r>
            <a:endParaRPr lang="en-US" dirty="0">
              <a:solidFill>
                <a:srgbClr val="333333"/>
              </a:solidFill>
            </a:endParaRPr>
          </a:p>
          <a:p>
            <a:r>
              <a:rPr lang="en-US" i="0" dirty="0">
                <a:solidFill>
                  <a:srgbClr val="333333"/>
                </a:solidFill>
                <a:effectLst/>
              </a:rPr>
              <a:t>Many aquatic organisms require dissolved oxygen to survive.</a:t>
            </a:r>
          </a:p>
        </p:txBody>
      </p:sp>
      <p:sp>
        <p:nvSpPr>
          <p:cNvPr id="6" name="Slide Number Placeholder 3">
            <a:extLst>
              <a:ext uri="{FF2B5EF4-FFF2-40B4-BE49-F238E27FC236}">
                <a16:creationId xmlns:a16="http://schemas.microsoft.com/office/drawing/2014/main" id="{049F4253-512A-A49A-DF12-997A2B2394AC}"/>
              </a:ext>
            </a:extLst>
          </p:cNvPr>
          <p:cNvSpPr>
            <a:spLocks noGrp="1"/>
          </p:cNvSpPr>
          <p:nvPr>
            <p:ph type="sldNum" sz="quarter" idx="12"/>
          </p:nvPr>
        </p:nvSpPr>
        <p:spPr>
          <a:xfrm>
            <a:off x="7620000" y="18288"/>
            <a:ext cx="1066800" cy="329184"/>
          </a:xfrm>
        </p:spPr>
        <p:txBody>
          <a:bodyPr/>
          <a:lstStyle/>
          <a:p>
            <a:fld id="{2A200FE8-A619-F642-9571-C47EDB9D5720}" type="slidenum">
              <a:rPr lang="en-US" smtClean="0"/>
              <a:t>1</a:t>
            </a:fld>
            <a:endParaRPr lang="en-US"/>
          </a:p>
        </p:txBody>
      </p:sp>
      <p:pic>
        <p:nvPicPr>
          <p:cNvPr id="2050" name="Picture 2" descr="Figure showing the sensitivity of brown trout to different concentrations of dissolved oxygen in water.">
            <a:extLst>
              <a:ext uri="{FF2B5EF4-FFF2-40B4-BE49-F238E27FC236}">
                <a16:creationId xmlns:a16="http://schemas.microsoft.com/office/drawing/2014/main" id="{EF70DD99-3F4D-B657-BDD7-303B68899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180" y="3313756"/>
            <a:ext cx="6219639" cy="3411655"/>
          </a:xfrm>
          <a:prstGeom prst="rect">
            <a:avLst/>
          </a:prstGeom>
          <a:noFill/>
          <a:ln w="38100">
            <a:solidFill>
              <a:schemeClr val="accent1"/>
            </a:solidFill>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D6D868D-E0D9-53BA-6936-38ABAFD79A5B}"/>
              </a:ext>
            </a:extLst>
          </p:cNvPr>
          <p:cNvSpPr/>
          <p:nvPr/>
        </p:nvSpPr>
        <p:spPr>
          <a:xfrm>
            <a:off x="4849585" y="2351314"/>
            <a:ext cx="2139043" cy="359228"/>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1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DF95-D941-4887-9CE8-994AA5C17185}"/>
              </a:ext>
            </a:extLst>
          </p:cNvPr>
          <p:cNvSpPr>
            <a:spLocks noGrp="1"/>
          </p:cNvSpPr>
          <p:nvPr>
            <p:ph type="title"/>
          </p:nvPr>
        </p:nvSpPr>
        <p:spPr/>
        <p:txBody>
          <a:bodyPr>
            <a:normAutofit/>
          </a:bodyPr>
          <a:lstStyle/>
          <a:p>
            <a:r>
              <a:rPr lang="en-IE" dirty="0"/>
              <a:t>Dissolved oxygen and water temperature</a:t>
            </a:r>
          </a:p>
        </p:txBody>
      </p:sp>
      <p:sp>
        <p:nvSpPr>
          <p:cNvPr id="6" name="Content Placeholder 2">
            <a:extLst>
              <a:ext uri="{FF2B5EF4-FFF2-40B4-BE49-F238E27FC236}">
                <a16:creationId xmlns:a16="http://schemas.microsoft.com/office/drawing/2014/main" id="{C0B1F8A9-932D-6DBC-8C84-F2D2F4AE5246}"/>
              </a:ext>
            </a:extLst>
          </p:cNvPr>
          <p:cNvSpPr txBox="1">
            <a:spLocks/>
          </p:cNvSpPr>
          <p:nvPr/>
        </p:nvSpPr>
        <p:spPr>
          <a:xfrm>
            <a:off x="429333" y="1524000"/>
            <a:ext cx="4142667"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IE" dirty="0"/>
              <a:t>Colder water can carry more dissolved oxygen than warm water (see figure). </a:t>
            </a:r>
          </a:p>
          <a:p>
            <a:pPr marL="0" indent="0">
              <a:buNone/>
            </a:pPr>
            <a:endParaRPr lang="en-IE" sz="2400" b="1" dirty="0">
              <a:solidFill>
                <a:schemeClr val="accent5"/>
              </a:solidFill>
            </a:endParaRPr>
          </a:p>
          <a:p>
            <a:pPr marL="0" indent="0">
              <a:buFont typeface="Arial" pitchFamily="34" charset="0"/>
              <a:buNone/>
            </a:pPr>
            <a:endParaRPr lang="en-IE" dirty="0"/>
          </a:p>
        </p:txBody>
      </p:sp>
      <p:sp>
        <p:nvSpPr>
          <p:cNvPr id="4" name="Slide Number Placeholder 3">
            <a:extLst>
              <a:ext uri="{FF2B5EF4-FFF2-40B4-BE49-F238E27FC236}">
                <a16:creationId xmlns:a16="http://schemas.microsoft.com/office/drawing/2014/main" id="{21E21575-DF7F-84EA-0744-E329333F41DA}"/>
              </a:ext>
            </a:extLst>
          </p:cNvPr>
          <p:cNvSpPr>
            <a:spLocks noGrp="1"/>
          </p:cNvSpPr>
          <p:nvPr>
            <p:ph type="sldNum" sz="quarter" idx="12"/>
          </p:nvPr>
        </p:nvSpPr>
        <p:spPr/>
        <p:txBody>
          <a:bodyPr/>
          <a:lstStyle/>
          <a:p>
            <a:fld id="{2A200FE8-A619-F642-9571-C47EDB9D5720}" type="slidenum">
              <a:rPr lang="en-US" smtClean="0"/>
              <a:t>2</a:t>
            </a:fld>
            <a:endParaRPr lang="en-US"/>
          </a:p>
        </p:txBody>
      </p:sp>
      <p:sp>
        <p:nvSpPr>
          <p:cNvPr id="11" name="TextBox 10">
            <a:extLst>
              <a:ext uri="{FF2B5EF4-FFF2-40B4-BE49-F238E27FC236}">
                <a16:creationId xmlns:a16="http://schemas.microsoft.com/office/drawing/2014/main" id="{5679E41B-FB0B-ED57-6BF6-64437591C7A2}"/>
              </a:ext>
            </a:extLst>
          </p:cNvPr>
          <p:cNvSpPr txBox="1"/>
          <p:nvPr/>
        </p:nvSpPr>
        <p:spPr>
          <a:xfrm>
            <a:off x="1880834" y="6400800"/>
            <a:ext cx="7263166" cy="461665"/>
          </a:xfrm>
          <a:prstGeom prst="rect">
            <a:avLst/>
          </a:prstGeom>
          <a:noFill/>
        </p:spPr>
        <p:txBody>
          <a:bodyPr wrap="square" rtlCol="0">
            <a:spAutoFit/>
          </a:bodyPr>
          <a:lstStyle/>
          <a:p>
            <a:pPr algn="r"/>
            <a:r>
              <a:rPr lang="en-US" sz="1200" i="1" dirty="0"/>
              <a:t>Image source: Kenneth C. Waterman, accessed at: https://</a:t>
            </a:r>
            <a:r>
              <a:rPr lang="en-US" sz="1200" i="1" dirty="0" err="1"/>
              <a:t>www.researchgate.net</a:t>
            </a:r>
            <a:r>
              <a:rPr lang="en-US" sz="1200" i="1" dirty="0"/>
              <a:t>/figure/Effect-of-temperature-on-oxygen-solubility-in-water-generated-by-extrapolation-of-data_fig5_7957124</a:t>
            </a:r>
          </a:p>
        </p:txBody>
      </p:sp>
      <p:pic>
        <p:nvPicPr>
          <p:cNvPr id="12" name="Picture 11">
            <a:extLst>
              <a:ext uri="{FF2B5EF4-FFF2-40B4-BE49-F238E27FC236}">
                <a16:creationId xmlns:a16="http://schemas.microsoft.com/office/drawing/2014/main" id="{595AAD98-96A6-EFF2-E836-637A4EFC7406}"/>
              </a:ext>
            </a:extLst>
          </p:cNvPr>
          <p:cNvPicPr>
            <a:picLocks noChangeAspect="1"/>
          </p:cNvPicPr>
          <p:nvPr/>
        </p:nvPicPr>
        <p:blipFill>
          <a:blip r:embed="rId3"/>
          <a:stretch>
            <a:fillRect/>
          </a:stretch>
        </p:blipFill>
        <p:spPr>
          <a:xfrm>
            <a:off x="3115127" y="2817586"/>
            <a:ext cx="5774185" cy="3311071"/>
          </a:xfrm>
          <a:prstGeom prst="rect">
            <a:avLst/>
          </a:prstGeom>
        </p:spPr>
      </p:pic>
    </p:spTree>
    <p:extLst>
      <p:ext uri="{BB962C8B-B14F-4D97-AF65-F5344CB8AC3E}">
        <p14:creationId xmlns:p14="http://schemas.microsoft.com/office/powerpoint/2010/main" val="176163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E21575-DF7F-84EA-0744-E329333F41DA}"/>
              </a:ext>
            </a:extLst>
          </p:cNvPr>
          <p:cNvSpPr>
            <a:spLocks noGrp="1"/>
          </p:cNvSpPr>
          <p:nvPr>
            <p:ph type="sldNum" sz="quarter" idx="12"/>
          </p:nvPr>
        </p:nvSpPr>
        <p:spPr/>
        <p:txBody>
          <a:bodyPr/>
          <a:lstStyle/>
          <a:p>
            <a:fld id="{2A200FE8-A619-F642-9571-C47EDB9D5720}" type="slidenum">
              <a:rPr lang="en-US" smtClean="0"/>
              <a:t>3</a:t>
            </a:fld>
            <a:endParaRPr lang="en-US"/>
          </a:p>
        </p:txBody>
      </p:sp>
      <p:pic>
        <p:nvPicPr>
          <p:cNvPr id="8" name="Picture 7">
            <a:extLst>
              <a:ext uri="{FF2B5EF4-FFF2-40B4-BE49-F238E27FC236}">
                <a16:creationId xmlns:a16="http://schemas.microsoft.com/office/drawing/2014/main" id="{96DAB809-C320-58A8-A651-404773A22F98}"/>
              </a:ext>
            </a:extLst>
          </p:cNvPr>
          <p:cNvPicPr>
            <a:picLocks noChangeAspect="1"/>
          </p:cNvPicPr>
          <p:nvPr/>
        </p:nvPicPr>
        <p:blipFill>
          <a:blip r:embed="rId3"/>
          <a:stretch>
            <a:fillRect/>
          </a:stretch>
        </p:blipFill>
        <p:spPr>
          <a:xfrm>
            <a:off x="0" y="-32658"/>
            <a:ext cx="9143999" cy="7065817"/>
          </a:xfrm>
          <a:prstGeom prst="rect">
            <a:avLst/>
          </a:prstGeom>
        </p:spPr>
      </p:pic>
      <p:sp>
        <p:nvSpPr>
          <p:cNvPr id="6" name="Content Placeholder 2">
            <a:extLst>
              <a:ext uri="{FF2B5EF4-FFF2-40B4-BE49-F238E27FC236}">
                <a16:creationId xmlns:a16="http://schemas.microsoft.com/office/drawing/2014/main" id="{C0B1F8A9-932D-6DBC-8C84-F2D2F4AE5246}"/>
              </a:ext>
            </a:extLst>
          </p:cNvPr>
          <p:cNvSpPr txBox="1">
            <a:spLocks/>
          </p:cNvSpPr>
          <p:nvPr/>
        </p:nvSpPr>
        <p:spPr>
          <a:xfrm>
            <a:off x="119090" y="593272"/>
            <a:ext cx="9024910" cy="990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IE" sz="1800" dirty="0"/>
              <a:t>During summer thermal stratification, dissolved oxygen may become depleted in the cold, bottom waters of the reservoir.</a:t>
            </a:r>
            <a:endParaRPr lang="en-IE" sz="1800" b="1" dirty="0">
              <a:solidFill>
                <a:schemeClr val="accent5"/>
              </a:solidFill>
            </a:endParaRPr>
          </a:p>
          <a:p>
            <a:pPr marL="0" indent="0">
              <a:buFont typeface="Arial" pitchFamily="34" charset="0"/>
              <a:buNone/>
            </a:pPr>
            <a:endParaRPr lang="en-IE" dirty="0"/>
          </a:p>
        </p:txBody>
      </p:sp>
    </p:spTree>
    <p:extLst>
      <p:ext uri="{BB962C8B-B14F-4D97-AF65-F5344CB8AC3E}">
        <p14:creationId xmlns:p14="http://schemas.microsoft.com/office/powerpoint/2010/main" val="4219944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0075C-8EDF-D5EE-F1C9-8F9CB458537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8D475F-0DF1-1016-6D2F-D53E788F6C47}"/>
              </a:ext>
            </a:extLst>
          </p:cNvPr>
          <p:cNvSpPr>
            <a:spLocks noGrp="1"/>
          </p:cNvSpPr>
          <p:nvPr>
            <p:ph type="sldNum" sz="quarter" idx="12"/>
          </p:nvPr>
        </p:nvSpPr>
        <p:spPr/>
        <p:txBody>
          <a:bodyPr/>
          <a:lstStyle/>
          <a:p>
            <a:fld id="{2A200FE8-A619-F642-9571-C47EDB9D5720}" type="slidenum">
              <a:rPr lang="en-US" smtClean="0"/>
              <a:t>4</a:t>
            </a:fld>
            <a:endParaRPr lang="en-US"/>
          </a:p>
        </p:txBody>
      </p:sp>
      <p:pic>
        <p:nvPicPr>
          <p:cNvPr id="8" name="Picture 7">
            <a:extLst>
              <a:ext uri="{FF2B5EF4-FFF2-40B4-BE49-F238E27FC236}">
                <a16:creationId xmlns:a16="http://schemas.microsoft.com/office/drawing/2014/main" id="{D9844B4C-F73B-FEA3-24F8-5CE7503EBB60}"/>
              </a:ext>
            </a:extLst>
          </p:cNvPr>
          <p:cNvPicPr>
            <a:picLocks noChangeAspect="1"/>
          </p:cNvPicPr>
          <p:nvPr/>
        </p:nvPicPr>
        <p:blipFill>
          <a:blip r:embed="rId3"/>
          <a:stretch>
            <a:fillRect/>
          </a:stretch>
        </p:blipFill>
        <p:spPr>
          <a:xfrm>
            <a:off x="0" y="1959"/>
            <a:ext cx="9143999" cy="7065817"/>
          </a:xfrm>
          <a:prstGeom prst="rect">
            <a:avLst/>
          </a:prstGeom>
        </p:spPr>
      </p:pic>
      <p:sp>
        <p:nvSpPr>
          <p:cNvPr id="6" name="Content Placeholder 2">
            <a:extLst>
              <a:ext uri="{FF2B5EF4-FFF2-40B4-BE49-F238E27FC236}">
                <a16:creationId xmlns:a16="http://schemas.microsoft.com/office/drawing/2014/main" id="{AEC8C766-9C9A-B492-8A6E-1CC4AA95D937}"/>
              </a:ext>
            </a:extLst>
          </p:cNvPr>
          <p:cNvSpPr txBox="1">
            <a:spLocks/>
          </p:cNvSpPr>
          <p:nvPr/>
        </p:nvSpPr>
        <p:spPr>
          <a:xfrm>
            <a:off x="130627" y="630760"/>
            <a:ext cx="8882743" cy="124702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a:t>Often, higher levels of dissolved oxygen indicate better water quality, while lower levels of dissolved oxygen indicate worse water quality. This is because low levels of dissolved oxygen can cause the release of metals (iron, manganese) and nutrients (phosphorus, nitrogen) from the sediments, which may cause taste and odor concerns and stimulate harmful algal blooms.</a:t>
            </a:r>
            <a:endParaRPr lang="en-IE" sz="1800" b="1" dirty="0">
              <a:solidFill>
                <a:schemeClr val="accent5"/>
              </a:solidFill>
            </a:endParaRPr>
          </a:p>
          <a:p>
            <a:pPr marL="0" indent="0">
              <a:buFont typeface="Arial" pitchFamily="34" charset="0"/>
              <a:buNone/>
            </a:pPr>
            <a:endParaRPr lang="en-IE" sz="1800" dirty="0"/>
          </a:p>
        </p:txBody>
      </p:sp>
    </p:spTree>
    <p:extLst>
      <p:ext uri="{BB962C8B-B14F-4D97-AF65-F5344CB8AC3E}">
        <p14:creationId xmlns:p14="http://schemas.microsoft.com/office/powerpoint/2010/main" val="3867985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F PPT go-to">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2">
      <a:majorFont>
        <a:latin typeface="Calibri"/>
        <a:ea typeface=""/>
        <a:cs typeface=""/>
      </a:majorFont>
      <a:minorFont>
        <a:latin typeface="Calibri"/>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KF PPT go-to" id="{E76051EC-2EF4-466F-9064-4572E175FA5A}" vid="{ACB51E47-E9F3-4CAF-89EE-0DDE2E027E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36345</TotalTime>
  <Words>633</Words>
  <Application>Microsoft Macintosh PowerPoint</Application>
  <PresentationFormat>On-screen Show (4:3)</PresentationFormat>
  <Paragraphs>25</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KF PPT go-to</vt:lpstr>
      <vt:lpstr>Dissolved oxygen</vt:lpstr>
      <vt:lpstr>Dissolved oxygen and water temperature</vt:lpstr>
      <vt:lpstr>PowerPoint Presentation</vt:lpstr>
      <vt:lpstr>PowerPoint Presentation</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CLIMATE CHANGE EFFECTS ON LAKES  USING DISTRIBUTED COMPUTING</dc:title>
  <dc:creator>Cayelan Carey</dc:creator>
  <cp:lastModifiedBy>Lofton, Mary</cp:lastModifiedBy>
  <cp:revision>500</cp:revision>
  <dcterms:created xsi:type="dcterms:W3CDTF">2015-09-21T16:03:57Z</dcterms:created>
  <dcterms:modified xsi:type="dcterms:W3CDTF">2024-08-13T19:21:35Z</dcterms:modified>
</cp:coreProperties>
</file>