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
  </p:notesMasterIdLst>
  <p:sldIdLst>
    <p:sldId id="408" r:id="rId2"/>
    <p:sldId id="432" r:id="rId3"/>
    <p:sldId id="43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25F838-2905-7091-7A0B-75B6424200E9}" name="Lofton, Mary" initials="LM" userId="S::melofton@vt.edu::4f6d7ea1-3c87-4595-a30a-587e2539f1fb" providerId="AD"/>
  <p188:author id="{8F26E7E9-FBCD-3841-00F4-F656A0A823F0}" name="Cayelan C. Carey" initials="CCC" userId="Cayelan C. Care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Farrell, Kaitlin" initials="FK" lastIdx="1" clrIdx="0"/>
  <p:cmAuthor id="2" name="Cayelan C. Carey" initials="CCC" lastIdx="12" clrIdx="1"/>
  <p:cmAuthor id="3" name="Cayelan C. Carey" initials="CCC [2]" lastIdx="1" clrIdx="2"/>
  <p:cmAuthor id="4" name="Cayelan C. Carey" initials="CCC [3]" lastIdx="1" clrIdx="3"/>
  <p:cmAuthor id="5" name="Cayelan C. Carey" initials="CCC [4]" lastIdx="1" clrIdx="4"/>
  <p:cmAuthor id="6" name="Cayelan C. Carey" initials="CCC [5]" lastIdx="1" clrIdx="5"/>
  <p:cmAuthor id="7" name="Cayelan C. Carey" initials="CCC [6]" lastIdx="1" clrIdx="6"/>
  <p:cmAuthor id="8" name="Cayelan C. Carey" initials="CCC [7]" lastIdx="1" clrIdx="7"/>
  <p:cmAuthor id="9" name="Cayelan C. Carey" initials="CCC [8]" lastIdx="1" clrIdx="8"/>
  <p:cmAuthor id="10" name="Cayelan C. Carey" initials="CCC [9]" lastIdx="1" clrIdx="9"/>
  <p:cmAuthor id="11" name="Cayelan C. Carey" initials="CCC [10]" lastIdx="1" clrIdx="10"/>
  <p:cmAuthor id="12" name="Cayelan C. Carey" initials="CCC [11]" lastIdx="1" clrIdx="11"/>
  <p:cmAuthor id="13" name="Tadhg Moore" initials="TM" lastIdx="4" clrIdx="12">
    <p:extLst>
      <p:ext uri="{19B8F6BF-5375-455C-9EA6-DF929625EA0E}">
        <p15:presenceInfo xmlns:p15="http://schemas.microsoft.com/office/powerpoint/2012/main" userId="S::mooret@dkit.ie::c21bbe1b-4b90-4a11-a7f6-baf703286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EEE"/>
    <a:srgbClr val="A6BADF"/>
    <a:srgbClr val="FFA500"/>
    <a:srgbClr val="F7F0EC"/>
    <a:srgbClr val="D2D2D2"/>
    <a:srgbClr val="3D8853"/>
    <a:srgbClr val="2F528F"/>
    <a:srgbClr val="0099CC"/>
    <a:srgbClr val="53A264"/>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3" autoAdjust="0"/>
    <p:restoredTop sz="75081" autoAdjust="0"/>
  </p:normalViewPr>
  <p:slideViewPr>
    <p:cSldViewPr snapToGrid="0" snapToObjects="1">
      <p:cViewPr varScale="1">
        <p:scale>
          <a:sx n="78" d="100"/>
          <a:sy n="78" d="100"/>
        </p:scale>
        <p:origin x="2832" y="176"/>
      </p:cViewPr>
      <p:guideLst>
        <p:guide orient="horz" pos="2160"/>
        <p:guide pos="2880"/>
      </p:guideLst>
    </p:cSldViewPr>
  </p:slideViewPr>
  <p:outlineViewPr>
    <p:cViewPr>
      <p:scale>
        <a:sx n="33" d="100"/>
        <a:sy n="33" d="100"/>
      </p:scale>
      <p:origin x="0" y="-75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8/10/relationships/authors" Targe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8/16/24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 In the next section of the module, you will be asked to make water treatment decisions using water quality forecasts. </a:t>
            </a:r>
            <a:r>
              <a:rPr lang="en-US" sz="1200" dirty="0"/>
              <a:t>A </a:t>
            </a:r>
            <a:r>
              <a:rPr lang="en-US" sz="1200" b="1" dirty="0"/>
              <a:t>forecast</a:t>
            </a:r>
            <a:r>
              <a:rPr lang="en-US" sz="1200" dirty="0"/>
              <a:t> is a prediction of a future event with </a:t>
            </a:r>
            <a:r>
              <a:rPr lang="en-US" sz="1200" b="1" dirty="0"/>
              <a:t>uncertainty. Including uncertainty is important because it is impossible to perfectly know the future in advance. More specifically, </a:t>
            </a:r>
            <a:r>
              <a:rPr lang="en-US" dirty="0"/>
              <a:t>A </a:t>
            </a:r>
            <a:r>
              <a:rPr lang="en-US" b="1" dirty="0"/>
              <a:t>water quality forecast </a:t>
            </a:r>
            <a:r>
              <a:rPr lang="en-US" dirty="0"/>
              <a:t>is a future prediction of a water quality variable (such as water temperature) with uncertainty</a:t>
            </a:r>
            <a:endParaRPr lang="en-IE"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p>
          <a:p>
            <a:endParaRPr lang="en-IE" dirty="0"/>
          </a:p>
        </p:txBody>
      </p:sp>
      <p:sp>
        <p:nvSpPr>
          <p:cNvPr id="4" name="Slide Number Placeholder 3"/>
          <p:cNvSpPr>
            <a:spLocks noGrp="1"/>
          </p:cNvSpPr>
          <p:nvPr>
            <p:ph type="sldNum" sz="quarter" idx="5"/>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222073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a:t>
            </a:r>
            <a:r>
              <a:rPr lang="en-US" b="1" i="0" u="sng" dirty="0">
                <a:solidFill>
                  <a:srgbClr val="333333"/>
                </a:solidFill>
                <a:effectLst/>
              </a:rPr>
              <a:t>Forecast uncertainty is </a:t>
            </a:r>
            <a:r>
              <a:rPr lang="en-US" b="0" i="0" dirty="0">
                <a:solidFill>
                  <a:srgbClr val="333333"/>
                </a:solidFill>
                <a:effectLst/>
              </a:rPr>
              <a:t>the set of possible alternate future conditions predicted by a model and the chance of observing each outcome. </a:t>
            </a:r>
          </a:p>
          <a:p>
            <a:r>
              <a:rPr lang="en-US" b="0" i="0" dirty="0">
                <a:solidFill>
                  <a:srgbClr val="333333"/>
                </a:solidFill>
                <a:effectLst/>
              </a:rPr>
              <a:t>We generate multiple different predictions of the future because the future is inherently unknown.</a:t>
            </a:r>
          </a:p>
          <a:p>
            <a:r>
              <a:rPr lang="en-US" dirty="0"/>
              <a:t>Uncertainty generally increases as the time into the future increases. As an example, think of the weather forecast. If you are leaving on a trip and a 90% chance of rain is predicted for tomorrow, you are likely to bring waterproof shoes and a raincoat. If a 90% chance of rain is predicted for a week from tomorrow, you are more likely to think, “well, I’ll wait and see whether the forecast changes as we get closer to that day”. By making these decisions, you are acknowledging that forecast uncertainty is greater the farther into the future we predict.</a:t>
            </a:r>
          </a:p>
          <a:p>
            <a:endParaRPr lang="en-IE" dirty="0"/>
          </a:p>
        </p:txBody>
      </p:sp>
      <p:sp>
        <p:nvSpPr>
          <p:cNvPr id="4" name="Slide Number Placeholder 3"/>
          <p:cNvSpPr>
            <a:spLocks noGrp="1"/>
          </p:cNvSpPr>
          <p:nvPr>
            <p:ph type="sldNum" sz="quarter" idx="5"/>
          </p:nvPr>
        </p:nvSpPr>
        <p:spPr/>
        <p:txBody>
          <a:bodyPr/>
          <a:lstStyle/>
          <a:p>
            <a:fld id="{58020EE3-0E66-7545-AD0E-C93C74C0187D}" type="slidenum">
              <a:rPr lang="en-US" smtClean="0"/>
              <a:t>2</a:t>
            </a:fld>
            <a:endParaRPr lang="en-US"/>
          </a:p>
        </p:txBody>
      </p:sp>
    </p:spTree>
    <p:extLst>
      <p:ext uri="{BB962C8B-B14F-4D97-AF65-F5344CB8AC3E}">
        <p14:creationId xmlns:p14="http://schemas.microsoft.com/office/powerpoint/2010/main" val="284705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Here is an example forecast for fall turnover in a drinking water reservoir. Let’s examine how to interpret this forecast. The X axis is the date that is being forecasted. So on this figure, ”today” is Oct. 13, 2023, and the forecast is for about two weeks into the future. The Y axis is the percent chance of turnover – this is where the uncertainty is located! The higher the percent chance of turnover, the more likely turnover is to occur. We can see from this figure that turnover is very unlikely to occur tomorrow, but it’s quite likely that turnover will occur by the end of October. A value of over 50% on the y axis indicates that turnover is more likely to occur than to </a:t>
            </a:r>
            <a:r>
              <a:rPr lang="en-IE"/>
              <a:t>not occur.</a:t>
            </a:r>
            <a:endParaRPr lang="en-IE" dirty="0"/>
          </a:p>
        </p:txBody>
      </p:sp>
      <p:sp>
        <p:nvSpPr>
          <p:cNvPr id="4" name="Slide Number Placeholder 3"/>
          <p:cNvSpPr>
            <a:spLocks noGrp="1"/>
          </p:cNvSpPr>
          <p:nvPr>
            <p:ph type="sldNum" sz="quarter" idx="5"/>
          </p:nvPr>
        </p:nvSpPr>
        <p:spPr/>
        <p:txBody>
          <a:bodyPr/>
          <a:lstStyle/>
          <a:p>
            <a:fld id="{58020EE3-0E66-7545-AD0E-C93C74C0187D}" type="slidenum">
              <a:rPr lang="en-US" smtClean="0"/>
              <a:t>3</a:t>
            </a:fld>
            <a:endParaRPr lang="en-US"/>
          </a:p>
        </p:txBody>
      </p:sp>
    </p:spTree>
    <p:extLst>
      <p:ext uri="{BB962C8B-B14F-4D97-AF65-F5344CB8AC3E}">
        <p14:creationId xmlns:p14="http://schemas.microsoft.com/office/powerpoint/2010/main" val="314095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9B5749-879B-B04F-BFA6-003145412001}" type="datetime1">
              <a:rPr lang="en-US" smtClean="0"/>
              <a:t>8/16/24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93E555-FF69-C140-BBF8-86E98FD0DB8F}" type="datetime1">
              <a:rPr lang="en-US" smtClean="0"/>
              <a:t>8/16/24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83F1F-A9E2-5942-9E18-C2DA9ADF1088}" type="datetime1">
              <a:rPr lang="en-US" smtClean="0"/>
              <a:t>8/16/24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FC9685-55F5-2D4D-85A0-0B3743ED6253}" type="datetime1">
              <a:rPr lang="en-US" smtClean="0"/>
              <a:t>8/16/24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3D533-C608-6A4D-891A-ECC5F3312904}" type="datetime1">
              <a:rPr lang="en-US" smtClean="0"/>
              <a:t>8/16/24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D7F02-F05A-3E45-8642-DA83D3D211D8}" type="datetime1">
              <a:rPr lang="en-US" smtClean="0"/>
              <a:t>8/16/24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9A1F1-F697-2C43-959D-164C63F2DED6}" type="datetime1">
              <a:rPr lang="en-US" smtClean="0"/>
              <a:t>8/16/24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1819C0-D28E-FA47-A914-0BB8E605B2C8}" type="datetime1">
              <a:rPr lang="en-US" smtClean="0"/>
              <a:t>8/16/24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C8EA9-4A5A-D24E-BF91-46090AC033A5}" type="datetime1">
              <a:rPr lang="en-US" smtClean="0"/>
              <a:t>8/16/24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00197D-B0EE-604F-AE6A-B469A2B10DC0}" type="datetime1">
              <a:rPr lang="en-US" smtClean="0"/>
              <a:t>8/16/24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DBFE8D-EE71-C642-88E2-5E4BCF6BA4E8}" type="datetime1">
              <a:rPr lang="en-US" smtClean="0"/>
              <a:t>8/16/24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B8901C0-1FA4-6141-A006-6A166C3C04C6}" type="datetime1">
              <a:rPr lang="en-US" smtClean="0"/>
              <a:t>8/16/24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F95-D941-4887-9CE8-994AA5C17185}"/>
              </a:ext>
            </a:extLst>
          </p:cNvPr>
          <p:cNvSpPr>
            <a:spLocks noGrp="1"/>
          </p:cNvSpPr>
          <p:nvPr>
            <p:ph type="title"/>
          </p:nvPr>
        </p:nvSpPr>
        <p:spPr/>
        <p:txBody>
          <a:bodyPr>
            <a:normAutofit/>
          </a:bodyPr>
          <a:lstStyle/>
          <a:p>
            <a:r>
              <a:rPr lang="en-IE" dirty="0"/>
              <a:t>What is a water quality forecast?</a:t>
            </a:r>
          </a:p>
        </p:txBody>
      </p:sp>
      <p:sp>
        <p:nvSpPr>
          <p:cNvPr id="4" name="Slide Number Placeholder 3">
            <a:extLst>
              <a:ext uri="{FF2B5EF4-FFF2-40B4-BE49-F238E27FC236}">
                <a16:creationId xmlns:a16="http://schemas.microsoft.com/office/drawing/2014/main" id="{B762E244-38F3-032E-1941-F3C35D9F5DE0}"/>
              </a:ext>
            </a:extLst>
          </p:cNvPr>
          <p:cNvSpPr>
            <a:spLocks noGrp="1"/>
          </p:cNvSpPr>
          <p:nvPr>
            <p:ph type="sldNum" sz="quarter" idx="12"/>
          </p:nvPr>
        </p:nvSpPr>
        <p:spPr/>
        <p:txBody>
          <a:bodyPr/>
          <a:lstStyle/>
          <a:p>
            <a:fld id="{2A200FE8-A619-F642-9571-C47EDB9D5720}" type="slidenum">
              <a:rPr lang="en-US" smtClean="0"/>
              <a:t>1</a:t>
            </a:fld>
            <a:endParaRPr lang="en-US"/>
          </a:p>
        </p:txBody>
      </p:sp>
      <p:sp>
        <p:nvSpPr>
          <p:cNvPr id="9" name="Content Placeholder 8">
            <a:extLst>
              <a:ext uri="{FF2B5EF4-FFF2-40B4-BE49-F238E27FC236}">
                <a16:creationId xmlns:a16="http://schemas.microsoft.com/office/drawing/2014/main" id="{986B8B25-7921-CEFE-8EB1-6D0ED8296D21}"/>
              </a:ext>
            </a:extLst>
          </p:cNvPr>
          <p:cNvSpPr>
            <a:spLocks noGrp="1"/>
          </p:cNvSpPr>
          <p:nvPr>
            <p:ph idx="1"/>
          </p:nvPr>
        </p:nvSpPr>
        <p:spPr>
          <a:xfrm>
            <a:off x="457200" y="1600200"/>
            <a:ext cx="8229600" cy="4876800"/>
          </a:xfrm>
        </p:spPr>
        <p:txBody>
          <a:bodyPr/>
          <a:lstStyle/>
          <a:p>
            <a:r>
              <a:rPr lang="en-US" sz="2400" dirty="0"/>
              <a:t>A </a:t>
            </a:r>
            <a:r>
              <a:rPr lang="en-US" sz="2400" b="1" dirty="0"/>
              <a:t>forecast</a:t>
            </a:r>
            <a:r>
              <a:rPr lang="en-US" sz="2400" dirty="0"/>
              <a:t> is a prediction of a future event with </a:t>
            </a:r>
            <a:r>
              <a:rPr lang="en-US" sz="2400" b="1" dirty="0"/>
              <a:t>uncertainty</a:t>
            </a:r>
          </a:p>
          <a:p>
            <a:r>
              <a:rPr lang="en-US" dirty="0"/>
              <a:t>A </a:t>
            </a:r>
            <a:r>
              <a:rPr lang="en-US" b="1" dirty="0"/>
              <a:t>water quality forecast </a:t>
            </a:r>
            <a:r>
              <a:rPr lang="en-US" dirty="0"/>
              <a:t>is a future prediction of a water quality variable (such as water temperature) with uncertainty</a:t>
            </a:r>
            <a:endParaRPr lang="en-IE" dirty="0"/>
          </a:p>
        </p:txBody>
      </p:sp>
      <p:sp>
        <p:nvSpPr>
          <p:cNvPr id="7" name="TextBox 6">
            <a:extLst>
              <a:ext uri="{FF2B5EF4-FFF2-40B4-BE49-F238E27FC236}">
                <a16:creationId xmlns:a16="http://schemas.microsoft.com/office/drawing/2014/main" id="{80BC3DFE-719B-EFDA-57DF-66F4F33F6FCC}"/>
              </a:ext>
            </a:extLst>
          </p:cNvPr>
          <p:cNvSpPr txBox="1"/>
          <p:nvPr/>
        </p:nvSpPr>
        <p:spPr>
          <a:xfrm>
            <a:off x="5151120" y="6446574"/>
            <a:ext cx="3813266" cy="246221"/>
          </a:xfrm>
          <a:prstGeom prst="rect">
            <a:avLst/>
          </a:prstGeom>
          <a:noFill/>
        </p:spPr>
        <p:txBody>
          <a:bodyPr wrap="square" rtlCol="0">
            <a:spAutoFit/>
          </a:bodyPr>
          <a:lstStyle/>
          <a:p>
            <a:pPr algn="r"/>
            <a:r>
              <a:rPr lang="en-US" sz="1000" dirty="0">
                <a:solidFill>
                  <a:schemeClr val="bg1"/>
                </a:solidFill>
              </a:rPr>
              <a:t>Image: Wikimedia commons</a:t>
            </a:r>
          </a:p>
        </p:txBody>
      </p:sp>
      <p:pic>
        <p:nvPicPr>
          <p:cNvPr id="10" name="Picture 9">
            <a:extLst>
              <a:ext uri="{FF2B5EF4-FFF2-40B4-BE49-F238E27FC236}">
                <a16:creationId xmlns:a16="http://schemas.microsoft.com/office/drawing/2014/main" id="{DBC28E81-169D-945E-606E-85B4BE27BB43}"/>
              </a:ext>
            </a:extLst>
          </p:cNvPr>
          <p:cNvPicPr>
            <a:picLocks noChangeAspect="1"/>
          </p:cNvPicPr>
          <p:nvPr/>
        </p:nvPicPr>
        <p:blipFill>
          <a:blip r:embed="rId3"/>
          <a:stretch>
            <a:fillRect/>
          </a:stretch>
        </p:blipFill>
        <p:spPr>
          <a:xfrm>
            <a:off x="781050" y="3026384"/>
            <a:ext cx="7581900" cy="3543300"/>
          </a:xfrm>
          <a:prstGeom prst="roundRect">
            <a:avLst/>
          </a:prstGeom>
        </p:spPr>
      </p:pic>
    </p:spTree>
    <p:extLst>
      <p:ext uri="{BB962C8B-B14F-4D97-AF65-F5344CB8AC3E}">
        <p14:creationId xmlns:p14="http://schemas.microsoft.com/office/powerpoint/2010/main" val="326725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F95-D941-4887-9CE8-994AA5C17185}"/>
              </a:ext>
            </a:extLst>
          </p:cNvPr>
          <p:cNvSpPr>
            <a:spLocks noGrp="1"/>
          </p:cNvSpPr>
          <p:nvPr>
            <p:ph type="title"/>
          </p:nvPr>
        </p:nvSpPr>
        <p:spPr/>
        <p:txBody>
          <a:bodyPr>
            <a:normAutofit/>
          </a:bodyPr>
          <a:lstStyle/>
          <a:p>
            <a:r>
              <a:rPr lang="en-IE" dirty="0"/>
              <a:t>What is forecast uncertainty?</a:t>
            </a:r>
          </a:p>
        </p:txBody>
      </p:sp>
      <p:sp>
        <p:nvSpPr>
          <p:cNvPr id="4" name="Slide Number Placeholder 3">
            <a:extLst>
              <a:ext uri="{FF2B5EF4-FFF2-40B4-BE49-F238E27FC236}">
                <a16:creationId xmlns:a16="http://schemas.microsoft.com/office/drawing/2014/main" id="{B762E244-38F3-032E-1941-F3C35D9F5DE0}"/>
              </a:ext>
            </a:extLst>
          </p:cNvPr>
          <p:cNvSpPr>
            <a:spLocks noGrp="1"/>
          </p:cNvSpPr>
          <p:nvPr>
            <p:ph type="sldNum" sz="quarter" idx="12"/>
          </p:nvPr>
        </p:nvSpPr>
        <p:spPr/>
        <p:txBody>
          <a:bodyPr/>
          <a:lstStyle/>
          <a:p>
            <a:fld id="{2A200FE8-A619-F642-9571-C47EDB9D5720}" type="slidenum">
              <a:rPr lang="en-US" smtClean="0"/>
              <a:t>2</a:t>
            </a:fld>
            <a:endParaRPr lang="en-US"/>
          </a:p>
        </p:txBody>
      </p:sp>
      <p:sp>
        <p:nvSpPr>
          <p:cNvPr id="9" name="Content Placeholder 8">
            <a:extLst>
              <a:ext uri="{FF2B5EF4-FFF2-40B4-BE49-F238E27FC236}">
                <a16:creationId xmlns:a16="http://schemas.microsoft.com/office/drawing/2014/main" id="{986B8B25-7921-CEFE-8EB1-6D0ED8296D21}"/>
              </a:ext>
            </a:extLst>
          </p:cNvPr>
          <p:cNvSpPr>
            <a:spLocks noGrp="1"/>
          </p:cNvSpPr>
          <p:nvPr>
            <p:ph idx="1"/>
          </p:nvPr>
        </p:nvSpPr>
        <p:spPr>
          <a:xfrm>
            <a:off x="457200" y="1600200"/>
            <a:ext cx="3535681" cy="4876800"/>
          </a:xfrm>
        </p:spPr>
        <p:txBody>
          <a:bodyPr>
            <a:normAutofit lnSpcReduction="10000"/>
          </a:bodyPr>
          <a:lstStyle/>
          <a:p>
            <a:r>
              <a:rPr lang="en-US" b="1" i="0" u="sng" dirty="0">
                <a:solidFill>
                  <a:srgbClr val="333333"/>
                </a:solidFill>
                <a:effectLst/>
              </a:rPr>
              <a:t>Forecast uncertainty:</a:t>
            </a:r>
            <a:r>
              <a:rPr lang="en-US" b="0" i="0" dirty="0">
                <a:solidFill>
                  <a:srgbClr val="333333"/>
                </a:solidFill>
                <a:effectLst/>
              </a:rPr>
              <a:t> the set of possible alternate future conditions predicted by a model and the chance of observing each outcome. </a:t>
            </a:r>
          </a:p>
          <a:p>
            <a:r>
              <a:rPr lang="en-US" b="0" i="0" dirty="0">
                <a:solidFill>
                  <a:srgbClr val="333333"/>
                </a:solidFill>
                <a:effectLst/>
              </a:rPr>
              <a:t>We generate multiple different predictions of the future because the future is inherently unknown.</a:t>
            </a:r>
          </a:p>
          <a:p>
            <a:r>
              <a:rPr lang="en-US" dirty="0"/>
              <a:t>Uncertainty generally increases as the time into the future increases.</a:t>
            </a:r>
          </a:p>
        </p:txBody>
      </p:sp>
      <p:sp>
        <p:nvSpPr>
          <p:cNvPr id="7" name="TextBox 6">
            <a:extLst>
              <a:ext uri="{FF2B5EF4-FFF2-40B4-BE49-F238E27FC236}">
                <a16:creationId xmlns:a16="http://schemas.microsoft.com/office/drawing/2014/main" id="{80BC3DFE-719B-EFDA-57DF-66F4F33F6FCC}"/>
              </a:ext>
            </a:extLst>
          </p:cNvPr>
          <p:cNvSpPr txBox="1"/>
          <p:nvPr/>
        </p:nvSpPr>
        <p:spPr>
          <a:xfrm>
            <a:off x="5151120" y="6446574"/>
            <a:ext cx="3813266" cy="246221"/>
          </a:xfrm>
          <a:prstGeom prst="rect">
            <a:avLst/>
          </a:prstGeom>
          <a:noFill/>
        </p:spPr>
        <p:txBody>
          <a:bodyPr wrap="square" rtlCol="0">
            <a:spAutoFit/>
          </a:bodyPr>
          <a:lstStyle/>
          <a:p>
            <a:pPr algn="r"/>
            <a:r>
              <a:rPr lang="en-US" sz="1000" dirty="0">
                <a:solidFill>
                  <a:schemeClr val="bg1"/>
                </a:solidFill>
              </a:rPr>
              <a:t>Image: Wikimedia commons</a:t>
            </a:r>
          </a:p>
        </p:txBody>
      </p:sp>
      <p:pic>
        <p:nvPicPr>
          <p:cNvPr id="19" name="Picture 18">
            <a:extLst>
              <a:ext uri="{FF2B5EF4-FFF2-40B4-BE49-F238E27FC236}">
                <a16:creationId xmlns:a16="http://schemas.microsoft.com/office/drawing/2014/main" id="{4B562199-630C-F7DF-89BC-424F65F47E89}"/>
              </a:ext>
            </a:extLst>
          </p:cNvPr>
          <p:cNvPicPr>
            <a:picLocks noChangeAspect="1"/>
          </p:cNvPicPr>
          <p:nvPr/>
        </p:nvPicPr>
        <p:blipFill>
          <a:blip r:embed="rId3"/>
          <a:stretch>
            <a:fillRect/>
          </a:stretch>
        </p:blipFill>
        <p:spPr>
          <a:xfrm>
            <a:off x="3790667" y="1873333"/>
            <a:ext cx="5173719" cy="4330533"/>
          </a:xfrm>
          <a:prstGeom prst="rect">
            <a:avLst/>
          </a:prstGeom>
        </p:spPr>
      </p:pic>
    </p:spTree>
    <p:extLst>
      <p:ext uri="{BB962C8B-B14F-4D97-AF65-F5344CB8AC3E}">
        <p14:creationId xmlns:p14="http://schemas.microsoft.com/office/powerpoint/2010/main" val="301234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93F667-A502-F4EB-6EE7-46BDC211F3D3}"/>
              </a:ext>
            </a:extLst>
          </p:cNvPr>
          <p:cNvPicPr>
            <a:picLocks noChangeAspect="1"/>
          </p:cNvPicPr>
          <p:nvPr/>
        </p:nvPicPr>
        <p:blipFill rotWithShape="1">
          <a:blip r:embed="rId3"/>
          <a:srcRect r="24370"/>
          <a:stretch/>
        </p:blipFill>
        <p:spPr>
          <a:xfrm>
            <a:off x="1741715" y="1508049"/>
            <a:ext cx="7334374" cy="4517194"/>
          </a:xfrm>
          <a:prstGeom prst="rect">
            <a:avLst/>
          </a:prstGeom>
        </p:spPr>
      </p:pic>
      <p:sp>
        <p:nvSpPr>
          <p:cNvPr id="2" name="Title 1">
            <a:extLst>
              <a:ext uri="{FF2B5EF4-FFF2-40B4-BE49-F238E27FC236}">
                <a16:creationId xmlns:a16="http://schemas.microsoft.com/office/drawing/2014/main" id="{5C30DF95-D941-4887-9CE8-994AA5C17185}"/>
              </a:ext>
            </a:extLst>
          </p:cNvPr>
          <p:cNvSpPr>
            <a:spLocks noGrp="1"/>
          </p:cNvSpPr>
          <p:nvPr>
            <p:ph type="title"/>
          </p:nvPr>
        </p:nvSpPr>
        <p:spPr/>
        <p:txBody>
          <a:bodyPr>
            <a:normAutofit/>
          </a:bodyPr>
          <a:lstStyle/>
          <a:p>
            <a:r>
              <a:rPr lang="en-IE" dirty="0"/>
              <a:t>How to interpret a turnover forecast</a:t>
            </a:r>
          </a:p>
        </p:txBody>
      </p:sp>
      <p:sp>
        <p:nvSpPr>
          <p:cNvPr id="4" name="Slide Number Placeholder 3">
            <a:extLst>
              <a:ext uri="{FF2B5EF4-FFF2-40B4-BE49-F238E27FC236}">
                <a16:creationId xmlns:a16="http://schemas.microsoft.com/office/drawing/2014/main" id="{B762E244-38F3-032E-1941-F3C35D9F5DE0}"/>
              </a:ext>
            </a:extLst>
          </p:cNvPr>
          <p:cNvSpPr>
            <a:spLocks noGrp="1"/>
          </p:cNvSpPr>
          <p:nvPr>
            <p:ph type="sldNum" sz="quarter" idx="12"/>
          </p:nvPr>
        </p:nvSpPr>
        <p:spPr/>
        <p:txBody>
          <a:bodyPr/>
          <a:lstStyle/>
          <a:p>
            <a:fld id="{2A200FE8-A619-F642-9571-C47EDB9D5720}" type="slidenum">
              <a:rPr lang="en-US" smtClean="0"/>
              <a:t>3</a:t>
            </a:fld>
            <a:endParaRPr lang="en-US"/>
          </a:p>
        </p:txBody>
      </p:sp>
      <p:sp>
        <p:nvSpPr>
          <p:cNvPr id="7" name="TextBox 6">
            <a:extLst>
              <a:ext uri="{FF2B5EF4-FFF2-40B4-BE49-F238E27FC236}">
                <a16:creationId xmlns:a16="http://schemas.microsoft.com/office/drawing/2014/main" id="{80BC3DFE-719B-EFDA-57DF-66F4F33F6FCC}"/>
              </a:ext>
            </a:extLst>
          </p:cNvPr>
          <p:cNvSpPr txBox="1"/>
          <p:nvPr/>
        </p:nvSpPr>
        <p:spPr>
          <a:xfrm>
            <a:off x="5151120" y="6446574"/>
            <a:ext cx="3813266" cy="246221"/>
          </a:xfrm>
          <a:prstGeom prst="rect">
            <a:avLst/>
          </a:prstGeom>
          <a:noFill/>
        </p:spPr>
        <p:txBody>
          <a:bodyPr wrap="square" rtlCol="0">
            <a:spAutoFit/>
          </a:bodyPr>
          <a:lstStyle/>
          <a:p>
            <a:pPr algn="r"/>
            <a:r>
              <a:rPr lang="en-US" sz="1000" dirty="0">
                <a:solidFill>
                  <a:schemeClr val="bg1"/>
                </a:solidFill>
              </a:rPr>
              <a:t>Image: Wikimedia commons</a:t>
            </a:r>
          </a:p>
        </p:txBody>
      </p:sp>
      <p:sp>
        <p:nvSpPr>
          <p:cNvPr id="8" name="Rectangular Callout 7">
            <a:extLst>
              <a:ext uri="{FF2B5EF4-FFF2-40B4-BE49-F238E27FC236}">
                <a16:creationId xmlns:a16="http://schemas.microsoft.com/office/drawing/2014/main" id="{0C333147-CCD5-F4EA-1D3F-7CC869BBDB53}"/>
              </a:ext>
            </a:extLst>
          </p:cNvPr>
          <p:cNvSpPr/>
          <p:nvPr/>
        </p:nvSpPr>
        <p:spPr>
          <a:xfrm>
            <a:off x="4820740" y="6200757"/>
            <a:ext cx="4045675" cy="491633"/>
          </a:xfrm>
          <a:prstGeom prst="wedgeRectCallout">
            <a:avLst>
              <a:gd name="adj1" fmla="val -38902"/>
              <a:gd name="adj2" fmla="val -1536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 axis is date that is being forecasted</a:t>
            </a:r>
          </a:p>
        </p:txBody>
      </p:sp>
      <p:sp>
        <p:nvSpPr>
          <p:cNvPr id="10" name="Rectangular Callout 9">
            <a:extLst>
              <a:ext uri="{FF2B5EF4-FFF2-40B4-BE49-F238E27FC236}">
                <a16:creationId xmlns:a16="http://schemas.microsoft.com/office/drawing/2014/main" id="{4AEE69BE-AEFE-3C2C-552F-0ABFB15ED711}"/>
              </a:ext>
            </a:extLst>
          </p:cNvPr>
          <p:cNvSpPr/>
          <p:nvPr/>
        </p:nvSpPr>
        <p:spPr>
          <a:xfrm>
            <a:off x="110764" y="2946265"/>
            <a:ext cx="1465761" cy="3500308"/>
          </a:xfrm>
          <a:prstGeom prst="wedgeRectCallout">
            <a:avLst>
              <a:gd name="adj1" fmla="val 57147"/>
              <a:gd name="adj2" fmla="val -592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 axis is the probability of turnover – this is where the uncertainty is! We are not sure if turnover will happen, so we provide a probability.</a:t>
            </a:r>
          </a:p>
        </p:txBody>
      </p:sp>
    </p:spTree>
    <p:extLst>
      <p:ext uri="{BB962C8B-B14F-4D97-AF65-F5344CB8AC3E}">
        <p14:creationId xmlns:p14="http://schemas.microsoft.com/office/powerpoint/2010/main" val="4289363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2">
      <a:majorFont>
        <a:latin typeface="Calibri"/>
        <a:ea typeface=""/>
        <a:cs typeface=""/>
      </a:majorFont>
      <a:minorFont>
        <a:latin typeface="Calibri"/>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36320</TotalTime>
  <Words>527</Words>
  <Application>Microsoft Macintosh PowerPoint</Application>
  <PresentationFormat>On-screen Show (4:3)</PresentationFormat>
  <Paragraphs>24</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KF PPT go-to</vt:lpstr>
      <vt:lpstr>What is a water quality forecast?</vt:lpstr>
      <vt:lpstr>What is forecast uncertainty?</vt:lpstr>
      <vt:lpstr>How to interpret a turnover forecast</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Lofton, Mary</cp:lastModifiedBy>
  <cp:revision>494</cp:revision>
  <dcterms:created xsi:type="dcterms:W3CDTF">2015-09-21T16:03:57Z</dcterms:created>
  <dcterms:modified xsi:type="dcterms:W3CDTF">2024-08-16T14:50:06Z</dcterms:modified>
</cp:coreProperties>
</file>