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1"/>
  </p:notesMasterIdLst>
  <p:sldIdLst>
    <p:sldId id="424" r:id="rId2"/>
    <p:sldId id="430" r:id="rId3"/>
    <p:sldId id="445" r:id="rId4"/>
    <p:sldId id="439" r:id="rId5"/>
    <p:sldId id="437" r:id="rId6"/>
    <p:sldId id="440" r:id="rId7"/>
    <p:sldId id="432" r:id="rId8"/>
    <p:sldId id="443" r:id="rId9"/>
    <p:sldId id="44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A25F838-2905-7091-7A0B-75B6424200E9}" name="Lofton, Mary" initials="LM" userId="S::melofton@vt.edu::4f6d7ea1-3c87-4595-a30a-587e2539f1fb" providerId="AD"/>
  <p188:author id="{8F26E7E9-FBCD-3841-00F4-F656A0A823F0}" name="Cayelan C. Carey" initials="CCC" userId="Cayelan C. Carey"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Farrell, Kaitlin" initials="FK" lastIdx="1" clrIdx="0"/>
  <p:cmAuthor id="2" name="Cayelan C. Carey" initials="CCC" lastIdx="12" clrIdx="1"/>
  <p:cmAuthor id="3" name="Cayelan C. Carey" initials="CCC [2]" lastIdx="1" clrIdx="2"/>
  <p:cmAuthor id="4" name="Cayelan C. Carey" initials="CCC [3]" lastIdx="1" clrIdx="3"/>
  <p:cmAuthor id="5" name="Cayelan C. Carey" initials="CCC [4]" lastIdx="1" clrIdx="4"/>
  <p:cmAuthor id="6" name="Cayelan C. Carey" initials="CCC [5]" lastIdx="1" clrIdx="5"/>
  <p:cmAuthor id="7" name="Cayelan C. Carey" initials="CCC [6]" lastIdx="1" clrIdx="6"/>
  <p:cmAuthor id="8" name="Cayelan C. Carey" initials="CCC [7]" lastIdx="1" clrIdx="7"/>
  <p:cmAuthor id="9" name="Cayelan C. Carey" initials="CCC [8]" lastIdx="1" clrIdx="8"/>
  <p:cmAuthor id="10" name="Cayelan C. Carey" initials="CCC [9]" lastIdx="1" clrIdx="9"/>
  <p:cmAuthor id="11" name="Cayelan C. Carey" initials="CCC [10]" lastIdx="1" clrIdx="10"/>
  <p:cmAuthor id="12" name="Cayelan C. Carey" initials="CCC [11]" lastIdx="1" clrIdx="11"/>
  <p:cmAuthor id="13" name="Tadhg Moore" initials="TM" lastIdx="4" clrIdx="12">
    <p:extLst>
      <p:ext uri="{19B8F6BF-5375-455C-9EA6-DF929625EA0E}">
        <p15:presenceInfo xmlns:p15="http://schemas.microsoft.com/office/powerpoint/2012/main" userId="S::mooret@dkit.ie::c21bbe1b-4b90-4a11-a7f6-baf703286f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500"/>
    <a:srgbClr val="F8DEEE"/>
    <a:srgbClr val="A6BADF"/>
    <a:srgbClr val="F7F0EC"/>
    <a:srgbClr val="D2D2D2"/>
    <a:srgbClr val="3D8853"/>
    <a:srgbClr val="2F528F"/>
    <a:srgbClr val="0099CC"/>
    <a:srgbClr val="53A264"/>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3" autoAdjust="0"/>
    <p:restoredTop sz="75081" autoAdjust="0"/>
  </p:normalViewPr>
  <p:slideViewPr>
    <p:cSldViewPr snapToGrid="0" snapToObjects="1">
      <p:cViewPr varScale="1">
        <p:scale>
          <a:sx n="78" d="100"/>
          <a:sy n="78" d="100"/>
        </p:scale>
        <p:origin x="2832" y="176"/>
      </p:cViewPr>
      <p:guideLst>
        <p:guide orient="horz" pos="2160"/>
        <p:guide pos="2880"/>
      </p:guideLst>
    </p:cSldViewPr>
  </p:slideViewPr>
  <p:outlineViewPr>
    <p:cViewPr>
      <p:scale>
        <a:sx n="33" d="100"/>
        <a:sy n="33" d="100"/>
      </p:scale>
      <p:origin x="0" y="-75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2DDFCD-3F30-1944-ABA1-69872AECA504}" type="datetimeFigureOut">
              <a:rPr lang="en-US" smtClean="0"/>
              <a:t>8/13/24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20EE3-0E66-7545-AD0E-C93C74C0187D}" type="slidenum">
              <a:rPr lang="en-US" smtClean="0"/>
              <a:t>‹#›</a:t>
            </a:fld>
            <a:endParaRPr lang="en-US"/>
          </a:p>
        </p:txBody>
      </p:sp>
    </p:spTree>
    <p:extLst>
      <p:ext uri="{BB962C8B-B14F-4D97-AF65-F5344CB8AC3E}">
        <p14:creationId xmlns:p14="http://schemas.microsoft.com/office/powerpoint/2010/main" val="42021779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33333"/>
                </a:solidFill>
                <a:effectLst/>
                <a:latin typeface="Helvetica Neue" panose="02000503000000020004" pitchFamily="2" charset="0"/>
              </a:rPr>
              <a:t>Water temperature exerts a major influence on biological activity and growth, has an effect on water chemistry, can influence water quantity measurements, and governs the kinds of organisms that live in water bodies. </a:t>
            </a:r>
          </a:p>
          <a:p>
            <a:pPr algn="just"/>
            <a:endParaRPr lang="en-US" b="0" i="0" dirty="0">
              <a:solidFill>
                <a:srgbClr val="333333"/>
              </a:solidFill>
              <a:effectLst/>
              <a:latin typeface="Helvetica Neue" panose="02000503000000020004" pitchFamily="2" charset="0"/>
            </a:endParaRPr>
          </a:p>
          <a:p>
            <a:pPr algn="just"/>
            <a:r>
              <a:rPr lang="en-US" b="0" i="0" dirty="0">
                <a:solidFill>
                  <a:srgbClr val="333333"/>
                </a:solidFill>
                <a:effectLst/>
                <a:latin typeface="Helvetica Neue" panose="02000503000000020004" pitchFamily="2" charset="0"/>
              </a:rPr>
              <a:t>For example, trout do best in a certain range of water temperature, and above this temperature they are more likely to exhibit stress signals.</a:t>
            </a:r>
          </a:p>
          <a:p>
            <a:pPr algn="just"/>
            <a:endParaRPr lang="en-US" b="0" i="0" dirty="0">
              <a:solidFill>
                <a:srgbClr val="333333"/>
              </a:solidFill>
              <a:effectLst/>
              <a:latin typeface="Helvetica Neue" panose="02000503000000020004" pitchFamily="2" charset="0"/>
            </a:endParaRPr>
          </a:p>
          <a:p>
            <a:pPr algn="just"/>
            <a:r>
              <a:rPr lang="en-US" b="0" i="0" dirty="0">
                <a:solidFill>
                  <a:srgbClr val="333333"/>
                </a:solidFill>
                <a:effectLst/>
                <a:latin typeface="Helvetica Neue" panose="02000503000000020004" pitchFamily="2" charset="0"/>
              </a:rPr>
              <a:t>Freshwater ecosystems are currently experiencing a multitude of stressors such as land use change and climate change.</a:t>
            </a:r>
          </a:p>
          <a:p>
            <a:pPr algn="just"/>
            <a:endParaRPr lang="en-US" b="0" i="0" dirty="0">
              <a:solidFill>
                <a:srgbClr val="333333"/>
              </a:solidFill>
              <a:effectLst/>
              <a:latin typeface="Helvetica Neue" panose="02000503000000020004" pitchFamily="2" charset="0"/>
            </a:endParaRPr>
          </a:p>
          <a:p>
            <a:pPr algn="just"/>
            <a:r>
              <a:rPr lang="en-US" b="0" i="0" dirty="0">
                <a:solidFill>
                  <a:srgbClr val="333333"/>
                </a:solidFill>
                <a:effectLst/>
                <a:latin typeface="Helvetica Neue" panose="02000503000000020004" pitchFamily="2" charset="0"/>
              </a:rPr>
              <a:t>Being able to predict how such systems can change in the short-term (up to 7-days into the future) will provide natural resource managers with critical information to take pro-active actions to prevent degradation of water quality.</a:t>
            </a:r>
          </a:p>
        </p:txBody>
      </p:sp>
      <p:sp>
        <p:nvSpPr>
          <p:cNvPr id="4" name="Slide Number Placeholder 3"/>
          <p:cNvSpPr>
            <a:spLocks noGrp="1"/>
          </p:cNvSpPr>
          <p:nvPr>
            <p:ph type="sldNum" sz="quarter" idx="5"/>
          </p:nvPr>
        </p:nvSpPr>
        <p:spPr/>
        <p:txBody>
          <a:bodyPr/>
          <a:lstStyle/>
          <a:p>
            <a:fld id="{58020EE3-0E66-7545-AD0E-C93C74C0187D}" type="slidenum">
              <a:rPr lang="en-US" smtClean="0"/>
              <a:t>1</a:t>
            </a:fld>
            <a:endParaRPr lang="en-US"/>
          </a:p>
        </p:txBody>
      </p:sp>
    </p:spTree>
    <p:extLst>
      <p:ext uri="{BB962C8B-B14F-4D97-AF65-F5344CB8AC3E}">
        <p14:creationId xmlns:p14="http://schemas.microsoft.com/office/powerpoint/2010/main" val="196035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Thermal stratification refers to differences in water temperature at different depths in a reservoir. This occurs because the density of water depends on its temperature, as shown in the figure on the right. In general, colder water is denser than warmer water. However, the highest density of water is at 4 degrees Celsius. Once water becomes colder than 4 degrees Celsius, it starts to become less dense again. This explains why ice, which is always colder than 4 degrees Celsius, floats on top of liquid water. Denser water sinks to the bottom of the reservoir, while less dense water is at the surface. This leads to thermal stratification, which changes over the course of a year in reservoirs located in temperate regions, such as in most of the United States. I will now give an overview of how thermal stratification changes over the course of a year in a temperate reservoir.</a:t>
            </a:r>
          </a:p>
        </p:txBody>
      </p:sp>
      <p:sp>
        <p:nvSpPr>
          <p:cNvPr id="4" name="Slide Number Placeholder 3"/>
          <p:cNvSpPr>
            <a:spLocks noGrp="1"/>
          </p:cNvSpPr>
          <p:nvPr>
            <p:ph type="sldNum" sz="quarter" idx="5"/>
          </p:nvPr>
        </p:nvSpPr>
        <p:spPr/>
        <p:txBody>
          <a:bodyPr/>
          <a:lstStyle/>
          <a:p>
            <a:fld id="{58020EE3-0E66-7545-AD0E-C93C74C0187D}" type="slidenum">
              <a:rPr lang="en-US" smtClean="0"/>
              <a:t>2</a:t>
            </a:fld>
            <a:endParaRPr lang="en-US"/>
          </a:p>
        </p:txBody>
      </p:sp>
    </p:spTree>
    <p:extLst>
      <p:ext uri="{BB962C8B-B14F-4D97-AF65-F5344CB8AC3E}">
        <p14:creationId xmlns:p14="http://schemas.microsoft.com/office/powerpoint/2010/main" val="130278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A7C8-0F0D-0CBD-59EF-92FFBACFB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FD938-AF92-5A1C-40D3-D04B3E34A3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D9421-C2C0-5A8E-198A-7CE24E6EA3CE}"/>
              </a:ext>
            </a:extLst>
          </p:cNvPr>
          <p:cNvSpPr>
            <a:spLocks noGrp="1"/>
          </p:cNvSpPr>
          <p:nvPr>
            <p:ph type="body" idx="1"/>
          </p:nvPr>
        </p:nvSpPr>
        <p:spPr/>
        <p:txBody>
          <a:bodyPr/>
          <a:lstStyle/>
          <a:p>
            <a:r>
              <a:rPr lang="en-IE" dirty="0"/>
              <a:t>Here I am showing a cross-section of a reservoir, from the surface to the bottom. The dam is shown in </a:t>
            </a:r>
            <a:r>
              <a:rPr lang="en-IE" dirty="0" err="1"/>
              <a:t>gray</a:t>
            </a:r>
            <a:r>
              <a:rPr lang="en-IE" dirty="0"/>
              <a:t> on the right. The inflow stream is indicated on the left. The brown area under the reservoir represents the sediments at the bottom of the reservoir. (read slide text)</a:t>
            </a:r>
          </a:p>
        </p:txBody>
      </p:sp>
      <p:sp>
        <p:nvSpPr>
          <p:cNvPr id="4" name="Slide Number Placeholder 3">
            <a:extLst>
              <a:ext uri="{FF2B5EF4-FFF2-40B4-BE49-F238E27FC236}">
                <a16:creationId xmlns:a16="http://schemas.microsoft.com/office/drawing/2014/main" id="{A9545FC0-979E-917C-1C53-868F12087DC2}"/>
              </a:ext>
            </a:extLst>
          </p:cNvPr>
          <p:cNvSpPr>
            <a:spLocks noGrp="1"/>
          </p:cNvSpPr>
          <p:nvPr>
            <p:ph type="sldNum" sz="quarter" idx="5"/>
          </p:nvPr>
        </p:nvSpPr>
        <p:spPr/>
        <p:txBody>
          <a:bodyPr/>
          <a:lstStyle/>
          <a:p>
            <a:fld id="{58020EE3-0E66-7545-AD0E-C93C74C0187D}" type="slidenum">
              <a:rPr lang="en-US" smtClean="0"/>
              <a:t>3</a:t>
            </a:fld>
            <a:endParaRPr lang="en-US"/>
          </a:p>
        </p:txBody>
      </p:sp>
    </p:spTree>
    <p:extLst>
      <p:ext uri="{BB962C8B-B14F-4D97-AF65-F5344CB8AC3E}">
        <p14:creationId xmlns:p14="http://schemas.microsoft.com/office/powerpoint/2010/main" val="1069342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A7C8-0F0D-0CBD-59EF-92FFBACFB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FD938-AF92-5A1C-40D3-D04B3E34A3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D9421-C2C0-5A8E-198A-7CE24E6EA3CE}"/>
              </a:ext>
            </a:extLst>
          </p:cNvPr>
          <p:cNvSpPr>
            <a:spLocks noGrp="1"/>
          </p:cNvSpPr>
          <p:nvPr>
            <p:ph type="body" idx="1"/>
          </p:nvPr>
        </p:nvSpPr>
        <p:spPr/>
        <p:txBody>
          <a:bodyPr/>
          <a:lstStyle/>
          <a:p>
            <a:r>
              <a:rPr lang="en-IE" dirty="0"/>
              <a:t>As air temperatures cool in the fall, thermal stratification in the reservoir changes. This change is referred to as fall turnover. Fall turnover in a reservoir is when (read text).</a:t>
            </a:r>
          </a:p>
        </p:txBody>
      </p:sp>
      <p:sp>
        <p:nvSpPr>
          <p:cNvPr id="4" name="Slide Number Placeholder 3">
            <a:extLst>
              <a:ext uri="{FF2B5EF4-FFF2-40B4-BE49-F238E27FC236}">
                <a16:creationId xmlns:a16="http://schemas.microsoft.com/office/drawing/2014/main" id="{A9545FC0-979E-917C-1C53-868F12087DC2}"/>
              </a:ext>
            </a:extLst>
          </p:cNvPr>
          <p:cNvSpPr>
            <a:spLocks noGrp="1"/>
          </p:cNvSpPr>
          <p:nvPr>
            <p:ph type="sldNum" sz="quarter" idx="5"/>
          </p:nvPr>
        </p:nvSpPr>
        <p:spPr/>
        <p:txBody>
          <a:bodyPr/>
          <a:lstStyle/>
          <a:p>
            <a:fld id="{58020EE3-0E66-7545-AD0E-C93C74C0187D}" type="slidenum">
              <a:rPr lang="en-US" smtClean="0"/>
              <a:t>4</a:t>
            </a:fld>
            <a:endParaRPr lang="en-US"/>
          </a:p>
        </p:txBody>
      </p:sp>
    </p:spTree>
    <p:extLst>
      <p:ext uri="{BB962C8B-B14F-4D97-AF65-F5344CB8AC3E}">
        <p14:creationId xmlns:p14="http://schemas.microsoft.com/office/powerpoint/2010/main" val="2569878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A7C8-0F0D-0CBD-59EF-92FFBACFB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FD938-AF92-5A1C-40D3-D04B3E34A3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D9421-C2C0-5A8E-198A-7CE24E6EA3CE}"/>
              </a:ext>
            </a:extLst>
          </p:cNvPr>
          <p:cNvSpPr>
            <a:spLocks noGrp="1"/>
          </p:cNvSpPr>
          <p:nvPr>
            <p:ph type="body" idx="1"/>
          </p:nvPr>
        </p:nvSpPr>
        <p:spPr/>
        <p:txBody>
          <a:bodyPr/>
          <a:lstStyle/>
          <a:p>
            <a:r>
              <a:rPr lang="en-IE" dirty="0"/>
              <a:t>(read text)</a:t>
            </a:r>
          </a:p>
        </p:txBody>
      </p:sp>
      <p:sp>
        <p:nvSpPr>
          <p:cNvPr id="4" name="Slide Number Placeholder 3">
            <a:extLst>
              <a:ext uri="{FF2B5EF4-FFF2-40B4-BE49-F238E27FC236}">
                <a16:creationId xmlns:a16="http://schemas.microsoft.com/office/drawing/2014/main" id="{A9545FC0-979E-917C-1C53-868F12087DC2}"/>
              </a:ext>
            </a:extLst>
          </p:cNvPr>
          <p:cNvSpPr>
            <a:spLocks noGrp="1"/>
          </p:cNvSpPr>
          <p:nvPr>
            <p:ph type="sldNum" sz="quarter" idx="5"/>
          </p:nvPr>
        </p:nvSpPr>
        <p:spPr/>
        <p:txBody>
          <a:bodyPr/>
          <a:lstStyle/>
          <a:p>
            <a:fld id="{58020EE3-0E66-7545-AD0E-C93C74C0187D}" type="slidenum">
              <a:rPr lang="en-US" smtClean="0"/>
              <a:t>5</a:t>
            </a:fld>
            <a:endParaRPr lang="en-US"/>
          </a:p>
        </p:txBody>
      </p:sp>
    </p:spTree>
    <p:extLst>
      <p:ext uri="{BB962C8B-B14F-4D97-AF65-F5344CB8AC3E}">
        <p14:creationId xmlns:p14="http://schemas.microsoft.com/office/powerpoint/2010/main" val="3848818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A7C8-0F0D-0CBD-59EF-92FFBACFB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FD938-AF92-5A1C-40D3-D04B3E34A3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D9421-C2C0-5A8E-198A-7CE24E6EA3CE}"/>
              </a:ext>
            </a:extLst>
          </p:cNvPr>
          <p:cNvSpPr>
            <a:spLocks noGrp="1"/>
          </p:cNvSpPr>
          <p:nvPr>
            <p:ph type="body" idx="1"/>
          </p:nvPr>
        </p:nvSpPr>
        <p:spPr/>
        <p:txBody>
          <a:bodyPr/>
          <a:lstStyle/>
          <a:p>
            <a:r>
              <a:rPr lang="en-IE" dirty="0"/>
              <a:t>In spring, air temperatures begin to warm again. If ice has formed on the reservoir, the melting of the ice leads to spring turnover. Once again, water temperature becomes the same from the top to the bottom of the water column. If no ice has formed on the reservoir during the winter, the reservoir may stay mixed all winter long. Next, I’ll describe how thermal stratification in a reservoir can affect water quality.</a:t>
            </a:r>
          </a:p>
        </p:txBody>
      </p:sp>
      <p:sp>
        <p:nvSpPr>
          <p:cNvPr id="4" name="Slide Number Placeholder 3">
            <a:extLst>
              <a:ext uri="{FF2B5EF4-FFF2-40B4-BE49-F238E27FC236}">
                <a16:creationId xmlns:a16="http://schemas.microsoft.com/office/drawing/2014/main" id="{A9545FC0-979E-917C-1C53-868F12087DC2}"/>
              </a:ext>
            </a:extLst>
          </p:cNvPr>
          <p:cNvSpPr>
            <a:spLocks noGrp="1"/>
          </p:cNvSpPr>
          <p:nvPr>
            <p:ph type="sldNum" sz="quarter" idx="5"/>
          </p:nvPr>
        </p:nvSpPr>
        <p:spPr/>
        <p:txBody>
          <a:bodyPr/>
          <a:lstStyle/>
          <a:p>
            <a:fld id="{58020EE3-0E66-7545-AD0E-C93C74C0187D}" type="slidenum">
              <a:rPr lang="en-US" smtClean="0"/>
              <a:t>6</a:t>
            </a:fld>
            <a:endParaRPr lang="en-US"/>
          </a:p>
        </p:txBody>
      </p:sp>
    </p:spTree>
    <p:extLst>
      <p:ext uri="{BB962C8B-B14F-4D97-AF65-F5344CB8AC3E}">
        <p14:creationId xmlns:p14="http://schemas.microsoft.com/office/powerpoint/2010/main" val="4095077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A7C8-0F0D-0CBD-59EF-92FFBACFB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FD938-AF92-5A1C-40D3-D04B3E34A3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D9421-C2C0-5A8E-198A-7CE24E6EA3CE}"/>
              </a:ext>
            </a:extLst>
          </p:cNvPr>
          <p:cNvSpPr>
            <a:spLocks noGrp="1"/>
          </p:cNvSpPr>
          <p:nvPr>
            <p:ph type="body" idx="1"/>
          </p:nvPr>
        </p:nvSpPr>
        <p:spPr/>
        <p:txBody>
          <a:bodyPr/>
          <a:lstStyle/>
          <a:p>
            <a:r>
              <a:rPr lang="en-IE" dirty="0"/>
              <a:t>During summer stratification, water quality conditions can be very different in the surface and bottom depths of a reservoir. These differences are primarily due to differences in the amount of dissolved oxygen in the water. Dissolved oxygen is necessary for aquatic animals to survive and can influence water chemistry as well. In the surface during summer stratification, there is often plentiful dissolved oxygen in the water as oxygen can be introduced from the air into the water. However, biological and chemical processes in the cool bottom waters uses up the available dissolved oxygen in the bottom of the reservoir over time, and because of thermal stratification, it is not possible for oxygen from the atmosphere to mix all the way to the bottom of the reservoir. This leads to very low concentrations of dissolved oxygen in the bottom of the reservoir. </a:t>
            </a:r>
          </a:p>
        </p:txBody>
      </p:sp>
      <p:sp>
        <p:nvSpPr>
          <p:cNvPr id="4" name="Slide Number Placeholder 3">
            <a:extLst>
              <a:ext uri="{FF2B5EF4-FFF2-40B4-BE49-F238E27FC236}">
                <a16:creationId xmlns:a16="http://schemas.microsoft.com/office/drawing/2014/main" id="{A9545FC0-979E-917C-1C53-868F12087DC2}"/>
              </a:ext>
            </a:extLst>
          </p:cNvPr>
          <p:cNvSpPr>
            <a:spLocks noGrp="1"/>
          </p:cNvSpPr>
          <p:nvPr>
            <p:ph type="sldNum" sz="quarter" idx="5"/>
          </p:nvPr>
        </p:nvSpPr>
        <p:spPr/>
        <p:txBody>
          <a:bodyPr/>
          <a:lstStyle/>
          <a:p>
            <a:fld id="{58020EE3-0E66-7545-AD0E-C93C74C0187D}" type="slidenum">
              <a:rPr lang="en-US" smtClean="0"/>
              <a:t>7</a:t>
            </a:fld>
            <a:endParaRPr lang="en-US"/>
          </a:p>
        </p:txBody>
      </p:sp>
    </p:spTree>
    <p:extLst>
      <p:ext uri="{BB962C8B-B14F-4D97-AF65-F5344CB8AC3E}">
        <p14:creationId xmlns:p14="http://schemas.microsoft.com/office/powerpoint/2010/main" val="1742146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A7C8-0F0D-0CBD-59EF-92FFBACFB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FD938-AF92-5A1C-40D3-D04B3E34A3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D9421-C2C0-5A8E-198A-7CE24E6EA3CE}"/>
              </a:ext>
            </a:extLst>
          </p:cNvPr>
          <p:cNvSpPr>
            <a:spLocks noGrp="1"/>
          </p:cNvSpPr>
          <p:nvPr>
            <p:ph type="body" idx="1"/>
          </p:nvPr>
        </p:nvSpPr>
        <p:spPr/>
        <p:txBody>
          <a:bodyPr/>
          <a:lstStyle/>
          <a:p>
            <a:r>
              <a:rPr lang="en-IE" dirty="0"/>
              <a:t>Depleted oxygen in the bottom of the reservoir can lead to water quality concerns. Low dissolved oxygen leads to release of metals and nutrients from the sediments and they accumulate in the bottom waters. This is not good for drinking water quality. For example, some metals, such as iron and manganese, can cause taste and </a:t>
            </a:r>
            <a:r>
              <a:rPr lang="en-IE" dirty="0" err="1"/>
              <a:t>odor</a:t>
            </a:r>
            <a:r>
              <a:rPr lang="en-IE" dirty="0"/>
              <a:t> concerns in drinking water. </a:t>
            </a:r>
          </a:p>
        </p:txBody>
      </p:sp>
      <p:sp>
        <p:nvSpPr>
          <p:cNvPr id="4" name="Slide Number Placeholder 3">
            <a:extLst>
              <a:ext uri="{FF2B5EF4-FFF2-40B4-BE49-F238E27FC236}">
                <a16:creationId xmlns:a16="http://schemas.microsoft.com/office/drawing/2014/main" id="{A9545FC0-979E-917C-1C53-868F12087DC2}"/>
              </a:ext>
            </a:extLst>
          </p:cNvPr>
          <p:cNvSpPr>
            <a:spLocks noGrp="1"/>
          </p:cNvSpPr>
          <p:nvPr>
            <p:ph type="sldNum" sz="quarter" idx="5"/>
          </p:nvPr>
        </p:nvSpPr>
        <p:spPr/>
        <p:txBody>
          <a:bodyPr/>
          <a:lstStyle/>
          <a:p>
            <a:fld id="{58020EE3-0E66-7545-AD0E-C93C74C0187D}" type="slidenum">
              <a:rPr lang="en-US" smtClean="0"/>
              <a:t>8</a:t>
            </a:fld>
            <a:endParaRPr lang="en-US"/>
          </a:p>
        </p:txBody>
      </p:sp>
    </p:spTree>
    <p:extLst>
      <p:ext uri="{BB962C8B-B14F-4D97-AF65-F5344CB8AC3E}">
        <p14:creationId xmlns:p14="http://schemas.microsoft.com/office/powerpoint/2010/main" val="1450818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A7C8-0F0D-0CBD-59EF-92FFBACFB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FD938-AF92-5A1C-40D3-D04B3E34A3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D9421-C2C0-5A8E-198A-7CE24E6EA3CE}"/>
              </a:ext>
            </a:extLst>
          </p:cNvPr>
          <p:cNvSpPr>
            <a:spLocks noGrp="1"/>
          </p:cNvSpPr>
          <p:nvPr>
            <p:ph type="body" idx="1"/>
          </p:nvPr>
        </p:nvSpPr>
        <p:spPr/>
        <p:txBody>
          <a:bodyPr/>
          <a:lstStyle/>
          <a:p>
            <a:r>
              <a:rPr lang="en-IE" dirty="0"/>
              <a:t>Fall turnover can also have important effects on water quality. If metals and nutrients have built up in the bottom waters during summer stratification, they can be mixed to the surface of the reservoir during fall turnover. This can lead to high turbidity, or increased cloudiness of the water, as well as taste and </a:t>
            </a:r>
            <a:r>
              <a:rPr lang="en-IE" dirty="0" err="1"/>
              <a:t>odor</a:t>
            </a:r>
            <a:r>
              <a:rPr lang="en-IE" dirty="0"/>
              <a:t> concerns. In addition, nutrients mixed to the surface may stimulate harmful algal blooms. </a:t>
            </a:r>
          </a:p>
          <a:p>
            <a:endParaRPr lang="en-IE" dirty="0"/>
          </a:p>
          <a:p>
            <a:r>
              <a:rPr lang="en-IE" dirty="0"/>
              <a:t>Keep in mind that the water quality concerns I have described here do not apply to all thermally stratified reservoirs, only some </a:t>
            </a:r>
            <a:r>
              <a:rPr lang="en-IE"/>
              <a:t>of them. </a:t>
            </a:r>
            <a:r>
              <a:rPr lang="en-IE" dirty="0"/>
              <a:t>It is important to understand the individual characteristics of your water source and treatment plant in order to make informed water treatment decisions.</a:t>
            </a:r>
          </a:p>
        </p:txBody>
      </p:sp>
      <p:sp>
        <p:nvSpPr>
          <p:cNvPr id="4" name="Slide Number Placeholder 3">
            <a:extLst>
              <a:ext uri="{FF2B5EF4-FFF2-40B4-BE49-F238E27FC236}">
                <a16:creationId xmlns:a16="http://schemas.microsoft.com/office/drawing/2014/main" id="{A9545FC0-979E-917C-1C53-868F12087DC2}"/>
              </a:ext>
            </a:extLst>
          </p:cNvPr>
          <p:cNvSpPr>
            <a:spLocks noGrp="1"/>
          </p:cNvSpPr>
          <p:nvPr>
            <p:ph type="sldNum" sz="quarter" idx="5"/>
          </p:nvPr>
        </p:nvSpPr>
        <p:spPr/>
        <p:txBody>
          <a:bodyPr/>
          <a:lstStyle/>
          <a:p>
            <a:fld id="{58020EE3-0E66-7545-AD0E-C93C74C0187D}" type="slidenum">
              <a:rPr lang="en-US" smtClean="0"/>
              <a:t>9</a:t>
            </a:fld>
            <a:endParaRPr lang="en-US"/>
          </a:p>
        </p:txBody>
      </p:sp>
    </p:spTree>
    <p:extLst>
      <p:ext uri="{BB962C8B-B14F-4D97-AF65-F5344CB8AC3E}">
        <p14:creationId xmlns:p14="http://schemas.microsoft.com/office/powerpoint/2010/main" val="1788939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9B5749-879B-B04F-BFA6-003145412001}" type="datetime1">
              <a:rPr lang="en-US" smtClean="0"/>
              <a:t>8/13/24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18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93E555-FF69-C140-BBF8-86E98FD0DB8F}" type="datetime1">
              <a:rPr lang="en-US" smtClean="0"/>
              <a:t>8/13/24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37531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83F1F-A9E2-5942-9E18-C2DA9ADF1088}" type="datetime1">
              <a:rPr lang="en-US" smtClean="0"/>
              <a:t>8/13/24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22157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5600">
                <a:solidFill>
                  <a:srgbClr val="FFFFFF"/>
                </a:solidFill>
              </a:rPr>
              <a:t>Title Text</a:t>
            </a:r>
          </a:p>
        </p:txBody>
      </p:sp>
    </p:spTree>
    <p:extLst>
      <p:ext uri="{BB962C8B-B14F-4D97-AF65-F5344CB8AC3E}">
        <p14:creationId xmlns:p14="http://schemas.microsoft.com/office/powerpoint/2010/main" val="27155117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FC9685-55F5-2D4D-85A0-0B3743ED6253}" type="datetime1">
              <a:rPr lang="en-US" smtClean="0"/>
              <a:t>8/13/24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15013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3D533-C608-6A4D-891A-ECC5F3312904}" type="datetime1">
              <a:rPr lang="en-US" smtClean="0"/>
              <a:t>8/13/24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9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5D7F02-F05A-3E45-8642-DA83D3D211D8}" type="datetime1">
              <a:rPr lang="en-US" smtClean="0"/>
              <a:t>8/13/24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2791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9A1F1-F697-2C43-959D-164C63F2DED6}" type="datetime1">
              <a:rPr lang="en-US" smtClean="0"/>
              <a:t>8/13/24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00FE8-A619-F642-9571-C47EDB9D572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95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1819C0-D28E-FA47-A914-0BB8E605B2C8}" type="datetime1">
              <a:rPr lang="en-US" smtClean="0"/>
              <a:t>8/13/24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34116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C8EA9-4A5A-D24E-BF91-46090AC033A5}" type="datetime1">
              <a:rPr lang="en-US" smtClean="0"/>
              <a:t>8/13/24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164946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00197D-B0EE-604F-AE6A-B469A2B10DC0}" type="datetime1">
              <a:rPr lang="en-US" smtClean="0"/>
              <a:t>8/13/24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4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DBFE8D-EE71-C642-88E2-5E4BCF6BA4E8}" type="datetime1">
              <a:rPr lang="en-US" smtClean="0"/>
              <a:t>8/13/24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8933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B8901C0-1FA4-6141-A006-6A166C3C04C6}" type="datetime1">
              <a:rPr lang="en-US" smtClean="0"/>
              <a:t>8/13/24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A200FE8-A619-F642-9571-C47EDB9D5720}" type="slidenum">
              <a:rPr lang="en-US" smtClean="0"/>
              <a:t>‹#›</a:t>
            </a:fld>
            <a:endParaRPr lang="en-US"/>
          </a:p>
        </p:txBody>
      </p:sp>
    </p:spTree>
    <p:extLst>
      <p:ext uri="{BB962C8B-B14F-4D97-AF65-F5344CB8AC3E}">
        <p14:creationId xmlns:p14="http://schemas.microsoft.com/office/powerpoint/2010/main" val="39638715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8F751B-EC91-1E13-71CA-726B73802E3F}"/>
              </a:ext>
            </a:extLst>
          </p:cNvPr>
          <p:cNvSpPr/>
          <p:nvPr/>
        </p:nvSpPr>
        <p:spPr>
          <a:xfrm>
            <a:off x="5246557" y="914400"/>
            <a:ext cx="3440243" cy="54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071D5-F3B9-370B-E6F3-5612C09B879B}"/>
              </a:ext>
            </a:extLst>
          </p:cNvPr>
          <p:cNvSpPr>
            <a:spLocks noGrp="1"/>
          </p:cNvSpPr>
          <p:nvPr>
            <p:ph type="title"/>
          </p:nvPr>
        </p:nvSpPr>
        <p:spPr/>
        <p:txBody>
          <a:bodyPr/>
          <a:lstStyle/>
          <a:p>
            <a:r>
              <a:rPr lang="en-US" dirty="0"/>
              <a:t>Water temperature </a:t>
            </a:r>
          </a:p>
        </p:txBody>
      </p:sp>
      <p:sp>
        <p:nvSpPr>
          <p:cNvPr id="3" name="Content Placeholder 2">
            <a:extLst>
              <a:ext uri="{FF2B5EF4-FFF2-40B4-BE49-F238E27FC236}">
                <a16:creationId xmlns:a16="http://schemas.microsoft.com/office/drawing/2014/main" id="{4F87B3F8-58F2-0078-0FC6-69920782195C}"/>
              </a:ext>
            </a:extLst>
          </p:cNvPr>
          <p:cNvSpPr>
            <a:spLocks noGrp="1"/>
          </p:cNvSpPr>
          <p:nvPr>
            <p:ph idx="1"/>
          </p:nvPr>
        </p:nvSpPr>
        <p:spPr>
          <a:xfrm>
            <a:off x="262330" y="1495269"/>
            <a:ext cx="4789357" cy="5100403"/>
          </a:xfrm>
        </p:spPr>
        <p:txBody>
          <a:bodyPr>
            <a:normAutofit/>
          </a:bodyPr>
          <a:lstStyle/>
          <a:p>
            <a:r>
              <a:rPr lang="en-US" b="1" i="0" dirty="0">
                <a:solidFill>
                  <a:srgbClr val="333333"/>
                </a:solidFill>
                <a:effectLst/>
                <a:latin typeface="Helvetica Neue" panose="02000503000000020004" pitchFamily="2" charset="0"/>
              </a:rPr>
              <a:t>Water temperature</a:t>
            </a:r>
            <a:r>
              <a:rPr lang="en-US" b="0" i="0" dirty="0">
                <a:solidFill>
                  <a:srgbClr val="333333"/>
                </a:solidFill>
                <a:effectLst/>
                <a:latin typeface="Helvetica Neue" panose="02000503000000020004" pitchFamily="2" charset="0"/>
              </a:rPr>
              <a:t> influences </a:t>
            </a:r>
            <a:endParaRPr lang="en-US" dirty="0">
              <a:solidFill>
                <a:srgbClr val="333333"/>
              </a:solidFill>
              <a:latin typeface="Helvetica Neue" panose="02000503000000020004" pitchFamily="2" charset="0"/>
            </a:endParaRPr>
          </a:p>
          <a:p>
            <a:pPr lvl="1"/>
            <a:r>
              <a:rPr lang="en-US" sz="2400" dirty="0">
                <a:solidFill>
                  <a:srgbClr val="333333"/>
                </a:solidFill>
                <a:latin typeface="Helvetica Neue" panose="02000503000000020004" pitchFamily="2" charset="0"/>
              </a:rPr>
              <a:t>B</a:t>
            </a:r>
            <a:r>
              <a:rPr lang="en-US" sz="2400" b="0" i="0" dirty="0">
                <a:solidFill>
                  <a:srgbClr val="333333"/>
                </a:solidFill>
                <a:effectLst/>
                <a:latin typeface="Helvetica Neue" panose="02000503000000020004" pitchFamily="2" charset="0"/>
              </a:rPr>
              <a:t>iological activity and growth</a:t>
            </a:r>
          </a:p>
          <a:p>
            <a:pPr lvl="1"/>
            <a:r>
              <a:rPr lang="en-US" sz="2400" dirty="0">
                <a:solidFill>
                  <a:srgbClr val="333333"/>
                </a:solidFill>
                <a:latin typeface="Helvetica Neue" panose="02000503000000020004" pitchFamily="2" charset="0"/>
              </a:rPr>
              <a:t>W</a:t>
            </a:r>
            <a:r>
              <a:rPr lang="en-US" sz="2400" b="0" i="0" dirty="0">
                <a:solidFill>
                  <a:srgbClr val="333333"/>
                </a:solidFill>
                <a:effectLst/>
                <a:latin typeface="Helvetica Neue" panose="02000503000000020004" pitchFamily="2" charset="0"/>
              </a:rPr>
              <a:t>ater chemistry</a:t>
            </a:r>
          </a:p>
          <a:p>
            <a:pPr lvl="1"/>
            <a:r>
              <a:rPr lang="en-US" sz="2400" b="0" i="0" dirty="0">
                <a:solidFill>
                  <a:srgbClr val="333333"/>
                </a:solidFill>
                <a:effectLst/>
                <a:latin typeface="Helvetica Neue" panose="02000503000000020004" pitchFamily="2" charset="0"/>
              </a:rPr>
              <a:t>Biodiversity</a:t>
            </a:r>
          </a:p>
          <a:p>
            <a:pPr lvl="1"/>
            <a:r>
              <a:rPr lang="en-US" sz="2400" b="0" i="0" dirty="0">
                <a:solidFill>
                  <a:srgbClr val="333333"/>
                </a:solidFill>
                <a:effectLst/>
                <a:latin typeface="Helvetica Neue" panose="02000503000000020004" pitchFamily="2" charset="0"/>
              </a:rPr>
              <a:t>Water quality</a:t>
            </a:r>
          </a:p>
          <a:p>
            <a:r>
              <a:rPr lang="en-US" dirty="0">
                <a:solidFill>
                  <a:srgbClr val="333333"/>
                </a:solidFill>
                <a:latin typeface="Helvetica Neue" panose="02000503000000020004" pitchFamily="2" charset="0"/>
              </a:rPr>
              <a:t>L</a:t>
            </a:r>
            <a:r>
              <a:rPr lang="en-US" b="0" i="0" dirty="0">
                <a:solidFill>
                  <a:srgbClr val="333333"/>
                </a:solidFill>
                <a:effectLst/>
                <a:latin typeface="Helvetica Neue" panose="02000503000000020004" pitchFamily="2" charset="0"/>
              </a:rPr>
              <a:t>and use change and climate change can affect water temperature</a:t>
            </a:r>
          </a:p>
          <a:p>
            <a:r>
              <a:rPr lang="en-US" b="0" i="0" dirty="0">
                <a:solidFill>
                  <a:srgbClr val="333333"/>
                </a:solidFill>
                <a:effectLst/>
                <a:latin typeface="Helvetica Neue" panose="02000503000000020004" pitchFamily="2" charset="0"/>
              </a:rPr>
              <a:t>Predicting future water temperatures can help resource managers prevent water quality degradation</a:t>
            </a:r>
          </a:p>
        </p:txBody>
      </p:sp>
      <p:pic>
        <p:nvPicPr>
          <p:cNvPr id="1026" name="Picture 2">
            <a:extLst>
              <a:ext uri="{FF2B5EF4-FFF2-40B4-BE49-F238E27FC236}">
                <a16:creationId xmlns:a16="http://schemas.microsoft.com/office/drawing/2014/main" id="{C8CFF92B-45DF-3A98-7693-631DF2A7D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6308" y="1107398"/>
            <a:ext cx="3200740" cy="51004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21D8A5-90BC-3BF3-1D91-51A4975A4316}"/>
              </a:ext>
            </a:extLst>
          </p:cNvPr>
          <p:cNvSpPr txBox="1"/>
          <p:nvPr/>
        </p:nvSpPr>
        <p:spPr>
          <a:xfrm>
            <a:off x="6840391" y="5829300"/>
            <a:ext cx="1642309" cy="307777"/>
          </a:xfrm>
          <a:prstGeom prst="rect">
            <a:avLst/>
          </a:prstGeom>
          <a:noFill/>
        </p:spPr>
        <p:txBody>
          <a:bodyPr wrap="none" rtlCol="0">
            <a:spAutoFit/>
          </a:bodyPr>
          <a:lstStyle/>
          <a:p>
            <a:r>
              <a:rPr lang="en-US" sz="1400" dirty="0" err="1"/>
              <a:t>TroutFlyFishing.com</a:t>
            </a:r>
            <a:endParaRPr lang="en-US" sz="1400" dirty="0"/>
          </a:p>
        </p:txBody>
      </p:sp>
      <p:sp>
        <p:nvSpPr>
          <p:cNvPr id="6" name="Slide Number Placeholder 3">
            <a:extLst>
              <a:ext uri="{FF2B5EF4-FFF2-40B4-BE49-F238E27FC236}">
                <a16:creationId xmlns:a16="http://schemas.microsoft.com/office/drawing/2014/main" id="{049F4253-512A-A49A-DF12-997A2B2394AC}"/>
              </a:ext>
            </a:extLst>
          </p:cNvPr>
          <p:cNvSpPr>
            <a:spLocks noGrp="1"/>
          </p:cNvSpPr>
          <p:nvPr>
            <p:ph type="sldNum" sz="quarter" idx="12"/>
          </p:nvPr>
        </p:nvSpPr>
        <p:spPr>
          <a:xfrm>
            <a:off x="7620000" y="18288"/>
            <a:ext cx="1066800" cy="329184"/>
          </a:xfrm>
        </p:spPr>
        <p:txBody>
          <a:bodyPr/>
          <a:lstStyle/>
          <a:p>
            <a:fld id="{2A200FE8-A619-F642-9571-C47EDB9D5720}" type="slidenum">
              <a:rPr lang="en-US" smtClean="0"/>
              <a:t>1</a:t>
            </a:fld>
            <a:endParaRPr lang="en-US"/>
          </a:p>
        </p:txBody>
      </p:sp>
    </p:spTree>
    <p:extLst>
      <p:ext uri="{BB962C8B-B14F-4D97-AF65-F5344CB8AC3E}">
        <p14:creationId xmlns:p14="http://schemas.microsoft.com/office/powerpoint/2010/main" val="3981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DF95-D941-4887-9CE8-994AA5C17185}"/>
              </a:ext>
            </a:extLst>
          </p:cNvPr>
          <p:cNvSpPr>
            <a:spLocks noGrp="1"/>
          </p:cNvSpPr>
          <p:nvPr>
            <p:ph type="title"/>
          </p:nvPr>
        </p:nvSpPr>
        <p:spPr/>
        <p:txBody>
          <a:bodyPr>
            <a:normAutofit/>
          </a:bodyPr>
          <a:lstStyle/>
          <a:p>
            <a:r>
              <a:rPr lang="en-IE" dirty="0"/>
              <a:t>Thermal stratification</a:t>
            </a:r>
          </a:p>
        </p:txBody>
      </p:sp>
      <p:sp>
        <p:nvSpPr>
          <p:cNvPr id="6" name="Content Placeholder 2">
            <a:extLst>
              <a:ext uri="{FF2B5EF4-FFF2-40B4-BE49-F238E27FC236}">
                <a16:creationId xmlns:a16="http://schemas.microsoft.com/office/drawing/2014/main" id="{C0B1F8A9-932D-6DBC-8C84-F2D2F4AE5246}"/>
              </a:ext>
            </a:extLst>
          </p:cNvPr>
          <p:cNvSpPr txBox="1">
            <a:spLocks/>
          </p:cNvSpPr>
          <p:nvPr/>
        </p:nvSpPr>
        <p:spPr>
          <a:xfrm>
            <a:off x="429333" y="1524000"/>
            <a:ext cx="4142667" cy="48768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IE" b="1" dirty="0"/>
              <a:t>Thermal stratification </a:t>
            </a:r>
            <a:r>
              <a:rPr lang="en-IE" dirty="0"/>
              <a:t>refers to differences in water temperature at different depths in a reservoir. </a:t>
            </a:r>
          </a:p>
          <a:p>
            <a:r>
              <a:rPr lang="en-IE" dirty="0"/>
              <a:t>This occurs because the density of water depends on its temperature. </a:t>
            </a:r>
          </a:p>
          <a:p>
            <a:r>
              <a:rPr lang="en-IE" dirty="0"/>
              <a:t>Denser water sinks to the bottom of the reservoir, while less dense water is at the surface.</a:t>
            </a:r>
          </a:p>
          <a:p>
            <a:r>
              <a:rPr lang="en-IE" b="1" dirty="0"/>
              <a:t>Thermal stratification </a:t>
            </a:r>
            <a:r>
              <a:rPr lang="en-IE" dirty="0"/>
              <a:t>changes over the course of a year in reservoirs located in temperate regions, such as in most of the United States.</a:t>
            </a:r>
            <a:endParaRPr lang="en-IE" dirty="0">
              <a:solidFill>
                <a:srgbClr val="3D8853"/>
              </a:solidFill>
            </a:endParaRPr>
          </a:p>
          <a:p>
            <a:pPr marL="0" indent="0">
              <a:buNone/>
            </a:pPr>
            <a:endParaRPr lang="en-IE" sz="2400" b="1" dirty="0">
              <a:solidFill>
                <a:schemeClr val="accent5"/>
              </a:solidFill>
            </a:endParaRPr>
          </a:p>
          <a:p>
            <a:pPr marL="0" indent="0">
              <a:buFont typeface="Arial" pitchFamily="34" charset="0"/>
              <a:buNone/>
            </a:pPr>
            <a:endParaRPr lang="en-IE" dirty="0"/>
          </a:p>
        </p:txBody>
      </p:sp>
      <p:sp>
        <p:nvSpPr>
          <p:cNvPr id="4" name="Slide Number Placeholder 3">
            <a:extLst>
              <a:ext uri="{FF2B5EF4-FFF2-40B4-BE49-F238E27FC236}">
                <a16:creationId xmlns:a16="http://schemas.microsoft.com/office/drawing/2014/main" id="{21E21575-DF7F-84EA-0744-E329333F41DA}"/>
              </a:ext>
            </a:extLst>
          </p:cNvPr>
          <p:cNvSpPr>
            <a:spLocks noGrp="1"/>
          </p:cNvSpPr>
          <p:nvPr>
            <p:ph type="sldNum" sz="quarter" idx="12"/>
          </p:nvPr>
        </p:nvSpPr>
        <p:spPr/>
        <p:txBody>
          <a:bodyPr/>
          <a:lstStyle/>
          <a:p>
            <a:fld id="{2A200FE8-A619-F642-9571-C47EDB9D5720}" type="slidenum">
              <a:rPr lang="en-US" smtClean="0"/>
              <a:t>2</a:t>
            </a:fld>
            <a:endParaRPr lang="en-US"/>
          </a:p>
        </p:txBody>
      </p:sp>
      <p:pic>
        <p:nvPicPr>
          <p:cNvPr id="10" name="Picture 9">
            <a:extLst>
              <a:ext uri="{FF2B5EF4-FFF2-40B4-BE49-F238E27FC236}">
                <a16:creationId xmlns:a16="http://schemas.microsoft.com/office/drawing/2014/main" id="{88695F66-D096-B42D-29C6-29E3687D91E3}"/>
              </a:ext>
            </a:extLst>
          </p:cNvPr>
          <p:cNvPicPr>
            <a:picLocks noChangeAspect="1"/>
          </p:cNvPicPr>
          <p:nvPr/>
        </p:nvPicPr>
        <p:blipFill>
          <a:blip r:embed="rId3"/>
          <a:stretch>
            <a:fillRect/>
          </a:stretch>
        </p:blipFill>
        <p:spPr>
          <a:xfrm>
            <a:off x="4794777" y="1953985"/>
            <a:ext cx="4056289" cy="2950029"/>
          </a:xfrm>
          <a:prstGeom prst="rect">
            <a:avLst/>
          </a:prstGeom>
        </p:spPr>
      </p:pic>
      <p:sp>
        <p:nvSpPr>
          <p:cNvPr id="11" name="TextBox 10">
            <a:extLst>
              <a:ext uri="{FF2B5EF4-FFF2-40B4-BE49-F238E27FC236}">
                <a16:creationId xmlns:a16="http://schemas.microsoft.com/office/drawing/2014/main" id="{5679E41B-FB0B-ED57-6BF6-64437591C7A2}"/>
              </a:ext>
            </a:extLst>
          </p:cNvPr>
          <p:cNvSpPr txBox="1"/>
          <p:nvPr/>
        </p:nvSpPr>
        <p:spPr>
          <a:xfrm>
            <a:off x="1880834" y="6513726"/>
            <a:ext cx="7271734" cy="276999"/>
          </a:xfrm>
          <a:prstGeom prst="rect">
            <a:avLst/>
          </a:prstGeom>
          <a:noFill/>
        </p:spPr>
        <p:txBody>
          <a:bodyPr wrap="none" rtlCol="0">
            <a:spAutoFit/>
          </a:bodyPr>
          <a:lstStyle/>
          <a:p>
            <a:r>
              <a:rPr lang="en-US" sz="1200" i="1" dirty="0"/>
              <a:t>Image source: Mike Arthur and </a:t>
            </a:r>
            <a:r>
              <a:rPr lang="en-US" sz="1200" i="1" dirty="0" err="1"/>
              <a:t>Demian</a:t>
            </a:r>
            <a:r>
              <a:rPr lang="en-US" sz="1200" i="1" dirty="0"/>
              <a:t> </a:t>
            </a:r>
            <a:r>
              <a:rPr lang="en-US" sz="1200" i="1" dirty="0" err="1"/>
              <a:t>Saffer</a:t>
            </a:r>
            <a:r>
              <a:rPr lang="en-US" sz="1200" i="1" dirty="0"/>
              <a:t>, accessed at: https://</a:t>
            </a:r>
            <a:r>
              <a:rPr lang="en-US" sz="1200" i="1" dirty="0" err="1"/>
              <a:t>www.e-education.psu.edu</a:t>
            </a:r>
            <a:r>
              <a:rPr lang="en-US" sz="1200" i="1" dirty="0"/>
              <a:t>/earth111/node/842</a:t>
            </a:r>
          </a:p>
        </p:txBody>
      </p:sp>
      <p:sp>
        <p:nvSpPr>
          <p:cNvPr id="3" name="TextBox 2">
            <a:extLst>
              <a:ext uri="{FF2B5EF4-FFF2-40B4-BE49-F238E27FC236}">
                <a16:creationId xmlns:a16="http://schemas.microsoft.com/office/drawing/2014/main" id="{9CB0D5E3-CDA1-62C0-15C8-976E2D3FF724}"/>
              </a:ext>
            </a:extLst>
          </p:cNvPr>
          <p:cNvSpPr txBox="1"/>
          <p:nvPr/>
        </p:nvSpPr>
        <p:spPr>
          <a:xfrm>
            <a:off x="6336108" y="1878272"/>
            <a:ext cx="1817292" cy="369332"/>
          </a:xfrm>
          <a:prstGeom prst="rect">
            <a:avLst/>
          </a:prstGeom>
          <a:solidFill>
            <a:schemeClr val="bg1"/>
          </a:solidFill>
        </p:spPr>
        <p:txBody>
          <a:bodyPr wrap="none" rtlCol="0">
            <a:spAutoFit/>
          </a:bodyPr>
          <a:lstStyle/>
          <a:p>
            <a:r>
              <a:rPr lang="en-US" b="1" dirty="0"/>
              <a:t>Temperature (℃)</a:t>
            </a:r>
          </a:p>
        </p:txBody>
      </p:sp>
    </p:spTree>
    <p:extLst>
      <p:ext uri="{BB962C8B-B14F-4D97-AF65-F5344CB8AC3E}">
        <p14:creationId xmlns:p14="http://schemas.microsoft.com/office/powerpoint/2010/main" val="176163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0075C-8EDF-D5EE-F1C9-8F9CB458537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8D475F-0DF1-1016-6D2F-D53E788F6C47}"/>
              </a:ext>
            </a:extLst>
          </p:cNvPr>
          <p:cNvSpPr>
            <a:spLocks noGrp="1"/>
          </p:cNvSpPr>
          <p:nvPr>
            <p:ph type="sldNum" sz="quarter" idx="12"/>
          </p:nvPr>
        </p:nvSpPr>
        <p:spPr/>
        <p:txBody>
          <a:bodyPr/>
          <a:lstStyle/>
          <a:p>
            <a:fld id="{2A200FE8-A619-F642-9571-C47EDB9D5720}" type="slidenum">
              <a:rPr lang="en-US" smtClean="0"/>
              <a:t>3</a:t>
            </a:fld>
            <a:endParaRPr lang="en-US"/>
          </a:p>
        </p:txBody>
      </p:sp>
      <p:pic>
        <p:nvPicPr>
          <p:cNvPr id="6" name="Picture 5">
            <a:extLst>
              <a:ext uri="{FF2B5EF4-FFF2-40B4-BE49-F238E27FC236}">
                <a16:creationId xmlns:a16="http://schemas.microsoft.com/office/drawing/2014/main" id="{3837F4FE-E906-30FA-4686-CAF000CBC40C}"/>
              </a:ext>
            </a:extLst>
          </p:cNvPr>
          <p:cNvPicPr>
            <a:picLocks noChangeAspect="1"/>
          </p:cNvPicPr>
          <p:nvPr/>
        </p:nvPicPr>
        <p:blipFill>
          <a:blip r:embed="rId3"/>
          <a:stretch>
            <a:fillRect/>
          </a:stretch>
        </p:blipFill>
        <p:spPr>
          <a:xfrm>
            <a:off x="0" y="0"/>
            <a:ext cx="9144000" cy="7065818"/>
          </a:xfrm>
          <a:prstGeom prst="rect">
            <a:avLst/>
          </a:prstGeom>
        </p:spPr>
      </p:pic>
      <p:sp>
        <p:nvSpPr>
          <p:cNvPr id="7" name="TextBox 6">
            <a:extLst>
              <a:ext uri="{FF2B5EF4-FFF2-40B4-BE49-F238E27FC236}">
                <a16:creationId xmlns:a16="http://schemas.microsoft.com/office/drawing/2014/main" id="{F89332B5-2C63-49DA-8D94-E823B6B78ADF}"/>
              </a:ext>
            </a:extLst>
          </p:cNvPr>
          <p:cNvSpPr txBox="1"/>
          <p:nvPr/>
        </p:nvSpPr>
        <p:spPr>
          <a:xfrm>
            <a:off x="185057" y="818223"/>
            <a:ext cx="7244443" cy="1200329"/>
          </a:xfrm>
          <a:prstGeom prst="rect">
            <a:avLst/>
          </a:prstGeom>
          <a:noFill/>
        </p:spPr>
        <p:txBody>
          <a:bodyPr wrap="square" rtlCol="0">
            <a:spAutoFit/>
          </a:bodyPr>
          <a:lstStyle/>
          <a:p>
            <a:r>
              <a:rPr lang="en-US" sz="1800" dirty="0"/>
              <a:t>In summer, warmer, less dense water stays at the surface of the reservoir, while colder, denser water sinks. This leads to 'summer stratification', where the water is warmest at the surface and coldest at the sediments.</a:t>
            </a:r>
          </a:p>
          <a:p>
            <a:endParaRPr lang="en-US" dirty="0"/>
          </a:p>
        </p:txBody>
      </p:sp>
    </p:spTree>
    <p:extLst>
      <p:ext uri="{BB962C8B-B14F-4D97-AF65-F5344CB8AC3E}">
        <p14:creationId xmlns:p14="http://schemas.microsoft.com/office/powerpoint/2010/main" val="309339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0075C-8EDF-D5EE-F1C9-8F9CB458537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8D475F-0DF1-1016-6D2F-D53E788F6C47}"/>
              </a:ext>
            </a:extLst>
          </p:cNvPr>
          <p:cNvSpPr>
            <a:spLocks noGrp="1"/>
          </p:cNvSpPr>
          <p:nvPr>
            <p:ph type="sldNum" sz="quarter" idx="12"/>
          </p:nvPr>
        </p:nvSpPr>
        <p:spPr/>
        <p:txBody>
          <a:bodyPr/>
          <a:lstStyle/>
          <a:p>
            <a:fld id="{2A200FE8-A619-F642-9571-C47EDB9D5720}" type="slidenum">
              <a:rPr lang="en-US" smtClean="0"/>
              <a:t>4</a:t>
            </a:fld>
            <a:endParaRPr lang="en-US"/>
          </a:p>
        </p:txBody>
      </p:sp>
      <p:pic>
        <p:nvPicPr>
          <p:cNvPr id="8" name="Picture 7">
            <a:extLst>
              <a:ext uri="{FF2B5EF4-FFF2-40B4-BE49-F238E27FC236}">
                <a16:creationId xmlns:a16="http://schemas.microsoft.com/office/drawing/2014/main" id="{0D73F6A2-C0CA-FE64-E3D9-70175776748A}"/>
              </a:ext>
            </a:extLst>
          </p:cNvPr>
          <p:cNvPicPr>
            <a:picLocks noChangeAspect="1"/>
          </p:cNvPicPr>
          <p:nvPr/>
        </p:nvPicPr>
        <p:blipFill>
          <a:blip r:embed="rId3"/>
          <a:stretch>
            <a:fillRect/>
          </a:stretch>
        </p:blipFill>
        <p:spPr>
          <a:xfrm>
            <a:off x="0" y="0"/>
            <a:ext cx="9144000" cy="7065818"/>
          </a:xfrm>
          <a:prstGeom prst="rect">
            <a:avLst/>
          </a:prstGeom>
        </p:spPr>
      </p:pic>
      <p:sp>
        <p:nvSpPr>
          <p:cNvPr id="9" name="TextBox 8">
            <a:extLst>
              <a:ext uri="{FF2B5EF4-FFF2-40B4-BE49-F238E27FC236}">
                <a16:creationId xmlns:a16="http://schemas.microsoft.com/office/drawing/2014/main" id="{DE0CA6C7-C881-513C-2430-E62D06270D87}"/>
              </a:ext>
            </a:extLst>
          </p:cNvPr>
          <p:cNvSpPr txBox="1"/>
          <p:nvPr/>
        </p:nvSpPr>
        <p:spPr>
          <a:xfrm>
            <a:off x="185057" y="671263"/>
            <a:ext cx="8501743" cy="1200329"/>
          </a:xfrm>
          <a:prstGeom prst="rect">
            <a:avLst/>
          </a:prstGeom>
          <a:noFill/>
        </p:spPr>
        <p:txBody>
          <a:bodyPr wrap="square" rtlCol="0">
            <a:spAutoFit/>
          </a:bodyPr>
          <a:lstStyle/>
          <a:p>
            <a:r>
              <a:rPr lang="en-US" sz="1800" dirty="0"/>
              <a:t>Turnover is when thermal stratification dissipates due to seasonal changes in air temperature. In the fall, turnover occurs as air temperatures decrease, cooling the surface waters. Water temperature becomes the same from the top to the bottom of the water column. When this occurs, we refer to the reservoir as 'mixed'.</a:t>
            </a:r>
          </a:p>
        </p:txBody>
      </p:sp>
    </p:spTree>
    <p:extLst>
      <p:ext uri="{BB962C8B-B14F-4D97-AF65-F5344CB8AC3E}">
        <p14:creationId xmlns:p14="http://schemas.microsoft.com/office/powerpoint/2010/main" val="278923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0075C-8EDF-D5EE-F1C9-8F9CB458537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8D475F-0DF1-1016-6D2F-D53E788F6C47}"/>
              </a:ext>
            </a:extLst>
          </p:cNvPr>
          <p:cNvSpPr>
            <a:spLocks noGrp="1"/>
          </p:cNvSpPr>
          <p:nvPr>
            <p:ph type="sldNum" sz="quarter" idx="12"/>
          </p:nvPr>
        </p:nvSpPr>
        <p:spPr/>
        <p:txBody>
          <a:bodyPr/>
          <a:lstStyle/>
          <a:p>
            <a:fld id="{2A200FE8-A619-F642-9571-C47EDB9D5720}" type="slidenum">
              <a:rPr lang="en-US" smtClean="0"/>
              <a:t>5</a:t>
            </a:fld>
            <a:endParaRPr lang="en-US"/>
          </a:p>
        </p:txBody>
      </p:sp>
      <p:pic>
        <p:nvPicPr>
          <p:cNvPr id="13" name="Picture 12">
            <a:extLst>
              <a:ext uri="{FF2B5EF4-FFF2-40B4-BE49-F238E27FC236}">
                <a16:creationId xmlns:a16="http://schemas.microsoft.com/office/drawing/2014/main" id="{D588D096-969E-4239-DFF9-BDE06272C91F}"/>
              </a:ext>
            </a:extLst>
          </p:cNvPr>
          <p:cNvPicPr>
            <a:picLocks noChangeAspect="1"/>
          </p:cNvPicPr>
          <p:nvPr/>
        </p:nvPicPr>
        <p:blipFill>
          <a:blip r:embed="rId3"/>
          <a:stretch>
            <a:fillRect/>
          </a:stretch>
        </p:blipFill>
        <p:spPr>
          <a:xfrm>
            <a:off x="0" y="0"/>
            <a:ext cx="9144000" cy="7065818"/>
          </a:xfrm>
          <a:prstGeom prst="rect">
            <a:avLst/>
          </a:prstGeom>
        </p:spPr>
      </p:pic>
      <p:sp>
        <p:nvSpPr>
          <p:cNvPr id="14" name="TextBox 13">
            <a:extLst>
              <a:ext uri="{FF2B5EF4-FFF2-40B4-BE49-F238E27FC236}">
                <a16:creationId xmlns:a16="http://schemas.microsoft.com/office/drawing/2014/main" id="{BE6BD005-A9F4-B7B3-5781-ADA35F0750BC}"/>
              </a:ext>
            </a:extLst>
          </p:cNvPr>
          <p:cNvSpPr txBox="1"/>
          <p:nvPr/>
        </p:nvSpPr>
        <p:spPr>
          <a:xfrm>
            <a:off x="185057" y="663847"/>
            <a:ext cx="8501743" cy="1200329"/>
          </a:xfrm>
          <a:prstGeom prst="rect">
            <a:avLst/>
          </a:prstGeom>
          <a:noFill/>
        </p:spPr>
        <p:txBody>
          <a:bodyPr wrap="square" rtlCol="0">
            <a:spAutoFit/>
          </a:bodyPr>
          <a:lstStyle/>
          <a:p>
            <a:r>
              <a:rPr lang="en-US" sz="1800" dirty="0"/>
              <a:t>In winter, if ice forms on the reservoir, 'inverse stratification' may occur. In this case, because water is densest at 4 degrees Celsius, the water is slightly warmer at depth than at the icy surface (remember, ice forms at 0 degrees Celsius!).</a:t>
            </a:r>
          </a:p>
          <a:p>
            <a:endParaRPr lang="en-US" dirty="0"/>
          </a:p>
        </p:txBody>
      </p:sp>
    </p:spTree>
    <p:extLst>
      <p:ext uri="{BB962C8B-B14F-4D97-AF65-F5344CB8AC3E}">
        <p14:creationId xmlns:p14="http://schemas.microsoft.com/office/powerpoint/2010/main" val="693498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0075C-8EDF-D5EE-F1C9-8F9CB458537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8D475F-0DF1-1016-6D2F-D53E788F6C47}"/>
              </a:ext>
            </a:extLst>
          </p:cNvPr>
          <p:cNvSpPr>
            <a:spLocks noGrp="1"/>
          </p:cNvSpPr>
          <p:nvPr>
            <p:ph type="sldNum" sz="quarter" idx="12"/>
          </p:nvPr>
        </p:nvSpPr>
        <p:spPr/>
        <p:txBody>
          <a:bodyPr/>
          <a:lstStyle/>
          <a:p>
            <a:fld id="{2A200FE8-A619-F642-9571-C47EDB9D5720}" type="slidenum">
              <a:rPr lang="en-US" smtClean="0"/>
              <a:t>6</a:t>
            </a:fld>
            <a:endParaRPr lang="en-US"/>
          </a:p>
        </p:txBody>
      </p:sp>
      <p:pic>
        <p:nvPicPr>
          <p:cNvPr id="8" name="Picture 7">
            <a:extLst>
              <a:ext uri="{FF2B5EF4-FFF2-40B4-BE49-F238E27FC236}">
                <a16:creationId xmlns:a16="http://schemas.microsoft.com/office/drawing/2014/main" id="{582507A4-40B0-6A14-9CDF-2C47A38F2009}"/>
              </a:ext>
            </a:extLst>
          </p:cNvPr>
          <p:cNvPicPr>
            <a:picLocks noChangeAspect="1"/>
          </p:cNvPicPr>
          <p:nvPr/>
        </p:nvPicPr>
        <p:blipFill>
          <a:blip r:embed="rId3"/>
          <a:stretch>
            <a:fillRect/>
          </a:stretch>
        </p:blipFill>
        <p:spPr>
          <a:xfrm>
            <a:off x="0" y="0"/>
            <a:ext cx="9144000" cy="7065818"/>
          </a:xfrm>
          <a:prstGeom prst="rect">
            <a:avLst/>
          </a:prstGeom>
        </p:spPr>
      </p:pic>
      <p:sp>
        <p:nvSpPr>
          <p:cNvPr id="9" name="TextBox 8">
            <a:extLst>
              <a:ext uri="{FF2B5EF4-FFF2-40B4-BE49-F238E27FC236}">
                <a16:creationId xmlns:a16="http://schemas.microsoft.com/office/drawing/2014/main" id="{F08EC9A3-3775-E3F3-9BD0-5D644CBC5AB8}"/>
              </a:ext>
            </a:extLst>
          </p:cNvPr>
          <p:cNvSpPr txBox="1"/>
          <p:nvPr/>
        </p:nvSpPr>
        <p:spPr>
          <a:xfrm>
            <a:off x="185057" y="663847"/>
            <a:ext cx="8501743" cy="923330"/>
          </a:xfrm>
          <a:prstGeom prst="rect">
            <a:avLst/>
          </a:prstGeom>
          <a:noFill/>
        </p:spPr>
        <p:txBody>
          <a:bodyPr wrap="square" rtlCol="0">
            <a:spAutoFit/>
          </a:bodyPr>
          <a:lstStyle/>
          <a:p>
            <a:r>
              <a:rPr lang="en-US" sz="1800" dirty="0"/>
              <a:t>In spring, turnover occurs as ice melts. Once </a:t>
            </a:r>
            <a:r>
              <a:rPr lang="en-US" dirty="0"/>
              <a:t>again, w</a:t>
            </a:r>
            <a:r>
              <a:rPr lang="en-US" sz="1800" dirty="0"/>
              <a:t>ater temperature becomes the same from the top to the bottom of the water column. </a:t>
            </a:r>
          </a:p>
          <a:p>
            <a:endParaRPr lang="en-US" dirty="0"/>
          </a:p>
        </p:txBody>
      </p:sp>
    </p:spTree>
    <p:extLst>
      <p:ext uri="{BB962C8B-B14F-4D97-AF65-F5344CB8AC3E}">
        <p14:creationId xmlns:p14="http://schemas.microsoft.com/office/powerpoint/2010/main" val="3960044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0075C-8EDF-D5EE-F1C9-8F9CB458537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8D475F-0DF1-1016-6D2F-D53E788F6C47}"/>
              </a:ext>
            </a:extLst>
          </p:cNvPr>
          <p:cNvSpPr>
            <a:spLocks noGrp="1"/>
          </p:cNvSpPr>
          <p:nvPr>
            <p:ph type="sldNum" sz="quarter" idx="12"/>
          </p:nvPr>
        </p:nvSpPr>
        <p:spPr/>
        <p:txBody>
          <a:bodyPr/>
          <a:lstStyle/>
          <a:p>
            <a:fld id="{2A200FE8-A619-F642-9571-C47EDB9D5720}" type="slidenum">
              <a:rPr lang="en-US" smtClean="0"/>
              <a:t>7</a:t>
            </a:fld>
            <a:endParaRPr lang="en-US" dirty="0"/>
          </a:p>
        </p:txBody>
      </p:sp>
      <p:pic>
        <p:nvPicPr>
          <p:cNvPr id="5" name="Picture 4">
            <a:extLst>
              <a:ext uri="{FF2B5EF4-FFF2-40B4-BE49-F238E27FC236}">
                <a16:creationId xmlns:a16="http://schemas.microsoft.com/office/drawing/2014/main" id="{EEDCF0F6-9073-2AD0-94D0-6555E8F0A0DB}"/>
              </a:ext>
            </a:extLst>
          </p:cNvPr>
          <p:cNvPicPr>
            <a:picLocks noChangeAspect="1"/>
          </p:cNvPicPr>
          <p:nvPr/>
        </p:nvPicPr>
        <p:blipFill>
          <a:blip r:embed="rId3"/>
          <a:stretch>
            <a:fillRect/>
          </a:stretch>
        </p:blipFill>
        <p:spPr>
          <a:xfrm>
            <a:off x="0" y="-32658"/>
            <a:ext cx="9143999" cy="7065817"/>
          </a:xfrm>
          <a:prstGeom prst="rect">
            <a:avLst/>
          </a:prstGeom>
        </p:spPr>
      </p:pic>
      <p:sp>
        <p:nvSpPr>
          <p:cNvPr id="6" name="Content Placeholder 2">
            <a:extLst>
              <a:ext uri="{FF2B5EF4-FFF2-40B4-BE49-F238E27FC236}">
                <a16:creationId xmlns:a16="http://schemas.microsoft.com/office/drawing/2014/main" id="{AEC8C766-9C9A-B492-8A6E-1CC4AA95D937}"/>
              </a:ext>
            </a:extLst>
          </p:cNvPr>
          <p:cNvSpPr txBox="1">
            <a:spLocks/>
          </p:cNvSpPr>
          <p:nvPr/>
        </p:nvSpPr>
        <p:spPr>
          <a:xfrm>
            <a:off x="130630" y="559743"/>
            <a:ext cx="9143998"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a:t>During summer stratification, water quality conditions can be very different in the surface and bottom depths of a reservoir. </a:t>
            </a:r>
            <a:endParaRPr lang="en-IE" sz="1800" dirty="0"/>
          </a:p>
        </p:txBody>
      </p:sp>
    </p:spTree>
    <p:extLst>
      <p:ext uri="{BB962C8B-B14F-4D97-AF65-F5344CB8AC3E}">
        <p14:creationId xmlns:p14="http://schemas.microsoft.com/office/powerpoint/2010/main" val="386798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0075C-8EDF-D5EE-F1C9-8F9CB458537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8D475F-0DF1-1016-6D2F-D53E788F6C47}"/>
              </a:ext>
            </a:extLst>
          </p:cNvPr>
          <p:cNvSpPr>
            <a:spLocks noGrp="1"/>
          </p:cNvSpPr>
          <p:nvPr>
            <p:ph type="sldNum" sz="quarter" idx="12"/>
          </p:nvPr>
        </p:nvSpPr>
        <p:spPr/>
        <p:txBody>
          <a:bodyPr/>
          <a:lstStyle/>
          <a:p>
            <a:fld id="{2A200FE8-A619-F642-9571-C47EDB9D5720}" type="slidenum">
              <a:rPr lang="en-US" smtClean="0"/>
              <a:t>8</a:t>
            </a:fld>
            <a:endParaRPr lang="en-US"/>
          </a:p>
        </p:txBody>
      </p:sp>
      <p:pic>
        <p:nvPicPr>
          <p:cNvPr id="3" name="Picture 2">
            <a:extLst>
              <a:ext uri="{FF2B5EF4-FFF2-40B4-BE49-F238E27FC236}">
                <a16:creationId xmlns:a16="http://schemas.microsoft.com/office/drawing/2014/main" id="{07D6AAE8-554C-DFEF-2ED3-20277D0C0FE6}"/>
              </a:ext>
            </a:extLst>
          </p:cNvPr>
          <p:cNvPicPr>
            <a:picLocks noChangeAspect="1"/>
          </p:cNvPicPr>
          <p:nvPr/>
        </p:nvPicPr>
        <p:blipFill>
          <a:blip r:embed="rId3"/>
          <a:stretch>
            <a:fillRect/>
          </a:stretch>
        </p:blipFill>
        <p:spPr>
          <a:xfrm>
            <a:off x="0" y="18288"/>
            <a:ext cx="9143999" cy="7065817"/>
          </a:xfrm>
          <a:prstGeom prst="rect">
            <a:avLst/>
          </a:prstGeom>
        </p:spPr>
      </p:pic>
      <p:sp>
        <p:nvSpPr>
          <p:cNvPr id="6" name="Content Placeholder 2">
            <a:extLst>
              <a:ext uri="{FF2B5EF4-FFF2-40B4-BE49-F238E27FC236}">
                <a16:creationId xmlns:a16="http://schemas.microsoft.com/office/drawing/2014/main" id="{AEC8C766-9C9A-B492-8A6E-1CC4AA95D937}"/>
              </a:ext>
            </a:extLst>
          </p:cNvPr>
          <p:cNvSpPr txBox="1">
            <a:spLocks/>
          </p:cNvSpPr>
          <p:nvPr/>
        </p:nvSpPr>
        <p:spPr>
          <a:xfrm>
            <a:off x="114301" y="810985"/>
            <a:ext cx="9029699" cy="85452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a:t>Depleted oxygen in the bottom of the reservoir can lead to water quality concerns such as release of metals (iron, manganese) and nutrients (nitrogen, phosphorus) from the sediments. </a:t>
            </a:r>
            <a:endParaRPr lang="en-IE" sz="1800" b="1" dirty="0">
              <a:solidFill>
                <a:schemeClr val="accent5"/>
              </a:solidFill>
            </a:endParaRPr>
          </a:p>
          <a:p>
            <a:pPr marL="0" indent="0">
              <a:buFont typeface="Arial" pitchFamily="34" charset="0"/>
              <a:buNone/>
            </a:pPr>
            <a:endParaRPr lang="en-IE" sz="1800" dirty="0"/>
          </a:p>
        </p:txBody>
      </p:sp>
    </p:spTree>
    <p:extLst>
      <p:ext uri="{BB962C8B-B14F-4D97-AF65-F5344CB8AC3E}">
        <p14:creationId xmlns:p14="http://schemas.microsoft.com/office/powerpoint/2010/main" val="368702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0075C-8EDF-D5EE-F1C9-8F9CB458537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8D475F-0DF1-1016-6D2F-D53E788F6C47}"/>
              </a:ext>
            </a:extLst>
          </p:cNvPr>
          <p:cNvSpPr>
            <a:spLocks noGrp="1"/>
          </p:cNvSpPr>
          <p:nvPr>
            <p:ph type="sldNum" sz="quarter" idx="12"/>
          </p:nvPr>
        </p:nvSpPr>
        <p:spPr/>
        <p:txBody>
          <a:bodyPr/>
          <a:lstStyle/>
          <a:p>
            <a:fld id="{2A200FE8-A619-F642-9571-C47EDB9D5720}" type="slidenum">
              <a:rPr lang="en-US" smtClean="0"/>
              <a:t>9</a:t>
            </a:fld>
            <a:endParaRPr lang="en-US"/>
          </a:p>
        </p:txBody>
      </p:sp>
      <p:pic>
        <p:nvPicPr>
          <p:cNvPr id="3" name="Picture 2" descr="A diagram of water quality&#10;&#10;Description automatically generated">
            <a:extLst>
              <a:ext uri="{FF2B5EF4-FFF2-40B4-BE49-F238E27FC236}">
                <a16:creationId xmlns:a16="http://schemas.microsoft.com/office/drawing/2014/main" id="{2A7438AD-E86D-716E-7418-D3BB46C612A5}"/>
              </a:ext>
            </a:extLst>
          </p:cNvPr>
          <p:cNvPicPr>
            <a:picLocks noChangeAspect="1"/>
          </p:cNvPicPr>
          <p:nvPr/>
        </p:nvPicPr>
        <p:blipFill>
          <a:blip r:embed="rId3"/>
          <a:stretch>
            <a:fillRect/>
          </a:stretch>
        </p:blipFill>
        <p:spPr>
          <a:xfrm>
            <a:off x="0" y="0"/>
            <a:ext cx="9144000" cy="7065818"/>
          </a:xfrm>
          <a:prstGeom prst="rect">
            <a:avLst/>
          </a:prstGeom>
        </p:spPr>
      </p:pic>
      <p:sp>
        <p:nvSpPr>
          <p:cNvPr id="6" name="Content Placeholder 2">
            <a:extLst>
              <a:ext uri="{FF2B5EF4-FFF2-40B4-BE49-F238E27FC236}">
                <a16:creationId xmlns:a16="http://schemas.microsoft.com/office/drawing/2014/main" id="{AEC8C766-9C9A-B492-8A6E-1CC4AA95D937}"/>
              </a:ext>
            </a:extLst>
          </p:cNvPr>
          <p:cNvSpPr txBox="1">
            <a:spLocks/>
          </p:cNvSpPr>
          <p:nvPr/>
        </p:nvSpPr>
        <p:spPr>
          <a:xfrm>
            <a:off x="277586" y="745671"/>
            <a:ext cx="8066313" cy="9525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a:t>During fall turnover, metals and nutrients that have been released into the bottom waters of the reservoir during the summer can be released to the surface, potentially leading to taste and odor concerns or stimulating harmful algal blooms.</a:t>
            </a:r>
            <a:endParaRPr lang="en-IE" sz="1800" b="1" dirty="0">
              <a:solidFill>
                <a:schemeClr val="accent5"/>
              </a:solidFill>
            </a:endParaRPr>
          </a:p>
          <a:p>
            <a:pPr marL="0" indent="0">
              <a:buFont typeface="Arial" pitchFamily="34" charset="0"/>
              <a:buNone/>
            </a:pPr>
            <a:endParaRPr lang="en-IE" sz="1800" dirty="0"/>
          </a:p>
        </p:txBody>
      </p:sp>
    </p:spTree>
    <p:extLst>
      <p:ext uri="{BB962C8B-B14F-4D97-AF65-F5344CB8AC3E}">
        <p14:creationId xmlns:p14="http://schemas.microsoft.com/office/powerpoint/2010/main" val="506944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F PPT go-to">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2">
      <a:majorFont>
        <a:latin typeface="Calibri"/>
        <a:ea typeface=""/>
        <a:cs typeface=""/>
      </a:majorFont>
      <a:minorFont>
        <a:latin typeface="Calibri"/>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KF PPT go-to" id="{E76051EC-2EF4-466F-9064-4572E175FA5A}" vid="{ACB51E47-E9F3-4CAF-89EE-0DDE2E027E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36349</TotalTime>
  <Words>1252</Words>
  <Application>Microsoft Macintosh PowerPoint</Application>
  <PresentationFormat>On-screen Show (4:3)</PresentationFormat>
  <Paragraphs>58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Helvetica Neue</vt:lpstr>
      <vt:lpstr>KF PPT go-to</vt:lpstr>
      <vt:lpstr>Water temperature </vt:lpstr>
      <vt:lpstr>Thermal stratification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CLIMATE CHANGE EFFECTS ON LAKES  USING DISTRIBUTED COMPUTING</dc:title>
  <dc:creator>Cayelan Carey</dc:creator>
  <cp:lastModifiedBy>Lofton, Mary</cp:lastModifiedBy>
  <cp:revision>498</cp:revision>
  <dcterms:created xsi:type="dcterms:W3CDTF">2015-09-21T16:03:57Z</dcterms:created>
  <dcterms:modified xsi:type="dcterms:W3CDTF">2024-08-13T18:47:17Z</dcterms:modified>
</cp:coreProperties>
</file>