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5" r:id="rId2"/>
    <p:sldId id="266" r:id="rId3"/>
    <p:sldId id="257" r:id="rId4"/>
    <p:sldId id="256" r:id="rId5"/>
    <p:sldId id="267" r:id="rId6"/>
    <p:sldId id="259" r:id="rId7"/>
    <p:sldId id="268" r:id="rId8"/>
    <p:sldId id="261" r:id="rId9"/>
    <p:sldId id="262" r:id="rId10"/>
    <p:sldId id="263" r:id="rId11"/>
    <p:sldId id="264" r:id="rId12"/>
    <p:sldId id="260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5F51"/>
    <a:srgbClr val="FBFAE6"/>
    <a:srgbClr val="EDEACD"/>
    <a:srgbClr val="F8AA07"/>
    <a:srgbClr val="9F7C58"/>
    <a:srgbClr val="FBAA3E"/>
    <a:srgbClr val="FF241D"/>
    <a:srgbClr val="987657"/>
    <a:srgbClr val="FD5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882" y="53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C28F8-1D1D-4D52-87E9-0F21EFA6E56D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CDF15-AEB8-48B8-AD28-F6D1479D9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1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CDF15-AEB8-48B8-AD28-F6D1479D9F2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7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91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11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10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1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39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25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59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22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1061C-1238-4331-80E1-4A1CFE818CC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ED3F4-1530-4569-A76E-A91BB22B1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0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56B929-1D37-A12E-0E67-CE04D77605C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5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EC9F583-A358-B27F-22E8-A3C00BF1F1D7}"/>
              </a:ext>
            </a:extLst>
          </p:cNvPr>
          <p:cNvSpPr txBox="1"/>
          <p:nvPr/>
        </p:nvSpPr>
        <p:spPr>
          <a:xfrm>
            <a:off x="950976" y="6618238"/>
            <a:ext cx="7699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cap="all" dirty="0">
                <a:solidFill>
                  <a:srgbClr val="EDEACD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Seletores de Elementos</a:t>
            </a:r>
            <a:endParaRPr lang="pt-BR" sz="4000" b="1" cap="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ítulo">
            <a:extLst>
              <a:ext uri="{FF2B5EF4-FFF2-40B4-BE49-F238E27FC236}">
                <a16:creationId xmlns:a16="http://schemas.microsoft.com/office/drawing/2014/main" id="{6FDF1A7F-2A10-A455-28E3-F2385C9676F9}"/>
              </a:ext>
            </a:extLst>
          </p:cNvPr>
          <p:cNvSpPr txBox="1"/>
          <p:nvPr/>
        </p:nvSpPr>
        <p:spPr>
          <a:xfrm>
            <a:off x="941832" y="1214869"/>
            <a:ext cx="7717536" cy="53860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softEdge rad="203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>
                  <a:solidFill>
                    <a:srgbClr val="FBFAE6"/>
                  </a:solidFill>
                </a:ln>
                <a:noFill/>
                <a:effectLst>
                  <a:glow rad="25400">
                    <a:srgbClr val="FBFAE6">
                      <a:alpha val="60000"/>
                    </a:srgbClr>
                  </a:glow>
                </a:effectLst>
                <a:latin typeface="Posterama" panose="020B0502040204020203" pitchFamily="34" charset="0"/>
                <a:cs typeface="Posterama" panose="020B0502040204020203" pitchFamily="34" charset="0"/>
              </a:rPr>
              <a:t>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6CF91AC-D644-B12B-8CB3-6EF69305022E}"/>
              </a:ext>
            </a:extLst>
          </p:cNvPr>
          <p:cNvSpPr/>
          <p:nvPr/>
        </p:nvSpPr>
        <p:spPr>
          <a:xfrm>
            <a:off x="1107186" y="8961120"/>
            <a:ext cx="7386828" cy="54864"/>
          </a:xfrm>
          <a:prstGeom prst="rect">
            <a:avLst/>
          </a:prstGeom>
          <a:gradFill flip="none" rotWithShape="1">
            <a:gsLst>
              <a:gs pos="0">
                <a:srgbClr val="FBAA3E"/>
              </a:gs>
              <a:gs pos="59000">
                <a:srgbClr val="987657">
                  <a:tint val="44500"/>
                  <a:satMod val="160000"/>
                </a:srgbClr>
              </a:gs>
              <a:gs pos="100000">
                <a:srgbClr val="F8AA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8A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0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56B929-1D37-A12E-0E67-CE04D77605C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5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EC9F583-A358-B27F-22E8-A3C00BF1F1D7}"/>
              </a:ext>
            </a:extLst>
          </p:cNvPr>
          <p:cNvSpPr txBox="1"/>
          <p:nvPr/>
        </p:nvSpPr>
        <p:spPr>
          <a:xfrm>
            <a:off x="950976" y="6618238"/>
            <a:ext cx="7699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cap="all" dirty="0">
                <a:solidFill>
                  <a:srgbClr val="EDEACD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Seletores de Atributos</a:t>
            </a:r>
            <a:endParaRPr lang="pt-BR" sz="4000" b="1" cap="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ítulo">
            <a:extLst>
              <a:ext uri="{FF2B5EF4-FFF2-40B4-BE49-F238E27FC236}">
                <a16:creationId xmlns:a16="http://schemas.microsoft.com/office/drawing/2014/main" id="{6FDF1A7F-2A10-A455-28E3-F2385C9676F9}"/>
              </a:ext>
            </a:extLst>
          </p:cNvPr>
          <p:cNvSpPr txBox="1"/>
          <p:nvPr/>
        </p:nvSpPr>
        <p:spPr>
          <a:xfrm>
            <a:off x="941832" y="1214869"/>
            <a:ext cx="7717536" cy="53860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softEdge rad="203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>
                  <a:solidFill>
                    <a:srgbClr val="FBFAE6"/>
                  </a:solidFill>
                </a:ln>
                <a:noFill/>
                <a:effectLst>
                  <a:glow rad="25400">
                    <a:srgbClr val="FBFAE6">
                      <a:alpha val="60000"/>
                    </a:srgbClr>
                  </a:glow>
                </a:effectLst>
                <a:latin typeface="Posterama" panose="020B0502040204020203" pitchFamily="34" charset="0"/>
                <a:cs typeface="Posterama" panose="020B0502040204020203" pitchFamily="34" charset="0"/>
              </a:rPr>
              <a:t>04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6CF91AC-D644-B12B-8CB3-6EF69305022E}"/>
              </a:ext>
            </a:extLst>
          </p:cNvPr>
          <p:cNvSpPr/>
          <p:nvPr/>
        </p:nvSpPr>
        <p:spPr>
          <a:xfrm>
            <a:off x="1107186" y="8961120"/>
            <a:ext cx="7386828" cy="54864"/>
          </a:xfrm>
          <a:prstGeom prst="rect">
            <a:avLst/>
          </a:prstGeom>
          <a:gradFill flip="none" rotWithShape="1">
            <a:gsLst>
              <a:gs pos="0">
                <a:srgbClr val="FBAA3E"/>
              </a:gs>
              <a:gs pos="59000">
                <a:srgbClr val="987657">
                  <a:tint val="44500"/>
                  <a:satMod val="160000"/>
                </a:srgbClr>
              </a:gs>
              <a:gs pos="100000">
                <a:srgbClr val="F8AA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8A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8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56B929-1D37-A12E-0E67-CE04D77605C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5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EC9F583-A358-B27F-22E8-A3C00BF1F1D7}"/>
              </a:ext>
            </a:extLst>
          </p:cNvPr>
          <p:cNvSpPr txBox="1"/>
          <p:nvPr/>
        </p:nvSpPr>
        <p:spPr>
          <a:xfrm>
            <a:off x="950976" y="6618238"/>
            <a:ext cx="7699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cap="all" dirty="0">
                <a:solidFill>
                  <a:srgbClr val="EDEACD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Seletores Descendentes</a:t>
            </a:r>
            <a:endParaRPr lang="pt-BR" sz="4000" b="1" cap="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ítulo">
            <a:extLst>
              <a:ext uri="{FF2B5EF4-FFF2-40B4-BE49-F238E27FC236}">
                <a16:creationId xmlns:a16="http://schemas.microsoft.com/office/drawing/2014/main" id="{6FDF1A7F-2A10-A455-28E3-F2385C9676F9}"/>
              </a:ext>
            </a:extLst>
          </p:cNvPr>
          <p:cNvSpPr txBox="1"/>
          <p:nvPr/>
        </p:nvSpPr>
        <p:spPr>
          <a:xfrm>
            <a:off x="941832" y="1214869"/>
            <a:ext cx="7717536" cy="53860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softEdge rad="203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>
                  <a:solidFill>
                    <a:srgbClr val="FBFAE6"/>
                  </a:solidFill>
                </a:ln>
                <a:noFill/>
                <a:effectLst>
                  <a:glow rad="25400">
                    <a:srgbClr val="FBFAE6">
                      <a:alpha val="60000"/>
                    </a:srgbClr>
                  </a:glow>
                </a:effectLst>
                <a:latin typeface="Posterama" panose="020B0502040204020203" pitchFamily="34" charset="0"/>
                <a:cs typeface="Posterama" panose="020B0502040204020203" pitchFamily="34" charset="0"/>
              </a:rPr>
              <a:t>05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6CF91AC-D644-B12B-8CB3-6EF69305022E}"/>
              </a:ext>
            </a:extLst>
          </p:cNvPr>
          <p:cNvSpPr/>
          <p:nvPr/>
        </p:nvSpPr>
        <p:spPr>
          <a:xfrm>
            <a:off x="1107186" y="8961120"/>
            <a:ext cx="7386828" cy="54864"/>
          </a:xfrm>
          <a:prstGeom prst="rect">
            <a:avLst/>
          </a:prstGeom>
          <a:gradFill flip="none" rotWithShape="1">
            <a:gsLst>
              <a:gs pos="0">
                <a:srgbClr val="FBAA3E"/>
              </a:gs>
              <a:gs pos="59000">
                <a:srgbClr val="987657">
                  <a:tint val="44500"/>
                  <a:satMod val="160000"/>
                </a:srgbClr>
              </a:gs>
              <a:gs pos="100000">
                <a:srgbClr val="F8AA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8A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7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5FCC584-D3B4-DD21-A343-42FD4F2A0082}"/>
              </a:ext>
            </a:extLst>
          </p:cNvPr>
          <p:cNvSpPr/>
          <p:nvPr/>
        </p:nvSpPr>
        <p:spPr>
          <a:xfrm>
            <a:off x="1042416" y="0"/>
            <a:ext cx="108000" cy="1517369"/>
          </a:xfrm>
          <a:prstGeom prst="rect">
            <a:avLst/>
          </a:prstGeom>
          <a:gradFill flip="none" rotWithShape="1">
            <a:gsLst>
              <a:gs pos="0">
                <a:srgbClr val="FBAA3E"/>
              </a:gs>
              <a:gs pos="59000">
                <a:srgbClr val="987657">
                  <a:tint val="44500"/>
                  <a:satMod val="160000"/>
                </a:srgbClr>
              </a:gs>
              <a:gs pos="100000">
                <a:srgbClr val="F8AA0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8AA07"/>
              </a:solidFill>
            </a:endParaRPr>
          </a:p>
        </p:txBody>
      </p:sp>
      <p:sp>
        <p:nvSpPr>
          <p:cNvPr id="2" name="Texto">
            <a:extLst>
              <a:ext uri="{FF2B5EF4-FFF2-40B4-BE49-F238E27FC236}">
                <a16:creationId xmlns:a16="http://schemas.microsoft.com/office/drawing/2014/main" id="{9EA3227A-708B-0C7A-7D1F-E9B18A99F490}"/>
              </a:ext>
            </a:extLst>
          </p:cNvPr>
          <p:cNvSpPr txBox="1"/>
          <p:nvPr/>
        </p:nvSpPr>
        <p:spPr>
          <a:xfrm>
            <a:off x="1261872" y="2945130"/>
            <a:ext cx="76992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 Next LT Pro Light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27A0DFBE-39AA-2259-27BE-0D674B21050D}"/>
              </a:ext>
            </a:extLst>
          </p:cNvPr>
          <p:cNvSpPr txBox="1"/>
          <p:nvPr/>
        </p:nvSpPr>
        <p:spPr>
          <a:xfrm>
            <a:off x="1261872" y="809409"/>
            <a:ext cx="76992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latin typeface="Posterama" panose="020B0502040204020203" pitchFamily="34" charset="0"/>
                <a:cs typeface="Posterama" panose="020B0502040204020203" pitchFamily="34" charset="0"/>
              </a:rPr>
              <a:t>Título</a:t>
            </a:r>
          </a:p>
          <a:p>
            <a:pPr algn="just"/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C65AE8D0-4FA3-FD13-5FA2-0380BF98098A}"/>
              </a:ext>
            </a:extLst>
          </p:cNvPr>
          <p:cNvSpPr txBox="1"/>
          <p:nvPr/>
        </p:nvSpPr>
        <p:spPr>
          <a:xfrm>
            <a:off x="1261872" y="2135023"/>
            <a:ext cx="769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venir Next LT Pro Demi" panose="020F0502020204030204" pitchFamily="34" charset="0"/>
                <a:cs typeface="Calibri" panose="020F0502020204030204" pitchFamily="34" charset="0"/>
              </a:rPr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126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5FCC584-D3B4-DD21-A343-42FD4F2A0082}"/>
              </a:ext>
            </a:extLst>
          </p:cNvPr>
          <p:cNvSpPr/>
          <p:nvPr/>
        </p:nvSpPr>
        <p:spPr>
          <a:xfrm>
            <a:off x="1042416" y="0"/>
            <a:ext cx="108000" cy="1517369"/>
          </a:xfrm>
          <a:prstGeom prst="rect">
            <a:avLst/>
          </a:prstGeom>
          <a:gradFill flip="none" rotWithShape="1">
            <a:gsLst>
              <a:gs pos="0">
                <a:srgbClr val="FBAA3E"/>
              </a:gs>
              <a:gs pos="59000">
                <a:srgbClr val="987657">
                  <a:tint val="44500"/>
                  <a:satMod val="160000"/>
                </a:srgbClr>
              </a:gs>
              <a:gs pos="100000">
                <a:srgbClr val="F8AA0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8AA07"/>
              </a:solidFill>
            </a:endParaRPr>
          </a:p>
        </p:txBody>
      </p:sp>
      <p:sp>
        <p:nvSpPr>
          <p:cNvPr id="2" name="Texto">
            <a:extLst>
              <a:ext uri="{FF2B5EF4-FFF2-40B4-BE49-F238E27FC236}">
                <a16:creationId xmlns:a16="http://schemas.microsoft.com/office/drawing/2014/main" id="{9EA3227A-708B-0C7A-7D1F-E9B18A99F490}"/>
              </a:ext>
            </a:extLst>
          </p:cNvPr>
          <p:cNvSpPr txBox="1"/>
          <p:nvPr/>
        </p:nvSpPr>
        <p:spPr>
          <a:xfrm>
            <a:off x="1261872" y="2945130"/>
            <a:ext cx="76992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Bierstadt" panose="020B000402020202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pt-BR" dirty="0">
              <a:latin typeface="Bierstadt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27A0DFBE-39AA-2259-27BE-0D674B21050D}"/>
              </a:ext>
            </a:extLst>
          </p:cNvPr>
          <p:cNvSpPr txBox="1"/>
          <p:nvPr/>
        </p:nvSpPr>
        <p:spPr>
          <a:xfrm>
            <a:off x="1261872" y="809409"/>
            <a:ext cx="76992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latin typeface="Posterama" panose="020B0502040204020203" pitchFamily="34" charset="0"/>
                <a:cs typeface="Posterama" panose="020B0502040204020203" pitchFamily="34" charset="0"/>
              </a:rPr>
              <a:t>Título</a:t>
            </a:r>
          </a:p>
          <a:p>
            <a:pPr algn="just"/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C65AE8D0-4FA3-FD13-5FA2-0380BF98098A}"/>
              </a:ext>
            </a:extLst>
          </p:cNvPr>
          <p:cNvSpPr txBox="1"/>
          <p:nvPr/>
        </p:nvSpPr>
        <p:spPr>
          <a:xfrm>
            <a:off x="1261872" y="2135023"/>
            <a:ext cx="769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venir Next LT Pro Demi" panose="020F0502020204030204" pitchFamily="34" charset="0"/>
                <a:cs typeface="Calibri" panose="020F0502020204030204" pitchFamily="34" charset="0"/>
              </a:rPr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8650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24BD9483-DE2E-A423-1692-EA9DF055E18D}"/>
              </a:ext>
            </a:extLst>
          </p:cNvPr>
          <p:cNvSpPr txBox="1"/>
          <p:nvPr/>
        </p:nvSpPr>
        <p:spPr>
          <a:xfrm>
            <a:off x="950976" y="3822192"/>
            <a:ext cx="76992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Bierstadt" panose="020B000402020202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pt-BR" dirty="0">
              <a:latin typeface="Bierstadt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2B69B129-BEBC-EEF1-8618-81C9FD2A2653}"/>
              </a:ext>
            </a:extLst>
          </p:cNvPr>
          <p:cNvSpPr txBox="1"/>
          <p:nvPr/>
        </p:nvSpPr>
        <p:spPr>
          <a:xfrm>
            <a:off x="950976" y="902208"/>
            <a:ext cx="76992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latin typeface="Posterama" panose="020B0502040204020203" pitchFamily="34" charset="0"/>
                <a:cs typeface="Posterama" panose="020B0502040204020203" pitchFamily="34" charset="0"/>
              </a:rPr>
              <a:t>Título</a:t>
            </a:r>
          </a:p>
          <a:p>
            <a:pPr algn="just"/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41E7BF2E-F26F-E874-0AC9-AE9EC15E289C}"/>
              </a:ext>
            </a:extLst>
          </p:cNvPr>
          <p:cNvSpPr txBox="1"/>
          <p:nvPr/>
        </p:nvSpPr>
        <p:spPr>
          <a:xfrm>
            <a:off x="950976" y="2362200"/>
            <a:ext cx="76992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venir Next LT Pro Demi" panose="020F0502020204030204" pitchFamily="34" charset="0"/>
                <a:cs typeface="Calibri" panose="020F0502020204030204" pitchFamily="34" charset="0"/>
              </a:rPr>
              <a:t>Subtítulo</a:t>
            </a:r>
          </a:p>
          <a:p>
            <a:pPr algn="just"/>
            <a:endParaRPr lang="pt-BR" dirty="0">
              <a:latin typeface="Avenir Next LT Pro Dem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3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E40289-E63D-62FD-2BB8-0AD6CF0AAE5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DEA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 descr="Uma imagem contendo Logotipo&#10;&#10;Descrição gerada automaticamente">
            <a:extLst>
              <a:ext uri="{FF2B5EF4-FFF2-40B4-BE49-F238E27FC236}">
                <a16:creationId xmlns:a16="http://schemas.microsoft.com/office/drawing/2014/main" id="{63320DEA-DD16-50E3-1B1F-805F03754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6439"/>
            <a:ext cx="9601200" cy="9601200"/>
          </a:xfrm>
          <a:prstGeom prst="rect">
            <a:avLst/>
          </a:prstGeom>
        </p:spPr>
      </p:pic>
      <p:pic>
        <p:nvPicPr>
          <p:cNvPr id="21" name="Imagem 2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E8F43C52-EC9F-379F-1D50-DB14A61F2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80"/>
          <a:stretch/>
        </p:blipFill>
        <p:spPr>
          <a:xfrm rot="474158">
            <a:off x="697772" y="8663227"/>
            <a:ext cx="1621675" cy="1309016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orthographicFront">
              <a:rot lat="20755419" lon="21261170" rev="21314175"/>
            </a:camera>
            <a:lightRig rig="threePt" dir="t"/>
          </a:scene3d>
          <a:sp3d prstMaterial="plastic">
            <a:bevelT prst="relaxedInset"/>
            <a:bevelB prst="relaxedInset"/>
          </a:sp3d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8CE33D7-F30E-A7DF-9BA3-DE04DDD1F2F0}"/>
              </a:ext>
            </a:extLst>
          </p:cNvPr>
          <p:cNvSpPr txBox="1"/>
          <p:nvPr/>
        </p:nvSpPr>
        <p:spPr>
          <a:xfrm>
            <a:off x="1938528" y="167033"/>
            <a:ext cx="5724144" cy="1323439"/>
          </a:xfrm>
          <a:prstGeom prst="rect">
            <a:avLst/>
          </a:prstGeom>
          <a:noFill/>
          <a:effectLst>
            <a:glow>
              <a:srgbClr val="FBAA3E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7C5F51"/>
                </a:solidFill>
                <a:effectLst>
                  <a:glow rad="152400">
                    <a:srgbClr val="FBAA3E">
                      <a:alpha val="32000"/>
                    </a:srgbClr>
                  </a:glow>
                </a:effectLst>
                <a:latin typeface="Impact" panose="020B0806030902050204" pitchFamily="34" charset="0"/>
              </a:rPr>
              <a:t>HTML </a:t>
            </a:r>
            <a:r>
              <a:rPr lang="pt-BR" sz="80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7C5F51"/>
                </a:solidFill>
                <a:effectLst>
                  <a:glow rad="152400">
                    <a:srgbClr val="FBAA3E">
                      <a:alpha val="32000"/>
                    </a:srgb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Central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853FC2F-A4F0-A683-5F36-05CD4198A209}"/>
              </a:ext>
            </a:extLst>
          </p:cNvPr>
          <p:cNvSpPr/>
          <p:nvPr/>
        </p:nvSpPr>
        <p:spPr>
          <a:xfrm>
            <a:off x="0" y="1516410"/>
            <a:ext cx="9601200" cy="769441"/>
          </a:xfrm>
          <a:prstGeom prst="rect">
            <a:avLst/>
          </a:prstGeom>
          <a:solidFill>
            <a:srgbClr val="FBF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D641BA-C67D-3C11-488A-02F5CF62710C}"/>
              </a:ext>
            </a:extLst>
          </p:cNvPr>
          <p:cNvSpPr txBox="1"/>
          <p:nvPr/>
        </p:nvSpPr>
        <p:spPr>
          <a:xfrm>
            <a:off x="397764" y="1516410"/>
            <a:ext cx="8805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7C5F5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O Episódio Onde Aprendemos Código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AA0AE36-FA8A-B39F-D459-0E40EF7D1CD3}"/>
              </a:ext>
            </a:extLst>
          </p:cNvPr>
          <p:cNvSpPr/>
          <p:nvPr/>
        </p:nvSpPr>
        <p:spPr>
          <a:xfrm>
            <a:off x="2633472" y="12002983"/>
            <a:ext cx="4334256" cy="769441"/>
          </a:xfrm>
          <a:prstGeom prst="rect">
            <a:avLst/>
          </a:prstGeom>
          <a:solidFill>
            <a:srgbClr val="7C5F51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FB6442F-81E4-26AC-29D4-2B009A8C1B85}"/>
              </a:ext>
            </a:extLst>
          </p:cNvPr>
          <p:cNvSpPr txBox="1"/>
          <p:nvPr/>
        </p:nvSpPr>
        <p:spPr>
          <a:xfrm>
            <a:off x="2633472" y="11973807"/>
            <a:ext cx="433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EDEAC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Milena</a:t>
            </a:r>
            <a:r>
              <a:rPr lang="pt-BR" sz="4400" dirty="0">
                <a:solidFill>
                  <a:srgbClr val="FBFAE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Melo</a:t>
            </a:r>
          </a:p>
        </p:txBody>
      </p:sp>
    </p:spTree>
    <p:extLst>
      <p:ext uri="{BB962C8B-B14F-4D97-AF65-F5344CB8AC3E}">
        <p14:creationId xmlns:p14="http://schemas.microsoft.com/office/powerpoint/2010/main" val="165977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5FCC584-D3B4-DD21-A343-42FD4F2A0082}"/>
              </a:ext>
            </a:extLst>
          </p:cNvPr>
          <p:cNvSpPr/>
          <p:nvPr/>
        </p:nvSpPr>
        <p:spPr>
          <a:xfrm>
            <a:off x="1042416" y="0"/>
            <a:ext cx="108000" cy="1517369"/>
          </a:xfrm>
          <a:prstGeom prst="rect">
            <a:avLst/>
          </a:prstGeom>
          <a:gradFill flip="none" rotWithShape="1">
            <a:gsLst>
              <a:gs pos="0">
                <a:srgbClr val="FBAA3E"/>
              </a:gs>
              <a:gs pos="59000">
                <a:srgbClr val="987657">
                  <a:tint val="44500"/>
                  <a:satMod val="160000"/>
                </a:srgbClr>
              </a:gs>
              <a:gs pos="100000">
                <a:srgbClr val="F8AA0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8AA07"/>
              </a:solidFill>
            </a:endParaRPr>
          </a:p>
        </p:txBody>
      </p:sp>
      <p:sp>
        <p:nvSpPr>
          <p:cNvPr id="2" name="Texto">
            <a:extLst>
              <a:ext uri="{FF2B5EF4-FFF2-40B4-BE49-F238E27FC236}">
                <a16:creationId xmlns:a16="http://schemas.microsoft.com/office/drawing/2014/main" id="{9EA3227A-708B-0C7A-7D1F-E9B18A99F490}"/>
              </a:ext>
            </a:extLst>
          </p:cNvPr>
          <p:cNvSpPr txBox="1"/>
          <p:nvPr/>
        </p:nvSpPr>
        <p:spPr>
          <a:xfrm>
            <a:off x="1261872" y="2945130"/>
            <a:ext cx="7699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Bierstadt" panose="020B0004020202020204" pitchFamily="34" charset="0"/>
                <a:cs typeface="Calibri" panose="020F0502020204030204" pitchFamily="34" charset="0"/>
              </a:rPr>
              <a:t>HTML é a base de todas as páginas web. Compreender os principais seletores HTML é essencial para criar sites funcionais e bem estruturados. Neste </a:t>
            </a:r>
            <a:r>
              <a:rPr lang="pt-BR" sz="2400" dirty="0" err="1">
                <a:latin typeface="Bierstadt" panose="020B0004020202020204" pitchFamily="34" charset="0"/>
                <a:cs typeface="Calibri" panose="020F0502020204030204" pitchFamily="34" charset="0"/>
              </a:rPr>
              <a:t>eBook</a:t>
            </a:r>
            <a:r>
              <a:rPr lang="pt-BR" sz="2400" dirty="0">
                <a:latin typeface="Bierstadt" panose="020B0004020202020204" pitchFamily="34" charset="0"/>
                <a:cs typeface="Calibri" panose="020F0502020204030204" pitchFamily="34" charset="0"/>
              </a:rPr>
              <a:t>, vamos explorar os seletores HTML mais comuns, sempre procurando a maneira mais simples e prática de utilizá-los, com exemplos de código em contextos reais.</a:t>
            </a:r>
            <a:endParaRPr lang="pt-BR" dirty="0">
              <a:latin typeface="Bierstadt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27A0DFBE-39AA-2259-27BE-0D674B21050D}"/>
              </a:ext>
            </a:extLst>
          </p:cNvPr>
          <p:cNvSpPr txBox="1"/>
          <p:nvPr/>
        </p:nvSpPr>
        <p:spPr>
          <a:xfrm>
            <a:off x="1261872" y="809409"/>
            <a:ext cx="769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latin typeface="Posterama" panose="020B0502040204020203" pitchFamily="34" charset="0"/>
                <a:cs typeface="Posterama" panose="020B0502040204020203" pitchFamily="34" charset="0"/>
              </a:rPr>
              <a:t>HTML Central</a:t>
            </a: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C65AE8D0-4FA3-FD13-5FA2-0380BF98098A}"/>
              </a:ext>
            </a:extLst>
          </p:cNvPr>
          <p:cNvSpPr txBox="1"/>
          <p:nvPr/>
        </p:nvSpPr>
        <p:spPr>
          <a:xfrm>
            <a:off x="1261872" y="2135023"/>
            <a:ext cx="769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venir Next LT Pro Demi" panose="020F0502020204030204" pitchFamily="34" charset="0"/>
                <a:cs typeface="Calibri" panose="020F0502020204030204" pitchFamily="34" charset="0"/>
              </a:rPr>
              <a:t>O Episódio Onde Aprendemos Código</a:t>
            </a:r>
          </a:p>
        </p:txBody>
      </p:sp>
    </p:spTree>
    <p:extLst>
      <p:ext uri="{BB962C8B-B14F-4D97-AF65-F5344CB8AC3E}">
        <p14:creationId xmlns:p14="http://schemas.microsoft.com/office/powerpoint/2010/main" val="168607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56B929-1D37-A12E-0E67-CE04D77605C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5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EC9F583-A358-B27F-22E8-A3C00BF1F1D7}"/>
              </a:ext>
            </a:extLst>
          </p:cNvPr>
          <p:cNvSpPr txBox="1"/>
          <p:nvPr/>
        </p:nvSpPr>
        <p:spPr>
          <a:xfrm>
            <a:off x="950976" y="6618238"/>
            <a:ext cx="7699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cap="all" dirty="0">
                <a:solidFill>
                  <a:srgbClr val="EDEACD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Seletores de Elementos</a:t>
            </a:r>
            <a:endParaRPr lang="pt-BR" sz="4000" b="1" cap="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ítulo">
            <a:extLst>
              <a:ext uri="{FF2B5EF4-FFF2-40B4-BE49-F238E27FC236}">
                <a16:creationId xmlns:a16="http://schemas.microsoft.com/office/drawing/2014/main" id="{6FDF1A7F-2A10-A455-28E3-F2385C9676F9}"/>
              </a:ext>
            </a:extLst>
          </p:cNvPr>
          <p:cNvSpPr txBox="1"/>
          <p:nvPr/>
        </p:nvSpPr>
        <p:spPr>
          <a:xfrm>
            <a:off x="941832" y="1214869"/>
            <a:ext cx="7717536" cy="53860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softEdge rad="203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>
                  <a:solidFill>
                    <a:srgbClr val="FBFAE6"/>
                  </a:solidFill>
                </a:ln>
                <a:noFill/>
                <a:effectLst>
                  <a:glow rad="25400">
                    <a:srgbClr val="FBFAE6">
                      <a:alpha val="60000"/>
                    </a:srgbClr>
                  </a:glow>
                </a:effectLst>
                <a:latin typeface="Posterama" panose="020B0502040204020203" pitchFamily="34" charset="0"/>
                <a:cs typeface="Posterama" panose="020B0502040204020203" pitchFamily="34" charset="0"/>
              </a:rPr>
              <a:t>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6CF91AC-D644-B12B-8CB3-6EF69305022E}"/>
              </a:ext>
            </a:extLst>
          </p:cNvPr>
          <p:cNvSpPr/>
          <p:nvPr/>
        </p:nvSpPr>
        <p:spPr>
          <a:xfrm>
            <a:off x="1107186" y="8961120"/>
            <a:ext cx="7386828" cy="54864"/>
          </a:xfrm>
          <a:prstGeom prst="rect">
            <a:avLst/>
          </a:prstGeom>
          <a:gradFill flip="none" rotWithShape="1">
            <a:gsLst>
              <a:gs pos="0">
                <a:srgbClr val="FBAA3E"/>
              </a:gs>
              <a:gs pos="59000">
                <a:srgbClr val="987657">
                  <a:tint val="44500"/>
                  <a:satMod val="160000"/>
                </a:srgbClr>
              </a:gs>
              <a:gs pos="100000">
                <a:srgbClr val="F8AA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8A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7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5FCC584-D3B4-DD21-A343-42FD4F2A0082}"/>
              </a:ext>
            </a:extLst>
          </p:cNvPr>
          <p:cNvSpPr/>
          <p:nvPr/>
        </p:nvSpPr>
        <p:spPr>
          <a:xfrm>
            <a:off x="1042416" y="0"/>
            <a:ext cx="108000" cy="1517369"/>
          </a:xfrm>
          <a:prstGeom prst="rect">
            <a:avLst/>
          </a:prstGeom>
          <a:gradFill flip="none" rotWithShape="1">
            <a:gsLst>
              <a:gs pos="0">
                <a:srgbClr val="FBAA3E"/>
              </a:gs>
              <a:gs pos="59000">
                <a:srgbClr val="987657">
                  <a:tint val="44500"/>
                  <a:satMod val="160000"/>
                </a:srgbClr>
              </a:gs>
              <a:gs pos="100000">
                <a:srgbClr val="F8AA0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8AA07"/>
              </a:solidFill>
            </a:endParaRPr>
          </a:p>
        </p:txBody>
      </p:sp>
      <p:sp>
        <p:nvSpPr>
          <p:cNvPr id="2" name="Texto">
            <a:extLst>
              <a:ext uri="{FF2B5EF4-FFF2-40B4-BE49-F238E27FC236}">
                <a16:creationId xmlns:a16="http://schemas.microsoft.com/office/drawing/2014/main" id="{9EA3227A-708B-0C7A-7D1F-E9B18A99F490}"/>
              </a:ext>
            </a:extLst>
          </p:cNvPr>
          <p:cNvSpPr txBox="1"/>
          <p:nvPr/>
        </p:nvSpPr>
        <p:spPr>
          <a:xfrm>
            <a:off x="1261872" y="2012442"/>
            <a:ext cx="7699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 Next LT Pro Light" panose="020F0502020204030204" pitchFamily="34" charset="0"/>
                <a:cs typeface="Calibri" panose="020F0502020204030204" pitchFamily="34" charset="0"/>
              </a:rPr>
              <a:t>Os seletores de elemento são os mais básicos e selecionam todos os elementos de um determinado tipo.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27A0DFBE-39AA-2259-27BE-0D674B21050D}"/>
              </a:ext>
            </a:extLst>
          </p:cNvPr>
          <p:cNvSpPr txBox="1"/>
          <p:nvPr/>
        </p:nvSpPr>
        <p:spPr>
          <a:xfrm>
            <a:off x="1261872" y="809409"/>
            <a:ext cx="76992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latin typeface="Posterama" panose="020B0502040204020203" pitchFamily="34" charset="0"/>
                <a:cs typeface="Posterama" panose="020B0502040204020203" pitchFamily="34" charset="0"/>
              </a:rPr>
              <a:t>Seletores de Elemento</a:t>
            </a:r>
          </a:p>
          <a:p>
            <a:pPr algn="just"/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56B929-1D37-A12E-0E67-CE04D77605C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5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EC9F583-A358-B27F-22E8-A3C00BF1F1D7}"/>
              </a:ext>
            </a:extLst>
          </p:cNvPr>
          <p:cNvSpPr txBox="1"/>
          <p:nvPr/>
        </p:nvSpPr>
        <p:spPr>
          <a:xfrm>
            <a:off x="950976" y="6618238"/>
            <a:ext cx="7699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cap="all" dirty="0">
                <a:solidFill>
                  <a:srgbClr val="EDEACD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Seletores de Classes</a:t>
            </a:r>
            <a:endParaRPr lang="pt-BR" sz="4000" b="1" cap="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ítulo">
            <a:extLst>
              <a:ext uri="{FF2B5EF4-FFF2-40B4-BE49-F238E27FC236}">
                <a16:creationId xmlns:a16="http://schemas.microsoft.com/office/drawing/2014/main" id="{6FDF1A7F-2A10-A455-28E3-F2385C9676F9}"/>
              </a:ext>
            </a:extLst>
          </p:cNvPr>
          <p:cNvSpPr txBox="1"/>
          <p:nvPr/>
        </p:nvSpPr>
        <p:spPr>
          <a:xfrm>
            <a:off x="941832" y="1214869"/>
            <a:ext cx="7717536" cy="53860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softEdge rad="203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>
                  <a:solidFill>
                    <a:srgbClr val="FBFAE6"/>
                  </a:solidFill>
                </a:ln>
                <a:noFill/>
                <a:effectLst>
                  <a:glow rad="25400">
                    <a:srgbClr val="FBFAE6">
                      <a:alpha val="60000"/>
                    </a:srgbClr>
                  </a:glow>
                </a:effectLst>
                <a:latin typeface="Posterama" panose="020B0502040204020203" pitchFamily="34" charset="0"/>
                <a:cs typeface="Posterama" panose="020B0502040204020203" pitchFamily="34" charset="0"/>
              </a:rPr>
              <a:t>02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6CF91AC-D644-B12B-8CB3-6EF69305022E}"/>
              </a:ext>
            </a:extLst>
          </p:cNvPr>
          <p:cNvSpPr/>
          <p:nvPr/>
        </p:nvSpPr>
        <p:spPr>
          <a:xfrm>
            <a:off x="1107186" y="8961120"/>
            <a:ext cx="7386828" cy="54864"/>
          </a:xfrm>
          <a:prstGeom prst="rect">
            <a:avLst/>
          </a:prstGeom>
          <a:gradFill flip="none" rotWithShape="1">
            <a:gsLst>
              <a:gs pos="0">
                <a:srgbClr val="FBAA3E"/>
              </a:gs>
              <a:gs pos="59000">
                <a:srgbClr val="987657">
                  <a:tint val="44500"/>
                  <a:satMod val="160000"/>
                </a:srgbClr>
              </a:gs>
              <a:gs pos="100000">
                <a:srgbClr val="F8AA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8A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56B929-1D37-A12E-0E67-CE04D77605C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5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EC9F583-A358-B27F-22E8-A3C00BF1F1D7}"/>
              </a:ext>
            </a:extLst>
          </p:cNvPr>
          <p:cNvSpPr txBox="1"/>
          <p:nvPr/>
        </p:nvSpPr>
        <p:spPr>
          <a:xfrm>
            <a:off x="950976" y="6618238"/>
            <a:ext cx="7699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cap="all" dirty="0">
                <a:solidFill>
                  <a:srgbClr val="EDEACD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Seletores de </a:t>
            </a:r>
            <a:r>
              <a:rPr lang="pt-BR" sz="7200" b="1" cap="all" dirty="0" err="1">
                <a:solidFill>
                  <a:srgbClr val="EDEACD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IDs</a:t>
            </a:r>
            <a:endParaRPr lang="pt-BR" sz="4000" b="1" cap="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ítulo">
            <a:extLst>
              <a:ext uri="{FF2B5EF4-FFF2-40B4-BE49-F238E27FC236}">
                <a16:creationId xmlns:a16="http://schemas.microsoft.com/office/drawing/2014/main" id="{6FDF1A7F-2A10-A455-28E3-F2385C9676F9}"/>
              </a:ext>
            </a:extLst>
          </p:cNvPr>
          <p:cNvSpPr txBox="1"/>
          <p:nvPr/>
        </p:nvSpPr>
        <p:spPr>
          <a:xfrm>
            <a:off x="941832" y="1214869"/>
            <a:ext cx="7717536" cy="53860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softEdge rad="203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>
                  <a:solidFill>
                    <a:srgbClr val="FBFAE6"/>
                  </a:solidFill>
                </a:ln>
                <a:noFill/>
                <a:effectLst>
                  <a:glow rad="25400">
                    <a:srgbClr val="FBFAE6">
                      <a:alpha val="60000"/>
                    </a:srgbClr>
                  </a:glow>
                </a:effectLst>
                <a:latin typeface="Posterama" panose="020B0502040204020203" pitchFamily="34" charset="0"/>
                <a:cs typeface="Posterama" panose="020B0502040204020203" pitchFamily="34" charset="0"/>
              </a:rPr>
              <a:t>03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6CF91AC-D644-B12B-8CB3-6EF69305022E}"/>
              </a:ext>
            </a:extLst>
          </p:cNvPr>
          <p:cNvSpPr/>
          <p:nvPr/>
        </p:nvSpPr>
        <p:spPr>
          <a:xfrm>
            <a:off x="1107186" y="8961120"/>
            <a:ext cx="7386828" cy="54864"/>
          </a:xfrm>
          <a:prstGeom prst="rect">
            <a:avLst/>
          </a:prstGeom>
          <a:gradFill flip="none" rotWithShape="1">
            <a:gsLst>
              <a:gs pos="0">
                <a:srgbClr val="FBAA3E"/>
              </a:gs>
              <a:gs pos="59000">
                <a:srgbClr val="987657">
                  <a:tint val="44500"/>
                  <a:satMod val="160000"/>
                </a:srgbClr>
              </a:gs>
              <a:gs pos="100000">
                <a:srgbClr val="F8AA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8A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73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230</Words>
  <Application>Microsoft Office PowerPoint</Application>
  <PresentationFormat>Papel A3 (297 x 420 mm)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Avenir Next LT Pro Demi</vt:lpstr>
      <vt:lpstr>Avenir Next LT Pro Light</vt:lpstr>
      <vt:lpstr>Bierstadt</vt:lpstr>
      <vt:lpstr>Calibri</vt:lpstr>
      <vt:lpstr>Impact</vt:lpstr>
      <vt:lpstr>Posterama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Milena Melo</dc:creator>
  <cp:lastModifiedBy>Milena Melo</cp:lastModifiedBy>
  <cp:revision>2</cp:revision>
  <dcterms:created xsi:type="dcterms:W3CDTF">2024-06-27T23:41:21Z</dcterms:created>
  <dcterms:modified xsi:type="dcterms:W3CDTF">2024-07-04T21:35:03Z</dcterms:modified>
</cp:coreProperties>
</file>