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70" r:id="rId6"/>
    <p:sldId id="262" r:id="rId7"/>
    <p:sldId id="263" r:id="rId8"/>
    <p:sldId id="258" r:id="rId9"/>
    <p:sldId id="259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5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8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2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53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353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4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007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5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97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7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639075-B445-4A69-9A71-444AFE76A8AC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546B3-84A4-4351-8F12-97889CAC6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45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 err="1" smtClean="0"/>
              <a:t>Презантация</a:t>
            </a:r>
            <a:r>
              <a:rPr lang="ru-RU" b="1" cap="all" dirty="0" smtClean="0"/>
              <a:t> </a:t>
            </a:r>
            <a:br>
              <a:rPr lang="ru-RU" b="1" cap="all" dirty="0" smtClean="0"/>
            </a:br>
            <a:r>
              <a:rPr lang="ru-RU" b="1" cap="all" dirty="0" smtClean="0"/>
              <a:t>Гончаренко Вадима</a:t>
            </a:r>
            <a:endParaRPr lang="ru-RU" b="1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4000" dirty="0" smtClean="0"/>
              <a:t>Разработка </a:t>
            </a:r>
            <a:r>
              <a:rPr lang="ru-RU" sz="4000" smtClean="0"/>
              <a:t>принципиальной схемы дополнительного </a:t>
            </a:r>
            <a:r>
              <a:rPr lang="ru-RU" sz="4000" dirty="0"/>
              <a:t>узла впрыска термопластичных материалов для многокомпонентных деталей</a:t>
            </a:r>
          </a:p>
        </p:txBody>
      </p:sp>
    </p:spTree>
    <p:extLst>
      <p:ext uri="{BB962C8B-B14F-4D97-AF65-F5344CB8AC3E}">
        <p14:creationId xmlns:p14="http://schemas.microsoft.com/office/powerpoint/2010/main" val="41372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3714" y="1825625"/>
            <a:ext cx="5040086" cy="4351338"/>
          </a:xfrm>
        </p:spPr>
        <p:txBody>
          <a:bodyPr>
            <a:normAutofit/>
          </a:bodyPr>
          <a:lstStyle/>
          <a:p>
            <a:r>
              <a:rPr lang="ru-RU" b="1" dirty="0"/>
              <a:t>Интегрированная технология нагрева </a:t>
            </a:r>
            <a:r>
              <a:rPr lang="en-US" b="1" dirty="0" err="1"/>
              <a:t>SmartHeat</a:t>
            </a:r>
            <a:r>
              <a:rPr lang="en-US" b="1" dirty="0"/>
              <a:t>™</a:t>
            </a:r>
          </a:p>
          <a:p>
            <a:pPr marL="0" indent="0">
              <a:buNone/>
            </a:pPr>
            <a:r>
              <a:rPr lang="ru-RU" dirty="0" smtClean="0"/>
              <a:t>Отличие данной технологии от обычной системы нагрева с </a:t>
            </a:r>
            <a:r>
              <a:rPr lang="ru-RU" dirty="0" err="1" smtClean="0"/>
              <a:t>ТЭНами</a:t>
            </a:r>
            <a:r>
              <a:rPr lang="ru-RU" dirty="0" smtClean="0"/>
              <a:t> заключается в продуманной системе теплоизоляции, но при этом остаётся проблема высокой </a:t>
            </a:r>
            <a:r>
              <a:rPr lang="ru-RU" dirty="0" err="1" smtClean="0"/>
              <a:t>энерциальности</a:t>
            </a:r>
            <a:r>
              <a:rPr lang="ru-RU" dirty="0" smtClean="0"/>
              <a:t> системы и практическая невозможность создания градиента нагрева рабочего объёма</a:t>
            </a:r>
            <a:endParaRPr lang="ru-RU" dirty="0"/>
          </a:p>
        </p:txBody>
      </p:sp>
      <p:pic>
        <p:nvPicPr>
          <p:cNvPr id="1026" name="Picture 2" descr="ÐÐ°Ð³ÑÐµÐ² Ð¼Ð°ÑÐµÑÐ¸Ð°Ð»ÑÐ½Ð¾Ð³Ð¾ ÑÐ¸Ð»Ð¸Ð½Ð´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1690688"/>
            <a:ext cx="4762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¢ÐµÑÐ½Ð¾Ð»Ð¾Ð³Ð¸Ñ Ð½Ð°Ð³ÑÐµÐ²Ð° ÑÐ¸Ð»Ð¸Ð½Ð´Ñ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 bwMode="auto">
          <a:xfrm>
            <a:off x="0" y="4228964"/>
            <a:ext cx="4947557" cy="24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0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20815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086" y="1294401"/>
            <a:ext cx="61134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Недостаток </a:t>
            </a:r>
            <a:r>
              <a:rPr lang="ru-RU" dirty="0"/>
              <a:t>л</a:t>
            </a:r>
            <a:r>
              <a:rPr lang="ru-RU" dirty="0" smtClean="0"/>
              <a:t>енточных нагревателей:</a:t>
            </a:r>
          </a:p>
          <a:p>
            <a:pPr marL="0" indent="0">
              <a:buNone/>
            </a:pPr>
            <a:r>
              <a:rPr lang="ru-RU" dirty="0" smtClean="0"/>
              <a:t>1)Высокая инерционность системы</a:t>
            </a:r>
          </a:p>
          <a:p>
            <a:pPr marL="0" indent="0">
              <a:buNone/>
            </a:pPr>
            <a:r>
              <a:rPr lang="ru-RU" dirty="0" smtClean="0"/>
              <a:t>2)Невозможность точного контроля и распределения узле пластификации</a:t>
            </a:r>
          </a:p>
          <a:p>
            <a:pPr marL="0" indent="0">
              <a:buNone/>
            </a:pPr>
            <a:r>
              <a:rPr lang="ru-RU" dirty="0" smtClean="0"/>
              <a:t>3)Низкий КПД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Картинки по запросу &quot;Литьевые машины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5" y="853440"/>
            <a:ext cx="5486399" cy="547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1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Конструкция и 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4" y="1485991"/>
            <a:ext cx="11005456" cy="21629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Конструктивно инжекторно-литьевые машины вообще и </a:t>
            </a:r>
            <a:r>
              <a:rPr lang="ru-RU" dirty="0" err="1"/>
              <a:t>термопластавтоматы</a:t>
            </a:r>
            <a:r>
              <a:rPr lang="ru-RU" dirty="0"/>
              <a:t> в частности имеют большое разнообразие, что стало следствием их активного развития, совершенствования и увеличения областей применения. В общем же случае выделяют два основных элемента ТПА: узел пластикации и узел смыкания, который часто дополняется узлом выталкивания. Для наглядности принцип их действия можно показать на распространенном варианте горизонтального одноцилиндрового </a:t>
            </a:r>
            <a:r>
              <a:rPr lang="ru-RU" dirty="0" err="1"/>
              <a:t>термопластавтомата</a:t>
            </a:r>
            <a:r>
              <a:rPr lang="ru-RU" dirty="0"/>
              <a:t>.</a:t>
            </a:r>
          </a:p>
        </p:txBody>
      </p:sp>
      <p:pic>
        <p:nvPicPr>
          <p:cNvPr id="2050" name="Picture 2" descr="https://ence-gmbh.ru/wp-content/uploads/2017/12/image0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3648893"/>
            <a:ext cx="11268890" cy="27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Используемая МК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4" y="1485991"/>
            <a:ext cx="11005456" cy="2162901"/>
          </a:xfrm>
        </p:spPr>
        <p:txBody>
          <a:bodyPr>
            <a:normAutofit/>
          </a:bodyPr>
          <a:lstStyle/>
          <a:p>
            <a:r>
              <a:rPr lang="ru-RU" dirty="0"/>
              <a:t>Основой </a:t>
            </a:r>
            <a:r>
              <a:rPr lang="ru-RU" dirty="0" err="1"/>
              <a:t>цмфрового</a:t>
            </a:r>
            <a:r>
              <a:rPr lang="ru-RU" dirty="0"/>
              <a:t> модуля управления будет микроконтроллер </a:t>
            </a:r>
            <a:r>
              <a:rPr lang="en-US" dirty="0"/>
              <a:t>STM</a:t>
            </a:r>
            <a:r>
              <a:rPr lang="ru-RU" dirty="0"/>
              <a:t>32</a:t>
            </a:r>
            <a:r>
              <a:rPr lang="en-US" dirty="0"/>
              <a:t>F</a:t>
            </a:r>
            <a:r>
              <a:rPr lang="ru-RU" dirty="0"/>
              <a:t>103</a:t>
            </a:r>
            <a:r>
              <a:rPr lang="en-US" dirty="0"/>
              <a:t>CB</a:t>
            </a:r>
            <a:r>
              <a:rPr lang="ru-RU" dirty="0"/>
              <a:t>, Выбор этого МК обусловлен тем, что он имеет достаточную вычислительную мощность для обработки измерений и вычислений для подачи управляющих сигналов в реальном </a:t>
            </a:r>
            <a:r>
              <a:rPr lang="ru-RU" dirty="0" smtClean="0"/>
              <a:t>времени.</a:t>
            </a:r>
            <a:endParaRPr lang="ru-RU" dirty="0"/>
          </a:p>
        </p:txBody>
      </p:sp>
      <p:pic>
        <p:nvPicPr>
          <p:cNvPr id="1026" name="Picture 2" descr="STM32F103CBT6, ARM Cortex M3 MCU 72МГц, 128кб Flash, 20кб ОЗУ, SPI, I2C, 2xUSART, USB, CAN, 3x16бит таймера, 37 I/O, 2xАЦП 10 каналов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1" y="2886521"/>
            <a:ext cx="3531597" cy="353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 реального времени </a:t>
            </a:r>
            <a:r>
              <a:rPr lang="en-US" dirty="0" err="1"/>
              <a:t>FreeRTOS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4" y="1485991"/>
            <a:ext cx="11005456" cy="2162901"/>
          </a:xfrm>
        </p:spPr>
        <p:txBody>
          <a:bodyPr>
            <a:normAutofit/>
          </a:bodyPr>
          <a:lstStyle/>
          <a:p>
            <a:r>
              <a:rPr lang="ru-RU" dirty="0" err="1"/>
              <a:t>FreeRTOS</a:t>
            </a:r>
            <a:r>
              <a:rPr lang="ru-RU" dirty="0"/>
              <a:t> – это операционная система реального времени с открытым исходным кодом для микроконтроллеров. Она упрощает программирование, развертывание, обеспечение безопасности, подключение и управление при работе с небольшими периферийными устройствами с малым </a:t>
            </a:r>
            <a:r>
              <a:rPr lang="ru-RU" dirty="0" smtClean="0"/>
              <a:t>энергопотреблением. А так же позволяет гарантировать детерминированность поведения в процессе работы и остановку в случае любой нештатной ситуации.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6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Иновационное</a:t>
            </a:r>
            <a:r>
              <a:rPr lang="ru-RU" dirty="0" smtClean="0"/>
              <a:t> нововведение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531" y="1869168"/>
            <a:ext cx="10515600" cy="4351338"/>
          </a:xfrm>
        </p:spPr>
        <p:txBody>
          <a:bodyPr/>
          <a:lstStyle/>
          <a:p>
            <a:r>
              <a:rPr lang="ru-RU" dirty="0" err="1" smtClean="0"/>
              <a:t>Нововедением,ставшим</a:t>
            </a:r>
            <a:r>
              <a:rPr lang="ru-RU" dirty="0" smtClean="0"/>
              <a:t> </a:t>
            </a:r>
            <a:r>
              <a:rPr lang="ru-RU" dirty="0" err="1" smtClean="0"/>
              <a:t>темей</a:t>
            </a:r>
            <a:r>
              <a:rPr lang="ru-RU" dirty="0" smtClean="0"/>
              <a:t> данного НИР является изменение способа нагрева для материала в узле пластификации.</a:t>
            </a:r>
          </a:p>
          <a:p>
            <a:endParaRPr lang="ru-RU" dirty="0"/>
          </a:p>
        </p:txBody>
      </p:sp>
      <p:pic>
        <p:nvPicPr>
          <p:cNvPr id="2052" name="Picture 4" descr="Картинки по запросу &quot;индукционный нагреватель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25" y="2746919"/>
            <a:ext cx="5858372" cy="41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&quot;индукционный нагреватель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768" y="2934789"/>
            <a:ext cx="4325357" cy="36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8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Научная новизна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Научная новизна данного проекта заключается создании модели системы индукционного нагрева для малых узлов пластификации ТПА.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/>
          <a:srcRect l="40040" t="22688" r="26906" b="49093"/>
          <a:stretch/>
        </p:blipFill>
        <p:spPr>
          <a:xfrm>
            <a:off x="2952204" y="3492137"/>
            <a:ext cx="5601259" cy="26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1.Возможность установки на станки работающие с пресс-формами малого объёма</a:t>
            </a:r>
          </a:p>
          <a:p>
            <a:r>
              <a:rPr lang="ru-RU" dirty="0" smtClean="0"/>
              <a:t>2. Кратно много более низкая стоимость ,т.к. является пакетом модернизации уже имеющегося оборудования.</a:t>
            </a:r>
          </a:p>
          <a:p>
            <a:r>
              <a:rPr lang="ru-RU" dirty="0" smtClean="0"/>
              <a:t>3.Открытый бесплатный софт.</a:t>
            </a:r>
          </a:p>
          <a:p>
            <a:r>
              <a:rPr lang="ru-RU" dirty="0" smtClean="0"/>
              <a:t>4.Возможность использования для литья </a:t>
            </a:r>
            <a:r>
              <a:rPr lang="ru-RU" dirty="0" err="1" smtClean="0"/>
              <a:t>микродеталей</a:t>
            </a:r>
            <a:r>
              <a:rPr lang="ru-RU" dirty="0" smtClean="0"/>
              <a:t> сложной формы</a:t>
            </a:r>
          </a:p>
          <a:p>
            <a:r>
              <a:rPr lang="ru-RU" dirty="0" smtClean="0"/>
              <a:t>5.Щадящий способ расплавления материала.</a:t>
            </a:r>
          </a:p>
          <a:p>
            <a:r>
              <a:rPr lang="ru-RU" dirty="0" smtClean="0"/>
              <a:t>6.Короткое время нахождения в материальном цилиндре.</a:t>
            </a:r>
          </a:p>
          <a:p>
            <a:r>
              <a:rPr lang="ru-RU" dirty="0" smtClean="0"/>
              <a:t>7.Благодаря возможности градиентного нагрева индукционных нагревательных элементов работает с гранулами практически любой формы и размера, а</a:t>
            </a:r>
          </a:p>
          <a:p>
            <a:r>
              <a:rPr lang="ru-RU" dirty="0" smtClean="0"/>
              <a:t>также порошком, хлопьями и т.д.</a:t>
            </a:r>
          </a:p>
          <a:p>
            <a:r>
              <a:rPr lang="ru-RU" dirty="0" smtClean="0"/>
              <a:t>8.Хорошая </a:t>
            </a:r>
            <a:r>
              <a:rPr lang="ru-RU" dirty="0" err="1" smtClean="0"/>
              <a:t>воспроизводимость</a:t>
            </a:r>
            <a:r>
              <a:rPr lang="ru-RU" dirty="0" smtClean="0"/>
              <a:t> и повторяемость впрыска в силу возможности контроля в реальном времени нагрева всего рабочего объёма и низкая </a:t>
            </a:r>
            <a:r>
              <a:rPr lang="ru-RU" dirty="0" err="1" smtClean="0"/>
              <a:t>энерциальность</a:t>
            </a:r>
            <a:r>
              <a:rPr lang="ru-RU" dirty="0" smtClean="0"/>
              <a:t> системы.</a:t>
            </a:r>
          </a:p>
          <a:p>
            <a:r>
              <a:rPr lang="ru-RU" dirty="0" smtClean="0"/>
              <a:t>9.Низкое время выхода на рабочий режим.</a:t>
            </a:r>
          </a:p>
          <a:p>
            <a:r>
              <a:rPr lang="ru-RU" dirty="0" smtClean="0"/>
              <a:t>10. Отсутствие тепловой нагрузки на </a:t>
            </a:r>
            <a:r>
              <a:rPr lang="ru-RU" dirty="0" err="1" smtClean="0"/>
              <a:t>конструкцию,нет</a:t>
            </a:r>
            <a:r>
              <a:rPr lang="ru-RU" dirty="0" smtClean="0"/>
              <a:t> необходимости в тепловой изоляции и вентиляции рабочих агрегатов.</a:t>
            </a:r>
          </a:p>
          <a:p>
            <a:r>
              <a:rPr lang="ru-RU" dirty="0" smtClean="0"/>
              <a:t>11.Возможность использования на одном станке практически всего спектра полимерных материалов.</a:t>
            </a:r>
          </a:p>
          <a:p>
            <a:r>
              <a:rPr lang="ru-RU" dirty="0" smtClean="0"/>
              <a:t>12.Независимость от иностранных комплектующих и техобслуживанию/продления лицензии на программное обеспечение.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89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00" y="1825625"/>
            <a:ext cx="4953000" cy="4827724"/>
          </a:xfrm>
        </p:spPr>
        <p:txBody>
          <a:bodyPr/>
          <a:lstStyle/>
          <a:p>
            <a:r>
              <a:rPr lang="ru-RU" dirty="0" err="1" smtClean="0"/>
              <a:t>микролитьевых</a:t>
            </a:r>
            <a:r>
              <a:rPr lang="ru-RU" dirty="0" smtClean="0"/>
              <a:t> машин </a:t>
            </a:r>
            <a:r>
              <a:rPr lang="en-US" dirty="0" err="1" smtClean="0"/>
              <a:t>Babyplast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 недостатков стоит отметить высокую стоимость </a:t>
            </a:r>
            <a:r>
              <a:rPr lang="ru-RU" dirty="0" err="1" smtClean="0"/>
              <a:t>продукции,пусть</a:t>
            </a:r>
            <a:r>
              <a:rPr lang="ru-RU" dirty="0" smtClean="0"/>
              <a:t> и </a:t>
            </a:r>
            <a:r>
              <a:rPr lang="ru-RU" dirty="0" err="1" smtClean="0"/>
              <a:t>продвинутый,но</a:t>
            </a:r>
            <a:r>
              <a:rPr lang="ru-RU" dirty="0" smtClean="0"/>
              <a:t> производящийся </a:t>
            </a:r>
            <a:r>
              <a:rPr lang="ru-RU" dirty="0" err="1" smtClean="0"/>
              <a:t>ТЭНами</a:t>
            </a:r>
            <a:r>
              <a:rPr lang="ru-RU" dirty="0" smtClean="0"/>
              <a:t> нагрев и продаже в виде готовых агрегатов, а не комплектов модернизации.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9" y="1459704"/>
            <a:ext cx="5608320" cy="42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7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381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Презантация  Гончаренко Вадима</vt:lpstr>
      <vt:lpstr>Проблематика</vt:lpstr>
      <vt:lpstr>Конструкция и принцип работы</vt:lpstr>
      <vt:lpstr>Используемая МК</vt:lpstr>
      <vt:lpstr>ОС реального времени FreeRTOS</vt:lpstr>
      <vt:lpstr>Иновационное нововведение</vt:lpstr>
      <vt:lpstr>Научная новизна проекта</vt:lpstr>
      <vt:lpstr>Преимущества</vt:lpstr>
      <vt:lpstr>Аналоги</vt:lpstr>
      <vt:lpstr>Аналоги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В ПРОГРАММУ «УМНИК» В СМОЛЕНСКОЙ ОБЛАСТИ 2019</dc:title>
  <dc:creator>Mamont Hohol</dc:creator>
  <cp:lastModifiedBy>Ehidnyu_Apelsin</cp:lastModifiedBy>
  <cp:revision>18</cp:revision>
  <dcterms:created xsi:type="dcterms:W3CDTF">2019-10-27T10:50:02Z</dcterms:created>
  <dcterms:modified xsi:type="dcterms:W3CDTF">2021-04-29T22:21:57Z</dcterms:modified>
</cp:coreProperties>
</file>