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62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4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9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43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4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727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47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244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26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9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5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6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3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47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8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1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37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D90A53-FDC6-43ED-855C-89FA9802021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E4D2-2D61-4448-98B0-E2BCDFED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83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8299" y="457201"/>
            <a:ext cx="8952715" cy="2834850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Кафедра</a:t>
            </a:r>
            <a:br>
              <a:rPr lang="ru-RU" sz="2800" dirty="0"/>
            </a:br>
            <a:r>
              <a:rPr lang="ru-RU" sz="2800" dirty="0"/>
              <a:t>электроники и микропроцессорной техники</a:t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cap="all" dirty="0" err="1" smtClean="0"/>
              <a:t>курсовАЯ</a:t>
            </a:r>
            <a:r>
              <a:rPr lang="ru-RU" sz="2800" b="1" cap="all" dirty="0" smtClean="0"/>
              <a:t> РАБОТА</a:t>
            </a:r>
            <a:br>
              <a:rPr lang="ru-RU" sz="2800" b="1" cap="all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по дисциплине «Электронные промышленные устройства»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95979" y="3384225"/>
            <a:ext cx="7758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ТЕМА: Разработка цифрового устройства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39913"/>
              </p:ext>
            </p:extLst>
          </p:nvPr>
        </p:nvGraphicFramePr>
        <p:xfrm>
          <a:off x="1698325" y="4325871"/>
          <a:ext cx="8946179" cy="214314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357176">
                  <a:extLst>
                    <a:ext uri="{9D8B030D-6E8A-4147-A177-3AD203B41FA5}">
                      <a16:colId xmlns:a16="http://schemas.microsoft.com/office/drawing/2014/main" val="2684304578"/>
                    </a:ext>
                  </a:extLst>
                </a:gridCol>
                <a:gridCol w="1400981">
                  <a:extLst>
                    <a:ext uri="{9D8B030D-6E8A-4147-A177-3AD203B41FA5}">
                      <a16:colId xmlns:a16="http://schemas.microsoft.com/office/drawing/2014/main" val="1614468367"/>
                    </a:ext>
                  </a:extLst>
                </a:gridCol>
                <a:gridCol w="245905">
                  <a:extLst>
                    <a:ext uri="{9D8B030D-6E8A-4147-A177-3AD203B41FA5}">
                      <a16:colId xmlns:a16="http://schemas.microsoft.com/office/drawing/2014/main" val="4101898140"/>
                    </a:ext>
                  </a:extLst>
                </a:gridCol>
                <a:gridCol w="1399063">
                  <a:extLst>
                    <a:ext uri="{9D8B030D-6E8A-4147-A177-3AD203B41FA5}">
                      <a16:colId xmlns:a16="http://schemas.microsoft.com/office/drawing/2014/main" val="3515255777"/>
                    </a:ext>
                  </a:extLst>
                </a:gridCol>
                <a:gridCol w="2543054">
                  <a:extLst>
                    <a:ext uri="{9D8B030D-6E8A-4147-A177-3AD203B41FA5}">
                      <a16:colId xmlns:a16="http://schemas.microsoft.com/office/drawing/2014/main" val="1160678969"/>
                    </a:ext>
                  </a:extLst>
                </a:gridCol>
              </a:tblGrid>
              <a:tr h="1663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Студент группы ПЭ2-18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 Гончаренко В.Ю.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04221155"/>
                  </a:ext>
                </a:extLst>
              </a:tr>
              <a:tr h="2138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9473815"/>
                  </a:ext>
                </a:extLst>
              </a:tr>
              <a:tr h="5573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Руководитель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ст. преп.</a:t>
                      </a:r>
                      <a:endParaRPr lang="ru-RU" sz="11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Смолин В. А.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3512554"/>
                  </a:ext>
                </a:extLst>
              </a:tr>
              <a:tr h="2138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5598643"/>
                  </a:ext>
                </a:extLst>
              </a:tr>
              <a:tr h="549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Работа допущена к защите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ст. преп.</a:t>
                      </a:r>
                      <a:endParaRPr lang="ru-RU" sz="11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Смолин В. А.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7502752"/>
                  </a:ext>
                </a:extLst>
              </a:tr>
              <a:tr h="2138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778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9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АННОТАЦИЯ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Автор </a:t>
            </a:r>
            <a:r>
              <a:rPr lang="ru-RU" dirty="0"/>
              <a:t>работы: Гончаренко Вадим Юрьевич.</a:t>
            </a:r>
          </a:p>
          <a:p>
            <a:r>
              <a:rPr lang="ru-RU" dirty="0"/>
              <a:t>Тема — «Разработка цифрового устройства».</a:t>
            </a:r>
          </a:p>
          <a:p>
            <a:r>
              <a:rPr lang="ru-RU" dirty="0"/>
              <a:t>Курсовая работа посвящена синтезу асинхронного цифрового автомата на мультиплексорах. Разработана структурная, функциональная и принципиальная схемы устройства, рассчитаны её элементы. Произведено моделирование работы устройства. Построены временные диаграммы и описан принцип его работы. Выполнена разводка печатной платы и оформлен полный пакет конструкторской документации.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9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8342"/>
          </a:xfrm>
        </p:spPr>
        <p:txBody>
          <a:bodyPr/>
          <a:lstStyle/>
          <a:p>
            <a:r>
              <a:rPr lang="ru-RU" dirty="0"/>
              <a:t>В соответствии с номером варианта разработка устройства будет осуществляться на термисторе NTC3D-11</a:t>
            </a:r>
            <a:r>
              <a:rPr lang="ru-RU" i="1" dirty="0"/>
              <a:t>.</a:t>
            </a:r>
            <a:r>
              <a:rPr lang="ru-RU" dirty="0"/>
              <a:t> Это резистор, сопротивление которого меняется от температуры.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3203" y="3358904"/>
            <a:ext cx="3919881" cy="315041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79072" y="3223966"/>
            <a:ext cx="4910924" cy="32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4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В соответствии с заданием на курсовую работу необходимо синтезировать асинхронный автомат на мультиплексорах согласно графу переходов (рис. 1.1).</a:t>
            </a:r>
            <a:endParaRPr lang="ru-RU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825" y="2369344"/>
            <a:ext cx="40481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8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44504489"/>
                  </p:ext>
                </p:extLst>
              </p:nvPr>
            </p:nvGraphicFramePr>
            <p:xfrm>
              <a:off x="1338608" y="2384982"/>
              <a:ext cx="10131570" cy="16197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3788">
                      <a:extLst>
                        <a:ext uri="{9D8B030D-6E8A-4147-A177-3AD203B41FA5}">
                          <a16:colId xmlns:a16="http://schemas.microsoft.com/office/drawing/2014/main" val="2628693612"/>
                        </a:ext>
                      </a:extLst>
                    </a:gridCol>
                    <a:gridCol w="1529868">
                      <a:extLst>
                        <a:ext uri="{9D8B030D-6E8A-4147-A177-3AD203B41FA5}">
                          <a16:colId xmlns:a16="http://schemas.microsoft.com/office/drawing/2014/main" val="1166902157"/>
                        </a:ext>
                      </a:extLst>
                    </a:gridCol>
                    <a:gridCol w="1436656">
                      <a:extLst>
                        <a:ext uri="{9D8B030D-6E8A-4147-A177-3AD203B41FA5}">
                          <a16:colId xmlns:a16="http://schemas.microsoft.com/office/drawing/2014/main" val="3885925616"/>
                        </a:ext>
                      </a:extLst>
                    </a:gridCol>
                    <a:gridCol w="1537972">
                      <a:extLst>
                        <a:ext uri="{9D8B030D-6E8A-4147-A177-3AD203B41FA5}">
                          <a16:colId xmlns:a16="http://schemas.microsoft.com/office/drawing/2014/main" val="3615544488"/>
                        </a:ext>
                      </a:extLst>
                    </a:gridCol>
                    <a:gridCol w="1367762">
                      <a:extLst>
                        <a:ext uri="{9D8B030D-6E8A-4147-A177-3AD203B41FA5}">
                          <a16:colId xmlns:a16="http://schemas.microsoft.com/office/drawing/2014/main" val="3173548410"/>
                        </a:ext>
                      </a:extLst>
                    </a:gridCol>
                    <a:gridCol w="1369789">
                      <a:extLst>
                        <a:ext uri="{9D8B030D-6E8A-4147-A177-3AD203B41FA5}">
                          <a16:colId xmlns:a16="http://schemas.microsoft.com/office/drawing/2014/main" val="1228842025"/>
                        </a:ext>
                      </a:extLst>
                    </a:gridCol>
                    <a:gridCol w="1365735">
                      <a:extLst>
                        <a:ext uri="{9D8B030D-6E8A-4147-A177-3AD203B41FA5}">
                          <a16:colId xmlns:a16="http://schemas.microsoft.com/office/drawing/2014/main" val="3697073085"/>
                        </a:ext>
                      </a:extLst>
                    </a:gridCol>
                  </a:tblGrid>
                  <a:tr h="7808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</a:t>
                          </a:r>
                          <a:r>
                            <a:rPr lang="ru-RU" sz="1200">
                              <a:effectLst/>
                            </a:rPr>
                            <a:t>0</a:t>
                          </a:r>
                          <a:r>
                            <a:rPr lang="en-US" sz="1200">
                              <a:effectLst/>
                            </a:rPr>
                            <a:t> → S</a:t>
                          </a: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S1 → S2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S2 → S3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S3 → S4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S4 → S0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S3 → S1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S0 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95409974"/>
                      </a:ext>
                    </a:extLst>
                  </a:tr>
                  <a:tr h="838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</a:t>
                          </a:r>
                          <a:r>
                            <a:rPr lang="ru-RU" sz="1400">
                              <a:effectLst/>
                            </a:rPr>
                            <a:t>с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      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1400"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400">
                                        <a:effectLst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400">
                                    <a:effectLst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1400"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</a:rPr>
                                    <m:t>c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a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001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51201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44504489"/>
                  </p:ext>
                </p:extLst>
              </p:nvPr>
            </p:nvGraphicFramePr>
            <p:xfrm>
              <a:off x="1338608" y="2384982"/>
              <a:ext cx="10131570" cy="16197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3788">
                      <a:extLst>
                        <a:ext uri="{9D8B030D-6E8A-4147-A177-3AD203B41FA5}">
                          <a16:colId xmlns:a16="http://schemas.microsoft.com/office/drawing/2014/main" val="2628693612"/>
                        </a:ext>
                      </a:extLst>
                    </a:gridCol>
                    <a:gridCol w="1529868">
                      <a:extLst>
                        <a:ext uri="{9D8B030D-6E8A-4147-A177-3AD203B41FA5}">
                          <a16:colId xmlns:a16="http://schemas.microsoft.com/office/drawing/2014/main" val="1166902157"/>
                        </a:ext>
                      </a:extLst>
                    </a:gridCol>
                    <a:gridCol w="1436656">
                      <a:extLst>
                        <a:ext uri="{9D8B030D-6E8A-4147-A177-3AD203B41FA5}">
                          <a16:colId xmlns:a16="http://schemas.microsoft.com/office/drawing/2014/main" val="3885925616"/>
                        </a:ext>
                      </a:extLst>
                    </a:gridCol>
                    <a:gridCol w="1537972">
                      <a:extLst>
                        <a:ext uri="{9D8B030D-6E8A-4147-A177-3AD203B41FA5}">
                          <a16:colId xmlns:a16="http://schemas.microsoft.com/office/drawing/2014/main" val="3615544488"/>
                        </a:ext>
                      </a:extLst>
                    </a:gridCol>
                    <a:gridCol w="1367762">
                      <a:extLst>
                        <a:ext uri="{9D8B030D-6E8A-4147-A177-3AD203B41FA5}">
                          <a16:colId xmlns:a16="http://schemas.microsoft.com/office/drawing/2014/main" val="3173548410"/>
                        </a:ext>
                      </a:extLst>
                    </a:gridCol>
                    <a:gridCol w="1369789">
                      <a:extLst>
                        <a:ext uri="{9D8B030D-6E8A-4147-A177-3AD203B41FA5}">
                          <a16:colId xmlns:a16="http://schemas.microsoft.com/office/drawing/2014/main" val="1228842025"/>
                        </a:ext>
                      </a:extLst>
                    </a:gridCol>
                    <a:gridCol w="1365735">
                      <a:extLst>
                        <a:ext uri="{9D8B030D-6E8A-4147-A177-3AD203B41FA5}">
                          <a16:colId xmlns:a16="http://schemas.microsoft.com/office/drawing/2014/main" val="3697073085"/>
                        </a:ext>
                      </a:extLst>
                    </a:gridCol>
                  </a:tblGrid>
                  <a:tr h="7808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</a:t>
                          </a:r>
                          <a:r>
                            <a:rPr lang="ru-RU" sz="1200">
                              <a:effectLst/>
                            </a:rPr>
                            <a:t>0</a:t>
                          </a:r>
                          <a:r>
                            <a:rPr lang="en-US" sz="1200">
                              <a:effectLst/>
                            </a:rPr>
                            <a:t> → S</a:t>
                          </a: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S1 → S2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S2 → S3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S3 → S4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S4 → S0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S3 → S1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S0 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95409974"/>
                      </a:ext>
                    </a:extLst>
                  </a:tr>
                  <a:tr h="838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</a:t>
                          </a:r>
                          <a:r>
                            <a:rPr lang="ru-RU" sz="1400">
                              <a:effectLst/>
                            </a:rPr>
                            <a:t>с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712" t="-93478" r="-394068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92857" t="-93478" r="-269048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0000" t="-93478" r="-201333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40000" t="-93478" r="-101333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001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51201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7791" y="644134"/>
            <a:ext cx="998755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Переходы в графе осуществляются по сигналам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a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,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b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,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и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d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(табл. 1.1), где входные сигналы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a, b, 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― кнопки;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― сигнал с датчика;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― выходной сигнал.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/>
              </a:rPr>
              <a:t>Тaблица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/>
              </a:rPr>
              <a:t> </a:t>
            </a:r>
            <a:r>
              <a:rPr kumimoji="0" lang="ru-RU" altLang="ru-RU" sz="1600" b="0" i="0" u="none" strike="noStrike" cap="none" normalizeH="0" baseline="0" dirty="0" smtClean="0" bmk="_Ref26278284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/>
              </a:rPr>
              <a:t>1.1 ― Условия переходов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6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структурной схемы </a:t>
            </a:r>
            <a:r>
              <a:rPr lang="ru-RU" b="1" cap="all" dirty="0" smtClean="0"/>
              <a:t>устройства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9401" y="2052638"/>
            <a:ext cx="5934973" cy="41957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784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РАЗРАБОТКА ФУНКЦИОНАЛЬНОЙ СХЕМЫ УСТРОЙСТВА</a:t>
            </a:r>
            <a:endParaRPr lang="ru-RU" sz="36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574719"/>
            <a:ext cx="4829849" cy="33056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573" y="1690688"/>
            <a:ext cx="5538227" cy="47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840"/>
            <a:ext cx="12192000" cy="6773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70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Финальное изделие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582" y="1997131"/>
            <a:ext cx="5645588" cy="31994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36" y="1997131"/>
            <a:ext cx="6128146" cy="3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67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224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Century Gothic</vt:lpstr>
      <vt:lpstr>Times New Roman</vt:lpstr>
      <vt:lpstr>Wingdings 3</vt:lpstr>
      <vt:lpstr>Ион</vt:lpstr>
      <vt:lpstr>Кафедра электроники и микропроцессорной техники  курсовАЯ РАБОТА  по дисциплине «Электронные промышленные устройства»</vt:lpstr>
      <vt:lpstr>АННОТАЦИЯ </vt:lpstr>
      <vt:lpstr>Презентация PowerPoint</vt:lpstr>
      <vt:lpstr>В соответствии с заданием на курсовую работу необходимо синтезировать асинхронный автомат на мультиплексорах согласно графу переходов (рис. 1.1).</vt:lpstr>
      <vt:lpstr>Презентация PowerPoint</vt:lpstr>
      <vt:lpstr>Разработка структурной схемы устройства</vt:lpstr>
      <vt:lpstr>РАЗРАБОТКА ФУНКЦИОНАЛЬНОЙ СХЕМЫ УСТРОЙСТВА</vt:lpstr>
      <vt:lpstr>Презентация PowerPoint</vt:lpstr>
      <vt:lpstr>Финальное изделие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Кафедра электроники и микропроцессорной техники курсовАЯ РАБОТА по дисциплине «Электронные промышленные устройства»</dc:title>
  <dc:creator>Ехидынй Хохол</dc:creator>
  <cp:lastModifiedBy>Ехидынй Хохол</cp:lastModifiedBy>
  <cp:revision>17</cp:revision>
  <dcterms:created xsi:type="dcterms:W3CDTF">2021-01-15T23:53:48Z</dcterms:created>
  <dcterms:modified xsi:type="dcterms:W3CDTF">2021-01-16T00:56:56Z</dcterms:modified>
</cp:coreProperties>
</file>