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6" r:id="rId4"/>
    <p:sldId id="260" r:id="rId5"/>
    <p:sldId id="271" r:id="rId6"/>
    <p:sldId id="264" r:id="rId7"/>
    <p:sldId id="272" r:id="rId8"/>
    <p:sldId id="273" r:id="rId9"/>
    <p:sldId id="275" r:id="rId10"/>
    <p:sldId id="281" r:id="rId11"/>
    <p:sldId id="282" r:id="rId12"/>
    <p:sldId id="261" r:id="rId13"/>
    <p:sldId id="270" r:id="rId14"/>
    <p:sldId id="267" r:id="rId15"/>
    <p:sldId id="278" r:id="rId16"/>
    <p:sldId id="284" r:id="rId17"/>
    <p:sldId id="285" r:id="rId18"/>
    <p:sldId id="263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14206-596C-47B5-954E-36445EB46114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FA94C-22F2-4A57-B116-B9D4104CF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FA94C-22F2-4A57-B116-B9D4104CF3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46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A9FD0-DEB8-11C4-6E72-4C35C3D4C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B56AFF-9B38-1E86-DBE3-6FB1525FA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4ADED-6EB4-6D86-B810-A085CC17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D165-C679-4170-AFFD-73807D59FFF7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7301E-D09A-413F-45E8-8BFBB2F1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35E96-D1A3-17D0-8291-CA1632E1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C716-5B09-43DD-9548-DE2F39711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77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E4A98-1A5A-BB81-C1E1-AF74B342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DC6063-C854-177D-71EC-D50C2F6E5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FC1D2-D06D-7C7F-2201-7B271196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D165-C679-4170-AFFD-73807D59FFF7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BA976-ED59-0AFE-7553-3C70BDDF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9C435-EA5D-5C1D-8A3A-4AF908A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C716-5B09-43DD-9548-DE2F39711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3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3077ED-C75C-AE9E-A13E-81E368E8E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7D39D8-D260-BD40-38E0-0BF357D4C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07C54-EA51-146E-C36E-1BA937B0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D165-C679-4170-AFFD-73807D59FFF7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D8E1B-2A1D-F68A-2AC2-A85BCCEC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E0296-46F7-8662-A74C-462C855A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C716-5B09-43DD-9548-DE2F39711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0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F43D-68AF-9CD9-1577-CFD66AFE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7BE1A-2098-02CB-8DAB-EE4C5213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AB699-B598-CC60-F0F7-BD44C6AE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D165-C679-4170-AFFD-73807D59FFF7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5289F-B67B-6FB7-AA38-31024D08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914D7-9D9A-1C09-14BA-757BBA22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C716-5B09-43DD-9548-DE2F39711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2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29090-724B-1EAC-C3D4-AB6EEA04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FF72D-1404-45D1-9DFE-6817719F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D892B-F122-3E0F-B2B5-DD9C2ADC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D165-C679-4170-AFFD-73807D59FFF7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FDD32-FF3C-B0BB-F523-A71D56FF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DBB1C-2E53-CCB3-4840-81AB05B5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C716-5B09-43DD-9548-DE2F39711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7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D98B1-262D-913B-7FD9-BD4B0D78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8CA1-B8C4-FF7F-41E8-2F9C617A1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FED1EC-94B4-F8C2-196E-8B92D5669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6D69E-A038-F409-C270-5EE2197C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D165-C679-4170-AFFD-73807D59FFF7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288DE7-C75E-B65D-EFF0-5A778B76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FAEE71-6312-DF04-723A-971D39AF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C716-5B09-43DD-9548-DE2F39711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91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98912-A721-0B84-7543-0D988FC0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1E14F-75BE-F1F4-BCE0-5F0278FE1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98DBE4-E792-461C-8F78-C6239E15E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A312FB-616E-DA55-DE77-70C178806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DAB9EE-698D-47C1-664A-269400AF6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FA324F-5152-DCE4-BC61-1C234528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D165-C679-4170-AFFD-73807D59FFF7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297D39-5721-4B4A-D243-896C6FF0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425949-3543-2983-101D-754FF3A0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C716-5B09-43DD-9548-DE2F39711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7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A8F27-BF0C-741D-61F2-ADDC5061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3AFCD8-2A20-4658-39CD-E3051F1E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D165-C679-4170-AFFD-73807D59FFF7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0FDAB-ED2B-6B1C-4637-B73A3DFF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15FC1E-BF40-0E4C-E13D-5E73A03D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C716-5B09-43DD-9548-DE2F39711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1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B95363-EEE2-954A-126C-259F2FD0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D165-C679-4170-AFFD-73807D59FFF7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BD98A2-F0F3-781A-B43D-56E9EF38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E629FE-8FEC-9DD1-EE7C-17E35D4D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C716-5B09-43DD-9548-DE2F39711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0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33A97-927E-3D58-CC1D-7435337D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47219-1FC5-34F1-4740-5749C731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C3377-2117-AA53-0FB2-46B5BB940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59BB8-709E-9694-9B6C-A058CF05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D165-C679-4170-AFFD-73807D59FFF7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CBBD1-BEFE-A3CD-C700-DD0BB589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826F8-9A1E-A047-6A6A-7C814350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C716-5B09-43DD-9548-DE2F39711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4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2CFD5-F58A-0EB6-88EE-35FA5E2D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151054-1510-D9E5-F793-5EC68702C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558EC-66D0-0FEB-CF95-E5293F94F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0A39C-43FD-A57F-C419-EB7055E4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D165-C679-4170-AFFD-73807D59FFF7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18B8D-034B-C854-A0F0-1A3AFD19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8C07F-7E23-A22F-A5B8-A9FD2C74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C716-5B09-43DD-9548-DE2F39711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1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33FFE5-2A2F-7D0A-ECE5-2D97ED8A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A7E653-B2EE-D7F7-0663-799C753EF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B14DD-E97C-3509-A42F-C4EBC6EC7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7D165-C679-4170-AFFD-73807D59FFF7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3D4E3-3A62-8BE5-4278-DD037B285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873A2-0339-8C2E-BD8F-806FB743B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5C716-5B09-43DD-9548-DE2F39711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沙发上躺着几只猫&#10;&#10;描述已自动生成">
            <a:extLst>
              <a:ext uri="{FF2B5EF4-FFF2-40B4-BE49-F238E27FC236}">
                <a16:creationId xmlns:a16="http://schemas.microsoft.com/office/drawing/2014/main" id="{3B1916EC-512B-C8B3-0013-49EA4AC7C2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3" b="10254"/>
          <a:stretch/>
        </p:blipFill>
        <p:spPr>
          <a:xfrm>
            <a:off x="-220416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0EB570-5600-CACD-80F6-F1F62709C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7835"/>
            <a:ext cx="9144000" cy="2620735"/>
          </a:xfrm>
        </p:spPr>
        <p:txBody>
          <a:bodyPr>
            <a:normAutofit fontScale="90000"/>
          </a:bodyPr>
          <a:lstStyle/>
          <a:p>
            <a:r>
              <a:rPr lang="en-US" altLang="zh-CN" sz="4800" b="1" dirty="0">
                <a:solidFill>
                  <a:srgbClr val="FFFFFF"/>
                </a:solidFill>
                <a:latin typeface="BIZ UDPGothic" panose="020B0400000000000000" pitchFamily="34" charset="-128"/>
                <a:ea typeface="BIZ UDPGothic" panose="020B0400000000000000" pitchFamily="34" charset="-128"/>
                <a:cs typeface="ADLaM Display" panose="02010000000000000000" pitchFamily="2" charset="0"/>
              </a:rPr>
              <a:t>MAT102 FSG-week 8 </a:t>
            </a:r>
            <a:br>
              <a:rPr lang="en-US" altLang="zh-CN" sz="4800" b="1" dirty="0">
                <a:solidFill>
                  <a:srgbClr val="FFFFFF"/>
                </a:solidFill>
                <a:latin typeface="BIZ UDPGothic" panose="020B0400000000000000" pitchFamily="34" charset="-128"/>
                <a:ea typeface="BIZ UDPGothic" panose="020B0400000000000000" pitchFamily="34" charset="-128"/>
                <a:cs typeface="ADLaM Display" panose="02010000000000000000" pitchFamily="2" charset="0"/>
              </a:rPr>
            </a:br>
            <a:br>
              <a:rPr lang="en-US" altLang="zh-CN" sz="4800" b="1" dirty="0">
                <a:solidFill>
                  <a:srgbClr val="FFFFFF"/>
                </a:solidFill>
                <a:latin typeface="BIZ UDPGothic" panose="020B0400000000000000" pitchFamily="34" charset="-128"/>
                <a:ea typeface="BIZ UDPGothic" panose="020B0400000000000000" pitchFamily="34" charset="-128"/>
                <a:cs typeface="ADLaM Display" panose="02010000000000000000" pitchFamily="2" charset="0"/>
              </a:rPr>
            </a:br>
            <a:r>
              <a:rPr lang="en-US" altLang="zh-CN" sz="3600" b="1" dirty="0">
                <a:solidFill>
                  <a:srgbClr val="FFFFFF"/>
                </a:solidFill>
                <a:latin typeface="BIZ UDPGothic" panose="020B0400000000000000" pitchFamily="34" charset="-128"/>
                <a:ea typeface="BIZ UDPGothic" panose="020B0400000000000000" pitchFamily="34" charset="-128"/>
                <a:cs typeface="ADLaM Display" panose="02010000000000000000" pitchFamily="2" charset="0"/>
              </a:rPr>
              <a:t>induction!</a:t>
            </a:r>
            <a:br>
              <a:rPr lang="en-US" altLang="zh-CN" b="1" dirty="0">
                <a:solidFill>
                  <a:srgbClr val="FFFFFF"/>
                </a:solidFill>
                <a:latin typeface="BIZ UDPGothic" panose="020B0400000000000000" pitchFamily="34" charset="-128"/>
                <a:ea typeface="BIZ UDPGothic" panose="020B0400000000000000" pitchFamily="34" charset="-128"/>
                <a:cs typeface="ADLaM Display" panose="02010000000000000000" pitchFamily="2" charset="0"/>
              </a:rPr>
            </a:br>
            <a:endParaRPr lang="zh-CN" altLang="en-US" b="1" dirty="0">
              <a:solidFill>
                <a:srgbClr val="FFFFFF"/>
              </a:solidFill>
              <a:latin typeface="BIZ UDPGothic" panose="020B0400000000000000" pitchFamily="34" charset="-128"/>
              <a:ea typeface="BIZ UDPGothic" panose="020B0400000000000000" pitchFamily="34" charset="-128"/>
              <a:cs typeface="ADLaM Display" panose="02010000000000000000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4863B-D579-B3DC-76AB-D9B317AB7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4028"/>
            <a:ext cx="9144000" cy="90623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Hans Li, Erin Wong, Farah </a:t>
            </a:r>
            <a:r>
              <a:rPr lang="en-US" altLang="zh-CN" dirty="0" err="1">
                <a:solidFill>
                  <a:srgbClr val="FFFFFF"/>
                </a:solidFill>
              </a:rPr>
              <a:t>Baseet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14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04A67-3261-AA48-4515-424A81D4B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5057E-246D-3402-D332-67A01097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An expansion on simple induction: notations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E7C96-593F-DE2B-2F95-8A18144CB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Identify the following notation and what they do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E60C65-FF81-64EC-203B-2D94DCAA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28" y="3043183"/>
            <a:ext cx="838317" cy="7716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7C4FB2-24D7-1C26-9CA1-44A49F09C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28" y="4504608"/>
            <a:ext cx="75258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1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0B1D4-65E1-AA6C-5A19-DB5C7F363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52333-12C9-EA29-B172-F1D419C6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An expansion on simple induction: notations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966AC-1FD4-F36D-457C-1A61B0A0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Try use induction to proof that: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E5B6EB-C5AF-999A-E05B-5BED79420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0656"/>
            <a:ext cx="7382905" cy="1876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46B0A5-BD15-AFA9-58A4-97973ED9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22" y="4367343"/>
            <a:ext cx="6973273" cy="16004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5382613-5D74-7CC2-6AA3-BFA85A446B2A}"/>
              </a:ext>
            </a:extLst>
          </p:cNvPr>
          <p:cNvSpPr txBox="1"/>
          <p:nvPr/>
        </p:nvSpPr>
        <p:spPr>
          <a:xfrm>
            <a:off x="8322497" y="2761785"/>
            <a:ext cx="281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These are from your readings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8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769B3-856C-0A11-B30C-C5ADCE83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Practice: strong induction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AC55D4-285D-9789-ABFD-7EB82AD93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192643" cy="25435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CD4273-AB7E-24F5-C511-B92A76410FFF}"/>
              </a:ext>
            </a:extLst>
          </p:cNvPr>
          <p:cNvSpPr txBox="1"/>
          <p:nvPr/>
        </p:nvSpPr>
        <p:spPr>
          <a:xfrm>
            <a:off x="895350" y="4430549"/>
            <a:ext cx="389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 2023 assignment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18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3C577-0AA6-238A-C245-A4AE5832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876E9-FCED-D7E7-A568-9B5D9AE9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must we use strong induction?</a:t>
            </a:r>
          </a:p>
          <a:p>
            <a:r>
              <a:rPr lang="en-US" altLang="zh-CN" dirty="0"/>
              <a:t>Recall </a:t>
            </a:r>
            <a:r>
              <a:rPr lang="en-US" altLang="zh-CN" dirty="0">
                <a:hlinkClick r:id="rId2" action="ppaction://hlinksldjump"/>
              </a:rPr>
              <a:t>3</a:t>
            </a:r>
            <a:r>
              <a:rPr lang="en-US" altLang="zh-CN" baseline="30000" dirty="0">
                <a:hlinkClick r:id="rId2" action="ppaction://hlinksldjump"/>
              </a:rPr>
              <a:t>rd</a:t>
            </a:r>
            <a:r>
              <a:rPr lang="en-US" altLang="zh-CN" dirty="0">
                <a:hlinkClick r:id="rId2" action="ppaction://hlinksldjump"/>
              </a:rPr>
              <a:t> practice </a:t>
            </a:r>
            <a:r>
              <a:rPr lang="en-US" altLang="zh-CN" dirty="0"/>
              <a:t>q, why can we use simple induction?</a:t>
            </a:r>
          </a:p>
          <a:p>
            <a:r>
              <a:rPr lang="en-US" altLang="zh-CN" dirty="0"/>
              <a:t>What structure </a:t>
            </a:r>
            <a:r>
              <a:rPr lang="en-US" altLang="zh-CN" dirty="0">
                <a:solidFill>
                  <a:srgbClr val="FF0000"/>
                </a:solidFill>
              </a:rPr>
              <a:t>MUST</a:t>
            </a:r>
            <a:r>
              <a:rPr lang="en-US" altLang="zh-CN" dirty="0"/>
              <a:t> we follow for strong induction?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2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A43E0-B0CF-07A6-BBDB-8DA9AEA0F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08DCA-B997-C57A-4C3E-7BEB4282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Practice: strong induction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76D40F-85A0-A1E3-C37A-862344E554CB}"/>
              </a:ext>
            </a:extLst>
          </p:cNvPr>
          <p:cNvSpPr txBox="1"/>
          <p:nvPr/>
        </p:nvSpPr>
        <p:spPr>
          <a:xfrm>
            <a:off x="838200" y="3429000"/>
            <a:ext cx="389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 2024 quiz 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1E1F8D-C48D-1E78-A118-AA8798637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866795" cy="12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4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79E8B-4C2C-2CA8-0616-0075C82EB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09D25-A0C4-D735-0630-7F2CFC1B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Practice: strong induction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5C139F-0DB9-C495-9F66-7D365853D861}"/>
              </a:ext>
            </a:extLst>
          </p:cNvPr>
          <p:cNvSpPr txBox="1"/>
          <p:nvPr/>
        </p:nvSpPr>
        <p:spPr>
          <a:xfrm>
            <a:off x="838200" y="3429000"/>
            <a:ext cx="9497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Parse through: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P(k + 1) looks weird, how to show its true?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1F3CD9-E867-8E98-28A0-F985159B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6812"/>
            <a:ext cx="9924606" cy="12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6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BE305-E23E-A368-7643-DF15FCF3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198E4-53C3-9A36-B11E-C5F4CFC8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induction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729933-7DA4-45BA-444B-FF7F72E50A12}"/>
              </a:ext>
            </a:extLst>
          </p:cNvPr>
          <p:cNvSpPr txBox="1"/>
          <p:nvPr/>
        </p:nvSpPr>
        <p:spPr>
          <a:xfrm>
            <a:off x="838200" y="5438553"/>
            <a:ext cx="9497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Source: 2024 </a:t>
            </a:r>
            <a:r>
              <a:rPr lang="en-US" altLang="zh-CN" sz="2800" dirty="0" err="1"/>
              <a:t>utsg</a:t>
            </a:r>
            <a:r>
              <a:rPr lang="en-US" altLang="zh-CN" sz="2800" dirty="0"/>
              <a:t> quiz2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E8E20A-F658-C7CC-A1E6-57CCE4416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336"/>
            <a:ext cx="10176782" cy="10392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9A33A8-A647-28FA-3F47-75858BA8A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5609"/>
            <a:ext cx="11112066" cy="242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4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D0811-E35D-3F72-6D91-D2D845D2B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D7DB2-F94B-73AC-CEA6-219AF7C0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induction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A86645-BFD0-A15D-5420-87362452E42A}"/>
              </a:ext>
            </a:extLst>
          </p:cNvPr>
          <p:cNvSpPr txBox="1"/>
          <p:nvPr/>
        </p:nvSpPr>
        <p:spPr>
          <a:xfrm>
            <a:off x="838200" y="5281664"/>
            <a:ext cx="9497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Hint: play with the examples!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85B5F5-5471-8F8F-0F56-15A69D7B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336"/>
            <a:ext cx="10176782" cy="10392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691748-CECB-04DA-ECC9-899D663A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5609"/>
            <a:ext cx="11112066" cy="242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933F6-028E-495D-8F9C-6942CC9A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Challenge!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D1CE05-FC20-75F2-7505-0001C8FE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1825112"/>
            <a:ext cx="11227451" cy="7376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A4C7991-220B-32A3-728C-FF31DD6555EC}"/>
              </a:ext>
            </a:extLst>
          </p:cNvPr>
          <p:cNvSpPr txBox="1"/>
          <p:nvPr/>
        </p:nvSpPr>
        <p:spPr>
          <a:xfrm>
            <a:off x="838200" y="2922449"/>
            <a:ext cx="389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 2023 assignment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358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D7451-6819-02B2-ABEF-8396BE37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沙发上躺着几只猫&#10;&#10;描述已自动生成">
            <a:extLst>
              <a:ext uri="{FF2B5EF4-FFF2-40B4-BE49-F238E27FC236}">
                <a16:creationId xmlns:a16="http://schemas.microsoft.com/office/drawing/2014/main" id="{695EBECF-F78B-93ED-8362-1BD3AA7883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3" b="10254"/>
          <a:stretch/>
        </p:blipFill>
        <p:spPr>
          <a:xfrm>
            <a:off x="-8164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C8F12D6-F0ED-A228-D464-6D8CB182C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7835"/>
            <a:ext cx="9144000" cy="2620735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FFFFFF"/>
                </a:solidFill>
                <a:latin typeface="BIZ UDPGothic" panose="020B0400000000000000" pitchFamily="34" charset="-128"/>
                <a:ea typeface="BIZ UDPGothic" panose="020B0400000000000000" pitchFamily="34" charset="-128"/>
                <a:cs typeface="ADLaM Display" panose="02010000000000000000" pitchFamily="2" charset="0"/>
              </a:rPr>
              <a:t>THE END</a:t>
            </a:r>
            <a:br>
              <a:rPr lang="en-US" altLang="zh-CN" b="1" dirty="0">
                <a:solidFill>
                  <a:srgbClr val="FFFFFF"/>
                </a:solidFill>
                <a:latin typeface="BIZ UDPGothic" panose="020B0400000000000000" pitchFamily="34" charset="-128"/>
                <a:ea typeface="BIZ UDPGothic" panose="020B0400000000000000" pitchFamily="34" charset="-128"/>
                <a:cs typeface="ADLaM Display" panose="02010000000000000000" pitchFamily="2" charset="0"/>
              </a:rPr>
            </a:br>
            <a:endParaRPr lang="zh-CN" altLang="en-US" b="1" dirty="0">
              <a:solidFill>
                <a:srgbClr val="FFFFFF"/>
              </a:solidFill>
              <a:latin typeface="BIZ UDPGothic" panose="020B0400000000000000" pitchFamily="34" charset="-128"/>
              <a:ea typeface="BIZ UDPGothic" panose="020B0400000000000000" pitchFamily="34" charset="-128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4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6C582-8AB4-8A1B-A374-F866D423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 check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C7559-95AE-D7F6-23FA-B742ACBEB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5290"/>
            <a:ext cx="4403271" cy="2885168"/>
          </a:xfrm>
        </p:spPr>
        <p:txBody>
          <a:bodyPr/>
          <a:lstStyle/>
          <a:p>
            <a:r>
              <a:rPr lang="en-US" altLang="zh-CN" dirty="0"/>
              <a:t>Define statement:___</a:t>
            </a:r>
          </a:p>
          <a:p>
            <a:r>
              <a:rPr lang="en-US" altLang="zh-CN" dirty="0"/>
              <a:t>Prove case ____ is true</a:t>
            </a:r>
          </a:p>
          <a:p>
            <a:r>
              <a:rPr lang="en-US" altLang="zh-CN" dirty="0"/>
              <a:t>Assume ____ is true</a:t>
            </a:r>
          </a:p>
          <a:p>
            <a:r>
              <a:rPr lang="en-US" altLang="zh-CN" dirty="0"/>
              <a:t>Prove case ___ is true</a:t>
            </a:r>
          </a:p>
          <a:p>
            <a:r>
              <a:rPr lang="en-US" altLang="zh-CN" dirty="0"/>
              <a:t>Conclude that ___ is true</a:t>
            </a:r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2698CA5-CB86-3EAC-AFE5-F690301CFC0A}"/>
              </a:ext>
            </a:extLst>
          </p:cNvPr>
          <p:cNvSpPr txBox="1">
            <a:spLocks/>
          </p:cNvSpPr>
          <p:nvPr/>
        </p:nvSpPr>
        <p:spPr>
          <a:xfrm>
            <a:off x="6153150" y="2405290"/>
            <a:ext cx="4060371" cy="288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P(k)</a:t>
            </a:r>
          </a:p>
          <a:p>
            <a:pPr marL="0" indent="0">
              <a:buNone/>
            </a:pPr>
            <a:r>
              <a:rPr lang="en-US" altLang="zh-CN" dirty="0"/>
              <a:t>P(n)</a:t>
            </a:r>
          </a:p>
          <a:p>
            <a:pPr marL="0" indent="0">
              <a:buNone/>
            </a:pPr>
            <a:r>
              <a:rPr lang="en-US" altLang="zh-CN" dirty="0"/>
              <a:t>P(1)</a:t>
            </a:r>
          </a:p>
          <a:p>
            <a:pPr marL="0" indent="0">
              <a:buNone/>
            </a:pPr>
            <a:r>
              <a:rPr lang="en-US" altLang="zh-CN" dirty="0"/>
              <a:t>P(n)</a:t>
            </a:r>
          </a:p>
          <a:p>
            <a:pPr marL="0" indent="0">
              <a:buNone/>
            </a:pPr>
            <a:r>
              <a:rPr lang="en-US" altLang="zh-CN" dirty="0"/>
              <a:t>P(k + 1)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188F41-AF0F-AC4E-1362-F416203013CF}"/>
              </a:ext>
            </a:extLst>
          </p:cNvPr>
          <p:cNvSpPr txBox="1"/>
          <p:nvPr/>
        </p:nvSpPr>
        <p:spPr>
          <a:xfrm>
            <a:off x="838200" y="1602138"/>
            <a:ext cx="50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match the general step for simple induction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0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7B5DF-0E3D-24AB-1505-44AD0F7E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 for solving induction 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F7F7D-D545-7378-60E7-779F9B32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Play with P(n) before starting to prove it</a:t>
            </a:r>
          </a:p>
          <a:p>
            <a:r>
              <a:rPr lang="en-US" altLang="zh-CN" dirty="0"/>
              <a:t>Make sure you remember the proof structure </a:t>
            </a:r>
            <a:r>
              <a:rPr lang="en-US" altLang="zh-CN" dirty="0">
                <a:solidFill>
                  <a:srgbClr val="FF0000"/>
                </a:solidFill>
              </a:rPr>
              <a:t>(important!)</a:t>
            </a:r>
          </a:p>
          <a:p>
            <a:r>
              <a:rPr lang="en-US" altLang="zh-CN" dirty="0"/>
              <a:t>Observe the difference between P(k) and P(k + 1) and see how can you use it. (in most cases substitution)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3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88AA5-7586-38C5-9E0C-20AD0058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Practice: simple induction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7A5644-ED27-8D92-AD2E-703D32703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9" y="2103437"/>
            <a:ext cx="13091220" cy="132556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99D352-7312-F450-A628-2BF271A9DBC8}"/>
              </a:ext>
            </a:extLst>
          </p:cNvPr>
          <p:cNvSpPr txBox="1"/>
          <p:nvPr/>
        </p:nvSpPr>
        <p:spPr>
          <a:xfrm>
            <a:off x="691116" y="3997842"/>
            <a:ext cx="389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 2020 term test fall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47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0AEA2-7871-7A61-0699-66D4A5BCE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216BD-2B65-2605-7C92-DCF6EC81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Practice: simple induction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0CA21D-41CE-4393-B13B-9498D5A8A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6" y="2160587"/>
            <a:ext cx="13091220" cy="1325563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FCE4C5F-8122-9E30-60F5-0216938ACB0A}"/>
              </a:ext>
            </a:extLst>
          </p:cNvPr>
          <p:cNvSpPr txBox="1"/>
          <p:nvPr/>
        </p:nvSpPr>
        <p:spPr>
          <a:xfrm>
            <a:off x="838200" y="4199859"/>
            <a:ext cx="8603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Parse through:</a:t>
            </a:r>
          </a:p>
          <a:p>
            <a:r>
              <a:rPr lang="en-US" altLang="zh-CN" sz="2800" dirty="0"/>
              <a:t>What's base case?</a:t>
            </a:r>
          </a:p>
          <a:p>
            <a:r>
              <a:rPr lang="en-US" altLang="zh-CN" sz="2800" dirty="0"/>
              <a:t>How to use P(k) to prove P(k+1)?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66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7AB4A-96DA-CB89-CFFA-3C160AFE6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CC63-4A7E-D2E8-D86E-D4AAB9A6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Practice: simple induction</a:t>
            </a:r>
            <a:endParaRPr lang="zh-CN" altLang="en-US" dirty="0"/>
          </a:p>
        </p:txBody>
      </p:sp>
      <p:pic>
        <p:nvPicPr>
          <p:cNvPr id="5" name="内容占位符 4" descr="图片包含 文本&#10;&#10;描述已自动生成">
            <a:extLst>
              <a:ext uri="{FF2B5EF4-FFF2-40B4-BE49-F238E27FC236}">
                <a16:creationId xmlns:a16="http://schemas.microsoft.com/office/drawing/2014/main" id="{8749B597-8C23-A935-19F9-8F2AD32B9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5067"/>
            <a:ext cx="10193867" cy="141393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066D51-BE19-3658-637B-4FBDEE62A320}"/>
              </a:ext>
            </a:extLst>
          </p:cNvPr>
          <p:cNvSpPr txBox="1"/>
          <p:nvPr/>
        </p:nvSpPr>
        <p:spPr>
          <a:xfrm>
            <a:off x="838200" y="3997842"/>
            <a:ext cx="389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 2020 term test fall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92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21A8F-53BC-6649-005E-BDB6C2762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D4897-7E9C-AC6E-FAB2-F551BE0D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Practice: simple induction</a:t>
            </a:r>
            <a:endParaRPr lang="zh-CN" altLang="en-US" dirty="0"/>
          </a:p>
        </p:txBody>
      </p:sp>
      <p:pic>
        <p:nvPicPr>
          <p:cNvPr id="5" name="内容占位符 4" descr="图片包含 文本&#10;&#10;描述已自动生成">
            <a:extLst>
              <a:ext uri="{FF2B5EF4-FFF2-40B4-BE49-F238E27FC236}">
                <a16:creationId xmlns:a16="http://schemas.microsoft.com/office/drawing/2014/main" id="{1211F9FB-0297-B045-1BDF-61AD41365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5067"/>
            <a:ext cx="10193867" cy="1413933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C2D107-6F0C-955D-3C5E-3FA69FBF586F}"/>
              </a:ext>
            </a:extLst>
          </p:cNvPr>
          <p:cNvSpPr txBox="1"/>
          <p:nvPr/>
        </p:nvSpPr>
        <p:spPr>
          <a:xfrm>
            <a:off x="838200" y="3979424"/>
            <a:ext cx="94977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Parse through:</a:t>
            </a:r>
          </a:p>
          <a:p>
            <a:r>
              <a:rPr lang="en-US" altLang="zh-CN" sz="2800" dirty="0"/>
              <a:t>What's base case?</a:t>
            </a:r>
          </a:p>
          <a:p>
            <a:r>
              <a:rPr lang="en-US" altLang="zh-CN" sz="2800" dirty="0"/>
              <a:t>How to use P(k) to prove P(k+1)?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What has changed from P(k) to P(k + 1) and how to use it?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3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553CC-A6A0-6035-11FA-4864027AD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75406-7FA5-AD5A-E9E3-804F61B4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Practice: simple induction</a:t>
            </a:r>
            <a:endParaRPr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CD03F557-D035-B0D3-2025-921543E9C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3057"/>
            <a:ext cx="7595833" cy="217638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3B8CC1-44B2-87C6-27F5-B4343E5E6EB1}"/>
              </a:ext>
            </a:extLst>
          </p:cNvPr>
          <p:cNvSpPr txBox="1"/>
          <p:nvPr/>
        </p:nvSpPr>
        <p:spPr>
          <a:xfrm>
            <a:off x="1009650" y="4547142"/>
            <a:ext cx="389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 2021 quiz 4 fall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11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9B57B-CDBB-0FA5-CDD3-F65837C5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7167B-A116-325B-3EE4-9EBA035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Practice: simple induction</a:t>
            </a:r>
            <a:endParaRPr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4D375EA5-68FD-161B-9350-9FB33E35C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3057"/>
            <a:ext cx="7595833" cy="2176382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0FB1CEA-091D-8352-4E56-48D70FB81CB4}"/>
              </a:ext>
            </a:extLst>
          </p:cNvPr>
          <p:cNvSpPr txBox="1"/>
          <p:nvPr/>
        </p:nvSpPr>
        <p:spPr>
          <a:xfrm>
            <a:off x="838200" y="4299439"/>
            <a:ext cx="9497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Parse through: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Is there something in proof structure that NEED to be stated to avoid part mark deduction? WHY</a:t>
            </a:r>
            <a:r>
              <a:rPr lang="zh-CN" altLang="en-US" sz="2800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42718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7CEBFE9-E51E-4DC0-95FC-9E889EDE5EDF}">
  <we:reference id="4b785c87-866c-4bad-85d8-5d1ae467ac9a" version="3.14.3.0" store="EXCatalog" storeType="EXCatalog"/>
  <we:alternateReferences>
    <we:reference id="WA104381909" version="3.14.3.0" store="en-CA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51B696D-6894-4657-8525-E5BF0AB62D03}">
  <we:reference id="e22f1a2d-2826-4e63-97f6-33b99c0ae228" version="2.0.0.0" store="EXCatalog" storeType="EXCatalog"/>
  <we:alternateReferences>
    <we:reference id="WA104379370" version="2.0.0.0" store="en-C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383</Words>
  <Application>Microsoft Office PowerPoint</Application>
  <PresentationFormat>宽屏</PresentationFormat>
  <Paragraphs>60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BIZ UDPGothic</vt:lpstr>
      <vt:lpstr>等线</vt:lpstr>
      <vt:lpstr>等线 Light</vt:lpstr>
      <vt:lpstr>Arial</vt:lpstr>
      <vt:lpstr>Office 主题​​</vt:lpstr>
      <vt:lpstr>MAT102 FSG-week 8   induction! </vt:lpstr>
      <vt:lpstr>Concept check</vt:lpstr>
      <vt:lpstr>Tips for solving induction questions</vt:lpstr>
      <vt:lpstr>Practice: simple induction</vt:lpstr>
      <vt:lpstr>Practice: simple induction</vt:lpstr>
      <vt:lpstr>Practice: simple induction</vt:lpstr>
      <vt:lpstr>Practice: simple induction</vt:lpstr>
      <vt:lpstr>Practice: simple induction</vt:lpstr>
      <vt:lpstr>Practice: simple induction</vt:lpstr>
      <vt:lpstr>An expansion on simple induction: notations</vt:lpstr>
      <vt:lpstr>An expansion on simple induction: notations</vt:lpstr>
      <vt:lpstr>Practice: strong induction</vt:lpstr>
      <vt:lpstr>Reflection</vt:lpstr>
      <vt:lpstr>Practice: strong induction</vt:lpstr>
      <vt:lpstr>Practice: strong induction</vt:lpstr>
      <vt:lpstr>Structure induction</vt:lpstr>
      <vt:lpstr>Structure induction</vt:lpstr>
      <vt:lpstr>Challenge!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8</cp:revision>
  <dcterms:created xsi:type="dcterms:W3CDTF">2024-10-31T15:10:56Z</dcterms:created>
  <dcterms:modified xsi:type="dcterms:W3CDTF">2024-11-16T00:34:09Z</dcterms:modified>
</cp:coreProperties>
</file>