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318" r:id="rId3"/>
    <p:sldId id="261" r:id="rId4"/>
    <p:sldId id="274" r:id="rId5"/>
    <p:sldId id="3396" r:id="rId6"/>
    <p:sldId id="3388" r:id="rId7"/>
    <p:sldId id="359" r:id="rId8"/>
    <p:sldId id="3390" r:id="rId9"/>
    <p:sldId id="3389" r:id="rId10"/>
    <p:sldId id="360" r:id="rId11"/>
    <p:sldId id="3391" r:id="rId12"/>
    <p:sldId id="3392" r:id="rId13"/>
    <p:sldId id="361" r:id="rId14"/>
    <p:sldId id="3393" r:id="rId15"/>
    <p:sldId id="3394" r:id="rId16"/>
    <p:sldId id="3395" r:id="rId17"/>
    <p:sldId id="362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1A13A-D60A-422D-BAA6-E4E7ADFA2A21}" type="datetimeFigureOut">
              <a:rPr lang="zh-CN" altLang="en-US" smtClean="0"/>
              <a:pPr/>
              <a:t>2020/6/21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886AE-BC43-4E5F-A7F0-F089821543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84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EDCD6-9014-4A64-9154-89608F736A8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302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43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997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EDCD6-9014-4A64-9154-89608F736A8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728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172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15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462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EDCD6-9014-4A64-9154-89608F736A8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EDCD6-9014-4A64-9154-89608F736A8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8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EDCD6-9014-4A64-9154-89608F736A8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69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28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828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EDCD6-9014-4A64-9154-89608F736A8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338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65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881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EDCD6-9014-4A64-9154-89608F736A8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93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9FFF1-5516-4089-983F-AC52072E3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0C9553-F799-4C7E-AC50-E7319C249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484C1-C7B1-47D7-9F24-203E572F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pPr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3B898-3977-4EFE-B0DE-407EE960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F428F-BFBD-400E-A268-93675CB9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50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2F040-D2CC-4D15-9981-D5CCF616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4ED89A-E1D0-4FED-AF5B-0B3A3DF6E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8F409-2EE7-4E35-A1E6-9649C6E6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pPr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E3929-2542-4023-8C1E-DF83FF32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6BCD3-BB33-40E1-B226-154B6876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7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82990A-5E78-48DA-8B1D-69A2E679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869ED9-72F0-4AB5-8DE4-2DEF75993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6EB67-5918-460D-B8F1-9C934B06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pPr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56952-31F5-48B6-B8E0-6053A917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B58A8-9B83-4AAF-86A2-6DD23F47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09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1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23233-F927-4518-A423-66A8E62F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5ACC5-720E-4889-BC80-E3A4A0EA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F17C7-D264-4E6D-B540-93BD3C4F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pPr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D9222-2A75-4914-A58C-DC0EA0DB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FAC89-C0D0-441F-80F7-910664F9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3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A7C6D-C159-47CD-9A53-668AD4BB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072288-AF78-4398-BDC0-C36BBA22B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75C9E-1872-4158-9819-8AF136A3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pPr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D4CDC-DDE6-4FAB-BA0F-AB1A733A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434B5-FC20-45B2-AC33-4C0939D7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A490E-0757-4971-A093-86BC150F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32C1C-16E8-4561-8B01-7291D5997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68CDBE-F085-4B26-87B6-DBA93552B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4B3762-03A4-4419-89E2-3A123B94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pPr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28077-EA45-4D93-BB7C-81052A4C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9E9CAE-0286-495F-87E9-CDDDAEF5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8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E878F-26A5-407D-B38C-75A1EF7D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806A40-E156-4CA3-BB46-C077FEB11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67EC0A-1883-429B-8F73-B743C390F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FAA717-F83A-439C-A5A2-9B3E4A7C8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8A8E2C-B8AC-402B-AF85-4B15AC363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E88E68-B000-485B-89F9-00060A6F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pPr/>
              <a:t>2020/6/21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014B78-B649-4EEC-90A3-6E7A7D5B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4E6B48-D59B-4091-8F40-1FCEDC7C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8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0B42C-C3EB-49FA-8D92-0CD3471B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945836-E41A-4B88-B342-D1223612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pPr/>
              <a:t>2020/6/21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CCE0D2-92C4-46E5-992D-143C59FD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DA7FE9-8E2E-494B-B8DF-C43E402B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8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3C62BD-51FA-4874-9CDE-0B439A55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pPr/>
              <a:t>2020/6/21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37A59-0B14-4152-AAD8-59B0DF53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830615-BC10-4C9B-9240-20F583A5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7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6EDE3-4395-4F88-BD97-7E7CDB9F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9A60D-9249-4B5F-9455-A6A43F186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C37FD2-21CA-4D35-9160-01163EBB6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6068FC-D59E-42EE-AE0F-65AC70EA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pPr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6DEEA-E6C6-4B57-B157-1E148CED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A63846-694E-4BA3-B1FD-3EA9C1BC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1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E0D14-FE72-4798-8970-9CDFCED2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A77EF6-EB07-4511-980E-921BF47E5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B03064-31E1-4B80-AAA0-684F6AD9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B3B429-9BAC-47E1-88AC-53642248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pPr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D896D-0829-4DF4-99FB-86C91F20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062671-E355-434A-AD85-F747C9C8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4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B9262F-3032-494D-90C0-969EB974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97F3C3-A9C0-443D-93B0-C20B41F60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0BD63-5670-4677-BF00-62DF6209D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58E1B-5923-4CAF-B9CC-D14A574623CF}" type="datetimeFigureOut">
              <a:rPr lang="zh-CN" altLang="en-US" smtClean="0"/>
              <a:pPr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BF3D1-76EF-4DC2-A169-BD021359C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C5D55-7E5F-4181-A809-C8DC293A1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746A1-6C2B-4A0A-9B52-5B2A1AF6763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7EF003-4D3E-4CC8-8E66-BB947777430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3944" y="-2703945"/>
            <a:ext cx="6858002" cy="122658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F89AFA6-3DE3-4BF5-A91A-477FB646848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74245">
            <a:off x="-1589265" y="604976"/>
            <a:ext cx="4591452" cy="459145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63F993B-02E4-4B77-A399-04BE8C5F4523}"/>
              </a:ext>
            </a:extLst>
          </p:cNvPr>
          <p:cNvSpPr/>
          <p:nvPr userDrawn="1"/>
        </p:nvSpPr>
        <p:spPr>
          <a:xfrm>
            <a:off x="641839" y="281354"/>
            <a:ext cx="10893669" cy="6312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384EECF-0FCD-45F4-A9F9-5EE45CFA5E1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74245">
            <a:off x="9896272" y="3342313"/>
            <a:ext cx="4591452" cy="459145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92E179E-F909-403D-A155-B4D3A20E8946}"/>
              </a:ext>
            </a:extLst>
          </p:cNvPr>
          <p:cNvSpPr/>
          <p:nvPr userDrawn="1"/>
        </p:nvSpPr>
        <p:spPr>
          <a:xfrm>
            <a:off x="12274062" y="2567354"/>
            <a:ext cx="773723" cy="488852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244BA6-9BA6-4B46-96DE-8B2A97929B73}"/>
              </a:ext>
            </a:extLst>
          </p:cNvPr>
          <p:cNvSpPr/>
          <p:nvPr userDrawn="1"/>
        </p:nvSpPr>
        <p:spPr>
          <a:xfrm>
            <a:off x="5108453" y="400333"/>
            <a:ext cx="23888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spc="788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添加替换内容</a:t>
            </a:r>
            <a:endParaRPr lang="en-US" altLang="zh-CN" sz="1800" spc="788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3658C5-380E-49AA-81FB-66A7A911547A}"/>
              </a:ext>
            </a:extLst>
          </p:cNvPr>
          <p:cNvSpPr/>
          <p:nvPr userDrawn="1"/>
        </p:nvSpPr>
        <p:spPr>
          <a:xfrm>
            <a:off x="4890979" y="799542"/>
            <a:ext cx="2622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0" spc="300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Montserrat" charset="0"/>
              </a:rPr>
              <a:t>WRITE HEREYOUR TITLE</a:t>
            </a:r>
          </a:p>
        </p:txBody>
      </p:sp>
    </p:spTree>
    <p:extLst>
      <p:ext uri="{BB962C8B-B14F-4D97-AF65-F5344CB8AC3E}">
        <p14:creationId xmlns:p14="http://schemas.microsoft.com/office/powerpoint/2010/main" val="144513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186AD8-7E6B-4962-9ED2-64EBBE17B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3944" y="-2703945"/>
            <a:ext cx="6858002" cy="12265891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FF2E4A98-53F0-47F1-ADD7-AA17F93DAA6E}"/>
              </a:ext>
            </a:extLst>
          </p:cNvPr>
          <p:cNvSpPr txBox="1"/>
          <p:nvPr/>
        </p:nvSpPr>
        <p:spPr>
          <a:xfrm>
            <a:off x="437370" y="3271544"/>
            <a:ext cx="7579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2">
                    <a:lumMod val="1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Fate-grand-rider</a:t>
            </a:r>
            <a:endParaRPr lang="zh-CN" altLang="en-US" sz="5400" dirty="0">
              <a:solidFill>
                <a:schemeClr val="bg2">
                  <a:lumMod val="10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8" name="圆角矩形 18">
            <a:extLst>
              <a:ext uri="{FF2B5EF4-FFF2-40B4-BE49-F238E27FC236}">
                <a16:creationId xmlns:a16="http://schemas.microsoft.com/office/drawing/2014/main" id="{7F80EB09-91BC-4E3B-8429-DECA0CDFAB34}"/>
              </a:ext>
            </a:extLst>
          </p:cNvPr>
          <p:cNvSpPr/>
          <p:nvPr/>
        </p:nvSpPr>
        <p:spPr>
          <a:xfrm>
            <a:off x="1823291" y="4603108"/>
            <a:ext cx="3789570" cy="92333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14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小组成员： </a:t>
            </a:r>
            <a:r>
              <a:rPr lang="en-US" altLang="zh-CN" sz="1400" dirty="0"/>
              <a:t>1951416</a:t>
            </a:r>
            <a:r>
              <a:rPr lang="zh-CN" altLang="en-US" sz="1314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曾富楠   </a:t>
            </a:r>
            <a:r>
              <a:rPr lang="en-US" altLang="zh-CN" sz="1400" dirty="0"/>
              <a:t>1953974</a:t>
            </a:r>
            <a:r>
              <a:rPr lang="zh-CN" altLang="en-US" sz="1314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李沁心</a:t>
            </a:r>
            <a:endParaRPr lang="en-US" altLang="zh-CN" sz="1314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  <a:p>
            <a:r>
              <a:rPr lang="en-US" altLang="zh-CN" sz="1314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            </a:t>
            </a:r>
            <a:r>
              <a:rPr lang="en-US" altLang="zh-CN" sz="1400" dirty="0"/>
              <a:t>1952560</a:t>
            </a:r>
            <a:r>
              <a:rPr lang="zh-CN" altLang="en-US" sz="1314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安江涛   </a:t>
            </a:r>
            <a:r>
              <a:rPr lang="en-US" altLang="zh-CN" sz="1314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1950498</a:t>
            </a:r>
            <a:r>
              <a:rPr lang="zh-CN" altLang="en-US" sz="1314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香宁雨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1AF3C0-AAC5-4970-A935-305CB06CB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92554" y="-654481"/>
            <a:ext cx="4591452" cy="459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4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1167096-B14B-4B93-B9E8-EB2EEC347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3944" y="-2703945"/>
            <a:ext cx="6858002" cy="12265891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0FC1CE7C-66E3-470E-96C8-D58495BDDFC6}"/>
              </a:ext>
            </a:extLst>
          </p:cNvPr>
          <p:cNvSpPr/>
          <p:nvPr/>
        </p:nvSpPr>
        <p:spPr>
          <a:xfrm>
            <a:off x="1" y="77046"/>
            <a:ext cx="12143442" cy="6780955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9CCFEE-7720-4890-94BE-08FB5F1D78F2}"/>
              </a:ext>
            </a:extLst>
          </p:cNvPr>
          <p:cNvSpPr txBox="1"/>
          <p:nvPr/>
        </p:nvSpPr>
        <p:spPr>
          <a:xfrm>
            <a:off x="2260263" y="4707807"/>
            <a:ext cx="5493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911">
              <a:defRPr/>
            </a:pPr>
            <a:r>
              <a:rPr kumimoji="1" lang="zh-CN" altLang="en-US" sz="4000" b="1" kern="0" spc="60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技术难点及解决过程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E27AB1B-F3A5-4458-AA9D-C52B9721193B}"/>
              </a:ext>
            </a:extLst>
          </p:cNvPr>
          <p:cNvSpPr txBox="1"/>
          <p:nvPr/>
        </p:nvSpPr>
        <p:spPr>
          <a:xfrm>
            <a:off x="926841" y="4570783"/>
            <a:ext cx="974947" cy="9819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5781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578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5FAAD3-CF70-4DE7-9DCB-DB9E889AF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92554" y="-654481"/>
            <a:ext cx="4591452" cy="45914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B70C9A-804E-41BE-84CC-9A3ED8B54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8547706" y="3781309"/>
            <a:ext cx="4591452" cy="459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B7A0D1-94AA-4BBE-B075-7F8DE3980D9E}"/>
              </a:ext>
            </a:extLst>
          </p:cNvPr>
          <p:cNvSpPr txBox="1"/>
          <p:nvPr/>
        </p:nvSpPr>
        <p:spPr>
          <a:xfrm>
            <a:off x="4698322" y="311285"/>
            <a:ext cx="5155660" cy="8852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4A304B-A988-4D61-AEAF-5B58683FE9CE}"/>
              </a:ext>
            </a:extLst>
          </p:cNvPr>
          <p:cNvSpPr txBox="1"/>
          <p:nvPr/>
        </p:nvSpPr>
        <p:spPr>
          <a:xfrm>
            <a:off x="3668849" y="813759"/>
            <a:ext cx="499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技术难点及解决过程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0E7EF3-90A2-44A7-8CA6-5E19E636BA67}"/>
              </a:ext>
            </a:extLst>
          </p:cNvPr>
          <p:cNvSpPr txBox="1"/>
          <p:nvPr/>
        </p:nvSpPr>
        <p:spPr>
          <a:xfrm>
            <a:off x="1154988" y="1975872"/>
            <a:ext cx="100947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、技术难点：实现怪物的自由移动；解决过程：大于怪物可视范围时采用随机数来实现自由移动，小于可视范围时靠近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hero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、技术难点：对于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lambda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及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cocos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不熟悉；解决过程：通过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c++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primer plus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csdn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上的博客学习相关知识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、技术难点：对游戏的运行机制不够了解；解决过程：学会深度剖析游戏，把呈现效果和内在代码运行结合起来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、技术难点：写代码过程中，一开始代码不够规范，导致可读性不强；解决过程：进行代码风格的统一规范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、技术难点：实现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ui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相对于英雄静止不动；解决过程：通过静态节点实现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ui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相对于英雄保持不动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28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B7A0D1-94AA-4BBE-B075-7F8DE3980D9E}"/>
              </a:ext>
            </a:extLst>
          </p:cNvPr>
          <p:cNvSpPr txBox="1"/>
          <p:nvPr/>
        </p:nvSpPr>
        <p:spPr>
          <a:xfrm>
            <a:off x="4679003" y="311285"/>
            <a:ext cx="4776281" cy="8852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4A304B-A988-4D61-AEAF-5B58683FE9CE}"/>
              </a:ext>
            </a:extLst>
          </p:cNvPr>
          <p:cNvSpPr txBox="1"/>
          <p:nvPr/>
        </p:nvSpPr>
        <p:spPr>
          <a:xfrm>
            <a:off x="4216129" y="705255"/>
            <a:ext cx="375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解决过程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A46CD3-DD0B-47B3-B181-F319F7F75CC7}"/>
              </a:ext>
            </a:extLst>
          </p:cNvPr>
          <p:cNvSpPr txBox="1"/>
          <p:nvPr/>
        </p:nvSpPr>
        <p:spPr>
          <a:xfrm>
            <a:off x="1004552" y="1371531"/>
            <a:ext cx="101034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、技术难点：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cocos2d-x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引擎加载的瓦片地图难以注入代码；解决过程：利用每个节点都有的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Component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，把对应的互动作为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Component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的衍生来存储于地图的对应图块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、技术难点：难以寻找并处理地图中的房间；解决过程：地图中预先标记类别为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"room"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的图块，读取时将其作为一个房间的内侧。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、技术难点：地图预处理时产生的房间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Room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在返回的过程中多次利用移动语义转手，指针不定；解决过程：每个房间存储一个指向自己的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unique_ptr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&lt;Room&gt;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，需要引用房间时使用对应的双重指针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Room**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、技术难点：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cocos2d-x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的物理引擎包装过于严密，难以使用；解决过程：重新包装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chipmunk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引擎。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、技术难点：包装时产生的物理空间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Space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和物理刚体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Body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互相引用，析构顺序难以；解决过程：每个刚体存储一个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shared_ptr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&lt;Space&gt;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，保证物理空间在物理刚体之后析构。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584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1167096-B14B-4B93-B9E8-EB2EEC347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3944" y="-2703945"/>
            <a:ext cx="6858002" cy="12265891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0FC1CE7C-66E3-470E-96C8-D58495BDDFC6}"/>
              </a:ext>
            </a:extLst>
          </p:cNvPr>
          <p:cNvSpPr/>
          <p:nvPr/>
        </p:nvSpPr>
        <p:spPr>
          <a:xfrm>
            <a:off x="1" y="77046"/>
            <a:ext cx="12143442" cy="6780955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9CCFEE-7720-4890-94BE-08FB5F1D78F2}"/>
              </a:ext>
            </a:extLst>
          </p:cNvPr>
          <p:cNvSpPr txBox="1"/>
          <p:nvPr/>
        </p:nvSpPr>
        <p:spPr>
          <a:xfrm>
            <a:off x="2346730" y="4707807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911">
              <a:defRPr/>
            </a:pPr>
            <a:r>
              <a:rPr lang="zh-CN" altLang="en-US" sz="4000" b="1" spc="60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rPr>
              <a:t>项目亮点</a:t>
            </a:r>
            <a:endParaRPr kumimoji="1" lang="zh-CN" altLang="en-US" sz="4000" b="1" kern="0" spc="600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+mn-ea"/>
              <a:sym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E27AB1B-F3A5-4458-AA9D-C52B9721193B}"/>
              </a:ext>
            </a:extLst>
          </p:cNvPr>
          <p:cNvSpPr txBox="1"/>
          <p:nvPr/>
        </p:nvSpPr>
        <p:spPr>
          <a:xfrm>
            <a:off x="926841" y="4570783"/>
            <a:ext cx="952505" cy="9819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5781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578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5FAAD3-CF70-4DE7-9DCB-DB9E889AF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92554" y="-654481"/>
            <a:ext cx="4591452" cy="45914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B70C9A-804E-41BE-84CC-9A3ED8B54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8547706" y="3781309"/>
            <a:ext cx="4591452" cy="459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3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B7A0D1-94AA-4BBE-B075-7F8DE3980D9E}"/>
              </a:ext>
            </a:extLst>
          </p:cNvPr>
          <p:cNvSpPr txBox="1"/>
          <p:nvPr/>
        </p:nvSpPr>
        <p:spPr>
          <a:xfrm>
            <a:off x="4679004" y="311285"/>
            <a:ext cx="5087566" cy="8852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4A304B-A988-4D61-AEAF-5B58683FE9CE}"/>
              </a:ext>
            </a:extLst>
          </p:cNvPr>
          <p:cNvSpPr txBox="1"/>
          <p:nvPr/>
        </p:nvSpPr>
        <p:spPr>
          <a:xfrm>
            <a:off x="4216129" y="705255"/>
            <a:ext cx="375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项目亮点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A46CD3-DD0B-47B3-B181-F319F7F75CC7}"/>
              </a:ext>
            </a:extLst>
          </p:cNvPr>
          <p:cNvSpPr txBox="1"/>
          <p:nvPr/>
        </p:nvSpPr>
        <p:spPr>
          <a:xfrm>
            <a:off x="1013297" y="1404295"/>
            <a:ext cx="1016540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．游戏界面设计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1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）本游戏中大部分图片由组员亲手设计绘制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2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）武器的功能没有照抄元气骑士，而是自主创新，设计了这些武器种类与攻击特效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2.  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代码亮点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1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）每一个文件中代码的功能清晰明确，实现了功能的分区，且每个类之间耦合不高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2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）代码中变量命名规范，代码变量设计合理，几乎没有全局变量，而且代码书写风格统一，代码可读性强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3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武器、怪物、英雄、怪物、互动全部是由文本形式保存在独立的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json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文件中，运行时动态加载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4)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重新包装了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chipmunk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物理引擎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5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修改地图的图块的属性来标记对应的功能，在运行时动态加载，分离了地图的数据和算法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6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）敌人实现了自动随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机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走位，很好还原了商业游戏中敌人的动作，而且敌人可以给主角造成伤害，增加了互动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7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实现了六类武器，且可方便地通过修改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json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来增加一类武器中新的武器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8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）宝箱可以随机抽卡，符合当代网游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9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）房间系统利用图块属性标记内侧，然后利用宽搜自动获取房间范围和建筑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857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B7A0D1-94AA-4BBE-B075-7F8DE3980D9E}"/>
              </a:ext>
            </a:extLst>
          </p:cNvPr>
          <p:cNvSpPr txBox="1"/>
          <p:nvPr/>
        </p:nvSpPr>
        <p:spPr>
          <a:xfrm>
            <a:off x="4679003" y="311285"/>
            <a:ext cx="5622587" cy="8852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4A304B-A988-4D61-AEAF-5B58683FE9CE}"/>
              </a:ext>
            </a:extLst>
          </p:cNvPr>
          <p:cNvSpPr txBox="1"/>
          <p:nvPr/>
        </p:nvSpPr>
        <p:spPr>
          <a:xfrm>
            <a:off x="4216129" y="705255"/>
            <a:ext cx="375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项目亮点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A46CD3-DD0B-47B3-B181-F319F7F75CC7}"/>
              </a:ext>
            </a:extLst>
          </p:cNvPr>
          <p:cNvSpPr txBox="1"/>
          <p:nvPr/>
        </p:nvSpPr>
        <p:spPr>
          <a:xfrm>
            <a:off x="1094361" y="1745556"/>
            <a:ext cx="10077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3. 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合作亮点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 1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）四个人分工明确，没有出现任务分配不均衡的现象，每个人在游戏贡献里的活跃度都很高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 2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）在合作过程中，互相帮助，共同学习，克服了不少困难与挑战，从而顺利完成本次项目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 3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）整个项目进行工程中，多次开会，明确下一步的部署与安排，时间规划合理，任务完成有计划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 4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）代码的风格也进行了统一，并且在代码的书写优化上很重视，做到了写的精写的优雅，在代码书写上，互相学习借鉴，做到了共同进步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4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B7A0D1-94AA-4BBE-B075-7F8DE3980D9E}"/>
              </a:ext>
            </a:extLst>
          </p:cNvPr>
          <p:cNvSpPr txBox="1"/>
          <p:nvPr/>
        </p:nvSpPr>
        <p:spPr>
          <a:xfrm>
            <a:off x="4679003" y="311285"/>
            <a:ext cx="5622587" cy="8852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0290" y="1810266"/>
            <a:ext cx="5020278" cy="4011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6540" y="1803826"/>
            <a:ext cx="5000625" cy="399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3">
            <a:extLst>
              <a:ext uri="{FF2B5EF4-FFF2-40B4-BE49-F238E27FC236}">
                <a16:creationId xmlns:a16="http://schemas.microsoft.com/office/drawing/2014/main" id="{B14A304B-A988-4D61-AEAF-5B58683FE9CE}"/>
              </a:ext>
            </a:extLst>
          </p:cNvPr>
          <p:cNvSpPr txBox="1"/>
          <p:nvPr/>
        </p:nvSpPr>
        <p:spPr>
          <a:xfrm>
            <a:off x="4216129" y="705255"/>
            <a:ext cx="375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游玩体验</a:t>
            </a:r>
          </a:p>
        </p:txBody>
      </p:sp>
    </p:spTree>
    <p:extLst>
      <p:ext uri="{BB962C8B-B14F-4D97-AF65-F5344CB8AC3E}">
        <p14:creationId xmlns:p14="http://schemas.microsoft.com/office/powerpoint/2010/main" val="205687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186AD8-7E6B-4962-9ED2-64EBBE17B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3944" y="-2703945"/>
            <a:ext cx="6858002" cy="12265891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FF2E4A98-53F0-47F1-ADD7-AA17F93DAA6E}"/>
              </a:ext>
            </a:extLst>
          </p:cNvPr>
          <p:cNvSpPr txBox="1"/>
          <p:nvPr/>
        </p:nvSpPr>
        <p:spPr>
          <a:xfrm>
            <a:off x="281257" y="4035245"/>
            <a:ext cx="8677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  <a:ea typeface="Noto Sans S Chinese Light" panose="020B0300000000000000" pitchFamily="34" charset="-122"/>
                <a:cs typeface="+mn-ea"/>
                <a:sym typeface="+mn-lt"/>
              </a:rPr>
              <a:t>THANKS</a:t>
            </a:r>
            <a:r>
              <a:rPr lang="zh-CN" altLang="en-US" sz="5400" dirty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  <a:ea typeface="Noto Sans S Chinese Light" panose="020B0300000000000000" pitchFamily="34" charset="-122"/>
                <a:cs typeface="+mn-ea"/>
                <a:sym typeface="+mn-lt"/>
              </a:rPr>
              <a:t> </a:t>
            </a:r>
            <a:r>
              <a:rPr lang="en-US" altLang="zh-CN" sz="5400" dirty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  <a:ea typeface="Noto Sans S Chinese Light" panose="020B0300000000000000" pitchFamily="34" charset="-122"/>
                <a:cs typeface="+mn-ea"/>
                <a:sym typeface="+mn-lt"/>
              </a:rPr>
              <a:t>for listening!</a:t>
            </a:r>
            <a:endParaRPr lang="zh-CN" altLang="en-US" sz="5400" dirty="0">
              <a:solidFill>
                <a:schemeClr val="bg2">
                  <a:lumMod val="10000"/>
                </a:schemeClr>
              </a:solidFill>
              <a:latin typeface="Comic Sans MS" panose="030F0702030302020204" pitchFamily="66" charset="0"/>
              <a:ea typeface="Noto Sans S Chinese Light" panose="020B0300000000000000" pitchFamily="34" charset="-122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1AF3C0-AAC5-4970-A935-305CB06CB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92554" y="-654481"/>
            <a:ext cx="4591452" cy="459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E5C7AAAA-017E-488E-924D-2F04A4849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3944" y="-2703945"/>
            <a:ext cx="6858002" cy="12265891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0FC1CE7C-66E3-470E-96C8-D58495BDDFC6}"/>
              </a:ext>
            </a:extLst>
          </p:cNvPr>
          <p:cNvSpPr/>
          <p:nvPr/>
        </p:nvSpPr>
        <p:spPr>
          <a:xfrm>
            <a:off x="0" y="77045"/>
            <a:ext cx="12143442" cy="6780955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1AF3C0-AAC5-4970-A935-305CB06CB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92554" y="-654481"/>
            <a:ext cx="4591452" cy="459145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1A01D47-D485-48FD-9D8C-5CE116C0F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7959905" y="3671452"/>
            <a:ext cx="4591452" cy="459145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631B5AF-CBF7-4962-930A-75A17757DB93}"/>
              </a:ext>
            </a:extLst>
          </p:cNvPr>
          <p:cNvSpPr txBox="1"/>
          <p:nvPr/>
        </p:nvSpPr>
        <p:spPr>
          <a:xfrm>
            <a:off x="995366" y="2595912"/>
            <a:ext cx="518091" cy="456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65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01</a:t>
            </a:r>
            <a:endParaRPr lang="zh-CN" altLang="en-US" sz="2365" b="1" dirty="0">
              <a:solidFill>
                <a:schemeClr val="tx1">
                  <a:lumMod val="95000"/>
                  <a:lumOff val="5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BC1827-8394-47D9-8859-D20FC5C839B7}"/>
              </a:ext>
            </a:extLst>
          </p:cNvPr>
          <p:cNvSpPr txBox="1"/>
          <p:nvPr/>
        </p:nvSpPr>
        <p:spPr>
          <a:xfrm>
            <a:off x="1865362" y="2530289"/>
            <a:ext cx="3623108" cy="375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911">
              <a:defRPr/>
            </a:pPr>
            <a:r>
              <a:rPr kumimoji="1" lang="zh-CN" altLang="en-US" sz="1839" b="1" kern="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游戏整体框架及小组分工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8206CA-F88B-40CB-B7F0-B56A5792ACAC}"/>
              </a:ext>
            </a:extLst>
          </p:cNvPr>
          <p:cNvSpPr txBox="1"/>
          <p:nvPr/>
        </p:nvSpPr>
        <p:spPr>
          <a:xfrm>
            <a:off x="995737" y="3505656"/>
            <a:ext cx="518091" cy="456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65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02</a:t>
            </a:r>
            <a:endParaRPr lang="zh-CN" altLang="en-US" sz="2365" b="1" dirty="0">
              <a:solidFill>
                <a:schemeClr val="tx1">
                  <a:lumMod val="95000"/>
                  <a:lumOff val="5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4B4071-0AC0-4E95-A747-68F6F4B18266}"/>
              </a:ext>
            </a:extLst>
          </p:cNvPr>
          <p:cNvSpPr txBox="1"/>
          <p:nvPr/>
        </p:nvSpPr>
        <p:spPr>
          <a:xfrm>
            <a:off x="1865362" y="3557729"/>
            <a:ext cx="2685351" cy="375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911">
              <a:defRPr/>
            </a:pPr>
            <a:r>
              <a:rPr kumimoji="1" lang="zh-CN" altLang="en-US" sz="1839" b="1" kern="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实现功能点及思路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222E75A-EBCB-4E2E-8DA0-B5A2C8D67DBF}"/>
              </a:ext>
            </a:extLst>
          </p:cNvPr>
          <p:cNvSpPr txBox="1"/>
          <p:nvPr/>
        </p:nvSpPr>
        <p:spPr>
          <a:xfrm>
            <a:off x="939537" y="4545355"/>
            <a:ext cx="518091" cy="456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65" b="1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03</a:t>
            </a:r>
            <a:endParaRPr lang="zh-CN" altLang="en-US" sz="2365" b="1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6326051-8B79-4082-8065-E768B9B0829F}"/>
              </a:ext>
            </a:extLst>
          </p:cNvPr>
          <p:cNvSpPr txBox="1"/>
          <p:nvPr/>
        </p:nvSpPr>
        <p:spPr>
          <a:xfrm>
            <a:off x="1825050" y="4576705"/>
            <a:ext cx="2997937" cy="375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911">
              <a:defRPr/>
            </a:pPr>
            <a:r>
              <a:rPr kumimoji="1" lang="zh-CN" altLang="en-US" sz="1839" b="1" kern="0" spc="60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技术难点及解决过程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599FA2-89FF-417B-B150-B66377A96FC9}"/>
              </a:ext>
            </a:extLst>
          </p:cNvPr>
          <p:cNvSpPr txBox="1"/>
          <p:nvPr/>
        </p:nvSpPr>
        <p:spPr>
          <a:xfrm>
            <a:off x="939536" y="5561779"/>
            <a:ext cx="518091" cy="456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65" b="1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04</a:t>
            </a:r>
            <a:endParaRPr lang="zh-CN" altLang="en-US" sz="2365" b="1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FAC5E06-8860-452E-A2BB-C4D3BF7AD587}"/>
              </a:ext>
            </a:extLst>
          </p:cNvPr>
          <p:cNvSpPr txBox="1"/>
          <p:nvPr/>
        </p:nvSpPr>
        <p:spPr>
          <a:xfrm>
            <a:off x="1809533" y="5625880"/>
            <a:ext cx="1860138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911">
              <a:defRPr/>
            </a:pPr>
            <a:r>
              <a:rPr lang="zh-CN" altLang="en-US" sz="1839" b="1" spc="60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rPr>
              <a:t>项目亮点</a:t>
            </a:r>
            <a:endParaRPr kumimoji="1" lang="zh-CN" altLang="en-US" sz="1839" b="1" kern="0" spc="600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+mn-ea"/>
              <a:sym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2533616-D87E-4A38-A6F3-E92AE2BC654D}"/>
              </a:ext>
            </a:extLst>
          </p:cNvPr>
          <p:cNvSpPr txBox="1"/>
          <p:nvPr/>
        </p:nvSpPr>
        <p:spPr>
          <a:xfrm>
            <a:off x="1883469" y="3079691"/>
            <a:ext cx="3360476" cy="294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314" b="1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Overall framework and group work</a:t>
            </a:r>
            <a:endParaRPr lang="zh-CN" altLang="en-US" sz="1314" b="1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C9483E-A711-4F4A-B81B-EFF9A2B6F45B}"/>
              </a:ext>
            </a:extLst>
          </p:cNvPr>
          <p:cNvSpPr txBox="1"/>
          <p:nvPr/>
        </p:nvSpPr>
        <p:spPr>
          <a:xfrm>
            <a:off x="1865362" y="4005308"/>
            <a:ext cx="3845967" cy="294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314" b="1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Realization of function points and ideas</a:t>
            </a:r>
            <a:endParaRPr lang="zh-CN" altLang="en-US" sz="1314" b="1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8BDBD86-D72E-4518-8F01-CDFC68445F8F}"/>
              </a:ext>
            </a:extLst>
          </p:cNvPr>
          <p:cNvSpPr txBox="1"/>
          <p:nvPr/>
        </p:nvSpPr>
        <p:spPr>
          <a:xfrm>
            <a:off x="1845747" y="5141688"/>
            <a:ext cx="3342175" cy="294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314" b="1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Technical difficulties and Solutions</a:t>
            </a:r>
            <a:endParaRPr lang="zh-CN" altLang="en-US" sz="1314" b="1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E03DBEA-1118-479E-A2DB-BB9487B4C269}"/>
              </a:ext>
            </a:extLst>
          </p:cNvPr>
          <p:cNvSpPr txBox="1"/>
          <p:nvPr/>
        </p:nvSpPr>
        <p:spPr>
          <a:xfrm>
            <a:off x="1809533" y="6105085"/>
            <a:ext cx="3020855" cy="294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314" b="1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Project highlights</a:t>
            </a:r>
            <a:endParaRPr lang="zh-CN" altLang="en-US" sz="1314" b="1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378AFB0-45B5-4B85-B9C9-FBA3552DE4C0}"/>
              </a:ext>
            </a:extLst>
          </p:cNvPr>
          <p:cNvSpPr txBox="1"/>
          <p:nvPr/>
        </p:nvSpPr>
        <p:spPr>
          <a:xfrm>
            <a:off x="6239311" y="2303989"/>
            <a:ext cx="4620219" cy="120032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altLang="zh-CN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 SmBd" panose="02040603060306020203" pitchFamily="18" charset="0"/>
                <a:ea typeface="微软雅黑" panose="020B0503020204020204" pitchFamily="34" charset="-122"/>
              </a:rPr>
              <a:t>CONTENTS</a:t>
            </a:r>
            <a:endParaRPr lang="zh-CN" altLang="en-US" sz="7200" dirty="0">
              <a:solidFill>
                <a:schemeClr val="tx1">
                  <a:lumMod val="85000"/>
                  <a:lumOff val="15000"/>
                </a:schemeClr>
              </a:solidFill>
              <a:latin typeface="Minion Pro SmBd" panose="02040603060306020203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4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1167096-B14B-4B93-B9E8-EB2EEC347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3944" y="-2703945"/>
            <a:ext cx="6858002" cy="12265891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0FC1CE7C-66E3-470E-96C8-D58495BDDFC6}"/>
              </a:ext>
            </a:extLst>
          </p:cNvPr>
          <p:cNvSpPr/>
          <p:nvPr/>
        </p:nvSpPr>
        <p:spPr>
          <a:xfrm>
            <a:off x="1" y="77046"/>
            <a:ext cx="12143442" cy="6780955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9CCFEE-7720-4890-94BE-08FB5F1D78F2}"/>
              </a:ext>
            </a:extLst>
          </p:cNvPr>
          <p:cNvSpPr txBox="1"/>
          <p:nvPr/>
        </p:nvSpPr>
        <p:spPr>
          <a:xfrm>
            <a:off x="2015373" y="4707807"/>
            <a:ext cx="6673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911">
              <a:defRPr/>
            </a:pPr>
            <a:r>
              <a:rPr kumimoji="1" lang="zh-CN" altLang="en-US" sz="4000" b="1" kern="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游戏整体框架及小组分工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E27AB1B-F3A5-4458-AA9D-C52B9721193B}"/>
              </a:ext>
            </a:extLst>
          </p:cNvPr>
          <p:cNvSpPr txBox="1"/>
          <p:nvPr/>
        </p:nvSpPr>
        <p:spPr>
          <a:xfrm>
            <a:off x="926841" y="4570783"/>
            <a:ext cx="864339" cy="9819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5781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578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5FAAD3-CF70-4DE7-9DCB-DB9E889AF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92554" y="-654481"/>
            <a:ext cx="4591452" cy="45914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B70C9A-804E-41BE-84CC-9A3ED8B54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8547706" y="3781309"/>
            <a:ext cx="4591452" cy="459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9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B7A0D1-94AA-4BBE-B075-7F8DE3980D9E}"/>
              </a:ext>
            </a:extLst>
          </p:cNvPr>
          <p:cNvSpPr txBox="1"/>
          <p:nvPr/>
        </p:nvSpPr>
        <p:spPr>
          <a:xfrm>
            <a:off x="2023353" y="311285"/>
            <a:ext cx="7402749" cy="8852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157D9E-CEF6-469F-AD82-4CEA6D5E8FE7}"/>
              </a:ext>
            </a:extLst>
          </p:cNvPr>
          <p:cNvSpPr txBox="1"/>
          <p:nvPr/>
        </p:nvSpPr>
        <p:spPr>
          <a:xfrm>
            <a:off x="4549302" y="550171"/>
            <a:ext cx="3093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游戏整体框架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0D2A1F-BD0A-4BA3-90B7-BFC941CFD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938" y="1516981"/>
            <a:ext cx="9678124" cy="449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8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a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8061" y="1533359"/>
            <a:ext cx="2735642" cy="4787374"/>
          </a:xfrm>
          <a:prstGeom prst="rect">
            <a:avLst/>
          </a:prstGeom>
          <a:noFill/>
        </p:spPr>
      </p:pic>
      <p:sp>
        <p:nvSpPr>
          <p:cNvPr id="5" name="文本框 1">
            <a:extLst>
              <a:ext uri="{FF2B5EF4-FFF2-40B4-BE49-F238E27FC236}">
                <a16:creationId xmlns:a16="http://schemas.microsoft.com/office/drawing/2014/main" id="{82B7A0D1-94AA-4BBE-B075-7F8DE3980D9E}"/>
              </a:ext>
            </a:extLst>
          </p:cNvPr>
          <p:cNvSpPr txBox="1"/>
          <p:nvPr/>
        </p:nvSpPr>
        <p:spPr>
          <a:xfrm>
            <a:off x="2023353" y="311285"/>
            <a:ext cx="7402749" cy="8852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75157D9E-CEF6-469F-AD82-4CEA6D5E8FE7}"/>
              </a:ext>
            </a:extLst>
          </p:cNvPr>
          <p:cNvSpPr txBox="1"/>
          <p:nvPr/>
        </p:nvSpPr>
        <p:spPr>
          <a:xfrm>
            <a:off x="4549302" y="550171"/>
            <a:ext cx="3093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游戏整体框架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B7A0D1-94AA-4BBE-B075-7F8DE3980D9E}"/>
              </a:ext>
            </a:extLst>
          </p:cNvPr>
          <p:cNvSpPr txBox="1"/>
          <p:nvPr/>
        </p:nvSpPr>
        <p:spPr>
          <a:xfrm>
            <a:off x="3093396" y="311285"/>
            <a:ext cx="5950920" cy="8852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0DC0B2-51C7-4344-A03F-0B739D19CF5C}"/>
              </a:ext>
            </a:extLst>
          </p:cNvPr>
          <p:cNvSpPr txBox="1"/>
          <p:nvPr/>
        </p:nvSpPr>
        <p:spPr>
          <a:xfrm>
            <a:off x="5040156" y="550171"/>
            <a:ext cx="2057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小组合作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76244" y="1854557"/>
            <a:ext cx="5609104" cy="325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 descr="C:\Users\apple\Downloads\腾讯qq\695290109\Image\Group2\H2\W5\H2W5_%$89L6}XKILS$93SB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442" y="2070390"/>
            <a:ext cx="4712054" cy="28686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215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1167096-B14B-4B93-B9E8-EB2EEC347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3944" y="-2703945"/>
            <a:ext cx="6858002" cy="12265891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0FC1CE7C-66E3-470E-96C8-D58495BDDFC6}"/>
              </a:ext>
            </a:extLst>
          </p:cNvPr>
          <p:cNvSpPr/>
          <p:nvPr/>
        </p:nvSpPr>
        <p:spPr>
          <a:xfrm>
            <a:off x="1" y="77046"/>
            <a:ext cx="12143442" cy="6780955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9CCFEE-7720-4890-94BE-08FB5F1D78F2}"/>
              </a:ext>
            </a:extLst>
          </p:cNvPr>
          <p:cNvSpPr txBox="1"/>
          <p:nvPr/>
        </p:nvSpPr>
        <p:spPr>
          <a:xfrm>
            <a:off x="2172816" y="4707807"/>
            <a:ext cx="4903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911">
              <a:defRPr/>
            </a:pPr>
            <a:r>
              <a:rPr kumimoji="1" lang="zh-CN" altLang="en-US" sz="4000" b="1" kern="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实现功能点及思路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E27AB1B-F3A5-4458-AA9D-C52B9721193B}"/>
              </a:ext>
            </a:extLst>
          </p:cNvPr>
          <p:cNvSpPr txBox="1"/>
          <p:nvPr/>
        </p:nvSpPr>
        <p:spPr>
          <a:xfrm>
            <a:off x="926841" y="4570783"/>
            <a:ext cx="954107" cy="9819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5781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578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5FAAD3-CF70-4DE7-9DCB-DB9E889AF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92554" y="-654481"/>
            <a:ext cx="4591452" cy="45914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B70C9A-804E-41BE-84CC-9A3ED8B54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8547706" y="3781309"/>
            <a:ext cx="4591452" cy="459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8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B7A0D1-94AA-4BBE-B075-7F8DE3980D9E}"/>
              </a:ext>
            </a:extLst>
          </p:cNvPr>
          <p:cNvSpPr txBox="1"/>
          <p:nvPr/>
        </p:nvSpPr>
        <p:spPr>
          <a:xfrm>
            <a:off x="4679003" y="311285"/>
            <a:ext cx="4202349" cy="8852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4A304B-A988-4D61-AEAF-5B58683FE9CE}"/>
              </a:ext>
            </a:extLst>
          </p:cNvPr>
          <p:cNvSpPr txBox="1"/>
          <p:nvPr/>
        </p:nvSpPr>
        <p:spPr>
          <a:xfrm>
            <a:off x="5010150" y="666345"/>
            <a:ext cx="243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实现思路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A46CD3-DD0B-47B3-B181-F319F7F75CC7}"/>
              </a:ext>
            </a:extLst>
          </p:cNvPr>
          <p:cNvSpPr txBox="1"/>
          <p:nvPr/>
        </p:nvSpPr>
        <p:spPr>
          <a:xfrm>
            <a:off x="2169268" y="2305615"/>
            <a:ext cx="81128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一、根据基础框架进行编写，先完成基础的地图及生物部分，并编写其所使用的互动。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二、完善生物部分代码，进行武器方面的编写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三、进行优化设计，包括但不限于音乐的调节及游戏的暂停，游戏界面设计等。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265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B7A0D1-94AA-4BBE-B075-7F8DE3980D9E}"/>
              </a:ext>
            </a:extLst>
          </p:cNvPr>
          <p:cNvSpPr txBox="1"/>
          <p:nvPr/>
        </p:nvSpPr>
        <p:spPr>
          <a:xfrm>
            <a:off x="4679003" y="311285"/>
            <a:ext cx="3852153" cy="8852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C7644F-3BA2-4568-9F75-5AEEB7990759}"/>
              </a:ext>
            </a:extLst>
          </p:cNvPr>
          <p:cNvSpPr txBox="1"/>
          <p:nvPr/>
        </p:nvSpPr>
        <p:spPr>
          <a:xfrm>
            <a:off x="4588617" y="674564"/>
            <a:ext cx="301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实现功能点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B37521-29FE-4DD8-A883-963145B22C9E}"/>
              </a:ext>
            </a:extLst>
          </p:cNvPr>
          <p:cNvSpPr txBox="1"/>
          <p:nvPr/>
        </p:nvSpPr>
        <p:spPr>
          <a:xfrm>
            <a:off x="1062097" y="1745556"/>
            <a:ext cx="100678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、实现了游戏开始、设置、暂停三个静态界面，在这之上实现了音量的控制及暂停的恢复、退出功能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、实现了键盘控制人物行走，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esc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控制暂停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、实现了单发箭，三发箭，魔法阵，飞镖，矛，斧头，魔法球制作及武器动画的制作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、实现了近战和远程敌人，可以移动、随机移动、攻击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、实现了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种道具，包括恢复生命值及恢复魔力值的药水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、实现了宝箱机制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、包括安全地图及探险地图（实现房间系统，房间中才有怪物）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、实现了死亡场景的制作及探险中止返回安全地图的制作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、包括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个关卡</a:t>
            </a:r>
          </a:p>
        </p:txBody>
      </p:sp>
    </p:spTree>
    <p:extLst>
      <p:ext uri="{BB962C8B-B14F-4D97-AF65-F5344CB8AC3E}">
        <p14:creationId xmlns:p14="http://schemas.microsoft.com/office/powerpoint/2010/main" val="59309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65"/>
</p:tagLst>
</file>

<file path=ppt/theme/theme1.xml><?xml version="1.0" encoding="utf-8"?>
<a:theme xmlns:a="http://schemas.openxmlformats.org/drawingml/2006/main" name="千图网海量PPT模板www.58pic.com ​​">
  <a:themeElements>
    <a:clrScheme name="自定义 10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A5A5A5"/>
      </a:accent2>
      <a:accent3>
        <a:srgbClr val="3F3F3F"/>
      </a:accent3>
      <a:accent4>
        <a:srgbClr val="A5A5A5"/>
      </a:accent4>
      <a:accent5>
        <a:srgbClr val="3F3F3F"/>
      </a:accent5>
      <a:accent6>
        <a:srgbClr val="A5A5A5"/>
      </a:accent6>
      <a:hlink>
        <a:srgbClr val="3F3F3F"/>
      </a:hlink>
      <a:folHlink>
        <a:srgbClr val="A5A5A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1085</Words>
  <Application>Microsoft Office PowerPoint</Application>
  <PresentationFormat>宽屏</PresentationFormat>
  <Paragraphs>91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Noto Sans S Chinese Light</vt:lpstr>
      <vt:lpstr>Noto Sans S Chinese Thin</vt:lpstr>
      <vt:lpstr>等线</vt:lpstr>
      <vt:lpstr>等线 Light</vt:lpstr>
      <vt:lpstr>楷体</vt:lpstr>
      <vt:lpstr>微软雅黑</vt:lpstr>
      <vt:lpstr>Arial</vt:lpstr>
      <vt:lpstr>Comic Sans MS</vt:lpstr>
      <vt:lpstr>Impact</vt:lpstr>
      <vt:lpstr>Minion Pro SmBd</vt:lpstr>
      <vt:lpstr>千图网海量PPT模板www.58pic.com 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Melonedo Rich</cp:lastModifiedBy>
  <cp:revision>50</cp:revision>
  <dcterms:created xsi:type="dcterms:W3CDTF">2018-04-10T04:31:45Z</dcterms:created>
  <dcterms:modified xsi:type="dcterms:W3CDTF">2020-06-21T14:19:19Z</dcterms:modified>
</cp:coreProperties>
</file>