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64" r:id="rId15"/>
    <p:sldId id="265" r:id="rId16"/>
    <p:sldId id="266" r:id="rId17"/>
    <p:sldId id="274" r:id="rId18"/>
    <p:sldId id="275" r:id="rId19"/>
    <p:sldId id="283" r:id="rId20"/>
    <p:sldId id="267" r:id="rId21"/>
    <p:sldId id="268" r:id="rId22"/>
    <p:sldId id="270" r:id="rId23"/>
    <p:sldId id="269" r:id="rId24"/>
    <p:sldId id="271" r:id="rId25"/>
    <p:sldId id="272" r:id="rId26"/>
    <p:sldId id="273" r:id="rId27"/>
    <p:sldId id="282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E5F9-7F26-4A4E-85EC-7CC0B1CF8A16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7F339-34C2-1C4F-9282-85C5D0F3D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31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7F339-34C2-1C4F-9282-85C5D0F3DDA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0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7F339-34C2-1C4F-9282-85C5D0F3DDA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82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DFEFC-5792-7D40-89D2-EC5565635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F83F0B-2A0A-804B-9B85-CF0D228C0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FAD82-1187-B346-9658-F831A819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6E35-D383-0C46-84B8-3EA28121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AD0C7-0E95-6E44-BAFC-AC2DC1D8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98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BC55F-0EA3-634A-9E8D-B822BE17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389FA-FBE1-6740-8972-5D1EF81C5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667A8-DBF8-9C41-B5E7-21071B7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09B9D-DF0A-194A-B606-D8994E2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A2167-A1D8-3840-86EF-0E616CE4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6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409EA1-B42E-954D-ABA9-82FF73633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066A3-EEBC-2149-9A82-7BD509F8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91C58-3BB1-0249-8FAB-DA451BC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64469-BEC7-D94C-98F7-757654AC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D48CE-AF5E-3146-A337-76DBF2D1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8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D5FB-1134-5E47-BDE0-96CB7DF4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98CF-0498-DF41-9E67-59BF7960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BCD5F-3092-A24F-BA80-EC43635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152C1-9EF7-4747-8572-7A0CBF74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C3940-74A9-854F-8B4F-93A3A70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2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06C48-0A26-7545-8C2D-426F8531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DE750-A5AD-624E-81E0-A75A6558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0CD99-3AE1-CA40-B541-E72584AD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A00D-A67F-F447-80F8-AE3F41D2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6310-3D3F-5540-8712-6938BFA8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7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38061-E20A-934C-A9D1-F1D3F05B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AE84F-DA20-A941-AB42-356BE8CC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B52D8-DC17-214D-9673-56D9C426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1D6FC-D4F1-CC49-8AF0-136CC27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FD8D1-D717-2949-831E-8E3DD5A3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3D6C7-464D-D74A-B353-A29AAB0E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4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7DA8A-D989-684B-9264-9C64EB8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0DE52-48F9-B54C-B03A-FDDDFC72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804D-7C19-D542-9371-6AB37F73C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4DEC8-F428-AF46-AE2D-A940E34F3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46776-E9E9-B345-ADA7-8A7494D50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C236C2-2625-DB48-86D7-B3B5F3C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B0EE1-E4DE-0A47-94F3-B9956602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5C4E66-3934-8D4B-A091-DB461AD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91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C06BA-D339-CB40-BAC6-FD0AFBCC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9AEDD-A263-194D-9591-A2F02F7A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F2FD16-C210-3342-899E-C201AAAB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67E84-3FCC-1149-9040-DBE22DC7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8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F1764-9BC1-1942-AFC7-C8C4ECD1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947A57-4058-8D43-9002-C6F46AF6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96813-10D5-9E4E-AE88-69179798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85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0D4F-B5EE-694E-B2EB-58424568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64160-E9CB-C84C-A4BF-FDB20B0A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88B8F-E856-4941-A3D8-7B90A456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64050-74CF-6542-92A3-AF81B4DD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3C054-2B28-FB42-92DF-722B637A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F31C9-8FF6-1441-8CD6-78543C2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65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AC211-A87C-C84B-A443-37C5B495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E5E94-7DEE-B648-B4B3-3D8D8442A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F8D05-6658-8F4E-A88D-E3C7A3B2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34F3C-18E6-D347-BACA-4E9A3ECE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00670-C931-434D-AC88-85CC03E7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777CD-C2C1-DB40-AE5B-C05DDCB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5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C4544-31C5-BB41-A9D5-7C46AE98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9CAD2-604D-5441-826E-7009A50D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45F0A-5ADB-A545-9EA5-BFF4DBD25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D86E-2DC1-DD48-AC0B-72EA00D1F9EE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25DA8-09A3-AB4D-B56B-B0040EA1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0A0D3-6678-2E44-B645-B09EB69D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23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ff411625ee7b2112e582374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ygolang.com/articles/75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data-typ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go/go-variab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sli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constant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operator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decision-making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9A%E5%A4%84%E7%90%86%E5%99%A8%E7%B3%BB%E7%BB%9F" TargetMode="External"/><Relationship Id="rId2" Type="http://schemas.openxmlformats.org/officeDocument/2006/relationships/hyperlink" Target="https://baike.baidu.com/item/%E8%B0%B7%E6%AD%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ick_666/article/details/79182138" TargetMode="External"/><Relationship Id="rId2" Type="http://schemas.openxmlformats.org/officeDocument/2006/relationships/hyperlink" Target="http://developer.51cto.com/art/201710/555200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8A88C-05B5-314E-91EB-F9275EA50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" dirty="0">
                <a:solidFill>
                  <a:schemeClr val="bg1"/>
                </a:solidFill>
              </a:rPr>
              <a:t>一起</a:t>
            </a:r>
            <a:r>
              <a:rPr lang="zh-CN" altLang="en-US" dirty="0">
                <a:solidFill>
                  <a:schemeClr val="bg1"/>
                </a:solidFill>
              </a:rPr>
              <a:t>学习</a:t>
            </a:r>
            <a:r>
              <a:rPr lang="en-US" altLang="zh-CN" dirty="0">
                <a:solidFill>
                  <a:schemeClr val="bg1"/>
                </a:solidFill>
              </a:rPr>
              <a:t>Go</a:t>
            </a:r>
            <a:endParaRPr lang="en" altLang="zh-CN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E8DB31-65CE-2F48-B777-7DA9759F9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第一回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从开始到不放弃</a:t>
            </a:r>
          </a:p>
        </p:txBody>
      </p:sp>
    </p:spTree>
    <p:extLst>
      <p:ext uri="{BB962C8B-B14F-4D97-AF65-F5344CB8AC3E}">
        <p14:creationId xmlns:p14="http://schemas.microsoft.com/office/powerpoint/2010/main" val="288899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9D57-3E7C-484C-867A-415AE9C1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DEE5E-9F4B-C548-A052-DA77E100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4278613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大体过程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下载安装包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解压缩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设置环境变量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  <a:hlinkClick r:id="rId3"/>
              </a:rPr>
              <a:t>https://jingyan.baidu.com/article/ff411625ee7b2112e582374a.html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dirty="0" err="1">
                <a:solidFill>
                  <a:schemeClr val="bg1"/>
                </a:solidFill>
              </a:rPr>
              <a:t>Windos</a:t>
            </a:r>
            <a:r>
              <a:rPr kumimoji="1" lang="zh-CN" altLang="en" dirty="0">
                <a:solidFill>
                  <a:schemeClr val="bg1"/>
                </a:solidFill>
              </a:rPr>
              <a:t>搭建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en-US" altLang="zh-CN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-US" altLang="zh-CN" dirty="0" err="1">
                <a:solidFill>
                  <a:schemeClr val="bg1"/>
                </a:solidFill>
                <a:hlinkClick r:id="rId4"/>
              </a:rPr>
              <a:t>studygolang.com</a:t>
            </a:r>
            <a:r>
              <a:rPr kumimoji="1" lang="en-US" altLang="zh-CN" dirty="0">
                <a:solidFill>
                  <a:schemeClr val="bg1"/>
                </a:solidFill>
                <a:hlinkClick r:id="rId4"/>
              </a:rPr>
              <a:t>/articles/754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2107-EE18-B848-9FE5-2062926E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安装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632B4-02D4-E644-BCE0-82586C80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推荐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GoLand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Sublime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8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ECC1A-B3C2-B444-A36E-AEEC992A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编写代码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9175D-E71C-9340-9524-E69307EC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创建一个</a:t>
            </a:r>
            <a:r>
              <a:rPr kumimoji="1" lang="en-US" altLang="zh-CN" dirty="0">
                <a:solidFill>
                  <a:schemeClr val="bg1"/>
                </a:solidFill>
              </a:rPr>
              <a:t> .go</a:t>
            </a:r>
            <a:r>
              <a:rPr kumimoji="1" lang="zh-CN" altLang="en-US" dirty="0">
                <a:solidFill>
                  <a:schemeClr val="bg1"/>
                </a:solidFill>
              </a:rPr>
              <a:t>的文件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package main</a:t>
            </a: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func</a:t>
            </a:r>
            <a:r>
              <a:rPr lang="en" altLang="zh-CN" dirty="0">
                <a:solidFill>
                  <a:schemeClr val="bg1"/>
                </a:solidFill>
              </a:rPr>
              <a:t>  main () { 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  //code......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5E684-FC4B-BD4F-B154-C2D220EA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3FEE4-E55D-B64B-B5EB-F002E396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命令行调试运行 </a:t>
            </a:r>
            <a:r>
              <a:rPr kumimoji="1" lang="en-US" altLang="zh-CN" dirty="0">
                <a:solidFill>
                  <a:schemeClr val="bg1"/>
                </a:solidFill>
              </a:rPr>
              <a:t> go run </a:t>
            </a:r>
            <a:r>
              <a:rPr kumimoji="1" lang="zh-CN" altLang="en-US" dirty="0">
                <a:solidFill>
                  <a:schemeClr val="bg1"/>
                </a:solidFill>
              </a:rPr>
              <a:t>文件名</a:t>
            </a:r>
            <a:r>
              <a:rPr kumimoji="1" lang="en-US" altLang="zh-CN" dirty="0">
                <a:solidFill>
                  <a:schemeClr val="bg1"/>
                </a:solidFill>
              </a:rPr>
              <a:t>.go 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命令行编译</a:t>
            </a:r>
            <a:r>
              <a:rPr kumimoji="1" lang="en-US" altLang="zh-CN" dirty="0">
                <a:solidFill>
                  <a:schemeClr val="bg1"/>
                </a:solidFill>
              </a:rPr>
              <a:t> go build </a:t>
            </a:r>
            <a:r>
              <a:rPr kumimoji="1" lang="zh-CN" altLang="en-US" dirty="0">
                <a:solidFill>
                  <a:schemeClr val="bg1"/>
                </a:solidFill>
              </a:rPr>
              <a:t>文件名</a:t>
            </a:r>
            <a:r>
              <a:rPr kumimoji="1" lang="en-US" altLang="zh-CN" dirty="0">
                <a:solidFill>
                  <a:schemeClr val="bg1"/>
                </a:solidFill>
              </a:rPr>
              <a:t>.go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编译后会出现一个  文件名 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没有后缀的文件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./</a:t>
            </a:r>
            <a:r>
              <a:rPr kumimoji="1" lang="zh-CN" altLang="en-US" dirty="0">
                <a:solidFill>
                  <a:schemeClr val="bg1"/>
                </a:solidFill>
              </a:rPr>
              <a:t>文件名 运行</a:t>
            </a:r>
          </a:p>
        </p:txBody>
      </p:sp>
    </p:spTree>
    <p:extLst>
      <p:ext uri="{BB962C8B-B14F-4D97-AF65-F5344CB8AC3E}">
        <p14:creationId xmlns:p14="http://schemas.microsoft.com/office/powerpoint/2010/main" val="158594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0C06B-15E3-FA42-848F-4FDA1291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三、基础概念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040E-DC72-FB45-941F-E275E3E3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数据类型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运算符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流程控制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函数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5.</a:t>
            </a:r>
            <a:r>
              <a:rPr kumimoji="1" lang="zh-CN" altLang="en-US" dirty="0">
                <a:solidFill>
                  <a:schemeClr val="bg1"/>
                </a:solidFill>
              </a:rPr>
              <a:t>并发协程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7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61714-0A47-EC4F-A757-B4DE67C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0AD7C-9D64-6B41-9890-3CEF1B35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(a) </a:t>
            </a:r>
            <a:r>
              <a:rPr lang="zh-CN" altLang="en-US" dirty="0">
                <a:solidFill>
                  <a:schemeClr val="bg1"/>
                </a:solidFill>
              </a:rPr>
              <a:t>指针类型（</a:t>
            </a:r>
            <a:r>
              <a:rPr lang="en" altLang="zh-CN" dirty="0">
                <a:solidFill>
                  <a:schemeClr val="bg1"/>
                </a:solidFill>
              </a:rPr>
              <a:t>Pointer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(b) </a:t>
            </a:r>
            <a:r>
              <a:rPr lang="zh-CN" altLang="en-US" dirty="0">
                <a:solidFill>
                  <a:schemeClr val="bg1"/>
                </a:solidFill>
              </a:rPr>
              <a:t>数组类型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c) </a:t>
            </a:r>
            <a:r>
              <a:rPr lang="zh-CN" altLang="en-US" dirty="0">
                <a:solidFill>
                  <a:schemeClr val="bg1"/>
                </a:solidFill>
              </a:rPr>
              <a:t>结构化类型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struct)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(d) Channel 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e) </a:t>
            </a:r>
            <a:r>
              <a:rPr lang="zh-CN" altLang="en-US" dirty="0">
                <a:solidFill>
                  <a:schemeClr val="bg1"/>
                </a:solidFill>
              </a:rPr>
              <a:t>函数类型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f) </a:t>
            </a:r>
            <a:r>
              <a:rPr lang="zh-CN" altLang="en-US" dirty="0">
                <a:solidFill>
                  <a:schemeClr val="bg1"/>
                </a:solidFill>
              </a:rPr>
              <a:t>切片类型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g) </a:t>
            </a:r>
            <a:r>
              <a:rPr lang="zh-CN" altLang="en-US" dirty="0">
                <a:solidFill>
                  <a:schemeClr val="bg1"/>
                </a:solidFill>
              </a:rPr>
              <a:t>接口类型（</a:t>
            </a:r>
            <a:r>
              <a:rPr lang="en" altLang="zh-CN" dirty="0">
                <a:solidFill>
                  <a:schemeClr val="bg1"/>
                </a:solidFill>
              </a:rPr>
              <a:t>interface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(h) Map </a:t>
            </a:r>
            <a:r>
              <a:rPr lang="zh-CN" altLang="en-US" dirty="0">
                <a:solidFill>
                  <a:schemeClr val="bg1"/>
                </a:solidFill>
              </a:rPr>
              <a:t>类型 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 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http://www.runoob.com/go/go-data-types.html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085-E39C-A149-83F3-D639927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变量的声明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5D349-CFF1-CB48-8CAE-A924AB71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第一种</a:t>
            </a:r>
            <a:r>
              <a:rPr lang="zh-CN" altLang="en-US" dirty="0">
                <a:solidFill>
                  <a:schemeClr val="bg1"/>
                </a:solidFill>
              </a:rPr>
              <a:t>指定变量类型，声明后若不赋值，使用默认值。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foo string; foo 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第二种</a:t>
            </a:r>
            <a:r>
              <a:rPr lang="zh-CN" altLang="en-US" dirty="0">
                <a:solidFill>
                  <a:schemeClr val="bg1"/>
                </a:solidFill>
              </a:rPr>
              <a:t>根据值自行判定变量类型。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foo 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r>
              <a:rPr kumimoji="1" lang="zh-CN" altLang="en" dirty="0">
                <a:solidFill>
                  <a:schemeClr val="bg1"/>
                </a:solidFill>
              </a:rPr>
              <a:t>第三种</a:t>
            </a:r>
            <a:r>
              <a:rPr lang="zh-CN" altLang="en-US" dirty="0">
                <a:solidFill>
                  <a:schemeClr val="bg1"/>
                </a:solidFill>
              </a:rPr>
              <a:t>省略</a:t>
            </a:r>
            <a:r>
              <a:rPr lang="en" altLang="zh-CN" dirty="0" err="1">
                <a:solidFill>
                  <a:schemeClr val="bg1"/>
                </a:solidFill>
              </a:rPr>
              <a:t>var</a:t>
            </a:r>
            <a:r>
              <a:rPr lang="en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注意 </a:t>
            </a:r>
            <a:r>
              <a:rPr lang="en-US" altLang="zh-CN" dirty="0">
                <a:solidFill>
                  <a:schemeClr val="bg1"/>
                </a:solidFill>
              </a:rPr>
              <a:t>:=</a:t>
            </a:r>
            <a:r>
              <a:rPr lang="zh-CN" altLang="en-US" dirty="0">
                <a:solidFill>
                  <a:schemeClr val="bg1"/>
                </a:solidFill>
              </a:rPr>
              <a:t>左侧的变量不应该是已经声明过的，否则会导致编译错误。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foo :=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3"/>
              </a:rPr>
              <a:t>http://www.runoob.com/go/go-variables.html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9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DD4B-0198-DB46-9BEC-BE2195BE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Slice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57DFE-C6AC-E44C-9B89-9F1BE075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1099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Slice</a:t>
            </a:r>
            <a:r>
              <a:rPr kumimoji="1" lang="zh-CN" altLang="en-US" dirty="0">
                <a:solidFill>
                  <a:schemeClr val="bg1"/>
                </a:solidFill>
              </a:rPr>
              <a:t> 切片，动态大小的数组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数组声明写法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var</a:t>
            </a:r>
            <a:r>
              <a:rPr lang="en" altLang="zh-CN" dirty="0">
                <a:solidFill>
                  <a:schemeClr val="bg1"/>
                </a:solidFill>
              </a:rPr>
              <a:t> balance [5]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kumimoji="1" lang="zh-CN" altLang="en" dirty="0">
                <a:solidFill>
                  <a:schemeClr val="bg1"/>
                </a:solidFill>
              </a:rPr>
              <a:t>切片</a:t>
            </a:r>
            <a:r>
              <a:rPr kumimoji="1" lang="zh-CN" altLang="en-US" dirty="0">
                <a:solidFill>
                  <a:schemeClr val="bg1"/>
                </a:solidFill>
              </a:rPr>
              <a:t>声明写法 </a:t>
            </a:r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slice 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数组赋值 </a:t>
            </a:r>
            <a:r>
              <a:rPr kumimoji="1" lang="en-US" altLang="zh-CN" dirty="0">
                <a:solidFill>
                  <a:schemeClr val="bg1"/>
                </a:solidFill>
              </a:rPr>
              <a:t>balance = [10]{1,2,3,4,5}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切片赋值</a:t>
            </a:r>
            <a:r>
              <a:rPr kumimoji="1" lang="en-US" altLang="zh-CN" dirty="0">
                <a:solidFill>
                  <a:schemeClr val="bg1"/>
                </a:solidFill>
              </a:rPr>
              <a:t> slice = 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r>
              <a:rPr kumimoji="1" lang="en-US" altLang="zh-CN" dirty="0">
                <a:solidFill>
                  <a:schemeClr val="bg1"/>
                </a:solidFill>
              </a:rPr>
              <a:t>{1,2,3}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判断长度函数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len</a:t>
            </a:r>
            <a:r>
              <a:rPr kumimoji="1" lang="en-US" altLang="zh-CN" dirty="0">
                <a:solidFill>
                  <a:schemeClr val="bg1"/>
                </a:solidFill>
              </a:rPr>
              <a:t>(slice)  </a:t>
            </a:r>
            <a:r>
              <a:rPr kumimoji="1" lang="zh-CN" altLang="en-US" dirty="0">
                <a:solidFill>
                  <a:schemeClr val="bg1"/>
                </a:solidFill>
              </a:rPr>
              <a:t>输出 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追加元素函数 </a:t>
            </a:r>
            <a:r>
              <a:rPr kumimoji="1" lang="en-US" altLang="zh-CN" dirty="0">
                <a:solidFill>
                  <a:schemeClr val="bg1"/>
                </a:solidFill>
              </a:rPr>
              <a:t>append(slice,4) or append(slice,[]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r>
              <a:rPr kumimoji="1" lang="en-US" altLang="zh-CN" dirty="0">
                <a:solidFill>
                  <a:schemeClr val="bg1"/>
                </a:solidFill>
              </a:rPr>
              <a:t>{4,5,6}...)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2"/>
              </a:rPr>
              <a:t>http://www.runoob.com/go/go-slice.html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文章地址</a:t>
            </a:r>
            <a:r>
              <a:rPr kumimoji="1" lang="en-US" altLang="zh-CN" dirty="0">
                <a:solidFill>
                  <a:schemeClr val="bg1"/>
                </a:solidFill>
              </a:rPr>
              <a:t>:https://</a:t>
            </a:r>
            <a:r>
              <a:rPr kumimoji="1" lang="en-US" altLang="zh-CN" dirty="0" err="1">
                <a:solidFill>
                  <a:schemeClr val="bg1"/>
                </a:solidFill>
              </a:rPr>
              <a:t>studygolang.com</a:t>
            </a:r>
            <a:r>
              <a:rPr kumimoji="1" lang="en-US" altLang="zh-CN" dirty="0">
                <a:solidFill>
                  <a:schemeClr val="bg1"/>
                </a:solidFill>
              </a:rPr>
              <a:t>/articles/6557</a:t>
            </a: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3ECBB-4B66-6344-9B35-BF35847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1AA5D-09AC-844D-A17D-EA035767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18" y="1837981"/>
            <a:ext cx="10515600" cy="4711099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声明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userData</a:t>
            </a:r>
            <a:r>
              <a:rPr kumimoji="1" lang="en-US" altLang="zh-CN" dirty="0">
                <a:solidFill>
                  <a:schemeClr val="bg1"/>
                </a:solidFill>
              </a:rPr>
              <a:t>  map[string]string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赋值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删除某个键 </a:t>
            </a:r>
            <a:r>
              <a:rPr kumimoji="1" lang="en-US" altLang="zh-CN" dirty="0">
                <a:solidFill>
                  <a:schemeClr val="bg1"/>
                </a:solidFill>
              </a:rPr>
              <a:t> delete(</a:t>
            </a:r>
            <a:r>
              <a:rPr kumimoji="1" lang="en-US" altLang="zh-CN" dirty="0" err="1">
                <a:solidFill>
                  <a:schemeClr val="bg1"/>
                </a:solidFill>
              </a:rPr>
              <a:t>userData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lang="en" altLang="zh-CN" dirty="0">
                <a:solidFill>
                  <a:schemeClr val="bg1"/>
                </a:solidFill>
              </a:rPr>
              <a:t> "name"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如果想像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一样的数组，大体可代替方案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A66F4-79E8-F04B-A835-02FA9B7C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37" y="2336456"/>
            <a:ext cx="4014744" cy="963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0E27AF-5EFA-9047-9C0C-DEFC1D04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37" y="4417037"/>
            <a:ext cx="4694709" cy="2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0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63818-4C33-7942-B7C3-C60C2BFC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Interface{}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02FC0-CC30-B54D-8C27-DC972D035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48"/>
            <a:ext cx="10515600" cy="505709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接口、存放变量、方法集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可以存放多种类型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“可以处理任何未知数据类型”的能力、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实现多态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0352B-1911-5846-B24A-EACAE00F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449663"/>
            <a:ext cx="5918200" cy="1676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390A67-A46B-A743-A87C-B4835BE6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0" y="3039762"/>
            <a:ext cx="4889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0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1BEE3-9A43-F341-A990-FAC4C12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一、整体介绍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5EE13-AA8B-A54B-B01A-83BE9489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语言介绍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语言特性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可以开发什么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为什么用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03523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56063-3EBD-1247-AD71-639A51A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76C7C-9C7A-DB47-964E-B0E74A04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LENGTH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 = 10 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WIDTH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 = 5 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a, b, c = 1, false, "</a:t>
            </a:r>
            <a:r>
              <a:rPr lang="en" altLang="zh-CN" dirty="0" err="1">
                <a:solidFill>
                  <a:schemeClr val="bg1"/>
                </a:solidFill>
              </a:rPr>
              <a:t>str</a:t>
            </a:r>
            <a:r>
              <a:rPr lang="en" altLang="zh-CN" dirty="0">
                <a:solidFill>
                  <a:schemeClr val="bg1"/>
                </a:solidFill>
              </a:rPr>
              <a:t>" //</a:t>
            </a:r>
            <a:r>
              <a:rPr lang="zh-CN" altLang="en-US" dirty="0">
                <a:solidFill>
                  <a:schemeClr val="bg1"/>
                </a:solidFill>
              </a:rPr>
              <a:t>多重赋值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http://www.runoob.com/go/go-constants.html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9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98DD-593D-D146-BD95-C20A878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71C4B-6BF5-A14F-931F-810FF20E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算术运算符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r>
              <a:rPr kumimoji="1" lang="en-US" altLang="zh-CN" dirty="0">
                <a:solidFill>
                  <a:schemeClr val="bg1"/>
                </a:solidFill>
              </a:rPr>
              <a:t> + - * / % ++ --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关系运算符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</a:t>
            </a:r>
            <a:r>
              <a:rPr kumimoji="1" lang="en-US" altLang="zh-CN" dirty="0">
                <a:solidFill>
                  <a:schemeClr val="bg1"/>
                </a:solidFill>
              </a:rPr>
              <a:t> ==  !=  &gt;  &lt;  &gt;=  &lt;=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逻辑运算符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r>
              <a:rPr kumimoji="1" lang="en-US" altLang="zh-CN" dirty="0">
                <a:solidFill>
                  <a:schemeClr val="bg1"/>
                </a:solidFill>
              </a:rPr>
              <a:t>&amp;&amp; || !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位运算符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</a:t>
            </a:r>
            <a:r>
              <a:rPr kumimoji="1" lang="en-US" altLang="zh-CN" dirty="0">
                <a:solidFill>
                  <a:schemeClr val="bg1"/>
                </a:solidFill>
              </a:rPr>
              <a:t> &amp; | ^  &lt;&lt; &gt;&gt;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赋值运算符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其他运算符</a:t>
            </a:r>
            <a:r>
              <a:rPr kumimoji="1" lang="en-US" altLang="zh-CN" dirty="0">
                <a:solidFill>
                  <a:schemeClr val="bg1"/>
                </a:solidFill>
              </a:rPr>
              <a:t>: &amp;</a:t>
            </a:r>
            <a:r>
              <a:rPr kumimoji="1" lang="zh-CN" altLang="en-US" dirty="0">
                <a:solidFill>
                  <a:schemeClr val="bg1"/>
                </a:solidFill>
              </a:rPr>
              <a:t>返回变量存储地址</a:t>
            </a:r>
            <a:r>
              <a:rPr kumimoji="1" lang="en-US" altLang="zh-CN" dirty="0">
                <a:solidFill>
                  <a:schemeClr val="bg1"/>
                </a:solidFill>
              </a:rPr>
              <a:t> *</a:t>
            </a:r>
            <a:r>
              <a:rPr kumimoji="1" lang="zh-CN" altLang="en-US" dirty="0">
                <a:solidFill>
                  <a:schemeClr val="bg1"/>
                </a:solidFill>
              </a:rPr>
              <a:t>指针变量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2"/>
              </a:rPr>
              <a:t>http://www.runoob.com/go/go-operators.html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4CEE3E-303A-0140-958D-CBF94389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20281" cy="28457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21B34C-9AA6-D142-91CF-ADAEB53C9E9C}"/>
              </a:ext>
            </a:extLst>
          </p:cNvPr>
          <p:cNvSpPr txBox="1"/>
          <p:nvPr/>
        </p:nvSpPr>
        <p:spPr>
          <a:xfrm>
            <a:off x="197710" y="2845720"/>
            <a:ext cx="594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chemeClr val="bg1"/>
                </a:solidFill>
              </a:rPr>
              <a:t>slice :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实际上相当于对其依附的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的引用，它不存储数据，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只是对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进行描述。因此，修改 </a:t>
            </a:r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中的元素，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改变会体现在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上，当然也会体现在该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所有 </a:t>
            </a:r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上。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可以使用 </a:t>
            </a:r>
            <a:r>
              <a:rPr lang="en" altLang="zh-CN" dirty="0">
                <a:solidFill>
                  <a:schemeClr val="bg1"/>
                </a:solidFill>
              </a:rPr>
              <a:t>make([]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来创建并初始化 </a:t>
            </a:r>
            <a:r>
              <a:rPr lang="en" altLang="zh-CN" dirty="0">
                <a:solidFill>
                  <a:schemeClr val="bg1"/>
                </a:solidFill>
              </a:rPr>
              <a:t>map </a:t>
            </a:r>
            <a:r>
              <a:rPr lang="zh-CN" altLang="en" dirty="0">
                <a:solidFill>
                  <a:schemeClr val="bg1"/>
                </a:solidFill>
              </a:rPr>
              <a:t>。</a:t>
            </a:r>
          </a:p>
          <a:p>
            <a:endParaRPr lang="en" altLang="zh-CN" b="1" dirty="0">
              <a:solidFill>
                <a:schemeClr val="bg1"/>
              </a:solidFill>
            </a:endParaRPr>
          </a:p>
          <a:p>
            <a:endParaRPr lang="en" altLang="zh-CN" b="1" dirty="0">
              <a:solidFill>
                <a:schemeClr val="bg1"/>
              </a:solidFill>
            </a:endParaRPr>
          </a:p>
          <a:p>
            <a:r>
              <a:rPr lang="en" altLang="zh-CN" b="1" dirty="0">
                <a:solidFill>
                  <a:schemeClr val="bg1"/>
                </a:solidFill>
              </a:rPr>
              <a:t>map :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" altLang="zh-CN" dirty="0">
                <a:solidFill>
                  <a:schemeClr val="bg1"/>
                </a:solidFill>
              </a:rPr>
              <a:t>make(map[string]string) </a:t>
            </a:r>
            <a:r>
              <a:rPr lang="zh-CN" altLang="en-US" dirty="0">
                <a:solidFill>
                  <a:schemeClr val="bg1"/>
                </a:solidFill>
              </a:rPr>
              <a:t>返回的本身是个引用，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可以直接用来操作：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4D967-CE33-244B-B71F-6CF1AB76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00" y="2938849"/>
            <a:ext cx="5001000" cy="39191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F61271-0341-B44D-9CD4-B0B65219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59" y="81663"/>
            <a:ext cx="4542481" cy="27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ED28-128A-BB4E-8397-702DB781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流程控制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AC69E-3E32-4E42-9588-508EA4F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…else</a:t>
            </a:r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Switch</a:t>
            </a:r>
            <a:r>
              <a:rPr kumimoji="1" lang="zh-CN" altLang="en-US" dirty="0">
                <a:solidFill>
                  <a:schemeClr val="bg1"/>
                </a:solidFill>
              </a:rPr>
              <a:t> 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循环（计次、遍历、无限）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http://www.runoob.com/go/go-decision-making.html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6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8D0A-14FC-EE42-AA50-D5515D50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06029-C98F-054E-87B4-0BE4EA13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882973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7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15C40-D3E8-1949-BAD0-F3F6EF6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DA140-2789-FA47-AE00-5AF1CC89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1505"/>
            <a:ext cx="4252784" cy="50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1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173C-5071-524B-8B82-D8E2A317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2E72D-052C-1048-9791-E1DEE4AF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7899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func</a:t>
            </a:r>
            <a:r>
              <a:rPr kumimoji="1" lang="zh-CN" altLang="en-US" dirty="0">
                <a:solidFill>
                  <a:schemeClr val="bg1"/>
                </a:solidFill>
              </a:rPr>
              <a:t>定义函数 例如 </a:t>
            </a:r>
            <a:r>
              <a:rPr kumimoji="1" lang="en-US" altLang="zh-CN" dirty="0" err="1">
                <a:solidFill>
                  <a:schemeClr val="bg1"/>
                </a:solidFill>
              </a:rPr>
              <a:t>func</a:t>
            </a:r>
            <a:r>
              <a:rPr kumimoji="1" lang="en-US" altLang="zh-CN" dirty="0">
                <a:solidFill>
                  <a:schemeClr val="bg1"/>
                </a:solidFill>
              </a:rPr>
              <a:t> test() {}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函数名首字母大写 就是公开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函数名首字母小写 就是私有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8390FB-FAEC-204E-8289-A3778825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984" y="3035814"/>
            <a:ext cx="6494162" cy="36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E322B-9C17-364B-9B38-DCAAB25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r>
              <a:rPr kumimoji="1" lang="zh-CN" altLang="en-US" dirty="0">
                <a:solidFill>
                  <a:schemeClr val="bg1"/>
                </a:solidFill>
              </a:rPr>
              <a:t>并发协程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65C9-CE1F-FE48-84CC-4585DD7A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关键字 </a:t>
            </a:r>
            <a:r>
              <a:rPr kumimoji="1" lang="en-US" altLang="zh-CN" dirty="0">
                <a:solidFill>
                  <a:schemeClr val="bg1"/>
                </a:solidFill>
              </a:rPr>
              <a:t>go </a:t>
            </a:r>
            <a:r>
              <a:rPr kumimoji="1" lang="zh-CN" altLang="en-US" dirty="0">
                <a:solidFill>
                  <a:schemeClr val="bg1"/>
                </a:solidFill>
              </a:rPr>
              <a:t>函数名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goroutine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Channel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并发思想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 get </a:t>
            </a:r>
            <a:r>
              <a:rPr kumimoji="1" lang="en-US" altLang="zh-CN" dirty="0" err="1">
                <a:solidFill>
                  <a:schemeClr val="bg1"/>
                </a:solidFill>
              </a:rPr>
              <a:t>github.com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en-US" altLang="zh-CN" dirty="0" err="1">
                <a:solidFill>
                  <a:schemeClr val="bg1"/>
                </a:solidFill>
              </a:rPr>
              <a:t>melonws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en-US" altLang="zh-CN" dirty="0" err="1">
                <a:solidFill>
                  <a:schemeClr val="bg1"/>
                </a:solidFill>
              </a:rPr>
              <a:t>goweb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91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DD3C2-FB21-A441-8C83-786AB80A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四、面向对象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A8B8F-7B0C-DE40-B73E-BE151E5B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1.struct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实例化方法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继承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重写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5.</a:t>
            </a:r>
            <a:r>
              <a:rPr kumimoji="1" lang="zh-CN" altLang="en-US" dirty="0">
                <a:solidFill>
                  <a:schemeClr val="bg1"/>
                </a:solidFill>
              </a:rPr>
              <a:t>多态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29D9-6D44-5549-B1A7-161F1E72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1.Go</a:t>
            </a:r>
            <a:r>
              <a:rPr kumimoji="1" lang="zh-CN" altLang="en-US" dirty="0">
                <a:solidFill>
                  <a:schemeClr val="bg1"/>
                </a:solidFill>
              </a:rPr>
              <a:t>语言介绍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396E9-4A24-AF4F-9F28-235EAF50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语言是</a:t>
            </a:r>
            <a:r>
              <a:rPr lang="zh-CN" altLang="en-US" dirty="0">
                <a:solidFill>
                  <a:schemeClr val="bg1"/>
                </a:solidFill>
                <a:hlinkClick r:id="rId2"/>
              </a:rPr>
              <a:t>谷歌</a:t>
            </a:r>
            <a:r>
              <a:rPr lang="en-US" altLang="zh-CN" dirty="0">
                <a:solidFill>
                  <a:schemeClr val="bg1"/>
                </a:solidFill>
              </a:rPr>
              <a:t>2009</a:t>
            </a:r>
            <a:r>
              <a:rPr lang="zh-CN" altLang="en-US" dirty="0">
                <a:solidFill>
                  <a:schemeClr val="bg1"/>
                </a:solidFill>
              </a:rPr>
              <a:t>发布的第二款开源编程语言。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语言专门针对</a:t>
            </a:r>
            <a:r>
              <a:rPr lang="zh-CN" altLang="en-US" dirty="0">
                <a:solidFill>
                  <a:schemeClr val="bg1"/>
                </a:solidFill>
                <a:hlinkClick r:id="rId3"/>
              </a:rPr>
              <a:t>多处理器系统</a:t>
            </a:r>
            <a:r>
              <a:rPr lang="zh-CN" altLang="en-US" dirty="0">
                <a:solidFill>
                  <a:schemeClr val="bg1"/>
                </a:solidFill>
              </a:rPr>
              <a:t>应用程序的编程进行了优化，使用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编译的程序可以媲美</a:t>
            </a:r>
            <a:r>
              <a:rPr lang="en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代码的速度，而且更加安全、支持并行进程。</a:t>
            </a: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chemeClr val="bg1"/>
                </a:solidFill>
              </a:rPr>
              <a:t>百度百科</a:t>
            </a:r>
            <a:r>
              <a:rPr kumimoji="1" lang="en-US" altLang="zh-CN" dirty="0">
                <a:solidFill>
                  <a:schemeClr val="bg1"/>
                </a:solidFill>
              </a:rPr>
              <a:t>: https://</a:t>
            </a:r>
            <a:r>
              <a:rPr kumimoji="1" lang="en-US" altLang="zh-CN" dirty="0" err="1">
                <a:solidFill>
                  <a:schemeClr val="bg1"/>
                </a:solidFill>
              </a:rPr>
              <a:t>baike.baidu.com</a:t>
            </a:r>
            <a:r>
              <a:rPr kumimoji="1" lang="en-US" altLang="zh-CN" dirty="0">
                <a:solidFill>
                  <a:schemeClr val="bg1"/>
                </a:solidFill>
              </a:rPr>
              <a:t>/item/Go%E8%AF%AD%E8%A8%80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8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86967-8E8F-0A45-AA9C-2425207E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2.Go</a:t>
            </a:r>
            <a:r>
              <a:rPr kumimoji="1" lang="zh-CN" altLang="en-US" dirty="0">
                <a:solidFill>
                  <a:schemeClr val="bg1"/>
                </a:solidFill>
              </a:rPr>
              <a:t>语言特性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2A647-26B5-CD45-9A54-0FFA7A9A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简洁 快速 安全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并行 有趣 开源，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内存管理，数组安全，编译迅速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</a:t>
            </a:r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zh-CN" altLang="en-US" dirty="0">
                <a:solidFill>
                  <a:schemeClr val="bg1"/>
                </a:solidFill>
              </a:rPr>
              <a:t>大优势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大劣势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http://developer.51cto.com/art/201710/555200.htm</a:t>
            </a:r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</a:rPr>
              <a:t>Go</a:t>
            </a:r>
            <a:r>
              <a:rPr kumimoji="1" lang="zh-CN" altLang="en" dirty="0">
                <a:solidFill>
                  <a:schemeClr val="bg1"/>
                </a:solidFill>
              </a:rPr>
              <a:t>语言</a:t>
            </a:r>
            <a:r>
              <a:rPr kumimoji="1" lang="zh-CN" altLang="en-US" dirty="0">
                <a:solidFill>
                  <a:schemeClr val="bg1"/>
                </a:solidFill>
              </a:rPr>
              <a:t>最主要的特性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  <a:hlinkClick r:id="rId3"/>
              </a:rPr>
              <a:t>https://blog.csdn.net/nick_666/article/details/79182138</a:t>
            </a:r>
            <a:endParaRPr kumimoji="1" lang="en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0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EDBA-0031-4A4A-B1EF-E97E0D25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3.Go</a:t>
            </a:r>
            <a:r>
              <a:rPr kumimoji="1" lang="zh-CN" altLang="en-US" dirty="0">
                <a:solidFill>
                  <a:schemeClr val="bg1"/>
                </a:solidFill>
              </a:rPr>
              <a:t>可以用来开发什么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0353E-0252-4547-B79B-330CC9A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作为服务器编程语言，很适合处理日志、数据打包、虚拟机处理、文件系统、分布式系统、数据库代理等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网络编程方面，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语言广泛应用于</a:t>
            </a:r>
            <a:r>
              <a:rPr lang="en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应用、</a:t>
            </a:r>
            <a:r>
              <a:rPr lang="en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应用、下载应用等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c.</a:t>
            </a:r>
            <a:r>
              <a:rPr lang="zh-CN" altLang="en-US" dirty="0">
                <a:solidFill>
                  <a:schemeClr val="bg1"/>
                </a:solidFill>
              </a:rPr>
              <a:t>除此之外，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语言还可用于内存数据库和云平台领域，目前国外很多云平台都是采用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开发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7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8126-1AE0-7444-B0CA-2D3AE8DE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4" y="827903"/>
            <a:ext cx="10515600" cy="5064855"/>
          </a:xfrm>
        </p:spPr>
        <p:txBody>
          <a:bodyPr>
            <a:normAutofit fontScale="77500" lnSpcReduction="20000"/>
          </a:bodyPr>
          <a:lstStyle/>
          <a:p>
            <a:r>
              <a:rPr lang="en" altLang="zh-CN" b="1" dirty="0">
                <a:solidFill>
                  <a:schemeClr val="bg1"/>
                </a:solidFill>
              </a:rPr>
              <a:t>Go</a:t>
            </a:r>
            <a:r>
              <a:rPr lang="zh-CN" altLang="en-US" b="1" dirty="0">
                <a:solidFill>
                  <a:schemeClr val="bg1"/>
                </a:solidFill>
              </a:rPr>
              <a:t>语言成功案例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Nsq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Nsq</a:t>
            </a:r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是由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语言开发的高性能、高可用消息队列系统，性能非常高，每天能处理数十亿条的消息；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Docker:</a:t>
            </a:r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" altLang="zh-CN" dirty="0" err="1">
                <a:solidFill>
                  <a:schemeClr val="bg1"/>
                </a:solidFill>
              </a:rPr>
              <a:t>lxc</a:t>
            </a:r>
            <a:r>
              <a:rPr lang="zh-CN" altLang="en-US" dirty="0">
                <a:solidFill>
                  <a:schemeClr val="bg1"/>
                </a:solidFill>
              </a:rPr>
              <a:t>的一个虚拟打包工具，能够实现</a:t>
            </a:r>
            <a:r>
              <a:rPr lang="en" altLang="zh-CN" dirty="0">
                <a:solidFill>
                  <a:schemeClr val="bg1"/>
                </a:solidFill>
              </a:rPr>
              <a:t>PAAS</a:t>
            </a:r>
            <a:r>
              <a:rPr lang="zh-CN" altLang="en-US" dirty="0">
                <a:solidFill>
                  <a:schemeClr val="bg1"/>
                </a:solidFill>
              </a:rPr>
              <a:t>平台的组建。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Packer:</a:t>
            </a:r>
            <a:r>
              <a:rPr lang="zh-CN" altLang="en-US" dirty="0">
                <a:solidFill>
                  <a:schemeClr val="bg1"/>
                </a:solidFill>
              </a:rPr>
              <a:t>用来生成不同平台的镜像文件，例如</a:t>
            </a:r>
            <a:r>
              <a:rPr lang="en" altLang="zh-CN" dirty="0">
                <a:solidFill>
                  <a:schemeClr val="bg1"/>
                </a:solidFill>
              </a:rPr>
              <a:t>VM</a:t>
            </a:r>
            <a:r>
              <a:rPr lang="zh-CN" altLang="en" dirty="0">
                <a:solidFill>
                  <a:schemeClr val="bg1"/>
                </a:solidFill>
              </a:rPr>
              <a:t>、</a:t>
            </a:r>
            <a:r>
              <a:rPr lang="en" altLang="zh-CN" dirty="0" err="1">
                <a:solidFill>
                  <a:schemeClr val="bg1"/>
                </a:solidFill>
              </a:rPr>
              <a:t>vbox</a:t>
            </a:r>
            <a:r>
              <a:rPr lang="zh-CN" altLang="en" dirty="0">
                <a:solidFill>
                  <a:schemeClr val="bg1"/>
                </a:solidFill>
              </a:rPr>
              <a:t>、</a:t>
            </a:r>
            <a:r>
              <a:rPr lang="en" altLang="zh-CN" dirty="0">
                <a:solidFill>
                  <a:schemeClr val="bg1"/>
                </a:solidFill>
              </a:rPr>
              <a:t>AWS</a:t>
            </a:r>
            <a:r>
              <a:rPr lang="zh-CN" altLang="en-US" dirty="0">
                <a:solidFill>
                  <a:schemeClr val="bg1"/>
                </a:solidFill>
              </a:rPr>
              <a:t>等，作者是</a:t>
            </a:r>
            <a:r>
              <a:rPr lang="en" altLang="zh-CN" dirty="0">
                <a:solidFill>
                  <a:schemeClr val="bg1"/>
                </a:solidFill>
              </a:rPr>
              <a:t>vagrant</a:t>
            </a:r>
            <a:r>
              <a:rPr lang="zh-CN" altLang="en-US" dirty="0">
                <a:solidFill>
                  <a:schemeClr val="bg1"/>
                </a:solidFill>
              </a:rPr>
              <a:t>的作者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Skynet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分布式调度框架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Doozer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分布式同步工具，类似</a:t>
            </a:r>
            <a:r>
              <a:rPr lang="en" altLang="zh-CN" dirty="0" err="1">
                <a:solidFill>
                  <a:schemeClr val="bg1"/>
                </a:solidFill>
              </a:rPr>
              <a:t>ZooKeeper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Heka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mazila</a:t>
            </a:r>
            <a:r>
              <a:rPr lang="zh-CN" altLang="en-US" dirty="0">
                <a:solidFill>
                  <a:schemeClr val="bg1"/>
                </a:solidFill>
              </a:rPr>
              <a:t>开源的日志处理系统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Cbfs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couchbase</a:t>
            </a:r>
            <a:r>
              <a:rPr lang="zh-CN" altLang="en-US" dirty="0">
                <a:solidFill>
                  <a:schemeClr val="bg1"/>
                </a:solidFill>
              </a:rPr>
              <a:t>开源的分布式文件系统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Tsuru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开源的</a:t>
            </a:r>
            <a:r>
              <a:rPr lang="en" altLang="zh-CN" dirty="0">
                <a:solidFill>
                  <a:schemeClr val="bg1"/>
                </a:solidFill>
              </a:rPr>
              <a:t>PAAS</a:t>
            </a:r>
            <a:r>
              <a:rPr lang="zh-CN" altLang="en-US" dirty="0">
                <a:solidFill>
                  <a:schemeClr val="bg1"/>
                </a:solidFill>
              </a:rPr>
              <a:t>平台，和</a:t>
            </a:r>
            <a:r>
              <a:rPr lang="en" altLang="zh-CN" dirty="0">
                <a:solidFill>
                  <a:schemeClr val="bg1"/>
                </a:solidFill>
              </a:rPr>
              <a:t>SAE</a:t>
            </a:r>
            <a:r>
              <a:rPr lang="zh-CN" altLang="en-US" dirty="0">
                <a:solidFill>
                  <a:schemeClr val="bg1"/>
                </a:solidFill>
              </a:rPr>
              <a:t>实现的功能一模一样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Groupcache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memcahe</a:t>
            </a:r>
            <a:r>
              <a:rPr lang="zh-CN" altLang="en-US" dirty="0">
                <a:solidFill>
                  <a:schemeClr val="bg1"/>
                </a:solidFill>
              </a:rPr>
              <a:t>作者写的用于</a:t>
            </a:r>
            <a:r>
              <a:rPr lang="en" altLang="zh-CN" dirty="0">
                <a:solidFill>
                  <a:schemeClr val="bg1"/>
                </a:solidFill>
              </a:rPr>
              <a:t>Google</a:t>
            </a:r>
            <a:r>
              <a:rPr lang="zh-CN" altLang="en-US" dirty="0">
                <a:solidFill>
                  <a:schemeClr val="bg1"/>
                </a:solidFill>
              </a:rPr>
              <a:t>下载系统的缓存系统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God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类似</a:t>
            </a:r>
            <a:r>
              <a:rPr lang="en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的缓存系统，但是支持分布式和扩展性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Gor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网络流量抓包和重放工具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8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C0A8-F964-7648-84F8-60A9BA24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为什么要用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8952DC-CF35-6A41-BB98-74F69032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结合业务做取舍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各有各的优势、不要一概而论</a:t>
            </a:r>
          </a:p>
        </p:txBody>
      </p:sp>
    </p:spTree>
    <p:extLst>
      <p:ext uri="{BB962C8B-B14F-4D97-AF65-F5344CB8AC3E}">
        <p14:creationId xmlns:p14="http://schemas.microsoft.com/office/powerpoint/2010/main" val="211087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77463F-30BD-9141-9476-56B11CCA0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136" y="0"/>
            <a:ext cx="713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DCF33-8C68-754C-A3F8-261DC62C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二、使用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写程序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D7B64-8101-7E4B-83CC-2AF04BA8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环境搭建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安装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编写代码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185742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1171</Words>
  <Application>Microsoft Macintosh PowerPoint</Application>
  <PresentationFormat>宽屏</PresentationFormat>
  <Paragraphs>175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一起学习Go</vt:lpstr>
      <vt:lpstr>一、整体介绍</vt:lpstr>
      <vt:lpstr>1.Go语言介绍</vt:lpstr>
      <vt:lpstr>2.Go语言特性</vt:lpstr>
      <vt:lpstr>3.Go可以用来开发什么</vt:lpstr>
      <vt:lpstr>PowerPoint 演示文稿</vt:lpstr>
      <vt:lpstr>4.为什么要用Go</vt:lpstr>
      <vt:lpstr>PowerPoint 演示文稿</vt:lpstr>
      <vt:lpstr>二、使用Go写程序</vt:lpstr>
      <vt:lpstr>1.环境搭建</vt:lpstr>
      <vt:lpstr>2.安装IDE</vt:lpstr>
      <vt:lpstr>3.编写代码</vt:lpstr>
      <vt:lpstr>4运行</vt:lpstr>
      <vt:lpstr>三、基础概念</vt:lpstr>
      <vt:lpstr>1.数据类型</vt:lpstr>
      <vt:lpstr>变量的声明</vt:lpstr>
      <vt:lpstr>Slice</vt:lpstr>
      <vt:lpstr>Map</vt:lpstr>
      <vt:lpstr>Interface{}</vt:lpstr>
      <vt:lpstr>常量</vt:lpstr>
      <vt:lpstr>2.运算符</vt:lpstr>
      <vt:lpstr>PowerPoint 演示文稿</vt:lpstr>
      <vt:lpstr>3.流程控制</vt:lpstr>
      <vt:lpstr>If的使用</vt:lpstr>
      <vt:lpstr>For的使用</vt:lpstr>
      <vt:lpstr>4.函数</vt:lpstr>
      <vt:lpstr>5并发协程</vt:lpstr>
      <vt:lpstr>四、面向对象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一起学习Go</dc:title>
  <dc:creator>aimei18</dc:creator>
  <cp:lastModifiedBy>aimei18</cp:lastModifiedBy>
  <cp:revision>21</cp:revision>
  <dcterms:created xsi:type="dcterms:W3CDTF">2018-06-15T02:27:47Z</dcterms:created>
  <dcterms:modified xsi:type="dcterms:W3CDTF">2018-06-27T12:32:00Z</dcterms:modified>
</cp:coreProperties>
</file>