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7" r:id="rId3"/>
    <p:sldId id="270" r:id="rId4"/>
    <p:sldId id="258" r:id="rId5"/>
    <p:sldId id="275" r:id="rId6"/>
    <p:sldId id="261" r:id="rId7"/>
    <p:sldId id="264" r:id="rId8"/>
    <p:sldId id="271" r:id="rId9"/>
    <p:sldId id="272" r:id="rId10"/>
    <p:sldId id="273" r:id="rId11"/>
    <p:sldId id="274" r:id="rId12"/>
    <p:sldId id="259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</a:defRPr>
            </a:pPr>
            <a:r>
              <a:rPr lang="en-US" dirty="0">
                <a:latin typeface="Arial Rounded MT Bold" panose="020F0704030504030204" pitchFamily="34" charset="0"/>
              </a:rPr>
              <a:t>Sprint</a:t>
            </a:r>
            <a:r>
              <a:rPr lang="en-US" baseline="0" dirty="0">
                <a:latin typeface="Arial Rounded MT Bold" panose="020F0704030504030204" pitchFamily="34" charset="0"/>
              </a:rPr>
              <a:t> 2</a:t>
            </a:r>
            <a:endParaRPr lang="en-US" dirty="0">
              <a:latin typeface="Arial Rounded MT Bold" panose="020F0704030504030204" pitchFamily="34" charset="0"/>
            </a:endParaRPr>
          </a:p>
        </c:rich>
      </c:tx>
      <c:layout>
        <c:manualLayout>
          <c:xMode val="edge"/>
          <c:yMode val="edge"/>
          <c:x val="0.43614412781735623"/>
          <c:y val="1.7543859649122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790-4B79-B52D-A2BB85A2479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F790-4B79-B52D-A2BB85A2479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790-4B79-B52D-A2BB85A2479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F790-4B79-B52D-A2BB85A2479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790-4B79-B52D-A2BB85A2479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Arial Rounded MT Bold" panose="020F0704030504030204" pitchFamily="34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F790-4B79-B52D-A2BB85A2479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Arial Rounded MT Bold" panose="020F0704030504030204" pitchFamily="34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F790-4B79-B52D-A2BB85A2479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Arial Rounded MT Bold" panose="020F0704030504030204" pitchFamily="34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F790-4B79-B52D-A2BB85A24794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Arial Rounded MT Bold" panose="020F0704030504030204" pitchFamily="34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F790-4B79-B52D-A2BB85A24794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Arial Rounded MT Bold" panose="020F0704030504030204" pitchFamily="34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F790-4B79-B52D-A2BB85A247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accent1"/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Planilha1!$A$2:$A$6</c:f>
              <c:strCache>
                <c:ptCount val="5"/>
                <c:pt idx="0">
                  <c:v>Hallef Bruno</c:v>
                </c:pt>
                <c:pt idx="1">
                  <c:v>Helder Tosta</c:v>
                </c:pt>
                <c:pt idx="2">
                  <c:v>Paulo Melo</c:v>
                </c:pt>
                <c:pt idx="3">
                  <c:v>Renato Silva</c:v>
                </c:pt>
                <c:pt idx="4">
                  <c:v>Vicente Silva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21.7</c:v>
                </c:pt>
                <c:pt idx="1">
                  <c:v>8.6999999999999993</c:v>
                </c:pt>
                <c:pt idx="2">
                  <c:v>30.4</c:v>
                </c:pt>
                <c:pt idx="3">
                  <c:v>13</c:v>
                </c:pt>
                <c:pt idx="4">
                  <c:v>21.7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0-4B79-B52D-A2BB85A24794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>
        <a:solidFill>
          <a:schemeClr val="tx2">
            <a:lumMod val="85000"/>
            <a:lumOff val="15000"/>
          </a:schemeClr>
        </a:solidFill>
      </dgm:spPr>
      <dgm:t>
        <a:bodyPr/>
        <a:lstStyle/>
        <a:p>
          <a:pPr algn="l" defTabSz="914400">
            <a:buNone/>
          </a:pPr>
          <a:r>
            <a:rPr lang="en-US" sz="1800" b="0" i="0" dirty="0">
              <a:latin typeface="Arial Rounded MT Bold" panose="020F0704030504030204" pitchFamily="34" charset="0"/>
              <a:ea typeface="+mn-ea"/>
              <a:cs typeface="+mn-cs"/>
            </a:rPr>
            <a:t>ESCOPO</a:t>
          </a: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pPr algn="l" defTabSz="914400">
            <a:buNone/>
          </a:pPr>
          <a:r>
            <a:rPr lang="pt-BR" sz="1800" b="0" i="0" dirty="0">
              <a:latin typeface="Arial Rounded MT Bold" panose="020F0704030504030204" pitchFamily="34" charset="0"/>
            </a:rPr>
            <a:t>ANÁLISE</a:t>
          </a:r>
          <a:r>
            <a:rPr lang="pt-BR" sz="1800" b="0" i="0" dirty="0"/>
            <a:t> </a:t>
          </a:r>
          <a:endParaRPr lang="en-US" sz="1800" b="0" i="0" dirty="0">
            <a:latin typeface="Book Antiqua"/>
            <a:ea typeface="+mn-ea"/>
            <a:cs typeface="+mn-cs"/>
          </a:endParaRP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pPr algn="l" defTabSz="914400">
            <a:buNone/>
          </a:pPr>
          <a:r>
            <a:rPr lang="pt-BR" sz="1800" b="0" i="0" dirty="0">
              <a:latin typeface="Arial Rounded MT Bold" panose="020F0704030504030204" pitchFamily="34" charset="0"/>
            </a:rPr>
            <a:t>ARQUITETURA</a:t>
          </a:r>
          <a:endParaRPr lang="en-US" sz="1800" b="0" i="0" dirty="0">
            <a:latin typeface="Arial Rounded MT Bold" panose="020F0704030504030204" pitchFamily="34" charset="0"/>
            <a:ea typeface="+mn-ea"/>
            <a:cs typeface="+mn-cs"/>
          </a:endParaRP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pPr algn="l" defTabSz="914400">
            <a:buNone/>
          </a:pPr>
          <a:r>
            <a:rPr lang="pt-BR" sz="1800" b="0" i="0" dirty="0">
              <a:latin typeface="Arial Rounded MT Bold" panose="020F0704030504030204" pitchFamily="34" charset="0"/>
              <a:ea typeface="+mn-ea"/>
              <a:cs typeface="+mn-cs"/>
            </a:rPr>
            <a:t>DESENVOLVIMENTO</a:t>
          </a:r>
          <a:r>
            <a:rPr lang="pt-BR" sz="1800" b="0" i="0" dirty="0">
              <a:latin typeface="Book Antiqua"/>
              <a:ea typeface="+mn-ea"/>
              <a:cs typeface="+mn-cs"/>
            </a:rPr>
            <a:t> </a:t>
          </a:r>
          <a:endParaRPr lang="en-US" sz="1800" b="0" i="0" dirty="0">
            <a:latin typeface="Book Antiqua"/>
            <a:ea typeface="+mn-ea"/>
            <a:cs typeface="+mn-cs"/>
          </a:endParaRP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BCA392D0-4995-4A6C-8DC4-B073FC5661CC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pPr algn="l">
            <a:buNone/>
          </a:pPr>
          <a:r>
            <a:rPr lang="pt-BR" b="0" i="0" dirty="0">
              <a:latin typeface="Arial Rounded MT Bold" panose="020F0704030504030204" pitchFamily="34" charset="0"/>
              <a:ea typeface="+mn-ea"/>
              <a:cs typeface="+mn-cs"/>
            </a:rPr>
            <a:t>TESTES</a:t>
          </a:r>
          <a:r>
            <a:rPr lang="pt-BR" b="0" i="0" dirty="0">
              <a:latin typeface="Book Antiqua"/>
              <a:ea typeface="+mn-ea"/>
              <a:cs typeface="+mn-cs"/>
            </a:rPr>
            <a:t> </a:t>
          </a:r>
          <a:endParaRPr lang="en-US" b="0" i="0" dirty="0">
            <a:latin typeface="Book Antiqua"/>
            <a:ea typeface="+mn-ea"/>
            <a:cs typeface="+mn-cs"/>
          </a:endParaRPr>
        </a:p>
      </dgm:t>
    </dgm:pt>
    <dgm:pt modelId="{9CE65D07-EB16-4984-AEB2-5CA93FE7F335}" type="parTrans" cxnId="{4A1BDE2C-524C-45E6-9C9E-D027F5539CF7}">
      <dgm:prSet/>
      <dgm:spPr/>
      <dgm:t>
        <a:bodyPr/>
        <a:lstStyle/>
        <a:p>
          <a:endParaRPr lang="pt-BR"/>
        </a:p>
      </dgm:t>
    </dgm:pt>
    <dgm:pt modelId="{3F5CAAA0-18B0-496E-A62C-694BD0A21E58}" type="sibTrans" cxnId="{4A1BDE2C-524C-45E6-9C9E-D027F5539CF7}">
      <dgm:prSet/>
      <dgm:spPr/>
      <dgm:t>
        <a:bodyPr/>
        <a:lstStyle/>
        <a:p>
          <a:endParaRPr lang="pt-BR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74432FE-EDDF-4174-83D7-E9E1A5991AB8}" type="pres">
      <dgm:prSet presAssocID="{0C6B132F-0347-46BA-86A4-3FAFB6676411}" presName="parTxOnlySpace" presStyleCnt="0"/>
      <dgm:spPr/>
    </dgm:pt>
    <dgm:pt modelId="{1FBCCB5A-DC7D-407F-838E-A224A29D011B}" type="pres">
      <dgm:prSet presAssocID="{BCA392D0-4995-4A6C-8DC4-B073FC5661C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A1BDE2C-524C-45E6-9C9E-D027F5539CF7}" srcId="{44156040-AF98-4F2C-9909-9F2439F6F588}" destId="{BCA392D0-4995-4A6C-8DC4-B073FC5661CC}" srcOrd="4" destOrd="0" parTransId="{9CE65D07-EB16-4984-AEB2-5CA93FE7F335}" sibTransId="{3F5CAAA0-18B0-496E-A62C-694BD0A21E58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1C7D5DA-53F6-403F-8FEE-A49ADE33E361}" type="presOf" srcId="{BCA392D0-4995-4A6C-8DC4-B073FC5661CC}" destId="{1FBCCB5A-DC7D-407F-838E-A224A29D011B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  <dgm:cxn modelId="{EC08EBD5-891E-4491-89BF-DD4A1AD55125}" type="presParOf" srcId="{1C61A9A2-33F2-469B-8AC4-A104A5A98D78}" destId="{F74432FE-EDDF-4174-83D7-E9E1A5991AB8}" srcOrd="7" destOrd="0" presId="urn:microsoft.com/office/officeart/2005/8/layout/chevron1"/>
    <dgm:cxn modelId="{47560828-40AD-4315-9AF3-45449BFD78AB}" type="presParOf" srcId="{1C61A9A2-33F2-469B-8AC4-A104A5A98D78}" destId="{1FBCCB5A-DC7D-407F-838E-A224A29D011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2847" y="862416"/>
          <a:ext cx="2534254" cy="1013701"/>
        </a:xfrm>
        <a:prstGeom prst="chevron">
          <a:avLst/>
        </a:prstGeom>
        <a:solidFill>
          <a:schemeClr val="tx2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Arial Rounded MT Bold" panose="020F0704030504030204" pitchFamily="34" charset="0"/>
              <a:ea typeface="+mn-ea"/>
              <a:cs typeface="+mn-cs"/>
            </a:rPr>
            <a:t>ESCOPO</a:t>
          </a:r>
        </a:p>
      </dsp:txBody>
      <dsp:txXfrm>
        <a:off x="509698" y="862416"/>
        <a:ext cx="1520553" cy="1013701"/>
      </dsp:txXfrm>
    </dsp:sp>
    <dsp:sp modelId="{919A589F-F74A-40C3-BE88-AB8730BCAB04}">
      <dsp:nvSpPr>
        <dsp:cNvPr id="0" name=""/>
        <dsp:cNvSpPr/>
      </dsp:nvSpPr>
      <dsp:spPr>
        <a:xfrm>
          <a:off x="2283676" y="862416"/>
          <a:ext cx="2534254" cy="1013701"/>
        </a:xfrm>
        <a:prstGeom prst="chevron">
          <a:avLst/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Arial Rounded MT Bold" panose="020F0704030504030204" pitchFamily="34" charset="0"/>
            </a:rPr>
            <a:t>ANÁLISE</a:t>
          </a:r>
          <a:r>
            <a:rPr lang="pt-BR" sz="1100" b="0" i="0" kern="1200" dirty="0"/>
            <a:t> </a:t>
          </a:r>
          <a:endParaRPr lang="en-US" sz="1100" b="0" i="0" kern="1200" dirty="0">
            <a:latin typeface="Book Antiqua"/>
            <a:ea typeface="+mn-ea"/>
            <a:cs typeface="+mn-cs"/>
          </a:endParaRPr>
        </a:p>
      </dsp:txBody>
      <dsp:txXfrm>
        <a:off x="2790527" y="862416"/>
        <a:ext cx="1520553" cy="1013701"/>
      </dsp:txXfrm>
    </dsp:sp>
    <dsp:sp modelId="{268F2328-4548-422B-9C65-80797E16B241}">
      <dsp:nvSpPr>
        <dsp:cNvPr id="0" name=""/>
        <dsp:cNvSpPr/>
      </dsp:nvSpPr>
      <dsp:spPr>
        <a:xfrm>
          <a:off x="4564505" y="862416"/>
          <a:ext cx="2534254" cy="1013701"/>
        </a:xfrm>
        <a:prstGeom prst="chevron">
          <a:avLst/>
        </a:prstGeom>
        <a:solidFill>
          <a:schemeClr val="tx2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Arial Rounded MT Bold" panose="020F0704030504030204" pitchFamily="34" charset="0"/>
            </a:rPr>
            <a:t>ARQUITETURA</a:t>
          </a:r>
          <a:endParaRPr lang="en-US" sz="1100" b="0" i="0" kern="1200" dirty="0">
            <a:latin typeface="Arial Rounded MT Bold" panose="020F0704030504030204" pitchFamily="34" charset="0"/>
            <a:ea typeface="+mn-ea"/>
            <a:cs typeface="+mn-cs"/>
          </a:endParaRPr>
        </a:p>
      </dsp:txBody>
      <dsp:txXfrm>
        <a:off x="5071356" y="862416"/>
        <a:ext cx="1520553" cy="1013701"/>
      </dsp:txXfrm>
    </dsp:sp>
    <dsp:sp modelId="{BDD0B0F7-A87C-4B5B-A4C3-4E4BE6EB0FE4}">
      <dsp:nvSpPr>
        <dsp:cNvPr id="0" name=""/>
        <dsp:cNvSpPr/>
      </dsp:nvSpPr>
      <dsp:spPr>
        <a:xfrm>
          <a:off x="6845334" y="862416"/>
          <a:ext cx="2534254" cy="1013701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Arial Rounded MT Bold" panose="020F0704030504030204" pitchFamily="34" charset="0"/>
              <a:ea typeface="+mn-ea"/>
              <a:cs typeface="+mn-cs"/>
            </a:rPr>
            <a:t>DESENVOLVIMENTO</a:t>
          </a:r>
          <a:r>
            <a:rPr lang="pt-BR" sz="1100" b="0" i="0" kern="1200" dirty="0">
              <a:latin typeface="Book Antiqua"/>
              <a:ea typeface="+mn-ea"/>
              <a:cs typeface="+mn-cs"/>
            </a:rPr>
            <a:t> </a:t>
          </a:r>
          <a:endParaRPr lang="en-US" sz="1100" b="0" i="0" kern="1200" dirty="0">
            <a:latin typeface="Book Antiqua"/>
            <a:ea typeface="+mn-ea"/>
            <a:cs typeface="+mn-cs"/>
          </a:endParaRPr>
        </a:p>
      </dsp:txBody>
      <dsp:txXfrm>
        <a:off x="7352185" y="862416"/>
        <a:ext cx="1520553" cy="1013701"/>
      </dsp:txXfrm>
    </dsp:sp>
    <dsp:sp modelId="{1FBCCB5A-DC7D-407F-838E-A224A29D011B}">
      <dsp:nvSpPr>
        <dsp:cNvPr id="0" name=""/>
        <dsp:cNvSpPr/>
      </dsp:nvSpPr>
      <dsp:spPr>
        <a:xfrm>
          <a:off x="9126163" y="862416"/>
          <a:ext cx="2534254" cy="1013701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Arial Rounded MT Bold" panose="020F0704030504030204" pitchFamily="34" charset="0"/>
              <a:ea typeface="+mn-ea"/>
              <a:cs typeface="+mn-cs"/>
            </a:rPr>
            <a:t>TESTES</a:t>
          </a:r>
          <a:r>
            <a:rPr lang="pt-BR" sz="1100" b="0" i="0" kern="1200" dirty="0">
              <a:latin typeface="Book Antiqua"/>
              <a:ea typeface="+mn-ea"/>
              <a:cs typeface="+mn-cs"/>
            </a:rPr>
            <a:t> </a:t>
          </a:r>
          <a:endParaRPr lang="en-US" sz="1100" b="0" i="0" kern="1200" dirty="0">
            <a:latin typeface="Book Antiqua"/>
            <a:ea typeface="+mn-ea"/>
            <a:cs typeface="+mn-cs"/>
          </a:endParaRPr>
        </a:p>
      </dsp:txBody>
      <dsp:txXfrm>
        <a:off x="9633014" y="862416"/>
        <a:ext cx="1520553" cy="1013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pt-BR" smtClean="0"/>
              <a:t>08/11/2017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pt-BR" smtClean="0"/>
              <a:t>08/11/2017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BR" sz="180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08/11/2017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08/11/2017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08/11/2017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08/11/2017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08/11/2017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o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15" name="Espaço Reservado para Imagem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Texto Instrucional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pt-BR" sz="1200" b="1" i="1" dirty="0">
                <a:latin typeface="Arial"/>
                <a:ea typeface="+mn-ea"/>
                <a:cs typeface="Arial"/>
              </a:rPr>
              <a:t>OBSERVAÇÃO:</a:t>
            </a:r>
          </a:p>
          <a:p>
            <a:pPr algn="l" defTabSz="914400">
              <a:buNone/>
            </a:pPr>
            <a:r>
              <a:rPr lang="pt-BR" sz="1200" b="0" i="1" dirty="0">
                <a:latin typeface="Arial"/>
                <a:ea typeface="+mn-ea"/>
                <a:cs typeface="Arial"/>
              </a:rPr>
              <a:t>Para mudar a imagem deste slide, selecione a imagem e exclua-a. Em seguida, clique no ícone Imagens do espaço reservado para inserir sua própria imagem.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08/11/2017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76300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08/11/2017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08/11/2017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08/11/2017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08/11/2017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pt-BR" smtClean="0"/>
              <a:pPr/>
              <a:t>08/11/2017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lopaulo/HospTec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4000" b="0" i="0" u="sng" dirty="0" err="1">
                <a:solidFill>
                  <a:srgbClr val="595959"/>
                </a:solidFill>
                <a:latin typeface="Arial Rounded MT Bold" panose="020F0704030504030204" pitchFamily="34" charset="0"/>
              </a:rPr>
              <a:t>HospTec</a:t>
            </a:r>
            <a:endParaRPr lang="pt-BR" sz="4000" b="0" i="0" u="sng" dirty="0">
              <a:solidFill>
                <a:srgbClr val="595959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sz="2400" b="0" i="0" dirty="0">
                <a:latin typeface="Arial Rounded MT Bold" panose="020F0704030504030204" pitchFamily="34" charset="0"/>
              </a:rPr>
              <a:t>Software de gestão hospitalar</a:t>
            </a:r>
          </a:p>
        </p:txBody>
      </p:sp>
      <p:pic>
        <p:nvPicPr>
          <p:cNvPr id="23" name="Espaço Reservado para Imagem 22">
            <a:extLst>
              <a:ext uri="{FF2B5EF4-FFF2-40B4-BE49-F238E27FC236}">
                <a16:creationId xmlns:a16="http://schemas.microsoft.com/office/drawing/2014/main" id="{020FC40C-DACF-472F-AAB3-FE50BA097D0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9" r="235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Testes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Tarefas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Teste unitário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Documentos</a:t>
            </a:r>
          </a:p>
        </p:txBody>
      </p:sp>
    </p:spTree>
    <p:extLst>
      <p:ext uri="{BB962C8B-B14F-4D97-AF65-F5344CB8AC3E}">
        <p14:creationId xmlns:p14="http://schemas.microsoft.com/office/powerpoint/2010/main" val="228441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dirty="0">
                <a:latin typeface="Arial Rounded MT Bold" panose="020F0704030504030204" pitchFamily="34" charset="0"/>
              </a:rPr>
              <a:t>Estatística</a:t>
            </a:r>
            <a:endParaRPr lang="pt-BR" sz="3200" b="0" i="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E695B8C-D1C0-4007-BD29-8AFF2214E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530771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8E294-498A-44D4-9310-7875DC1BC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10675776" cy="2560320"/>
          </a:xfrm>
        </p:spPr>
        <p:txBody>
          <a:bodyPr>
            <a:normAutofit/>
          </a:bodyPr>
          <a:lstStyle/>
          <a:p>
            <a:r>
              <a:rPr lang="pt-BR" sz="1800" b="1" dirty="0">
                <a:latin typeface="Arial Rounded MT Bold" panose="020F0704030504030204" pitchFamily="34" charset="0"/>
              </a:rPr>
              <a:t>FACULDADE SENAI FATESG</a:t>
            </a:r>
            <a:br>
              <a:rPr lang="pt-BR" sz="1800" b="1" dirty="0">
                <a:latin typeface="Arial Rounded MT Bold" panose="020F0704030504030204" pitchFamily="34" charset="0"/>
              </a:rPr>
            </a:br>
            <a:r>
              <a:rPr lang="pt-BR" sz="1800" dirty="0">
                <a:latin typeface="Arial Rounded MT Bold" panose="020F0704030504030204" pitchFamily="34" charset="0"/>
              </a:rPr>
              <a:t>Curso Superior de Tecnologia em Análise e Desenvolvimento 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2B223B-5256-4816-AC95-AC2441908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Goiânia, 08 de Outubro de 2017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48C1A17-3B1E-43A7-B898-82F78EFC4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88" y="5633357"/>
            <a:ext cx="6157969" cy="7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5C940-33E1-4EA1-8480-62597C8F4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>
                <a:latin typeface="Arial Rounded MT Bold" panose="020F0704030504030204" pitchFamily="34" charset="0"/>
              </a:rPr>
              <a:t>Gerência de projetos</a:t>
            </a:r>
            <a:br>
              <a:rPr lang="pt-BR" b="1" dirty="0">
                <a:latin typeface="Arial Rounded MT Bold" panose="020F0704030504030204" pitchFamily="34" charset="0"/>
              </a:rPr>
            </a:br>
            <a:r>
              <a:rPr lang="pt-BR" sz="2000" b="1" dirty="0">
                <a:latin typeface="Arial Rounded MT Bold" panose="020F0704030504030204" pitchFamily="34" charset="0"/>
              </a:rPr>
              <a:t>Elisabete </a:t>
            </a:r>
            <a:r>
              <a:rPr lang="pt-BR" sz="2000" b="1" dirty="0" err="1">
                <a:latin typeface="Arial Rounded MT Bold" panose="020F0704030504030204" pitchFamily="34" charset="0"/>
              </a:rPr>
              <a:t>Tie</a:t>
            </a:r>
            <a:r>
              <a:rPr lang="pt-BR" sz="2000" b="1" dirty="0">
                <a:latin typeface="Arial Rounded MT Bold" panose="020F0704030504030204" pitchFamily="34" charset="0"/>
              </a:rPr>
              <a:t> Hato</a:t>
            </a:r>
            <a:endParaRPr lang="pt-BR" sz="2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7FE8CF-42AE-49EB-BFE8-FDEB83686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pt-BR" dirty="0" err="1">
                <a:latin typeface="Arial Rounded MT Bold" panose="020F0704030504030204" pitchFamily="34" charset="0"/>
              </a:rPr>
              <a:t>Hallef</a:t>
            </a:r>
            <a:r>
              <a:rPr lang="pt-BR" dirty="0">
                <a:latin typeface="Arial Rounded MT Bold" panose="020F0704030504030204" pitchFamily="34" charset="0"/>
              </a:rPr>
              <a:t> Bruno</a:t>
            </a:r>
            <a:br>
              <a:rPr lang="pt-BR" dirty="0">
                <a:latin typeface="Arial Rounded MT Bold" panose="020F0704030504030204" pitchFamily="34" charset="0"/>
              </a:rPr>
            </a:br>
            <a:r>
              <a:rPr lang="pt-BR" dirty="0">
                <a:latin typeface="Arial Rounded MT Bold" panose="020F0704030504030204" pitchFamily="34" charset="0"/>
              </a:rPr>
              <a:t>Paulo Melo</a:t>
            </a:r>
            <a:br>
              <a:rPr lang="pt-BR" dirty="0">
                <a:latin typeface="Arial Rounded MT Bold" panose="020F0704030504030204" pitchFamily="34" charset="0"/>
              </a:rPr>
            </a:br>
            <a:r>
              <a:rPr lang="pt-BR" dirty="0">
                <a:latin typeface="Arial Rounded MT Bold" panose="020F0704030504030204" pitchFamily="34" charset="0"/>
              </a:rPr>
              <a:t>Renato Silva</a:t>
            </a:r>
            <a:br>
              <a:rPr lang="pt-BR" dirty="0">
                <a:latin typeface="Arial Rounded MT Bold" panose="020F0704030504030204" pitchFamily="34" charset="0"/>
              </a:rPr>
            </a:br>
            <a:r>
              <a:rPr lang="pt-BR" dirty="0">
                <a:latin typeface="Arial Rounded MT Bold" panose="020F0704030504030204" pitchFamily="34" charset="0"/>
              </a:rPr>
              <a:t>Vicente Silva</a:t>
            </a:r>
            <a:br>
              <a:rPr lang="pt-BR" dirty="0">
                <a:latin typeface="Arial Rounded MT Bold" panose="020F0704030504030204" pitchFamily="34" charset="0"/>
              </a:rPr>
            </a:br>
            <a:r>
              <a:rPr lang="pt-BR" strike="sngStrike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Cesar Patrocínio</a:t>
            </a:r>
            <a:br>
              <a:rPr lang="pt-BR" dirty="0">
                <a:latin typeface="Arial Rounded MT Bold" panose="020F0704030504030204" pitchFamily="34" charset="0"/>
              </a:rPr>
            </a:br>
            <a:r>
              <a:rPr lang="pt-BR" strike="sngStrike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Helder Tosta</a:t>
            </a:r>
          </a:p>
        </p:txBody>
      </p:sp>
      <p:pic>
        <p:nvPicPr>
          <p:cNvPr id="22" name="Espaço Reservado para Imagem 21">
            <a:extLst>
              <a:ext uri="{FF2B5EF4-FFF2-40B4-BE49-F238E27FC236}">
                <a16:creationId xmlns:a16="http://schemas.microsoft.com/office/drawing/2014/main" id="{7C9498BF-BE83-467B-A39A-20BFE760BD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9" r="32445"/>
          <a:stretch/>
        </p:blipFill>
        <p:spPr>
          <a:xfrm>
            <a:off x="6743703" y="0"/>
            <a:ext cx="5448297" cy="6858000"/>
          </a:xfrm>
        </p:spPr>
      </p:pic>
    </p:spTree>
    <p:extLst>
      <p:ext uri="{BB962C8B-B14F-4D97-AF65-F5344CB8AC3E}">
        <p14:creationId xmlns:p14="http://schemas.microsoft.com/office/powerpoint/2010/main" val="46740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Descrição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 err="1">
                <a:solidFill>
                  <a:srgbClr val="595959"/>
                </a:solidFill>
                <a:latin typeface="Arial Rounded MT Bold" panose="020F0704030504030204" pitchFamily="34" charset="0"/>
              </a:rPr>
              <a:t>HospTec</a:t>
            </a:r>
            <a:r>
              <a:rPr lang="pt-BR" dirty="0">
                <a:solidFill>
                  <a:srgbClr val="595959"/>
                </a:solidFill>
                <a:latin typeface="Arial Rounded MT Bold" panose="020F0704030504030204" pitchFamily="34" charset="0"/>
              </a:rPr>
              <a:t> tem com a proposta de armazenamento e gerenciamento dos dados da empresa Encore, porém será apenas os dados que nos forem passados como relevantes na elaboração dos requisitos de software.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Arial Rounded MT Bold" panose="020F0704030504030204" pitchFamily="34" charset="0"/>
              </a:rPr>
              <a:t>A princípio, o sistema terá as funcionalidades iniciais sugeridas de: (cadastrar, pesquisar, alterar, excluir e listar) para os módulos Paciente, Médico e Prontuário.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Objetivos do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Arial Rounded MT Bold" panose="020F0704030504030204" pitchFamily="34" charset="0"/>
              </a:rPr>
              <a:t>Gestão de Projetos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Arial Rounded MT Bold" panose="020F0704030504030204" pitchFamily="34" charset="0"/>
              </a:rPr>
              <a:t>Requisitos de Software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Arial Rounded MT Bold" panose="020F0704030504030204" pitchFamily="34" charset="0"/>
              </a:rPr>
              <a:t>Design de software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Arial Rounded MT Bold" panose="020F0704030504030204" pitchFamily="34" charset="0"/>
              </a:rPr>
              <a:t>Construção de Software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Arial Rounded MT Bold" panose="020F0704030504030204" pitchFamily="34" charset="0"/>
              </a:rPr>
              <a:t>Testes de software</a:t>
            </a:r>
            <a:endParaRPr lang="pt-BR" sz="2400" b="0" i="0" dirty="0">
              <a:solidFill>
                <a:srgbClr val="595959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85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Ciclo / </a:t>
            </a:r>
            <a:r>
              <a:rPr lang="pt-BR" sz="3200" b="0" i="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Timeline</a:t>
            </a:r>
            <a:endParaRPr lang="pt-BR" sz="3200" b="0" i="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Espaço Reservado para Conteúdo 5" descr="Processo Básico em Divisa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405408"/>
              </p:ext>
            </p:extLst>
          </p:nvPr>
        </p:nvGraphicFramePr>
        <p:xfrm>
          <a:off x="261257" y="2631233"/>
          <a:ext cx="11663266" cy="2738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Seta: Dobrada para Cima 10">
            <a:extLst>
              <a:ext uri="{FF2B5EF4-FFF2-40B4-BE49-F238E27FC236}">
                <a16:creationId xmlns:a16="http://schemas.microsoft.com/office/drawing/2014/main" id="{CBCF196D-307F-4F4B-81C2-10495B951BC4}"/>
              </a:ext>
            </a:extLst>
          </p:cNvPr>
          <p:cNvSpPr/>
          <p:nvPr/>
        </p:nvSpPr>
        <p:spPr>
          <a:xfrm flipH="1">
            <a:off x="8005663" y="4638247"/>
            <a:ext cx="2565920" cy="731520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inal de Subtração 11">
            <a:extLst>
              <a:ext uri="{FF2B5EF4-FFF2-40B4-BE49-F238E27FC236}">
                <a16:creationId xmlns:a16="http://schemas.microsoft.com/office/drawing/2014/main" id="{97D03C2D-0E7A-459C-94FB-932F5DD61927}"/>
              </a:ext>
            </a:extLst>
          </p:cNvPr>
          <p:cNvSpPr/>
          <p:nvPr/>
        </p:nvSpPr>
        <p:spPr>
          <a:xfrm rot="5400000">
            <a:off x="10010193" y="4565469"/>
            <a:ext cx="914400" cy="914400"/>
          </a:xfrm>
          <a:prstGeom prst="mathMin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Gestão de Projetos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Tarefas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Definição de escopo</a:t>
            </a:r>
          </a:p>
          <a:p>
            <a:r>
              <a:rPr lang="pt-BR" dirty="0">
                <a:latin typeface="Arial Rounded MT Bold" panose="020F0704030504030204" pitchFamily="34" charset="0"/>
              </a:rPr>
              <a:t>Definição e locação de recursos</a:t>
            </a:r>
          </a:p>
          <a:p>
            <a:r>
              <a:rPr lang="pt-BR" dirty="0">
                <a:latin typeface="Arial Rounded MT Bold" panose="020F0704030504030204" pitchFamily="34" charset="0"/>
              </a:rPr>
              <a:t>Alocação de tarefas</a:t>
            </a:r>
          </a:p>
          <a:p>
            <a:r>
              <a:rPr lang="pt-BR" dirty="0">
                <a:latin typeface="Arial Rounded MT Bold" panose="020F0704030504030204" pitchFamily="34" charset="0"/>
              </a:rPr>
              <a:t>Monitoramento das Tarefas</a:t>
            </a:r>
          </a:p>
          <a:p>
            <a:r>
              <a:rPr lang="pt-BR" dirty="0">
                <a:latin typeface="Arial Rounded MT Bold" panose="020F0704030504030204" pitchFamily="34" charset="0"/>
              </a:rPr>
              <a:t>Validação das tarefas</a:t>
            </a:r>
          </a:p>
          <a:p>
            <a:r>
              <a:rPr lang="pt-BR" dirty="0">
                <a:latin typeface="Arial Rounded MT Bold" panose="020F0704030504030204" pitchFamily="34" charset="0"/>
              </a:rPr>
              <a:t>Realocação de tarefas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Documentos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Termo de abertura</a:t>
            </a:r>
          </a:p>
          <a:p>
            <a:r>
              <a:rPr lang="pt-BR" dirty="0">
                <a:latin typeface="Arial Rounded MT Bold" panose="020F0704030504030204" pitchFamily="34" charset="0"/>
              </a:rPr>
              <a:t>Cronograma</a:t>
            </a:r>
          </a:p>
          <a:p>
            <a:endParaRPr lang="pt-B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Requisitos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Tarefas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Definição de escopo</a:t>
            </a:r>
          </a:p>
          <a:p>
            <a:r>
              <a:rPr lang="pt-BR" dirty="0">
                <a:latin typeface="Arial Rounded MT Bold" panose="020F0704030504030204" pitchFamily="34" charset="0"/>
              </a:rPr>
              <a:t>Definição e locação de recursos</a:t>
            </a:r>
          </a:p>
          <a:p>
            <a:r>
              <a:rPr lang="pt-BR" dirty="0">
                <a:latin typeface="Arial Rounded MT Bold" panose="020F0704030504030204" pitchFamily="34" charset="0"/>
              </a:rPr>
              <a:t>Alocação de tarefas</a:t>
            </a:r>
          </a:p>
          <a:p>
            <a:r>
              <a:rPr lang="pt-BR" dirty="0">
                <a:latin typeface="Arial Rounded MT Bold" panose="020F0704030504030204" pitchFamily="34" charset="0"/>
              </a:rPr>
              <a:t>Monitoramento das Tarefas</a:t>
            </a:r>
          </a:p>
          <a:p>
            <a:r>
              <a:rPr lang="pt-BR" dirty="0">
                <a:latin typeface="Arial Rounded MT Bold" panose="020F0704030504030204" pitchFamily="34" charset="0"/>
              </a:rPr>
              <a:t>Validação das tarefas</a:t>
            </a:r>
          </a:p>
          <a:p>
            <a:r>
              <a:rPr lang="pt-BR" dirty="0">
                <a:latin typeface="Arial Rounded MT Bold" panose="020F0704030504030204" pitchFamily="34" charset="0"/>
              </a:rPr>
              <a:t>Realocação de tarefas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Documentos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Termo de aceite</a:t>
            </a:r>
          </a:p>
          <a:p>
            <a:r>
              <a:rPr lang="pt-BR" dirty="0">
                <a:latin typeface="Arial Rounded MT Bold" panose="020F0704030504030204" pitchFamily="34" charset="0"/>
              </a:rPr>
              <a:t>Especificação de Requisitos</a:t>
            </a:r>
          </a:p>
          <a:p>
            <a:r>
              <a:rPr lang="pt-BR" dirty="0">
                <a:latin typeface="Arial Rounded MT Bold" panose="020F0704030504030204" pitchFamily="34" charset="0"/>
              </a:rPr>
              <a:t>Matriz de rastreabilidade</a:t>
            </a:r>
          </a:p>
          <a:p>
            <a:pPr marL="0" indent="0">
              <a:buNone/>
            </a:pPr>
            <a:endParaRPr lang="pt-B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6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Design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Tarefas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Definição da linguagem</a:t>
            </a:r>
          </a:p>
          <a:p>
            <a:r>
              <a:rPr lang="pt-BR" dirty="0">
                <a:latin typeface="Arial Rounded MT Bold" panose="020F0704030504030204" pitchFamily="34" charset="0"/>
              </a:rPr>
              <a:t>Definição e banco de dados</a:t>
            </a:r>
          </a:p>
          <a:p>
            <a:r>
              <a:rPr lang="pt-BR" dirty="0">
                <a:latin typeface="Arial Rounded MT Bold" panose="020F0704030504030204" pitchFamily="34" charset="0"/>
              </a:rPr>
              <a:t>Modelagem do bando de dados</a:t>
            </a:r>
          </a:p>
          <a:p>
            <a:r>
              <a:rPr lang="pt-BR" dirty="0">
                <a:latin typeface="Arial Rounded MT Bold" panose="020F0704030504030204" pitchFamily="34" charset="0"/>
              </a:rPr>
              <a:t>Implementação banco de dados</a:t>
            </a:r>
          </a:p>
          <a:p>
            <a:r>
              <a:rPr lang="pt-BR" dirty="0">
                <a:latin typeface="Arial Rounded MT Bold" panose="020F0704030504030204" pitchFamily="34" charset="0"/>
              </a:rPr>
              <a:t>Gerenciamento de Versões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Documentos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Modelo relacional</a:t>
            </a:r>
          </a:p>
          <a:p>
            <a:r>
              <a:rPr lang="pt-BR" dirty="0">
                <a:latin typeface="Arial Rounded MT Bold" panose="020F0704030504030204" pitchFamily="34" charset="0"/>
              </a:rPr>
              <a:t>Modelo lógico</a:t>
            </a:r>
          </a:p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  <a:hlinkClick r:id="rId2"/>
              </a:rPr>
              <a:t>GitHub</a:t>
            </a:r>
            <a:endParaRPr lang="pt-BR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5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Construção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Tarefas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Desenvolvimento</a:t>
            </a:r>
          </a:p>
          <a:p>
            <a:r>
              <a:rPr lang="pt-BR" dirty="0">
                <a:latin typeface="Arial Rounded MT Bold" panose="020F0704030504030204" pitchFamily="34" charset="0"/>
              </a:rPr>
              <a:t>Correção de erros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Documentos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Códigos-fontes</a:t>
            </a:r>
          </a:p>
          <a:p>
            <a:r>
              <a:rPr lang="pt-BR" dirty="0">
                <a:latin typeface="Arial Rounded MT Bold" panose="020F0704030504030204" pitchFamily="34" charset="0"/>
              </a:rPr>
              <a:t>Arquivo executável</a:t>
            </a:r>
          </a:p>
          <a:p>
            <a:endParaRPr lang="pt-B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3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Direction_16x9_TP103431346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CE0EDBA5-BED2-490F-8AA6-3833238AD93B}" vid="{A6946FDD-8476-482E-A40B-22F22E849B50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direcionamento da empresa (widescreen)</Template>
  <TotalTime>0</TotalTime>
  <Words>228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Arial Rounded MT Bold</vt:lpstr>
      <vt:lpstr>Book Antiqua</vt:lpstr>
      <vt:lpstr>SalesDirection_16x9_TP103431346</vt:lpstr>
      <vt:lpstr>HospTec</vt:lpstr>
      <vt:lpstr>Gerência de projetos Elisabete Tie Hato</vt:lpstr>
      <vt:lpstr>Descrição do Projeto</vt:lpstr>
      <vt:lpstr>Objetivos do </vt:lpstr>
      <vt:lpstr>Ciclo / Timeline</vt:lpstr>
      <vt:lpstr>Gestão de Projetos</vt:lpstr>
      <vt:lpstr>Requisitos de Software</vt:lpstr>
      <vt:lpstr>Design de software</vt:lpstr>
      <vt:lpstr>Construção de Software</vt:lpstr>
      <vt:lpstr>Testes de software</vt:lpstr>
      <vt:lpstr>Estatística</vt:lpstr>
      <vt:lpstr>FACULDADE SENAI FATESG Curso Superior de Tecnologia em Análise e Desenvolvimento de Sistemas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2017-11-07T18:49:32Z</dcterms:created>
  <dcterms:modified xsi:type="dcterms:W3CDTF">2017-11-08T18:50:34Z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