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91E7C1-1ABD-4FE9-998F-849D7D522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478538"/>
            <a:ext cx="10291618" cy="2075317"/>
          </a:xfrm>
        </p:spPr>
        <p:txBody>
          <a:bodyPr/>
          <a:lstStyle/>
          <a:p>
            <a:r>
              <a:rPr lang="it-IT" dirty="0">
                <a:solidFill>
                  <a:srgbClr val="FFFF00"/>
                </a:solidFill>
                <a:latin typeface="Bahnschrift SemiLight Condensed" panose="020B0502040204020203" pitchFamily="34" charset="0"/>
              </a:rPr>
              <a:t>SCOMMETTERE COME GIGI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F443B1-470D-410F-A8BD-DAD550957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617" y="2553855"/>
            <a:ext cx="9144000" cy="1224909"/>
          </a:xfrm>
        </p:spPr>
        <p:txBody>
          <a:bodyPr>
            <a:normAutofit fontScale="77500" lnSpcReduction="20000"/>
          </a:bodyPr>
          <a:lstStyle/>
          <a:p>
            <a:r>
              <a:rPr lang="it-IT" dirty="0">
                <a:solidFill>
                  <a:srgbClr val="FFFF00"/>
                </a:solidFill>
              </a:rPr>
              <a:t>Progetto Web Computing 2019/2020 </a:t>
            </a:r>
          </a:p>
          <a:p>
            <a:r>
              <a:rPr lang="it-IT" dirty="0" err="1">
                <a:solidFill>
                  <a:srgbClr val="FFFF00"/>
                </a:solidFill>
              </a:rPr>
              <a:t>Satwinder</a:t>
            </a:r>
            <a:r>
              <a:rPr lang="it-IT" dirty="0">
                <a:solidFill>
                  <a:srgbClr val="FFFF00"/>
                </a:solidFill>
              </a:rPr>
              <a:t> Singh 181132</a:t>
            </a:r>
          </a:p>
          <a:p>
            <a:r>
              <a:rPr lang="it-IT" dirty="0" err="1">
                <a:solidFill>
                  <a:srgbClr val="FFFF00"/>
                </a:solidFill>
              </a:rPr>
              <a:t>Managanaro</a:t>
            </a:r>
            <a:r>
              <a:rPr lang="it-IT" dirty="0">
                <a:solidFill>
                  <a:srgbClr val="FFFF00"/>
                </a:solidFill>
              </a:rPr>
              <a:t> Francesco 191169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8F960C1-9DEA-48BE-9D07-F3CA75B53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1" y="2242187"/>
            <a:ext cx="6632920" cy="34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DCDAC8-9B26-4027-99C2-FD5F3B7BE196}"/>
              </a:ext>
            </a:extLst>
          </p:cNvPr>
          <p:cNvSpPr txBox="1"/>
          <p:nvPr/>
        </p:nvSpPr>
        <p:spPr>
          <a:xfrm>
            <a:off x="363984" y="133164"/>
            <a:ext cx="6125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rgbClr val="FFFF00"/>
                </a:solidFill>
              </a:rPr>
              <a:t>listoni.jsp</a:t>
            </a:r>
            <a:endParaRPr lang="it-IT" sz="6000" dirty="0">
              <a:solidFill>
                <a:srgbClr val="FFFF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8288BD-764D-4F09-9262-20DCD1AE9C2E}"/>
              </a:ext>
            </a:extLst>
          </p:cNvPr>
          <p:cNvSpPr txBox="1"/>
          <p:nvPr/>
        </p:nvSpPr>
        <p:spPr>
          <a:xfrm>
            <a:off x="363984" y="1554265"/>
            <a:ext cx="6764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</a:rPr>
              <a:t>E’ la pagina dedicata ai listoni pubblicati da Gigi sui canali </a:t>
            </a:r>
            <a:r>
              <a:rPr lang="it-IT" sz="2400" dirty="0" err="1">
                <a:solidFill>
                  <a:srgbClr val="FFFF00"/>
                </a:solidFill>
              </a:rPr>
              <a:t>Telegram</a:t>
            </a:r>
            <a:r>
              <a:rPr lang="it-IT" sz="2400" dirty="0">
                <a:solidFill>
                  <a:srgbClr val="FFFF00"/>
                </a:solidFill>
              </a:rPr>
              <a:t> ed Instagram. 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E’ possibile scorrere le schedine dedicate ai listoni attraverso una seziona dedicata, utilizzando il database.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Sono disponibili inoltre gli appuntamenti delle manifestazioni più seguite dal </a:t>
            </a:r>
            <a:r>
              <a:rPr lang="it-IT" sz="2400" dirty="0" err="1">
                <a:solidFill>
                  <a:srgbClr val="FFFF00"/>
                </a:solidFill>
              </a:rPr>
              <a:t>tipster</a:t>
            </a:r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3" name="Immagine 2" descr="Immagine che contiene screenshot, computer, monitor, portatile&#10;&#10;Descrizione generata automaticamente">
            <a:extLst>
              <a:ext uri="{FF2B5EF4-FFF2-40B4-BE49-F238E27FC236}">
                <a16:creationId xmlns:a16="http://schemas.microsoft.com/office/drawing/2014/main" id="{7DE5FBD0-96AB-4D5C-A0E0-111F9CC6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777" y="1554265"/>
            <a:ext cx="5233765" cy="29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0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80238-548A-4BCB-9CEA-728754C0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26" y="89917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FFFF00"/>
                </a:solidFill>
              </a:rPr>
              <a:t>Considerazioni sul progetto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B02C16-E803-4809-9AD4-9A6DB3DC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1637422"/>
            <a:ext cx="102338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FFFF00"/>
                </a:solidFill>
              </a:rPr>
              <a:t>Il sito web </a:t>
            </a:r>
            <a:r>
              <a:rPr lang="it-IT" dirty="0" err="1">
                <a:solidFill>
                  <a:srgbClr val="FFFF00"/>
                </a:solidFill>
              </a:rPr>
              <a:t>ScommettereComeGigi</a:t>
            </a:r>
            <a:r>
              <a:rPr lang="it-IT" dirty="0">
                <a:solidFill>
                  <a:srgbClr val="FFFF00"/>
                </a:solidFill>
              </a:rPr>
              <a:t> è uno strumento che permette al </a:t>
            </a:r>
            <a:r>
              <a:rPr lang="it-IT" dirty="0" err="1">
                <a:solidFill>
                  <a:srgbClr val="FFFF00"/>
                </a:solidFill>
              </a:rPr>
              <a:t>tipster</a:t>
            </a:r>
            <a:r>
              <a:rPr lang="it-IT" dirty="0">
                <a:solidFill>
                  <a:srgbClr val="FFFF00"/>
                </a:solidFill>
              </a:rPr>
              <a:t> Gigi di tenere aggiornati i propri followers con le scommesse proposte sui vari social network.</a:t>
            </a:r>
          </a:p>
          <a:p>
            <a:pPr marL="0" indent="0">
              <a:buNone/>
            </a:pPr>
            <a:r>
              <a:rPr lang="it-IT" dirty="0">
                <a:solidFill>
                  <a:srgbClr val="FFFF00"/>
                </a:solidFill>
              </a:rPr>
              <a:t>Un utente si può registrare attraverso un </a:t>
            </a:r>
            <a:r>
              <a:rPr lang="it-IT" dirty="0" err="1">
                <a:solidFill>
                  <a:srgbClr val="FFFF00"/>
                </a:solidFill>
              </a:rPr>
              <a:t>form</a:t>
            </a:r>
            <a:r>
              <a:rPr lang="it-IT" dirty="0">
                <a:solidFill>
                  <a:srgbClr val="FFFF00"/>
                </a:solidFill>
              </a:rPr>
              <a:t>, può accedere a delle rubriche a lui riservate e può modificare i propri dati di accesso.</a:t>
            </a:r>
          </a:p>
          <a:p>
            <a:pPr marL="0" indent="0">
              <a:buNone/>
            </a:pPr>
            <a:r>
              <a:rPr lang="it-IT" dirty="0">
                <a:solidFill>
                  <a:srgbClr val="FFFF00"/>
                </a:solidFill>
              </a:rPr>
              <a:t>All’interno del sito inoltre sono presenti contenuti video consigliati dal </a:t>
            </a:r>
            <a:r>
              <a:rPr lang="it-IT" dirty="0" err="1">
                <a:solidFill>
                  <a:srgbClr val="FFFF00"/>
                </a:solidFill>
              </a:rPr>
              <a:t>tipster</a:t>
            </a:r>
            <a:r>
              <a:rPr lang="it-IT" dirty="0">
                <a:solidFill>
                  <a:srgbClr val="FFFF00"/>
                </a:solidFill>
              </a:rPr>
              <a:t> e vari aggiornamenti sulle classifiche e calendari delle partite oggetto delle scommesse. </a:t>
            </a:r>
          </a:p>
          <a:p>
            <a:pPr marL="0" indent="0">
              <a:buNone/>
            </a:pPr>
            <a:r>
              <a:rPr lang="it-IT" dirty="0">
                <a:solidFill>
                  <a:srgbClr val="FFFF00"/>
                </a:solidFill>
              </a:rPr>
              <a:t>Le immagini presenti all’interno del sito vengono gestite interamente dal nostro database.</a:t>
            </a:r>
          </a:p>
          <a:p>
            <a:pPr marL="0" indent="0">
              <a:buNone/>
            </a:pPr>
            <a:r>
              <a:rPr lang="it-IT" dirty="0">
                <a:solidFill>
                  <a:srgbClr val="FFFF00"/>
                </a:solidFill>
              </a:rPr>
              <a:t>Tra le funzionalità implementate c’è la possibilità da parte dell’admin di caricare le varie scommesse attraverso un bottone presente della pagina iniziale.</a:t>
            </a:r>
          </a:p>
          <a:p>
            <a:pPr marL="0" indent="0">
              <a:buNone/>
            </a:pPr>
            <a:r>
              <a:rPr lang="it-IT" dirty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endParaRPr lang="it-IT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3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45558-B37D-4662-97D2-D7B4B536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Schema E/R 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C859E62-4BA3-43C9-9436-CEC4E196F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759165"/>
            <a:ext cx="9867899" cy="4883190"/>
          </a:xfrm>
        </p:spPr>
      </p:pic>
    </p:spTree>
    <p:extLst>
      <p:ext uri="{BB962C8B-B14F-4D97-AF65-F5344CB8AC3E}">
        <p14:creationId xmlns:p14="http://schemas.microsoft.com/office/powerpoint/2010/main" val="317702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8C8A8-40DF-47A7-B01C-C8CDC658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Diagramma UML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0AE3198-2CCA-41F4-8F72-92547E4F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1556"/>
            <a:ext cx="10170111" cy="51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9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DCDAC8-9B26-4027-99C2-FD5F3B7BE196}"/>
              </a:ext>
            </a:extLst>
          </p:cNvPr>
          <p:cNvSpPr txBox="1"/>
          <p:nvPr/>
        </p:nvSpPr>
        <p:spPr>
          <a:xfrm>
            <a:off x="363984" y="133164"/>
            <a:ext cx="6125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rgbClr val="FFFF00"/>
                </a:solidFill>
              </a:rPr>
              <a:t>paginaIniziale.jsp</a:t>
            </a:r>
            <a:endParaRPr lang="it-IT" sz="6000" dirty="0">
              <a:solidFill>
                <a:srgbClr val="FFFF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8288BD-764D-4F09-9262-20DCD1AE9C2E}"/>
              </a:ext>
            </a:extLst>
          </p:cNvPr>
          <p:cNvSpPr txBox="1"/>
          <p:nvPr/>
        </p:nvSpPr>
        <p:spPr>
          <a:xfrm>
            <a:off x="363984" y="1554266"/>
            <a:ext cx="6764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</a:rPr>
              <a:t>E’ la homepage del sito web, l’utente può registrarsi oppure accedere.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E’ presente uno spazio dedicato ad un api che trasferisce sul sito gli ultimi messaggi postati da Gigi sul canale </a:t>
            </a:r>
            <a:r>
              <a:rPr lang="it-IT" sz="2400" dirty="0" err="1">
                <a:solidFill>
                  <a:srgbClr val="FFFF00"/>
                </a:solidFill>
              </a:rPr>
              <a:t>Telegram</a:t>
            </a:r>
            <a:r>
              <a:rPr lang="it-IT" sz="2400" dirty="0">
                <a:solidFill>
                  <a:srgbClr val="FFFF00"/>
                </a:solidFill>
              </a:rPr>
              <a:t> di riferimento </a:t>
            </a:r>
            <a:r>
              <a:rPr lang="it-IT" sz="2400" dirty="0" err="1">
                <a:solidFill>
                  <a:srgbClr val="FFFF00"/>
                </a:solidFill>
              </a:rPr>
              <a:t>ScommettereComeGigi</a:t>
            </a:r>
            <a:r>
              <a:rPr lang="it-IT" sz="2400" dirty="0">
                <a:solidFill>
                  <a:srgbClr val="FFFF00"/>
                </a:solidFill>
              </a:rPr>
              <a:t>. 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Un utente che sia registrato o meno inoltre può visualizzare le sezioni delle rubriche che vengono proposte.</a:t>
            </a: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ACD4577-DFB4-4E4D-9CCD-33B2003B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318" y="897866"/>
            <a:ext cx="4554823" cy="29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9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DCDAC8-9B26-4027-99C2-FD5F3B7BE196}"/>
              </a:ext>
            </a:extLst>
          </p:cNvPr>
          <p:cNvSpPr txBox="1"/>
          <p:nvPr/>
        </p:nvSpPr>
        <p:spPr>
          <a:xfrm>
            <a:off x="363984" y="133164"/>
            <a:ext cx="6125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rgbClr val="FFFF00"/>
                </a:solidFill>
              </a:rPr>
              <a:t>registrazione.jsp</a:t>
            </a:r>
            <a:endParaRPr lang="it-IT" sz="6000" dirty="0">
              <a:solidFill>
                <a:srgbClr val="FFFF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8288BD-764D-4F09-9262-20DCD1AE9C2E}"/>
              </a:ext>
            </a:extLst>
          </p:cNvPr>
          <p:cNvSpPr txBox="1"/>
          <p:nvPr/>
        </p:nvSpPr>
        <p:spPr>
          <a:xfrm>
            <a:off x="363984" y="1554266"/>
            <a:ext cx="6764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</a:rPr>
              <a:t>E’ la pagina di registrazione, l’utente compila  un </a:t>
            </a:r>
            <a:r>
              <a:rPr lang="it-IT" sz="2400" dirty="0" err="1">
                <a:solidFill>
                  <a:srgbClr val="FFFF00"/>
                </a:solidFill>
              </a:rPr>
              <a:t>form</a:t>
            </a:r>
            <a:r>
              <a:rPr lang="it-IT" sz="2400" dirty="0">
                <a:solidFill>
                  <a:srgbClr val="FFFF00"/>
                </a:solidFill>
              </a:rPr>
              <a:t> per registrarsi al sito web, successivamente viene trasferito alla homepage. 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L’accesso al sito web verrà effettuato digitando l’email e la password.</a:t>
            </a: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25F99B2-014D-4FEB-BDD4-430D18DA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4" y="1120676"/>
            <a:ext cx="5145582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4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DCDAC8-9B26-4027-99C2-FD5F3B7BE196}"/>
              </a:ext>
            </a:extLst>
          </p:cNvPr>
          <p:cNvSpPr txBox="1"/>
          <p:nvPr/>
        </p:nvSpPr>
        <p:spPr>
          <a:xfrm>
            <a:off x="363984" y="133164"/>
            <a:ext cx="6125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rgbClr val="FFFF00"/>
                </a:solidFill>
              </a:rPr>
              <a:t>stake.jsp</a:t>
            </a:r>
            <a:endParaRPr lang="it-IT" sz="6000" dirty="0">
              <a:solidFill>
                <a:srgbClr val="FFFF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8288BD-764D-4F09-9262-20DCD1AE9C2E}"/>
              </a:ext>
            </a:extLst>
          </p:cNvPr>
          <p:cNvSpPr txBox="1"/>
          <p:nvPr/>
        </p:nvSpPr>
        <p:spPr>
          <a:xfrm>
            <a:off x="363984" y="1714065"/>
            <a:ext cx="6764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</a:rPr>
              <a:t>E’ la pagina che contiene i vari </a:t>
            </a:r>
            <a:r>
              <a:rPr lang="it-IT" sz="2400" dirty="0" err="1">
                <a:solidFill>
                  <a:srgbClr val="FFFF00"/>
                </a:solidFill>
              </a:rPr>
              <a:t>stake</a:t>
            </a:r>
            <a:r>
              <a:rPr lang="it-IT" sz="2400" dirty="0">
                <a:solidFill>
                  <a:srgbClr val="FFFF00"/>
                </a:solidFill>
              </a:rPr>
              <a:t> ( schedine organizzate rispetto all’importo da scommettere ) pubblicati da Gigi ogni settimana.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Le immagini delle sezioni </a:t>
            </a:r>
            <a:r>
              <a:rPr lang="it-IT" sz="2400" dirty="0" err="1">
                <a:solidFill>
                  <a:srgbClr val="FFFF00"/>
                </a:solidFill>
              </a:rPr>
              <a:t>Stake</a:t>
            </a:r>
            <a:r>
              <a:rPr lang="it-IT" sz="2400" dirty="0">
                <a:solidFill>
                  <a:srgbClr val="FFFF00"/>
                </a:solidFill>
              </a:rPr>
              <a:t> Alto, </a:t>
            </a:r>
            <a:r>
              <a:rPr lang="it-IT" sz="2400" dirty="0" err="1">
                <a:solidFill>
                  <a:srgbClr val="FFFF00"/>
                </a:solidFill>
              </a:rPr>
              <a:t>Stake</a:t>
            </a:r>
            <a:r>
              <a:rPr lang="it-IT" sz="2400" dirty="0">
                <a:solidFill>
                  <a:srgbClr val="FFFF00"/>
                </a:solidFill>
              </a:rPr>
              <a:t> Medio e </a:t>
            </a:r>
            <a:r>
              <a:rPr lang="it-IT" sz="2400" dirty="0" err="1">
                <a:solidFill>
                  <a:srgbClr val="FFFF00"/>
                </a:solidFill>
              </a:rPr>
              <a:t>Stake</a:t>
            </a:r>
            <a:r>
              <a:rPr lang="it-IT" sz="2400" dirty="0">
                <a:solidFill>
                  <a:srgbClr val="FFFF00"/>
                </a:solidFill>
              </a:rPr>
              <a:t> Basso sono le ultime inserite all’interno del database, organizzate rispettivamente per ogni </a:t>
            </a:r>
            <a:r>
              <a:rPr lang="it-IT" sz="2400" dirty="0" err="1">
                <a:solidFill>
                  <a:srgbClr val="FFFF00"/>
                </a:solidFill>
              </a:rPr>
              <a:t>stake</a:t>
            </a:r>
            <a:r>
              <a:rPr lang="it-IT" sz="2400" dirty="0">
                <a:solidFill>
                  <a:srgbClr val="FFFF00"/>
                </a:solidFill>
              </a:rPr>
              <a:t>. 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Sono disponibili inoltre altri contenuti consigliati dal </a:t>
            </a:r>
            <a:r>
              <a:rPr lang="it-IT" sz="2400" dirty="0" err="1">
                <a:solidFill>
                  <a:srgbClr val="FFFF00"/>
                </a:solidFill>
              </a:rPr>
              <a:t>tipster</a:t>
            </a:r>
            <a:r>
              <a:rPr lang="it-IT" sz="2400" dirty="0">
                <a:solidFill>
                  <a:srgbClr val="FFFF00"/>
                </a:solidFill>
              </a:rPr>
              <a:t>. </a:t>
            </a:r>
          </a:p>
        </p:txBody>
      </p:sp>
      <p:pic>
        <p:nvPicPr>
          <p:cNvPr id="3" name="Immagine 2" descr="Immagine che contiene screenshot, computer, monitor, camion&#10;&#10;Descrizione generata automaticamente">
            <a:extLst>
              <a:ext uri="{FF2B5EF4-FFF2-40B4-BE49-F238E27FC236}">
                <a16:creationId xmlns:a16="http://schemas.microsoft.com/office/drawing/2014/main" id="{FEC34ECA-20D0-41E9-B64E-849E7F10F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626" y="1003699"/>
            <a:ext cx="4744265" cy="266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6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DCDAC8-9B26-4027-99C2-FD5F3B7BE196}"/>
              </a:ext>
            </a:extLst>
          </p:cNvPr>
          <p:cNvSpPr txBox="1"/>
          <p:nvPr/>
        </p:nvSpPr>
        <p:spPr>
          <a:xfrm>
            <a:off x="363984" y="133164"/>
            <a:ext cx="6125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rgbClr val="FFFF00"/>
                </a:solidFill>
              </a:rPr>
              <a:t>multiple.jsp</a:t>
            </a:r>
            <a:endParaRPr lang="it-IT" sz="6000" dirty="0">
              <a:solidFill>
                <a:srgbClr val="FFFF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8288BD-764D-4F09-9262-20DCD1AE9C2E}"/>
              </a:ext>
            </a:extLst>
          </p:cNvPr>
          <p:cNvSpPr txBox="1"/>
          <p:nvPr/>
        </p:nvSpPr>
        <p:spPr>
          <a:xfrm>
            <a:off x="363984" y="1554265"/>
            <a:ext cx="6764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</a:rPr>
              <a:t>E’ la pagina dedicata alle multiple che vengono pubblicate da Gigi sui canali </a:t>
            </a:r>
            <a:r>
              <a:rPr lang="it-IT" sz="2400" dirty="0" err="1">
                <a:solidFill>
                  <a:srgbClr val="FFFF00"/>
                </a:solidFill>
              </a:rPr>
              <a:t>Telegram</a:t>
            </a:r>
            <a:r>
              <a:rPr lang="it-IT" sz="2400" dirty="0">
                <a:solidFill>
                  <a:srgbClr val="FFFF00"/>
                </a:solidFill>
              </a:rPr>
              <a:t> ed Instagram. 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E’ possibile scorrere le multiple attraverso una seziona dedicata, utilizzando il database.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Sono disponibili inoltre altri contenuti consigliati dal </a:t>
            </a:r>
            <a:r>
              <a:rPr lang="it-IT" sz="2400" dirty="0" err="1">
                <a:solidFill>
                  <a:srgbClr val="FFFF00"/>
                </a:solidFill>
              </a:rPr>
              <a:t>tipster</a:t>
            </a:r>
            <a:r>
              <a:rPr lang="it-IT" sz="2400" dirty="0">
                <a:solidFill>
                  <a:srgbClr val="FFFF00"/>
                </a:solidFill>
              </a:rPr>
              <a:t>. </a:t>
            </a:r>
          </a:p>
          <a:p>
            <a:r>
              <a:rPr lang="it-IT" sz="2400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3" name="Immagine 2" descr="Immagine che contiene screenshot, monitor, camion, schermo&#10;&#10;Descrizione generata automaticamente">
            <a:extLst>
              <a:ext uri="{FF2B5EF4-FFF2-40B4-BE49-F238E27FC236}">
                <a16:creationId xmlns:a16="http://schemas.microsoft.com/office/drawing/2014/main" id="{D8D65A10-D980-4DAB-AFE0-FF34B260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16" y="855405"/>
            <a:ext cx="4955461" cy="27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8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DCDAC8-9B26-4027-99C2-FD5F3B7BE196}"/>
              </a:ext>
            </a:extLst>
          </p:cNvPr>
          <p:cNvSpPr txBox="1"/>
          <p:nvPr/>
        </p:nvSpPr>
        <p:spPr>
          <a:xfrm>
            <a:off x="363984" y="133164"/>
            <a:ext cx="6125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 err="1">
                <a:solidFill>
                  <a:srgbClr val="FFFF00"/>
                </a:solidFill>
              </a:rPr>
              <a:t>marcatori.jsp</a:t>
            </a:r>
            <a:endParaRPr lang="it-IT" sz="6000" dirty="0">
              <a:solidFill>
                <a:srgbClr val="FFFF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8288BD-764D-4F09-9262-20DCD1AE9C2E}"/>
              </a:ext>
            </a:extLst>
          </p:cNvPr>
          <p:cNvSpPr txBox="1"/>
          <p:nvPr/>
        </p:nvSpPr>
        <p:spPr>
          <a:xfrm>
            <a:off x="363984" y="1554265"/>
            <a:ext cx="6764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FF00"/>
                </a:solidFill>
              </a:rPr>
              <a:t>E’ la pagina dedicata ai mercatori proposti da Gigi settimanalmente. 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E’ possibile scorrere le schedine dedicate ai marcatori  attraverso una seziona dedicata, utilizzando il database.</a:t>
            </a:r>
          </a:p>
          <a:p>
            <a:endParaRPr lang="it-IT" sz="2400" dirty="0">
              <a:solidFill>
                <a:srgbClr val="FFFF00"/>
              </a:solidFill>
            </a:endParaRPr>
          </a:p>
          <a:p>
            <a:r>
              <a:rPr lang="it-IT" sz="2400" dirty="0">
                <a:solidFill>
                  <a:srgbClr val="FFFF00"/>
                </a:solidFill>
              </a:rPr>
              <a:t>Sono disponibili inoltre le classifiche aggiornate dei principali campionati europei.</a:t>
            </a:r>
          </a:p>
          <a:p>
            <a:r>
              <a:rPr lang="it-IT" sz="2400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3" name="Immagine 2" descr="Immagine che contiene screenshot, monitor, computer, camion&#10;&#10;Descrizione generata automaticamente">
            <a:extLst>
              <a:ext uri="{FF2B5EF4-FFF2-40B4-BE49-F238E27FC236}">
                <a16:creationId xmlns:a16="http://schemas.microsoft.com/office/drawing/2014/main" id="{6B0DAC80-D496-4A2B-A39B-33318862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989" y="1148827"/>
            <a:ext cx="4984427" cy="28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50529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ità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TM04033923[[fn=Profondità]]</Template>
  <TotalTime>278</TotalTime>
  <Words>436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Bahnschrift SemiLight Condensed</vt:lpstr>
      <vt:lpstr>Corbel</vt:lpstr>
      <vt:lpstr>Profondità</vt:lpstr>
      <vt:lpstr>SCOMMETTERE COME GIGI</vt:lpstr>
      <vt:lpstr>Considerazioni sul progetto </vt:lpstr>
      <vt:lpstr>Schema E/R </vt:lpstr>
      <vt:lpstr>Diagramma UML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SCOMMETTERE COME GIGI</dc:title>
  <dc:creator>Francesco Manganaro</dc:creator>
  <cp:lastModifiedBy>Francesco Manganaro</cp:lastModifiedBy>
  <cp:revision>17</cp:revision>
  <dcterms:created xsi:type="dcterms:W3CDTF">2020-02-26T14:37:21Z</dcterms:created>
  <dcterms:modified xsi:type="dcterms:W3CDTF">2020-02-27T19:07:38Z</dcterms:modified>
</cp:coreProperties>
</file>