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64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91E7C1-1ABD-4FE9-998F-849D7D522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418" y="478538"/>
            <a:ext cx="10291618" cy="2075317"/>
          </a:xfrm>
        </p:spPr>
        <p:txBody>
          <a:bodyPr/>
          <a:lstStyle/>
          <a:p>
            <a:r>
              <a:rPr lang="it-IT" dirty="0">
                <a:solidFill>
                  <a:srgbClr val="FFFF00"/>
                </a:solidFill>
                <a:latin typeface="Bahnschrift SemiLight Condensed" panose="020B0502040204020203" pitchFamily="34" charset="0"/>
              </a:rPr>
              <a:t>SCOMMETTERE COME GIGI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7F443B1-470D-410F-A8BD-DAD550957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1617" y="2553855"/>
            <a:ext cx="9144000" cy="1224909"/>
          </a:xfrm>
        </p:spPr>
        <p:txBody>
          <a:bodyPr>
            <a:normAutofit fontScale="77500" lnSpcReduction="20000"/>
          </a:bodyPr>
          <a:lstStyle/>
          <a:p>
            <a:r>
              <a:rPr lang="it-IT" dirty="0">
                <a:solidFill>
                  <a:srgbClr val="FFFF00"/>
                </a:solidFill>
              </a:rPr>
              <a:t>Progetto Web Computing 2019/2020 </a:t>
            </a:r>
          </a:p>
          <a:p>
            <a:r>
              <a:rPr lang="it-IT" dirty="0" err="1">
                <a:solidFill>
                  <a:srgbClr val="FFFF00"/>
                </a:solidFill>
              </a:rPr>
              <a:t>Satwinder</a:t>
            </a:r>
            <a:r>
              <a:rPr lang="it-IT" dirty="0">
                <a:solidFill>
                  <a:srgbClr val="FFFF00"/>
                </a:solidFill>
              </a:rPr>
              <a:t> Singh 181132</a:t>
            </a:r>
          </a:p>
          <a:p>
            <a:r>
              <a:rPr lang="it-IT" dirty="0" err="1">
                <a:solidFill>
                  <a:srgbClr val="FFFF00"/>
                </a:solidFill>
              </a:rPr>
              <a:t>Managanaro</a:t>
            </a:r>
            <a:r>
              <a:rPr lang="it-IT" dirty="0">
                <a:solidFill>
                  <a:srgbClr val="FFFF00"/>
                </a:solidFill>
              </a:rPr>
              <a:t> Francesco 191169</a:t>
            </a:r>
          </a:p>
        </p:txBody>
      </p:sp>
      <p:pic>
        <p:nvPicPr>
          <p:cNvPr id="7" name="Immagine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F6CD777B-9281-4C20-AABE-DDD7E5863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8" y="2228295"/>
            <a:ext cx="6557861" cy="436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965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19DCDAC8-9B26-4027-99C2-FD5F3B7BE196}"/>
              </a:ext>
            </a:extLst>
          </p:cNvPr>
          <p:cNvSpPr txBox="1"/>
          <p:nvPr/>
        </p:nvSpPr>
        <p:spPr>
          <a:xfrm>
            <a:off x="363984" y="133164"/>
            <a:ext cx="61255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 err="1">
                <a:solidFill>
                  <a:srgbClr val="FFFF00"/>
                </a:solidFill>
              </a:rPr>
              <a:t>listoni.jsp</a:t>
            </a:r>
            <a:endParaRPr lang="it-IT" sz="6000" dirty="0">
              <a:solidFill>
                <a:srgbClr val="FFFF00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E8288BD-764D-4F09-9262-20DCD1AE9C2E}"/>
              </a:ext>
            </a:extLst>
          </p:cNvPr>
          <p:cNvSpPr txBox="1"/>
          <p:nvPr/>
        </p:nvSpPr>
        <p:spPr>
          <a:xfrm>
            <a:off x="363984" y="1554265"/>
            <a:ext cx="67647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FFFF00"/>
                </a:solidFill>
              </a:rPr>
              <a:t>E’ la pagina dedicata ai listoni pubblicati da Gigi sui canali </a:t>
            </a:r>
            <a:r>
              <a:rPr lang="it-IT" sz="2400" dirty="0" err="1">
                <a:solidFill>
                  <a:srgbClr val="FFFF00"/>
                </a:solidFill>
              </a:rPr>
              <a:t>Telegram</a:t>
            </a:r>
            <a:r>
              <a:rPr lang="it-IT" sz="2400" dirty="0">
                <a:solidFill>
                  <a:srgbClr val="FFFF00"/>
                </a:solidFill>
              </a:rPr>
              <a:t> ed Instagram. </a:t>
            </a:r>
          </a:p>
          <a:p>
            <a:endParaRPr lang="it-IT" sz="2400" dirty="0">
              <a:solidFill>
                <a:srgbClr val="FFFF00"/>
              </a:solidFill>
            </a:endParaRPr>
          </a:p>
          <a:p>
            <a:r>
              <a:rPr lang="it-IT" sz="2400" dirty="0">
                <a:solidFill>
                  <a:srgbClr val="FFFF00"/>
                </a:solidFill>
              </a:rPr>
              <a:t>E’ possibile scorrere le schedine dedicate ai listoni attraverso una seziona dedicata, utilizzando il database.</a:t>
            </a:r>
          </a:p>
          <a:p>
            <a:endParaRPr lang="it-IT" sz="2400" dirty="0">
              <a:solidFill>
                <a:srgbClr val="FFFF00"/>
              </a:solidFill>
            </a:endParaRPr>
          </a:p>
          <a:p>
            <a:r>
              <a:rPr lang="it-IT" sz="2400" dirty="0">
                <a:solidFill>
                  <a:srgbClr val="FFFF00"/>
                </a:solidFill>
              </a:rPr>
              <a:t>Sono disponibili inoltre gli appuntamenti delle manifestazioni più seguite dal </a:t>
            </a:r>
            <a:r>
              <a:rPr lang="it-IT" sz="2400" dirty="0" err="1">
                <a:solidFill>
                  <a:srgbClr val="FFFF00"/>
                </a:solidFill>
              </a:rPr>
              <a:t>tipster</a:t>
            </a:r>
            <a:endParaRPr lang="it-IT" sz="2400" dirty="0">
              <a:solidFill>
                <a:srgbClr val="FFFF00"/>
              </a:solidFill>
            </a:endParaRPr>
          </a:p>
          <a:p>
            <a:r>
              <a:rPr lang="it-IT" sz="2400" dirty="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774A594-CB46-4784-9894-59948A9F5659}"/>
              </a:ext>
            </a:extLst>
          </p:cNvPr>
          <p:cNvSpPr txBox="1"/>
          <p:nvPr/>
        </p:nvSpPr>
        <p:spPr>
          <a:xfrm>
            <a:off x="8487053" y="1046434"/>
            <a:ext cx="32166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solidFill>
                  <a:srgbClr val="FFFF00"/>
                </a:solidFill>
              </a:rPr>
              <a:t>FOTO 1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2DEC5B8-76E7-4557-ABB5-132AD42A7452}"/>
              </a:ext>
            </a:extLst>
          </p:cNvPr>
          <p:cNvSpPr txBox="1"/>
          <p:nvPr/>
        </p:nvSpPr>
        <p:spPr>
          <a:xfrm>
            <a:off x="8487053" y="3948110"/>
            <a:ext cx="32166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solidFill>
                  <a:srgbClr val="FFFF00"/>
                </a:solidFill>
              </a:rPr>
              <a:t>FOTO 2</a:t>
            </a:r>
          </a:p>
        </p:txBody>
      </p:sp>
    </p:spTree>
    <p:extLst>
      <p:ext uri="{BB962C8B-B14F-4D97-AF65-F5344CB8AC3E}">
        <p14:creationId xmlns:p14="http://schemas.microsoft.com/office/powerpoint/2010/main" val="1246200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C80238-548A-4BCB-9CEA-728754C08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89917"/>
            <a:ext cx="10515600" cy="1325563"/>
          </a:xfrm>
        </p:spPr>
        <p:txBody>
          <a:bodyPr/>
          <a:lstStyle/>
          <a:p>
            <a:r>
              <a:rPr lang="it-IT" dirty="0">
                <a:solidFill>
                  <a:srgbClr val="FFFF00"/>
                </a:solidFill>
              </a:rPr>
              <a:t>Considerazioni sul progetto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B02C16-E803-4809-9AD4-9A6DB3DC9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26" y="1637422"/>
            <a:ext cx="10233800" cy="46672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>
                <a:solidFill>
                  <a:srgbClr val="FFFF00"/>
                </a:solidFill>
              </a:rPr>
              <a:t>Il sito web </a:t>
            </a:r>
            <a:r>
              <a:rPr lang="it-IT" dirty="0" err="1">
                <a:solidFill>
                  <a:srgbClr val="FFFF00"/>
                </a:solidFill>
              </a:rPr>
              <a:t>ScommettereComeGigi</a:t>
            </a:r>
            <a:r>
              <a:rPr lang="it-IT" dirty="0">
                <a:solidFill>
                  <a:srgbClr val="FFFF00"/>
                </a:solidFill>
              </a:rPr>
              <a:t> è uno strumento che permette al </a:t>
            </a:r>
            <a:r>
              <a:rPr lang="it-IT" dirty="0" err="1">
                <a:solidFill>
                  <a:srgbClr val="FFFF00"/>
                </a:solidFill>
              </a:rPr>
              <a:t>tipster</a:t>
            </a:r>
            <a:r>
              <a:rPr lang="it-IT" dirty="0">
                <a:solidFill>
                  <a:srgbClr val="FFFF00"/>
                </a:solidFill>
              </a:rPr>
              <a:t> Gigi di tenere aggiornati i propri followers con le scommesse proposte sui vari social network.</a:t>
            </a:r>
          </a:p>
          <a:p>
            <a:pPr marL="0" indent="0">
              <a:buNone/>
            </a:pPr>
            <a:r>
              <a:rPr lang="it-IT" dirty="0">
                <a:solidFill>
                  <a:srgbClr val="FFFF00"/>
                </a:solidFill>
              </a:rPr>
              <a:t>Un utente si può registrare attraverso un </a:t>
            </a:r>
            <a:r>
              <a:rPr lang="it-IT" dirty="0" err="1">
                <a:solidFill>
                  <a:srgbClr val="FFFF00"/>
                </a:solidFill>
              </a:rPr>
              <a:t>form</a:t>
            </a:r>
            <a:r>
              <a:rPr lang="it-IT" dirty="0">
                <a:solidFill>
                  <a:srgbClr val="FFFF00"/>
                </a:solidFill>
              </a:rPr>
              <a:t> e può accedere a delle rubriche a lui riservate. </a:t>
            </a:r>
          </a:p>
          <a:p>
            <a:pPr marL="0" indent="0">
              <a:buNone/>
            </a:pPr>
            <a:r>
              <a:rPr lang="it-IT" dirty="0">
                <a:solidFill>
                  <a:srgbClr val="FFFF00"/>
                </a:solidFill>
              </a:rPr>
              <a:t>All’interno del sito inoltre sono presenti contenuti video consigliati dal </a:t>
            </a:r>
            <a:r>
              <a:rPr lang="it-IT" dirty="0" err="1">
                <a:solidFill>
                  <a:srgbClr val="FFFF00"/>
                </a:solidFill>
              </a:rPr>
              <a:t>tipster</a:t>
            </a:r>
            <a:r>
              <a:rPr lang="it-IT" dirty="0">
                <a:solidFill>
                  <a:srgbClr val="FFFF00"/>
                </a:solidFill>
              </a:rPr>
              <a:t> e vari aggiornamenti sulle classifiche e calendari delle partite oggetto delle scommesse. </a:t>
            </a:r>
          </a:p>
          <a:p>
            <a:pPr marL="0" indent="0">
              <a:buNone/>
            </a:pPr>
            <a:r>
              <a:rPr lang="it-IT" dirty="0">
                <a:solidFill>
                  <a:srgbClr val="FFFF00"/>
                </a:solidFill>
              </a:rPr>
              <a:t>Le immagini presenti all’interno del sito vengono gestite interamente dal nostro database.</a:t>
            </a:r>
          </a:p>
          <a:p>
            <a:pPr marL="0" indent="0">
              <a:buNone/>
            </a:pPr>
            <a:r>
              <a:rPr lang="it-IT" dirty="0">
                <a:solidFill>
                  <a:srgbClr val="FFFF00"/>
                </a:solidFill>
              </a:rPr>
              <a:t>Tra le funzionalità implementate c’è la possibilità da parte dell’admin di caricare le varie scommesse attraverso un bottone presente della pagina iniziale.</a:t>
            </a:r>
          </a:p>
          <a:p>
            <a:pPr marL="0" indent="0">
              <a:buNone/>
            </a:pPr>
            <a:r>
              <a:rPr lang="it-IT" dirty="0">
                <a:solidFill>
                  <a:srgbClr val="FFFF00"/>
                </a:solidFill>
              </a:rPr>
              <a:t> </a:t>
            </a:r>
          </a:p>
          <a:p>
            <a:pPr marL="0" indent="0">
              <a:buNone/>
            </a:pPr>
            <a:endParaRPr lang="it-IT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it-IT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332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945558-B37D-4662-97D2-D7B4B5361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solidFill>
                  <a:srgbClr val="FFFF00"/>
                </a:solidFill>
              </a:rPr>
              <a:t>SCHEMA E/R </a:t>
            </a:r>
          </a:p>
        </p:txBody>
      </p:sp>
      <p:pic>
        <p:nvPicPr>
          <p:cNvPr id="5" name="Segnaposto contenuto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6C859E62-4BA3-43C9-9436-CEC4E196F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7300" y="1759165"/>
            <a:ext cx="9867899" cy="4883190"/>
          </a:xfrm>
        </p:spPr>
      </p:pic>
    </p:spTree>
    <p:extLst>
      <p:ext uri="{BB962C8B-B14F-4D97-AF65-F5344CB8AC3E}">
        <p14:creationId xmlns:p14="http://schemas.microsoft.com/office/powerpoint/2010/main" val="3177022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F8C8A8-40DF-47A7-B01C-C8CDC658D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593"/>
            <a:ext cx="10515600" cy="1325563"/>
          </a:xfrm>
        </p:spPr>
        <p:txBody>
          <a:bodyPr/>
          <a:lstStyle/>
          <a:p>
            <a:pPr algn="ctr"/>
            <a:r>
              <a:rPr lang="it-IT" dirty="0">
                <a:solidFill>
                  <a:srgbClr val="FFFF00"/>
                </a:solidFill>
              </a:rPr>
              <a:t>DIAGRAMMA UML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0AE3198-2CCA-41F4-8F72-92547E4FF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1556"/>
            <a:ext cx="10170111" cy="519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397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19DCDAC8-9B26-4027-99C2-FD5F3B7BE196}"/>
              </a:ext>
            </a:extLst>
          </p:cNvPr>
          <p:cNvSpPr txBox="1"/>
          <p:nvPr/>
        </p:nvSpPr>
        <p:spPr>
          <a:xfrm>
            <a:off x="363984" y="133164"/>
            <a:ext cx="61255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 err="1">
                <a:solidFill>
                  <a:srgbClr val="FFFF00"/>
                </a:solidFill>
              </a:rPr>
              <a:t>paginaIniziale.jsp</a:t>
            </a:r>
            <a:endParaRPr lang="it-IT" sz="6000" dirty="0">
              <a:solidFill>
                <a:srgbClr val="FFFF00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E8288BD-764D-4F09-9262-20DCD1AE9C2E}"/>
              </a:ext>
            </a:extLst>
          </p:cNvPr>
          <p:cNvSpPr txBox="1"/>
          <p:nvPr/>
        </p:nvSpPr>
        <p:spPr>
          <a:xfrm>
            <a:off x="363984" y="1554266"/>
            <a:ext cx="676478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FFFF00"/>
                </a:solidFill>
              </a:rPr>
              <a:t>E’ la homepage del sito web, l’utente può registrarsi oppure accedere.</a:t>
            </a:r>
          </a:p>
          <a:p>
            <a:endParaRPr lang="it-IT" sz="2400" dirty="0">
              <a:solidFill>
                <a:srgbClr val="FFFF00"/>
              </a:solidFill>
            </a:endParaRPr>
          </a:p>
          <a:p>
            <a:r>
              <a:rPr lang="it-IT" sz="2400" dirty="0">
                <a:solidFill>
                  <a:srgbClr val="FFFF00"/>
                </a:solidFill>
              </a:rPr>
              <a:t>E’ presente uno spazio dedicato ad un api che trasferisce sul sito gli ultimi messaggi postati da Gigi sul canale </a:t>
            </a:r>
            <a:r>
              <a:rPr lang="it-IT" sz="2400" dirty="0" err="1">
                <a:solidFill>
                  <a:srgbClr val="FFFF00"/>
                </a:solidFill>
              </a:rPr>
              <a:t>Telegram</a:t>
            </a:r>
            <a:r>
              <a:rPr lang="it-IT" sz="2400" dirty="0">
                <a:solidFill>
                  <a:srgbClr val="FFFF00"/>
                </a:solidFill>
              </a:rPr>
              <a:t> di riferimento </a:t>
            </a:r>
            <a:r>
              <a:rPr lang="it-IT" sz="2400" dirty="0" err="1">
                <a:solidFill>
                  <a:srgbClr val="FFFF00"/>
                </a:solidFill>
              </a:rPr>
              <a:t>ScommettereComeGigi</a:t>
            </a:r>
            <a:r>
              <a:rPr lang="it-IT" sz="2400" dirty="0">
                <a:solidFill>
                  <a:srgbClr val="FFFF00"/>
                </a:solidFill>
              </a:rPr>
              <a:t>. </a:t>
            </a:r>
          </a:p>
          <a:p>
            <a:endParaRPr lang="it-IT" sz="2400" dirty="0">
              <a:solidFill>
                <a:srgbClr val="FFFF00"/>
              </a:solidFill>
            </a:endParaRPr>
          </a:p>
          <a:p>
            <a:r>
              <a:rPr lang="it-IT" sz="2400" dirty="0">
                <a:solidFill>
                  <a:srgbClr val="FFFF00"/>
                </a:solidFill>
              </a:rPr>
              <a:t>Un utente che sia registrato o meno inoltre può visualizzare le sezioni delle rubriche che vengono proposte.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774A594-CB46-4784-9894-59948A9F5659}"/>
              </a:ext>
            </a:extLst>
          </p:cNvPr>
          <p:cNvSpPr txBox="1"/>
          <p:nvPr/>
        </p:nvSpPr>
        <p:spPr>
          <a:xfrm>
            <a:off x="8611340" y="1367161"/>
            <a:ext cx="32166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solidFill>
                  <a:srgbClr val="FFFF00"/>
                </a:solidFill>
              </a:rPr>
              <a:t>FOTO 1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2DEC5B8-76E7-4557-ABB5-132AD42A7452}"/>
              </a:ext>
            </a:extLst>
          </p:cNvPr>
          <p:cNvSpPr txBox="1"/>
          <p:nvPr/>
        </p:nvSpPr>
        <p:spPr>
          <a:xfrm>
            <a:off x="8611340" y="3814945"/>
            <a:ext cx="32166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solidFill>
                  <a:srgbClr val="FFFF00"/>
                </a:solidFill>
              </a:rPr>
              <a:t>FOTO 2</a:t>
            </a:r>
          </a:p>
        </p:txBody>
      </p:sp>
    </p:spTree>
    <p:extLst>
      <p:ext uri="{BB962C8B-B14F-4D97-AF65-F5344CB8AC3E}">
        <p14:creationId xmlns:p14="http://schemas.microsoft.com/office/powerpoint/2010/main" val="3646194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19DCDAC8-9B26-4027-99C2-FD5F3B7BE196}"/>
              </a:ext>
            </a:extLst>
          </p:cNvPr>
          <p:cNvSpPr txBox="1"/>
          <p:nvPr/>
        </p:nvSpPr>
        <p:spPr>
          <a:xfrm>
            <a:off x="363984" y="133164"/>
            <a:ext cx="61255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 err="1">
                <a:solidFill>
                  <a:srgbClr val="FFFF00"/>
                </a:solidFill>
              </a:rPr>
              <a:t>registrazione.jsp</a:t>
            </a:r>
            <a:endParaRPr lang="it-IT" sz="6000" dirty="0">
              <a:solidFill>
                <a:srgbClr val="FFFF00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E8288BD-764D-4F09-9262-20DCD1AE9C2E}"/>
              </a:ext>
            </a:extLst>
          </p:cNvPr>
          <p:cNvSpPr txBox="1"/>
          <p:nvPr/>
        </p:nvSpPr>
        <p:spPr>
          <a:xfrm>
            <a:off x="363984" y="1554266"/>
            <a:ext cx="67647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FFFF00"/>
                </a:solidFill>
              </a:rPr>
              <a:t>E’ la pagina di registrazione, l’utente compila  un </a:t>
            </a:r>
            <a:r>
              <a:rPr lang="it-IT" sz="2400" dirty="0" err="1">
                <a:solidFill>
                  <a:srgbClr val="FFFF00"/>
                </a:solidFill>
              </a:rPr>
              <a:t>form</a:t>
            </a:r>
            <a:r>
              <a:rPr lang="it-IT" sz="2400" dirty="0">
                <a:solidFill>
                  <a:srgbClr val="FFFF00"/>
                </a:solidFill>
              </a:rPr>
              <a:t> per registrarsi al sito web, successivamente viene trasferito alla homepage. </a:t>
            </a:r>
          </a:p>
          <a:p>
            <a:endParaRPr lang="it-IT" sz="2400" dirty="0">
              <a:solidFill>
                <a:srgbClr val="FFFF00"/>
              </a:solidFill>
            </a:endParaRPr>
          </a:p>
          <a:p>
            <a:r>
              <a:rPr lang="it-IT" sz="2400" dirty="0">
                <a:solidFill>
                  <a:srgbClr val="FFFF00"/>
                </a:solidFill>
              </a:rPr>
              <a:t>L’accesso al sito web verrà effettuato digitando l’email e la password.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774A594-CB46-4784-9894-59948A9F5659}"/>
              </a:ext>
            </a:extLst>
          </p:cNvPr>
          <p:cNvSpPr txBox="1"/>
          <p:nvPr/>
        </p:nvSpPr>
        <p:spPr>
          <a:xfrm>
            <a:off x="2494625" y="5228948"/>
            <a:ext cx="32166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solidFill>
                  <a:srgbClr val="FFFF00"/>
                </a:solidFill>
              </a:rPr>
              <a:t>FOTO 1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2DEC5B8-76E7-4557-ABB5-132AD42A7452}"/>
              </a:ext>
            </a:extLst>
          </p:cNvPr>
          <p:cNvSpPr txBox="1"/>
          <p:nvPr/>
        </p:nvSpPr>
        <p:spPr>
          <a:xfrm>
            <a:off x="8611340" y="2083800"/>
            <a:ext cx="32166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solidFill>
                  <a:srgbClr val="FFFF00"/>
                </a:solidFill>
              </a:rPr>
              <a:t>FOTO 2</a:t>
            </a:r>
          </a:p>
        </p:txBody>
      </p:sp>
    </p:spTree>
    <p:extLst>
      <p:ext uri="{BB962C8B-B14F-4D97-AF65-F5344CB8AC3E}">
        <p14:creationId xmlns:p14="http://schemas.microsoft.com/office/powerpoint/2010/main" val="2528742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19DCDAC8-9B26-4027-99C2-FD5F3B7BE196}"/>
              </a:ext>
            </a:extLst>
          </p:cNvPr>
          <p:cNvSpPr txBox="1"/>
          <p:nvPr/>
        </p:nvSpPr>
        <p:spPr>
          <a:xfrm>
            <a:off x="363984" y="133164"/>
            <a:ext cx="61255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 err="1">
                <a:solidFill>
                  <a:srgbClr val="FFFF00"/>
                </a:solidFill>
              </a:rPr>
              <a:t>stake.jsp</a:t>
            </a:r>
            <a:endParaRPr lang="it-IT" sz="6000" dirty="0">
              <a:solidFill>
                <a:srgbClr val="FFFF00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E8288BD-764D-4F09-9262-20DCD1AE9C2E}"/>
              </a:ext>
            </a:extLst>
          </p:cNvPr>
          <p:cNvSpPr txBox="1"/>
          <p:nvPr/>
        </p:nvSpPr>
        <p:spPr>
          <a:xfrm>
            <a:off x="363984" y="1714065"/>
            <a:ext cx="676478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FFFF00"/>
                </a:solidFill>
              </a:rPr>
              <a:t>E’ la pagina che contiene i vari </a:t>
            </a:r>
            <a:r>
              <a:rPr lang="it-IT" sz="2400" dirty="0" err="1">
                <a:solidFill>
                  <a:srgbClr val="FFFF00"/>
                </a:solidFill>
              </a:rPr>
              <a:t>stake</a:t>
            </a:r>
            <a:r>
              <a:rPr lang="it-IT" sz="2400" dirty="0">
                <a:solidFill>
                  <a:srgbClr val="FFFF00"/>
                </a:solidFill>
              </a:rPr>
              <a:t> ( schedine organizzate rispetto all’importo da scommettere ) pubblicati da Gigi ogni settimana.</a:t>
            </a:r>
          </a:p>
          <a:p>
            <a:endParaRPr lang="it-IT" sz="2400" dirty="0">
              <a:solidFill>
                <a:srgbClr val="FFFF00"/>
              </a:solidFill>
            </a:endParaRPr>
          </a:p>
          <a:p>
            <a:r>
              <a:rPr lang="it-IT" sz="2400" dirty="0">
                <a:solidFill>
                  <a:srgbClr val="FFFF00"/>
                </a:solidFill>
              </a:rPr>
              <a:t>Le immagini delle sezioni </a:t>
            </a:r>
            <a:r>
              <a:rPr lang="it-IT" sz="2400" dirty="0" err="1">
                <a:solidFill>
                  <a:srgbClr val="FFFF00"/>
                </a:solidFill>
              </a:rPr>
              <a:t>Stake</a:t>
            </a:r>
            <a:r>
              <a:rPr lang="it-IT" sz="2400" dirty="0">
                <a:solidFill>
                  <a:srgbClr val="FFFF00"/>
                </a:solidFill>
              </a:rPr>
              <a:t> Alto, </a:t>
            </a:r>
            <a:r>
              <a:rPr lang="it-IT" sz="2400" dirty="0" err="1">
                <a:solidFill>
                  <a:srgbClr val="FFFF00"/>
                </a:solidFill>
              </a:rPr>
              <a:t>Stake</a:t>
            </a:r>
            <a:r>
              <a:rPr lang="it-IT" sz="2400" dirty="0">
                <a:solidFill>
                  <a:srgbClr val="FFFF00"/>
                </a:solidFill>
              </a:rPr>
              <a:t> Medio e </a:t>
            </a:r>
            <a:r>
              <a:rPr lang="it-IT" sz="2400" dirty="0" err="1">
                <a:solidFill>
                  <a:srgbClr val="FFFF00"/>
                </a:solidFill>
              </a:rPr>
              <a:t>Stake</a:t>
            </a:r>
            <a:r>
              <a:rPr lang="it-IT" sz="2400" dirty="0">
                <a:solidFill>
                  <a:srgbClr val="FFFF00"/>
                </a:solidFill>
              </a:rPr>
              <a:t> Basso sono le ultime inserite all’interno del database, organizzate rispettivamente per ogni </a:t>
            </a:r>
            <a:r>
              <a:rPr lang="it-IT" sz="2400" dirty="0" err="1">
                <a:solidFill>
                  <a:srgbClr val="FFFF00"/>
                </a:solidFill>
              </a:rPr>
              <a:t>stake</a:t>
            </a:r>
            <a:r>
              <a:rPr lang="it-IT" sz="2400" dirty="0">
                <a:solidFill>
                  <a:srgbClr val="FFFF00"/>
                </a:solidFill>
              </a:rPr>
              <a:t>. </a:t>
            </a:r>
          </a:p>
          <a:p>
            <a:endParaRPr lang="it-IT" sz="2400" dirty="0">
              <a:solidFill>
                <a:srgbClr val="FFFF00"/>
              </a:solidFill>
            </a:endParaRPr>
          </a:p>
          <a:p>
            <a:r>
              <a:rPr lang="it-IT" sz="2400" dirty="0">
                <a:solidFill>
                  <a:srgbClr val="FFFF00"/>
                </a:solidFill>
              </a:rPr>
              <a:t>Sono disponibili inoltre altri contenuti consigliati dal </a:t>
            </a:r>
            <a:r>
              <a:rPr lang="it-IT" sz="2400" dirty="0" err="1">
                <a:solidFill>
                  <a:srgbClr val="FFFF00"/>
                </a:solidFill>
              </a:rPr>
              <a:t>tipster</a:t>
            </a:r>
            <a:r>
              <a:rPr lang="it-IT" sz="2400" dirty="0">
                <a:solidFill>
                  <a:srgbClr val="FFFF00"/>
                </a:solidFill>
              </a:rPr>
              <a:t>.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774A594-CB46-4784-9894-59948A9F5659}"/>
              </a:ext>
            </a:extLst>
          </p:cNvPr>
          <p:cNvSpPr txBox="1"/>
          <p:nvPr/>
        </p:nvSpPr>
        <p:spPr>
          <a:xfrm>
            <a:off x="8487053" y="1046434"/>
            <a:ext cx="32166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solidFill>
                  <a:srgbClr val="FFFF00"/>
                </a:solidFill>
              </a:rPr>
              <a:t>FOTO 1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2DEC5B8-76E7-4557-ABB5-132AD42A7452}"/>
              </a:ext>
            </a:extLst>
          </p:cNvPr>
          <p:cNvSpPr txBox="1"/>
          <p:nvPr/>
        </p:nvSpPr>
        <p:spPr>
          <a:xfrm>
            <a:off x="8487053" y="3948110"/>
            <a:ext cx="32166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solidFill>
                  <a:srgbClr val="FFFF00"/>
                </a:solidFill>
              </a:rPr>
              <a:t>FOTO 2</a:t>
            </a:r>
          </a:p>
        </p:txBody>
      </p:sp>
    </p:spTree>
    <p:extLst>
      <p:ext uri="{BB962C8B-B14F-4D97-AF65-F5344CB8AC3E}">
        <p14:creationId xmlns:p14="http://schemas.microsoft.com/office/powerpoint/2010/main" val="1563662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19DCDAC8-9B26-4027-99C2-FD5F3B7BE196}"/>
              </a:ext>
            </a:extLst>
          </p:cNvPr>
          <p:cNvSpPr txBox="1"/>
          <p:nvPr/>
        </p:nvSpPr>
        <p:spPr>
          <a:xfrm>
            <a:off x="363984" y="133164"/>
            <a:ext cx="61255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 err="1">
                <a:solidFill>
                  <a:srgbClr val="FFFF00"/>
                </a:solidFill>
              </a:rPr>
              <a:t>multiple.jsp</a:t>
            </a:r>
            <a:endParaRPr lang="it-IT" sz="6000" dirty="0">
              <a:solidFill>
                <a:srgbClr val="FFFF00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E8288BD-764D-4F09-9262-20DCD1AE9C2E}"/>
              </a:ext>
            </a:extLst>
          </p:cNvPr>
          <p:cNvSpPr txBox="1"/>
          <p:nvPr/>
        </p:nvSpPr>
        <p:spPr>
          <a:xfrm>
            <a:off x="363984" y="1554265"/>
            <a:ext cx="67647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FFFF00"/>
                </a:solidFill>
              </a:rPr>
              <a:t>E’ la pagina dedicata alle multiple che vengono pubblicate da Gigi sui canali </a:t>
            </a:r>
            <a:r>
              <a:rPr lang="it-IT" sz="2400" dirty="0" err="1">
                <a:solidFill>
                  <a:srgbClr val="FFFF00"/>
                </a:solidFill>
              </a:rPr>
              <a:t>Telegram</a:t>
            </a:r>
            <a:r>
              <a:rPr lang="it-IT" sz="2400" dirty="0">
                <a:solidFill>
                  <a:srgbClr val="FFFF00"/>
                </a:solidFill>
              </a:rPr>
              <a:t> ed Instagram. </a:t>
            </a:r>
          </a:p>
          <a:p>
            <a:endParaRPr lang="it-IT" sz="2400" dirty="0">
              <a:solidFill>
                <a:srgbClr val="FFFF00"/>
              </a:solidFill>
            </a:endParaRPr>
          </a:p>
          <a:p>
            <a:endParaRPr lang="it-IT" sz="2400" dirty="0">
              <a:solidFill>
                <a:srgbClr val="FFFF00"/>
              </a:solidFill>
            </a:endParaRPr>
          </a:p>
          <a:p>
            <a:r>
              <a:rPr lang="it-IT" sz="2400" dirty="0">
                <a:solidFill>
                  <a:srgbClr val="FFFF00"/>
                </a:solidFill>
              </a:rPr>
              <a:t>E’ possibile scorrere le multiple attraverso una seziona dedicata, utilizzando il database.</a:t>
            </a:r>
          </a:p>
          <a:p>
            <a:endParaRPr lang="it-IT" sz="2400" dirty="0">
              <a:solidFill>
                <a:srgbClr val="FFFF00"/>
              </a:solidFill>
            </a:endParaRPr>
          </a:p>
          <a:p>
            <a:r>
              <a:rPr lang="it-IT" sz="2400" dirty="0">
                <a:solidFill>
                  <a:srgbClr val="FFFF00"/>
                </a:solidFill>
              </a:rPr>
              <a:t>Sono disponibili inoltre altri contenuti consigliati dal </a:t>
            </a:r>
            <a:r>
              <a:rPr lang="it-IT" sz="2400" dirty="0" err="1">
                <a:solidFill>
                  <a:srgbClr val="FFFF00"/>
                </a:solidFill>
              </a:rPr>
              <a:t>tipster</a:t>
            </a:r>
            <a:r>
              <a:rPr lang="it-IT" sz="2400" dirty="0">
                <a:solidFill>
                  <a:srgbClr val="FFFF00"/>
                </a:solidFill>
              </a:rPr>
              <a:t>. </a:t>
            </a:r>
          </a:p>
          <a:p>
            <a:r>
              <a:rPr lang="it-IT" sz="2400" dirty="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774A594-CB46-4784-9894-59948A9F5659}"/>
              </a:ext>
            </a:extLst>
          </p:cNvPr>
          <p:cNvSpPr txBox="1"/>
          <p:nvPr/>
        </p:nvSpPr>
        <p:spPr>
          <a:xfrm>
            <a:off x="8487053" y="1046434"/>
            <a:ext cx="32166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solidFill>
                  <a:srgbClr val="FFFF00"/>
                </a:solidFill>
              </a:rPr>
              <a:t>FOTO 1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2DEC5B8-76E7-4557-ABB5-132AD42A7452}"/>
              </a:ext>
            </a:extLst>
          </p:cNvPr>
          <p:cNvSpPr txBox="1"/>
          <p:nvPr/>
        </p:nvSpPr>
        <p:spPr>
          <a:xfrm>
            <a:off x="8487053" y="3948110"/>
            <a:ext cx="32166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solidFill>
                  <a:srgbClr val="FFFF00"/>
                </a:solidFill>
              </a:rPr>
              <a:t>FOTO 2</a:t>
            </a:r>
          </a:p>
        </p:txBody>
      </p:sp>
    </p:spTree>
    <p:extLst>
      <p:ext uri="{BB962C8B-B14F-4D97-AF65-F5344CB8AC3E}">
        <p14:creationId xmlns:p14="http://schemas.microsoft.com/office/powerpoint/2010/main" val="962789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19DCDAC8-9B26-4027-99C2-FD5F3B7BE196}"/>
              </a:ext>
            </a:extLst>
          </p:cNvPr>
          <p:cNvSpPr txBox="1"/>
          <p:nvPr/>
        </p:nvSpPr>
        <p:spPr>
          <a:xfrm>
            <a:off x="363984" y="133164"/>
            <a:ext cx="61255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 err="1">
                <a:solidFill>
                  <a:srgbClr val="FFFF00"/>
                </a:solidFill>
              </a:rPr>
              <a:t>marcatori.jsp</a:t>
            </a:r>
            <a:endParaRPr lang="it-IT" sz="6000" dirty="0">
              <a:solidFill>
                <a:srgbClr val="FFFF00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E8288BD-764D-4F09-9262-20DCD1AE9C2E}"/>
              </a:ext>
            </a:extLst>
          </p:cNvPr>
          <p:cNvSpPr txBox="1"/>
          <p:nvPr/>
        </p:nvSpPr>
        <p:spPr>
          <a:xfrm>
            <a:off x="363984" y="1554265"/>
            <a:ext cx="67647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FFFF00"/>
                </a:solidFill>
              </a:rPr>
              <a:t>E’ la pagina dedicata ai mercatori proposti da Gigi settimanalmente. </a:t>
            </a:r>
          </a:p>
          <a:p>
            <a:endParaRPr lang="it-IT" sz="2400" dirty="0">
              <a:solidFill>
                <a:srgbClr val="FFFF00"/>
              </a:solidFill>
            </a:endParaRPr>
          </a:p>
          <a:p>
            <a:r>
              <a:rPr lang="it-IT" sz="2400" dirty="0">
                <a:solidFill>
                  <a:srgbClr val="FFFF00"/>
                </a:solidFill>
              </a:rPr>
              <a:t>E’ possibile scorrere le schedine dedicate ai marcatori  attraverso una seziona dedicata, utilizzando il database.</a:t>
            </a:r>
          </a:p>
          <a:p>
            <a:endParaRPr lang="it-IT" sz="2400" dirty="0">
              <a:solidFill>
                <a:srgbClr val="FFFF00"/>
              </a:solidFill>
            </a:endParaRPr>
          </a:p>
          <a:p>
            <a:r>
              <a:rPr lang="it-IT" sz="2400" dirty="0">
                <a:solidFill>
                  <a:srgbClr val="FFFF00"/>
                </a:solidFill>
              </a:rPr>
              <a:t>Sono disponibili inoltre le classifiche aggiornate dei principali campionati europei.</a:t>
            </a:r>
          </a:p>
          <a:p>
            <a:r>
              <a:rPr lang="it-IT" sz="2400" dirty="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774A594-CB46-4784-9894-59948A9F5659}"/>
              </a:ext>
            </a:extLst>
          </p:cNvPr>
          <p:cNvSpPr txBox="1"/>
          <p:nvPr/>
        </p:nvSpPr>
        <p:spPr>
          <a:xfrm>
            <a:off x="8487053" y="1046434"/>
            <a:ext cx="32166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solidFill>
                  <a:srgbClr val="FFFF00"/>
                </a:solidFill>
              </a:rPr>
              <a:t>FOTO 1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2DEC5B8-76E7-4557-ABB5-132AD42A7452}"/>
              </a:ext>
            </a:extLst>
          </p:cNvPr>
          <p:cNvSpPr txBox="1"/>
          <p:nvPr/>
        </p:nvSpPr>
        <p:spPr>
          <a:xfrm>
            <a:off x="8487053" y="3948110"/>
            <a:ext cx="32166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solidFill>
                  <a:srgbClr val="FFFF00"/>
                </a:solidFill>
              </a:rPr>
              <a:t>FOTO 2</a:t>
            </a:r>
          </a:p>
        </p:txBody>
      </p:sp>
    </p:spTree>
    <p:extLst>
      <p:ext uri="{BB962C8B-B14F-4D97-AF65-F5344CB8AC3E}">
        <p14:creationId xmlns:p14="http://schemas.microsoft.com/office/powerpoint/2010/main" val="4058950529"/>
      </p:ext>
    </p:extLst>
  </p:cSld>
  <p:clrMapOvr>
    <a:masterClrMapping/>
  </p:clrMapOvr>
</p:sld>
</file>

<file path=ppt/theme/theme1.xml><?xml version="1.0" encoding="utf-8"?>
<a:theme xmlns:a="http://schemas.openxmlformats.org/drawingml/2006/main" name="Profondità">
  <a:themeElements>
    <a:clrScheme name="Depth">
      <a:dk1>
        <a:sysClr val="windowText" lastClr="000000"/>
      </a:dk1>
      <a:lt1>
        <a:sysClr val="window" lastClr="FFFFFF"/>
      </a:lt1>
      <a:dk2>
        <a:srgbClr val="4B4B4B"/>
      </a:dk2>
      <a:lt2>
        <a:srgbClr val="8ED5C1"/>
      </a:lt2>
      <a:accent1>
        <a:srgbClr val="73CBB2"/>
      </a:accent1>
      <a:accent2>
        <a:srgbClr val="AACD5B"/>
      </a:accent2>
      <a:accent3>
        <a:srgbClr val="65A9E1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47428100-C732-4B2E-A30A-5273F581A0F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TM04033923[[fn=Profondità]]</Template>
  <TotalTime>232</TotalTime>
  <Words>452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Bahnschrift SemiLight Condensed</vt:lpstr>
      <vt:lpstr>Corbel</vt:lpstr>
      <vt:lpstr>Profondità</vt:lpstr>
      <vt:lpstr>SCOMMETTERE COME GIGI</vt:lpstr>
      <vt:lpstr>Considerazioni sul progetto </vt:lpstr>
      <vt:lpstr>SCHEMA E/R </vt:lpstr>
      <vt:lpstr>DIAGRAMMA UML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SCOMMETTERE COME GIGI</dc:title>
  <dc:creator>Francesco Manganaro</dc:creator>
  <cp:lastModifiedBy>Francesco Manganaro</cp:lastModifiedBy>
  <cp:revision>12</cp:revision>
  <dcterms:created xsi:type="dcterms:W3CDTF">2020-02-26T14:37:21Z</dcterms:created>
  <dcterms:modified xsi:type="dcterms:W3CDTF">2020-02-26T18:29:32Z</dcterms:modified>
</cp:coreProperties>
</file>