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3499F8-523E-4824-9460-69B80AE14C19}">
  <a:tblStyle styleId="{5A3499F8-523E-4824-9460-69B80AE14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4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7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6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4827ca5c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4827ca5c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4827ca5c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4827ca5c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5edb86f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5edb86f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F"/>
                </a:solidFill>
                <a:highlight>
                  <a:srgbClr val="FFFFFF"/>
                </a:highlight>
              </a:rPr>
              <a:t>Q’s:</a:t>
            </a:r>
            <a:endParaRPr sz="1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F"/>
                </a:solidFill>
                <a:highlight>
                  <a:srgbClr val="FFFFFF"/>
                </a:highlight>
              </a:rPr>
              <a:t>How many viability data points are within the</a:t>
            </a:r>
            <a:endParaRPr sz="1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F"/>
                </a:solidFill>
                <a:highlight>
                  <a:srgbClr val="FFFFFF"/>
                </a:highlight>
              </a:rPr>
              <a:t>expected range according to the definition of viability (e.g. above 0</a:t>
            </a:r>
            <a:endParaRPr sz="1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F"/>
                </a:solidFill>
                <a:highlight>
                  <a:srgbClr val="FFFFFF"/>
                </a:highlight>
              </a:rPr>
              <a:t>and below 100)? Try to come up with explanations about</a:t>
            </a:r>
            <a:endParaRPr sz="1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F"/>
                </a:solidFill>
                <a:highlight>
                  <a:srgbClr val="FFFFFF"/>
                </a:highlight>
              </a:rPr>
              <a:t>the values that are out of range. Are these due to technical</a:t>
            </a:r>
            <a:endParaRPr sz="1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F"/>
                </a:solidFill>
                <a:highlight>
                  <a:srgbClr val="FFFFFF"/>
                </a:highlight>
              </a:rPr>
              <a:t>issues? Biology?</a:t>
            </a:r>
            <a:endParaRPr sz="1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4827ca5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4827ca5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5edb86fc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5edb86f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analysis question 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4827ca5c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4827ca5c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analysis question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</a:t>
            </a:r>
            <a:r>
              <a:rPr lang="en"/>
              <a:t>interpretation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5edb86fc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5edb86fc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analysis question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different values of drugs leads to different results!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5edb86fc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5edb86fc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analysis question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 to 1 (SIMILAR LEVELS)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toxicity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5edb86fc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5edb86fc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analysis question 1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4827ca5c7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4827ca5c7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analysis question 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0150" y="1098150"/>
            <a:ext cx="69684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the Relationship Between Drug Concentration and Cell Viability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0150" y="3044000"/>
            <a:ext cx="8183700" cy="17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lt1"/>
                </a:solidFill>
              </a:rPr>
              <a:t>2022 Replicathon at the University of Puerto Rico, Río Piedras Campus</a:t>
            </a:r>
            <a:endParaRPr sz="245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lt1"/>
                </a:solidFill>
              </a:rPr>
              <a:t>Malta India Group</a:t>
            </a:r>
            <a:endParaRPr sz="245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lt1"/>
                </a:solidFill>
              </a:rPr>
              <a:t>David Hernandez, Laura Benítez, Melissa Lozada, </a:t>
            </a:r>
            <a:endParaRPr sz="245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lt1"/>
                </a:solidFill>
              </a:rPr>
              <a:t>Taliana Salcedo, and Andrea Corretjer</a:t>
            </a:r>
            <a:endParaRPr sz="245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chemeClr val="lt1"/>
                </a:solidFill>
              </a:rPr>
              <a:t>June 20-21, 2022</a:t>
            </a:r>
            <a:endParaRPr sz="245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-396925" y="289725"/>
            <a:ext cx="3394500" cy="17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rgbClr val="000000"/>
                </a:solidFill>
              </a:rPr>
              <a:t>Module #5:</a:t>
            </a:r>
            <a:endParaRPr sz="245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9">
            <a:off x="7347806" y="480731"/>
            <a:ext cx="1629190" cy="2091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Findings 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408750" y="1256550"/>
            <a:ext cx="4163400" cy="1740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08750" y="2997450"/>
            <a:ext cx="4163400" cy="1740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4572150" y="1256550"/>
            <a:ext cx="4163400" cy="1740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4572150" y="2997450"/>
            <a:ext cx="4163400" cy="1740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408750" y="2997450"/>
            <a:ext cx="41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Important considerations</a:t>
            </a:r>
            <a:endParaRPr sz="2200"/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4572150" y="2997450"/>
            <a:ext cx="41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Challenging parts</a:t>
            </a:r>
            <a:endParaRPr sz="2200"/>
          </a:p>
        </p:txBody>
      </p:sp>
      <p:sp>
        <p:nvSpPr>
          <p:cNvPr id="155" name="Google Shape;155;p22"/>
          <p:cNvSpPr txBox="1"/>
          <p:nvPr>
            <p:ph type="title"/>
          </p:nvPr>
        </p:nvSpPr>
        <p:spPr>
          <a:xfrm>
            <a:off x="4572150" y="3384450"/>
            <a:ext cx="4163400" cy="13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0" lang="en" sz="1800">
                <a:latin typeface="Source Sans Pro"/>
                <a:ea typeface="Source Sans Pro"/>
                <a:cs typeface="Source Sans Pro"/>
                <a:sym typeface="Source Sans Pro"/>
              </a:rPr>
              <a:t>Running the codes and working with R for a first few times </a:t>
            </a:r>
            <a:endParaRPr b="0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0" lang="en" sz="1800">
                <a:latin typeface="Source Sans Pro"/>
                <a:ea typeface="Source Sans Pro"/>
                <a:cs typeface="Source Sans Pro"/>
                <a:sym typeface="Source Sans Pro"/>
              </a:rPr>
              <a:t>Learning about IC50 and how to regulate the values obtained</a:t>
            </a:r>
            <a:endParaRPr b="0" sz="1800"/>
          </a:p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408750" y="3384450"/>
            <a:ext cx="4163400" cy="13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0" lang="en" sz="1800">
                <a:latin typeface="Source Sans Pro"/>
                <a:ea typeface="Source Sans Pro"/>
                <a:cs typeface="Source Sans Pro"/>
                <a:sym typeface="Source Sans Pro"/>
              </a:rPr>
              <a:t>Using reproducible-friendly scientific tools</a:t>
            </a:r>
            <a:endParaRPr b="0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0" lang="en" sz="1800">
                <a:latin typeface="Source Sans Pro"/>
                <a:ea typeface="Source Sans Pro"/>
                <a:cs typeface="Source Sans Pro"/>
                <a:sym typeface="Source Sans Pro"/>
              </a:rPr>
              <a:t>Using already-established statistical models/values 	i.e. IC50, EC50</a:t>
            </a:r>
            <a:endParaRPr b="0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7" name="Google Shape;157;p22"/>
          <p:cNvSpPr txBox="1"/>
          <p:nvPr>
            <p:ph type="title"/>
          </p:nvPr>
        </p:nvSpPr>
        <p:spPr>
          <a:xfrm>
            <a:off x="408750" y="1256550"/>
            <a:ext cx="41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Analysis conclusions</a:t>
            </a:r>
            <a:endParaRPr sz="2200"/>
          </a:p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4572150" y="1256550"/>
            <a:ext cx="41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Level of concordance between GDSC and CCLE</a:t>
            </a:r>
            <a:endParaRPr sz="2200"/>
          </a:p>
        </p:txBody>
      </p:sp>
      <p:sp>
        <p:nvSpPr>
          <p:cNvPr id="159" name="Google Shape;159;p22"/>
          <p:cNvSpPr txBox="1"/>
          <p:nvPr/>
        </p:nvSpPr>
        <p:spPr>
          <a:xfrm>
            <a:off x="4572150" y="1995588"/>
            <a:ext cx="416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b="1"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Inconsistency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due to the use of different values (concentrations of drugs) lead to different results 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408750" y="1757550"/>
            <a:ext cx="416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Replicability of the two studies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Contrast in concordance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16000" y="1275575"/>
            <a:ext cx="83163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92F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How many cell-lines are contained in the data?</a:t>
            </a:r>
            <a:endParaRPr b="1" sz="1800">
              <a:solidFill>
                <a:srgbClr val="24292F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Unique cell lines: 288</a:t>
            </a:r>
            <a:endParaRPr b="1" sz="1800">
              <a:solidFill>
                <a:srgbClr val="24292F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4292F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4292F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How many viability data points are within the</a:t>
            </a:r>
            <a:endParaRPr b="1" sz="1800">
              <a:solidFill>
                <a:srgbClr val="24292F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4292F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expected range according to the definition of viability (e.g. above 0</a:t>
            </a:r>
            <a:endParaRPr b="1" sz="1800">
              <a:solidFill>
                <a:srgbClr val="24292F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4292F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and below 100)? Try to come up with explanations about</a:t>
            </a:r>
            <a:endParaRPr b="1" sz="1800">
              <a:solidFill>
                <a:srgbClr val="24292F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4292F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the values that are out of range. Are these due to technical</a:t>
            </a:r>
            <a:endParaRPr b="1" sz="1800">
              <a:solidFill>
                <a:srgbClr val="24292F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92F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issues? Biology?</a:t>
            </a:r>
            <a:endParaRPr b="1" sz="1800">
              <a:solidFill>
                <a:srgbClr val="24292F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Viability data points within range: 27626</a:t>
            </a:r>
            <a:endParaRPr b="1" sz="1800">
              <a:solidFill>
                <a:srgbClr val="24292F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viability score&lt; 0 = technical error, viability score&gt; 100= cell proliferation.</a:t>
            </a:r>
            <a:endParaRPr b="1" sz="1800">
              <a:solidFill>
                <a:srgbClr val="FF0000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24292F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Questions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99600" y="1393350"/>
            <a:ext cx="82053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of markers to observe metabolic and </a:t>
            </a:r>
            <a:r>
              <a:rPr lang="en">
                <a:solidFill>
                  <a:srgbClr val="000000"/>
                </a:solidFill>
              </a:rPr>
              <a:t>enzymatic</a:t>
            </a:r>
            <a:r>
              <a:rPr lang="en">
                <a:solidFill>
                  <a:srgbClr val="000000"/>
                </a:solidFill>
              </a:rPr>
              <a:t> activity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Healthy cells convert it to an orange dye through </a:t>
            </a:r>
            <a:r>
              <a:rPr lang="en">
                <a:solidFill>
                  <a:srgbClr val="000000"/>
                </a:solidFill>
              </a:rPr>
              <a:t>mitochondrial</a:t>
            </a:r>
            <a:r>
              <a:rPr lang="en">
                <a:solidFill>
                  <a:srgbClr val="000000"/>
                </a:solidFill>
              </a:rPr>
              <a:t> enzymes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XTT Assays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96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How is viability measured for cell lines?</a:t>
            </a:r>
            <a:endParaRPr b="0" sz="2200"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41950" y="27956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Why might we (falsely) </a:t>
            </a:r>
            <a:r>
              <a:rPr b="0" lang="en" sz="2200"/>
              <a:t>observe</a:t>
            </a:r>
            <a:r>
              <a:rPr b="0" lang="en" sz="2200"/>
              <a:t> a cell viability</a:t>
            </a:r>
            <a:endParaRPr b="0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 response in a cell line experiment?</a:t>
            </a:r>
            <a:endParaRPr b="0" sz="22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935850" y="3592200"/>
            <a:ext cx="72723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Bacterial contamination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Errors in cell line cultivation and celular variability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Human error when obtaining results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Varied use of different scientific reproducibility tools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341950" y="2647425"/>
            <a:ext cx="852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0" y="1356075"/>
            <a:ext cx="251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Drug–Cell Line Combinations 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&amp; Viability Responses</a:t>
            </a:r>
            <a:endParaRPr b="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886925" y="3080250"/>
            <a:ext cx="5825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By filtering which drug-cell line combination, out of the 43k used, has a viability score OVER 50%, </a:t>
            </a:r>
            <a:r>
              <a:rPr b="1" lang="en">
                <a:solidFill>
                  <a:srgbClr val="000000"/>
                </a:solidFill>
              </a:rPr>
              <a:t>we can obtain those with a viability score BELOW 50%. 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913" y="445025"/>
            <a:ext cx="5825824" cy="2548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386175" y="4079350"/>
            <a:ext cx="48273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rgbClr val="000000"/>
                </a:solidFill>
              </a:rPr>
              <a:t>1,640 Drug-Cell Line Combinations </a:t>
            </a:r>
            <a:endParaRPr b="1" sz="2200">
              <a:solidFill>
                <a:srgbClr val="000000"/>
              </a:solidFill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635475" y="4488625"/>
            <a:ext cx="43287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can be used to obtain our IC50 values.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609" y="445025"/>
            <a:ext cx="6268692" cy="3960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0" y="1356075"/>
            <a:ext cx="251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Drug–Cell Line Combinations 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&amp; Viability Responses</a:t>
            </a:r>
            <a:endParaRPr b="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23775" y="4405475"/>
            <a:ext cx="82053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Higher drug concentration = less cell-line viability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7176900" y="3186625"/>
            <a:ext cx="1882200" cy="885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Shows resistance to the drug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863100" y="4179175"/>
            <a:ext cx="1882200" cy="772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No trend! Fewer data used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98" name="Google Shape;98;p17"/>
          <p:cNvCxnSpPr/>
          <p:nvPr/>
        </p:nvCxnSpPr>
        <p:spPr>
          <a:xfrm flipH="1" rot="10800000">
            <a:off x="2745300" y="3375950"/>
            <a:ext cx="691200" cy="94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>
            <a:stCxn id="96" idx="0"/>
          </p:cNvCxnSpPr>
          <p:nvPr/>
        </p:nvCxnSpPr>
        <p:spPr>
          <a:xfrm rot="10800000">
            <a:off x="7690800" y="1392925"/>
            <a:ext cx="427200" cy="179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563600" y="67150"/>
            <a:ext cx="1882200" cy="29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2120">
                <a:solidFill>
                  <a:srgbClr val="000000"/>
                </a:solidFill>
              </a:rPr>
              <a:t>22RV1 </a:t>
            </a:r>
            <a:endParaRPr sz="212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18"/>
          <p:cNvGraphicFramePr/>
          <p:nvPr/>
        </p:nvGraphicFramePr>
        <p:xfrm>
          <a:off x="224088" y="167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{5A3499F8-523E-4824-9460-69B80AE14C19}</a:tableStyleId>
              </a:tblPr>
              <a:tblGrid>
                <a:gridCol w="1460575"/>
                <a:gridCol w="1036650"/>
                <a:gridCol w="814000"/>
                <a:gridCol w="1124275"/>
                <a:gridCol w="807925"/>
                <a:gridCol w="1200750"/>
                <a:gridCol w="1216100"/>
                <a:gridCol w="1035550"/>
              </a:tblGrid>
              <a:tr h="8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17-AAG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AZD6244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Nilotinib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Nutlin-3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PD-0325901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PD-0332991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PLX4720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Raw Data IC50 Values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0.3 µm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2.5 µm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 µm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3.9 µm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0.2 µm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Normalized IC50 Values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0.30 µm</a:t>
                      </a:r>
                      <a:endParaRPr b="1"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0.31 µm</a:t>
                      </a:r>
                      <a:endParaRPr b="1"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 µm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0.39 </a:t>
                      </a:r>
                      <a:r>
                        <a:rPr b="1" lang="en" sz="1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µm</a:t>
                      </a:r>
                      <a:endParaRPr b="1"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0.303 µm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 µm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 µm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68262" y="1068425"/>
            <a:ext cx="900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200"/>
              <a:t>IC50 = Half (50%) Maximal Inhibitory Drug Concentration</a:t>
            </a:r>
            <a:endParaRPr b="0" sz="2200"/>
          </a:p>
        </p:txBody>
      </p:sp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8" name="Google Shape;108;p18"/>
          <p:cNvSpPr txBox="1"/>
          <p:nvPr>
            <p:ph idx="4294967295" type="title"/>
          </p:nvPr>
        </p:nvSpPr>
        <p:spPr>
          <a:xfrm>
            <a:off x="136500" y="4012075"/>
            <a:ext cx="8695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820"/>
              <a:t>By normalizing de IC50 values obtained from each drug-cell line combination, </a:t>
            </a:r>
            <a:r>
              <a:rPr lang="en" sz="1820"/>
              <a:t>we can observe the values at the same concentration to </a:t>
            </a:r>
            <a:r>
              <a:rPr lang="en" sz="1820"/>
              <a:t>evaluate</a:t>
            </a:r>
            <a:r>
              <a:rPr lang="en" sz="1820"/>
              <a:t> effectiveness and toxicity.</a:t>
            </a:r>
            <a:endParaRPr sz="18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4294967295"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757350" y="2138550"/>
            <a:ext cx="2089200" cy="1241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846550" y="1230225"/>
            <a:ext cx="2089200" cy="214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4935750" y="2607875"/>
            <a:ext cx="3285300" cy="772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4294967295" type="title"/>
          </p:nvPr>
        </p:nvSpPr>
        <p:spPr>
          <a:xfrm>
            <a:off x="872025" y="2222325"/>
            <a:ext cx="18684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2nd Most Effective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18" name="Google Shape;118;p19"/>
          <p:cNvSpPr txBox="1"/>
          <p:nvPr>
            <p:ph idx="4294967295" type="title"/>
          </p:nvPr>
        </p:nvSpPr>
        <p:spPr>
          <a:xfrm>
            <a:off x="2956950" y="1481525"/>
            <a:ext cx="18684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1st</a:t>
            </a:r>
            <a:r>
              <a:rPr lang="en" sz="2200">
                <a:solidFill>
                  <a:schemeClr val="lt1"/>
                </a:solidFill>
              </a:rPr>
              <a:t> Most Effective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19" name="Google Shape;119;p19"/>
          <p:cNvSpPr txBox="1"/>
          <p:nvPr>
            <p:ph idx="4294967295" type="title"/>
          </p:nvPr>
        </p:nvSpPr>
        <p:spPr>
          <a:xfrm>
            <a:off x="5041875" y="2607875"/>
            <a:ext cx="18684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3rd </a:t>
            </a:r>
            <a:r>
              <a:rPr lang="en" sz="2200">
                <a:solidFill>
                  <a:schemeClr val="lt1"/>
                </a:solidFill>
              </a:rPr>
              <a:t>Most Effective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20" name="Google Shape;120;p19"/>
          <p:cNvSpPr txBox="1"/>
          <p:nvPr>
            <p:ph idx="4294967295" type="title"/>
          </p:nvPr>
        </p:nvSpPr>
        <p:spPr>
          <a:xfrm>
            <a:off x="3012150" y="445025"/>
            <a:ext cx="1758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Nutlin-3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0.39 µm</a:t>
            </a:r>
            <a:endParaRPr sz="2200"/>
          </a:p>
        </p:txBody>
      </p:sp>
      <p:sp>
        <p:nvSpPr>
          <p:cNvPr id="121" name="Google Shape;121;p19"/>
          <p:cNvSpPr txBox="1"/>
          <p:nvPr>
            <p:ph idx="4294967295" type="title"/>
          </p:nvPr>
        </p:nvSpPr>
        <p:spPr>
          <a:xfrm>
            <a:off x="922950" y="1330775"/>
            <a:ext cx="1758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AZD6244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0.31 µm</a:t>
            </a:r>
            <a:endParaRPr sz="2200"/>
          </a:p>
        </p:txBody>
      </p:sp>
      <p:sp>
        <p:nvSpPr>
          <p:cNvPr id="122" name="Google Shape;122;p19"/>
          <p:cNvSpPr txBox="1"/>
          <p:nvPr>
            <p:ph idx="4294967295" type="title"/>
          </p:nvPr>
        </p:nvSpPr>
        <p:spPr>
          <a:xfrm>
            <a:off x="4770150" y="1786875"/>
            <a:ext cx="1758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17-AAG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0.30 µm</a:t>
            </a:r>
            <a:endParaRPr sz="2200"/>
          </a:p>
        </p:txBody>
      </p:sp>
      <p:sp>
        <p:nvSpPr>
          <p:cNvPr id="123" name="Google Shape;123;p19"/>
          <p:cNvSpPr txBox="1"/>
          <p:nvPr>
            <p:ph idx="4294967295" type="title"/>
          </p:nvPr>
        </p:nvSpPr>
        <p:spPr>
          <a:xfrm>
            <a:off x="6297450" y="1786875"/>
            <a:ext cx="20892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PD-0325901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0.303 µm</a:t>
            </a:r>
            <a:endParaRPr sz="2200"/>
          </a:p>
        </p:txBody>
      </p:sp>
      <p:sp>
        <p:nvSpPr>
          <p:cNvPr id="124" name="Google Shape;124;p19"/>
          <p:cNvSpPr txBox="1"/>
          <p:nvPr>
            <p:ph idx="4294967295" type="title"/>
          </p:nvPr>
        </p:nvSpPr>
        <p:spPr>
          <a:xfrm>
            <a:off x="136500" y="3541825"/>
            <a:ext cx="9007500" cy="13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AUC = Area Under the Activity Curve </a:t>
            </a:r>
            <a:endParaRPr b="0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Helps us measure performance levels </a:t>
            </a:r>
            <a:endParaRPr b="0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between</a:t>
            </a:r>
            <a:r>
              <a:rPr b="0" lang="en" sz="2200"/>
              <a:t> models (such as drug effectiveness!)</a:t>
            </a:r>
            <a:endParaRPr b="0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Higher IC50 correlates to a lower AUC and vice versa</a:t>
            </a:r>
            <a:r>
              <a:rPr b="0" lang="en" sz="2200"/>
              <a:t>.</a:t>
            </a:r>
            <a:endParaRPr b="0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0" y="1356075"/>
            <a:ext cx="251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Drug–Cell Line Combinations 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&amp; Viability Responses</a:t>
            </a:r>
            <a:endParaRPr b="0"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2775675" y="4344900"/>
            <a:ext cx="56709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Density curve for cell line viabilities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550" y="384450"/>
            <a:ext cx="5670831" cy="3960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6691475" y="1356075"/>
            <a:ext cx="1912800" cy="101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Majority of the cell-lines have 100% viability!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34" name="Google Shape;134;p20"/>
          <p:cNvCxnSpPr>
            <a:stCxn id="133" idx="1"/>
          </p:cNvCxnSpPr>
          <p:nvPr/>
        </p:nvCxnSpPr>
        <p:spPr>
          <a:xfrm rot="10800000">
            <a:off x="5253275" y="1241475"/>
            <a:ext cx="1438200" cy="62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0"/>
          <p:cNvCxnSpPr/>
          <p:nvPr/>
        </p:nvCxnSpPr>
        <p:spPr>
          <a:xfrm>
            <a:off x="5162425" y="1165700"/>
            <a:ext cx="300" cy="2425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1381075"/>
            <a:ext cx="214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Linear Regression Models of Drug Responses</a:t>
            </a:r>
            <a:endParaRPr b="0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775" y="302775"/>
            <a:ext cx="6351200" cy="4142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9">
            <a:off x="608252" y="3710727"/>
            <a:ext cx="985981" cy="126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