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13"/>
  </p:notesMasterIdLst>
  <p:sldIdLst>
    <p:sldId id="326" r:id="rId2"/>
    <p:sldId id="331" r:id="rId3"/>
    <p:sldId id="343" r:id="rId4"/>
    <p:sldId id="339" r:id="rId5"/>
    <p:sldId id="344" r:id="rId6"/>
    <p:sldId id="345" r:id="rId7"/>
    <p:sldId id="351" r:id="rId8"/>
    <p:sldId id="346" r:id="rId9"/>
    <p:sldId id="347" r:id="rId10"/>
    <p:sldId id="350" r:id="rId11"/>
    <p:sldId id="337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ÉRATEURS" id="{0B896E98-F45E-4768-8620-EDDF394BE181}">
          <p14:sldIdLst>
            <p14:sldId id="326"/>
            <p14:sldId id="331"/>
            <p14:sldId id="343"/>
            <p14:sldId id="339"/>
            <p14:sldId id="344"/>
            <p14:sldId id="345"/>
            <p14:sldId id="351"/>
            <p14:sldId id="346"/>
            <p14:sldId id="347"/>
            <p14:sldId id="350"/>
            <p14:sldId id="337"/>
          </p14:sldIdLst>
        </p14:section>
        <p14:section name="MÉTHODOLOGIE" id="{EB03BDE6-D677-4574-A7BF-9721F91BDEB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76">
          <p15:clr>
            <a:srgbClr val="A4A3A4"/>
          </p15:clr>
        </p15:guide>
        <p15:guide id="9" pos="5193">
          <p15:clr>
            <a:srgbClr val="A4A3A4"/>
          </p15:clr>
        </p15:guide>
        <p15:guide id="10" pos="54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01A"/>
    <a:srgbClr val="D101CC"/>
    <a:srgbClr val="81B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Style léger 1 - Accentuation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1EBBBCC-DAD2-459C-BE2E-F6DE35CF9A28}" styleName="Style foncé 2 - Accentuation 3/Accentuation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 autoAdjust="0"/>
  </p:normalViewPr>
  <p:slideViewPr>
    <p:cSldViewPr showGuides="1">
      <p:cViewPr varScale="1">
        <p:scale>
          <a:sx n="113" d="100"/>
          <a:sy n="113" d="100"/>
        </p:scale>
        <p:origin x="590" y="91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76"/>
        <p:guide pos="5193"/>
        <p:guide pos="54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31/01/2025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/>
              <a:t>XX/XX/XXXX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720000" y="3919897"/>
            <a:ext cx="3240000" cy="900000"/>
          </a:xfrm>
        </p:spPr>
        <p:txBody>
          <a:bodyPr anchor="b" anchorCtr="0"/>
          <a:lstStyle>
            <a:lvl1pPr>
              <a:defRPr sz="1150"/>
            </a:lvl1pPr>
          </a:lstStyle>
          <a:p>
            <a:r>
              <a:rPr lang="fr-FR" dirty="0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0000" y="360000"/>
            <a:ext cx="2700000" cy="2700000"/>
          </a:xfrm>
          <a:prstGeom prst="rect">
            <a:avLst/>
          </a:prstGeom>
        </p:spPr>
      </p:pic>
      <p:pic>
        <p:nvPicPr>
          <p:cNvPr id="69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864" y="476294"/>
            <a:ext cx="2736304" cy="1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 dirty="0"/>
              <a:t>Institut national de l’information géographique et forestière</a:t>
            </a:r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>
                <a:solidFill>
                  <a:schemeClr val="tx2">
                    <a:lumMod val="75000"/>
                  </a:schemeClr>
                </a:solidFill>
              </a:defRPr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80000" y="180000"/>
            <a:ext cx="1440000" cy="1440000"/>
          </a:xfrm>
          <a:prstGeom prst="rect">
            <a:avLst/>
          </a:prstGeom>
        </p:spPr>
      </p:pic>
      <p:pic>
        <p:nvPicPr>
          <p:cNvPr id="72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771" y="279858"/>
            <a:ext cx="2736304" cy="1242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1891968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12000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63999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>
                <a:solidFill>
                  <a:schemeClr val="tx2">
                    <a:lumMod val="75000"/>
                  </a:schemeClr>
                </a:solidFill>
              </a:defRPr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/>
              <a:t>Titre de la partie</a:t>
            </a:r>
          </a:p>
          <a:p>
            <a:pPr lvl="1"/>
            <a:r>
              <a:rPr lang="fr-FR" dirty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8000"/>
            <a:ext cx="9144000" cy="44064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 dirty="0"/>
              <a:t>Sélectionner l’icône pour insérer une image, </a:t>
            </a:r>
            <a:br>
              <a:rPr lang="fr-FR" dirty="0"/>
            </a:br>
            <a:r>
              <a:rPr lang="fr-FR" dirty="0"/>
              <a:t>puis disposer l’image en arrière plan </a:t>
            </a:r>
            <a:br>
              <a:rPr lang="fr-FR" dirty="0"/>
            </a:br>
            <a:r>
              <a:rPr lang="fr-FR" dirty="0"/>
              <a:t>(Sélectionner l’image avec le bouton droit de la souris / </a:t>
            </a:r>
            <a:br>
              <a:rPr lang="fr-FR" dirty="0"/>
            </a:br>
            <a:r>
              <a:rPr lang="fr-FR" dirty="0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738000"/>
            <a:ext cx="8424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396000" indent="-396000">
              <a:buFont typeface="+mj-lt"/>
              <a:buAutoNum type="arabicPeriod"/>
              <a:defRPr sz="3250"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Institut national de l’information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9999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12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64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/>
          <a:p>
            <a:r>
              <a:rPr lang="fr-FR" noProof="0" dirty="0"/>
              <a:t>Titre</a:t>
            </a:r>
            <a:endParaRPr lang="fr-FR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dirty="0"/>
              <a:t>Institut national de l’information géographique et forestière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4" hasCustomPrompt="1"/>
          </p:nvPr>
        </p:nvSpPr>
        <p:spPr bwMode="gray">
          <a:xfrm>
            <a:off x="359998" y="1836000"/>
            <a:ext cx="8424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/>
              <a:t>Texte de niveau 1</a:t>
            </a:r>
          </a:p>
          <a:p>
            <a:pPr lvl="1"/>
            <a:r>
              <a:rPr lang="fr-FR" dirty="0"/>
              <a:t>Texte de niveau 2</a:t>
            </a:r>
          </a:p>
          <a:p>
            <a:pPr lvl="2"/>
            <a:r>
              <a:rPr lang="fr-FR" dirty="0"/>
              <a:t>Texte de niveau 3</a:t>
            </a:r>
          </a:p>
          <a:p>
            <a:pPr lvl="3"/>
            <a:r>
              <a:rPr lang="fr-FR" dirty="0"/>
              <a:t>Texte de niveau 4</a:t>
            </a:r>
          </a:p>
          <a:p>
            <a:pPr lvl="4"/>
            <a:r>
              <a:rPr lang="fr-FR" dirty="0"/>
              <a:t>Texte de niveau 5</a:t>
            </a:r>
          </a:p>
        </p:txBody>
      </p:sp>
      <p:sp>
        <p:nvSpPr>
          <p:cNvPr id="15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 dirty="0"/>
              <a:t>Titre</a:t>
            </a:r>
          </a:p>
          <a:p>
            <a:pPr lvl="1"/>
            <a:r>
              <a:rPr lang="fr-FR" dirty="0"/>
              <a:t>Sous-titre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9999" y="900000"/>
            <a:ext cx="8424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9" y="1836000"/>
            <a:ext cx="8424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/>
              <a:t>Texte de niveau 1</a:t>
            </a:r>
          </a:p>
          <a:p>
            <a:pPr lvl="1"/>
            <a:r>
              <a:rPr lang="fr-FR" noProof="0" dirty="0"/>
              <a:t>Texte de niveau 2</a:t>
            </a:r>
          </a:p>
          <a:p>
            <a:pPr lvl="2"/>
            <a:r>
              <a:rPr lang="fr-FR" noProof="0" dirty="0"/>
              <a:t>Texte de niveau 3</a:t>
            </a:r>
          </a:p>
          <a:p>
            <a:pPr lvl="3"/>
            <a:r>
              <a:rPr lang="fr-FR" noProof="0" dirty="0"/>
              <a:t>Texte de niveau 4</a:t>
            </a:r>
          </a:p>
          <a:p>
            <a:pPr lvl="4"/>
            <a:r>
              <a:rPr lang="fr-FR" noProof="0" dirty="0"/>
              <a:t>Texte de niveau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/>
              <a:t>XX/XX/XXXX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Institut national de l’information géographique et forestière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264000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88000" y="108000"/>
            <a:ext cx="540000" cy="540000"/>
          </a:xfrm>
          <a:prstGeom prst="rect">
            <a:avLst/>
          </a:prstGeom>
        </p:spPr>
      </p:pic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13" y="203140"/>
            <a:ext cx="1307481" cy="30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  <p:sldLayoutId id="214748379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XX/XX/XXXX</a:t>
            </a:r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géographique et forestière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429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19">
            <a:extLst>
              <a:ext uri="{FF2B5EF4-FFF2-40B4-BE49-F238E27FC236}">
                <a16:creationId xmlns:a16="http://schemas.microsoft.com/office/drawing/2014/main" id="{0353EE27-4E9F-43BA-9D78-4C3F24D61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8" y="1210518"/>
            <a:ext cx="3067043" cy="2873080"/>
          </a:xfrm>
          <a:prstGeom prst="rect">
            <a:avLst/>
          </a:prstGeom>
        </p:spPr>
      </p:pic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E85B7A-EC18-42BF-AD91-3515473565AE}"/>
              </a:ext>
            </a:extLst>
          </p:cNvPr>
          <p:cNvSpPr txBox="1"/>
          <p:nvPr/>
        </p:nvSpPr>
        <p:spPr>
          <a:xfrm>
            <a:off x="467864" y="1203598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SL = 0 pas d’intersection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PDCA = 2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Le point se situe dans un SLA entre 10 et 15 m.</a:t>
            </a:r>
          </a:p>
          <a:p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2897060-EA66-46B9-A370-7D0E102B562C}"/>
              </a:ext>
            </a:extLst>
          </p:cNvPr>
          <p:cNvSpPr txBox="1"/>
          <p:nvPr/>
        </p:nvSpPr>
        <p:spPr>
          <a:xfrm rot="20024885">
            <a:off x="2153001" y="2167841"/>
            <a:ext cx="125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Axe du SLA</a:t>
            </a:r>
          </a:p>
        </p:txBody>
      </p:sp>
      <p:sp>
        <p:nvSpPr>
          <p:cNvPr id="12" name="Titre 9">
            <a:extLst>
              <a:ext uri="{FF2B5EF4-FFF2-40B4-BE49-F238E27FC236}">
                <a16:creationId xmlns:a16="http://schemas.microsoft.com/office/drawing/2014/main" id="{5AE0D5FB-4524-45A8-A380-633FC6173FB2}"/>
              </a:ext>
            </a:extLst>
          </p:cNvPr>
          <p:cNvSpPr txBox="1">
            <a:spLocks/>
          </p:cNvSpPr>
          <p:nvPr/>
        </p:nvSpPr>
        <p:spPr bwMode="gray">
          <a:xfrm>
            <a:off x="323528" y="706469"/>
            <a:ext cx="7992888" cy="4971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3/ Ajout de la donnée PDSLA</a:t>
            </a:r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A5693F6-712F-4780-97CD-9F0CD31F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203598"/>
            <a:ext cx="3006316" cy="288000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C6EECDC-BBB1-4247-997B-B5C479DF5657}"/>
              </a:ext>
            </a:extLst>
          </p:cNvPr>
          <p:cNvSpPr txBox="1"/>
          <p:nvPr/>
        </p:nvSpPr>
        <p:spPr>
          <a:xfrm>
            <a:off x="3420192" y="1220042"/>
            <a:ext cx="288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SL = 0 pas d’intersection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PDCA = 0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Le point se situe nettement en dehors du SLA.</a:t>
            </a:r>
          </a:p>
          <a:p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04418534-7341-4CD4-AB71-9EAF7393BF88}"/>
              </a:ext>
            </a:extLst>
          </p:cNvPr>
          <p:cNvSpPr/>
          <p:nvPr/>
        </p:nvSpPr>
        <p:spPr>
          <a:xfrm flipV="1">
            <a:off x="467864" y="1919266"/>
            <a:ext cx="2735984" cy="1244314"/>
          </a:xfrm>
          <a:custGeom>
            <a:avLst/>
            <a:gdLst>
              <a:gd name="connsiteX0" fmla="*/ 0 w 2316480"/>
              <a:gd name="connsiteY0" fmla="*/ 0 h 467360"/>
              <a:gd name="connsiteX1" fmla="*/ 2316480 w 2316480"/>
              <a:gd name="connsiteY1" fmla="*/ 46736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6480" h="467360">
                <a:moveTo>
                  <a:pt x="0" y="0"/>
                </a:moveTo>
                <a:lnTo>
                  <a:pt x="2316480" y="467360"/>
                </a:lnTo>
              </a:path>
            </a:pathLst>
          </a:custGeom>
          <a:noFill/>
          <a:ln w="38100">
            <a:solidFill>
              <a:schemeClr val="accent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FC43E62-C744-4DB4-BDDD-F66095990DAF}"/>
              </a:ext>
            </a:extLst>
          </p:cNvPr>
          <p:cNvSpPr/>
          <p:nvPr/>
        </p:nvSpPr>
        <p:spPr>
          <a:xfrm>
            <a:off x="3539359" y="1954924"/>
            <a:ext cx="2672255" cy="1481959"/>
          </a:xfrm>
          <a:custGeom>
            <a:avLst/>
            <a:gdLst>
              <a:gd name="connsiteX0" fmla="*/ 0 w 2672255"/>
              <a:gd name="connsiteY0" fmla="*/ 1481959 h 1481959"/>
              <a:gd name="connsiteX1" fmla="*/ 1411013 w 2672255"/>
              <a:gd name="connsiteY1" fmla="*/ 938048 h 1481959"/>
              <a:gd name="connsiteX2" fmla="*/ 2672255 w 2672255"/>
              <a:gd name="connsiteY2" fmla="*/ 0 h 1481959"/>
              <a:gd name="connsiteX3" fmla="*/ 2672255 w 2672255"/>
              <a:gd name="connsiteY3" fmla="*/ 0 h 1481959"/>
              <a:gd name="connsiteX4" fmla="*/ 2672255 w 2672255"/>
              <a:gd name="connsiteY4" fmla="*/ 0 h 148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72255" h="1481959">
                <a:moveTo>
                  <a:pt x="0" y="1481959"/>
                </a:moveTo>
                <a:lnTo>
                  <a:pt x="1411013" y="938048"/>
                </a:lnTo>
                <a:lnTo>
                  <a:pt x="2672255" y="0"/>
                </a:lnTo>
                <a:lnTo>
                  <a:pt x="2672255" y="0"/>
                </a:lnTo>
                <a:lnTo>
                  <a:pt x="2672255" y="0"/>
                </a:lnTo>
              </a:path>
            </a:pathLst>
          </a:custGeom>
          <a:noFill/>
          <a:ln w="38100">
            <a:solidFill>
              <a:schemeClr val="accent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2452999-DBD4-49E1-99A3-2AF1495069ED}"/>
              </a:ext>
            </a:extLst>
          </p:cNvPr>
          <p:cNvSpPr txBox="1"/>
          <p:nvPr/>
        </p:nvSpPr>
        <p:spPr>
          <a:xfrm rot="19342929">
            <a:off x="5136499" y="2279382"/>
            <a:ext cx="125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Axe du SLA</a:t>
            </a:r>
          </a:p>
        </p:txBody>
      </p:sp>
    </p:spTree>
    <p:extLst>
      <p:ext uri="{BB962C8B-B14F-4D97-AF65-F5344CB8AC3E}">
        <p14:creationId xmlns:p14="http://schemas.microsoft.com/office/powerpoint/2010/main" val="968733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>
                <a:solidFill>
                  <a:schemeClr val="tx2">
                    <a:lumMod val="75000"/>
                  </a:schemeClr>
                </a:solidFill>
              </a:rPr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64280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360000" y="1995686"/>
            <a:ext cx="8388464" cy="1512168"/>
          </a:xfrm>
        </p:spPr>
        <p:txBody>
          <a:bodyPr/>
          <a:lstStyle/>
          <a:p>
            <a:r>
              <a:rPr lang="fr-FR" dirty="0"/>
              <a:t>Proposition de modification</a:t>
            </a:r>
          </a:p>
          <a:p>
            <a:r>
              <a:rPr lang="fr-FR" dirty="0"/>
              <a:t>PIP 2026</a:t>
            </a: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151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23528" y="706469"/>
            <a:ext cx="7992888" cy="497129"/>
          </a:xfrm>
        </p:spPr>
        <p:txBody>
          <a:bodyPr/>
          <a:lstStyle/>
          <a:p>
            <a:r>
              <a:rPr lang="fr-FR" dirty="0"/>
              <a:t>1/ Ajout de la donnée CSOB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142EC1F-6FDD-494B-8478-AFA5315C1457}"/>
              </a:ext>
            </a:extLst>
          </p:cNvPr>
          <p:cNvSpPr txBox="1">
            <a:spLocks/>
          </p:cNvSpPr>
          <p:nvPr/>
        </p:nvSpPr>
        <p:spPr bwMode="gray">
          <a:xfrm>
            <a:off x="360000" y="1203598"/>
            <a:ext cx="8388464" cy="34563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1400" dirty="0"/>
          </a:p>
          <a:p>
            <a:pPr marL="324000" lvl="2" indent="0">
              <a:buNone/>
            </a:pPr>
            <a:r>
              <a:rPr lang="fr-FR" sz="1400" b="1" dirty="0"/>
              <a:t>POURQUOI</a:t>
            </a:r>
          </a:p>
          <a:p>
            <a:pPr marL="609750" lvl="2" indent="-285750"/>
            <a:r>
              <a:rPr lang="fr-FR" sz="1400" b="1" dirty="0"/>
              <a:t>Faire des croisements avec couches </a:t>
            </a:r>
            <a:r>
              <a:rPr lang="fr-FR" sz="1400" b="1" dirty="0" err="1"/>
              <a:t>BDForêt</a:t>
            </a:r>
            <a:r>
              <a:rPr lang="fr-FR" sz="1400" b="1" dirty="0"/>
              <a:t> V3, télédétection, … ;</a:t>
            </a:r>
          </a:p>
          <a:p>
            <a:pPr marL="609750" lvl="2" indent="-285750"/>
            <a:r>
              <a:rPr lang="fr-FR" sz="1400" b="1" dirty="0"/>
              <a:t>Permettre une meilleur l’analyse des reclassements de points entre PIP et LT.</a:t>
            </a:r>
          </a:p>
          <a:p>
            <a:pPr marL="609750" lvl="2" indent="-285750"/>
            <a:endParaRPr lang="fr-FR" sz="1400" b="1" dirty="0"/>
          </a:p>
          <a:p>
            <a:pPr marL="324000" lvl="2" indent="0">
              <a:buNone/>
            </a:pPr>
            <a:r>
              <a:rPr lang="fr-FR" sz="1400" b="1" dirty="0"/>
              <a:t>QUAND</a:t>
            </a:r>
          </a:p>
          <a:p>
            <a:pPr marL="609750" lvl="2" indent="-285750"/>
            <a:r>
              <a:rPr lang="fr-FR" sz="1400" b="1" dirty="0"/>
              <a:t>Donnée renseignée sur les points où les PI ont exprimé un doute : DBPI &lt;&gt; 0 ;</a:t>
            </a:r>
          </a:p>
          <a:p>
            <a:pPr marL="609750" lvl="2" indent="-285750"/>
            <a:r>
              <a:rPr lang="fr-FR" sz="1400" b="1" dirty="0"/>
              <a:t>2100 points par an environ.</a:t>
            </a:r>
          </a:p>
          <a:p>
            <a:pPr marL="609750" lvl="2" indent="-285750"/>
            <a:endParaRPr lang="fr-FR" sz="1400" b="1" dirty="0"/>
          </a:p>
          <a:p>
            <a:pPr marL="324000" lvl="2" indent="0">
              <a:buNone/>
            </a:pPr>
            <a:r>
              <a:rPr lang="fr-FR" sz="1400" b="1" dirty="0"/>
              <a:t>COMMENT</a:t>
            </a:r>
          </a:p>
          <a:p>
            <a:pPr marL="609750" lvl="2" indent="-285750"/>
            <a:r>
              <a:rPr lang="fr-FR" sz="1400" b="1" dirty="0"/>
              <a:t>Donnée renseignée lors d’une deuxième passe pour éviter d’influencer la donnée CSO ;</a:t>
            </a:r>
          </a:p>
          <a:p>
            <a:pPr marL="609750" lvl="2" indent="-285750"/>
            <a:r>
              <a:rPr lang="fr-FR" sz="1400" b="1" dirty="0"/>
              <a:t>Création d’un lot spécifique ;</a:t>
            </a:r>
          </a:p>
        </p:txBody>
      </p:sp>
    </p:spTree>
    <p:extLst>
      <p:ext uri="{BB962C8B-B14F-4D97-AF65-F5344CB8AC3E}">
        <p14:creationId xmlns:p14="http://schemas.microsoft.com/office/powerpoint/2010/main" val="1098977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23528" y="706469"/>
            <a:ext cx="7992888" cy="497129"/>
          </a:xfrm>
        </p:spPr>
        <p:txBody>
          <a:bodyPr/>
          <a:lstStyle/>
          <a:p>
            <a:r>
              <a:rPr lang="fr-FR" dirty="0"/>
              <a:t>1/ Ajout de la donnée CSOB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1270881-9E21-4EAE-A675-77A149A99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285876"/>
            <a:ext cx="2880000" cy="2880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F0272D5-96A1-4F83-8547-920B10BF7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0" y="1285875"/>
            <a:ext cx="2880000" cy="288000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4BB66A7-C35F-4406-9313-A8657F34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285874"/>
            <a:ext cx="2880000" cy="28800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5DCE122-27AD-4F06-8251-181B227940B9}"/>
              </a:ext>
            </a:extLst>
          </p:cNvPr>
          <p:cNvSpPr txBox="1"/>
          <p:nvPr/>
        </p:nvSpPr>
        <p:spPr>
          <a:xfrm>
            <a:off x="6084168" y="1328450"/>
            <a:ext cx="16561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 = 3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DBPI = 5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CSOB = 3 ou 4L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74F8EC5-98B8-4B3B-8027-4437E3E6A8BD}"/>
              </a:ext>
            </a:extLst>
          </p:cNvPr>
          <p:cNvSpPr txBox="1"/>
          <p:nvPr/>
        </p:nvSpPr>
        <p:spPr>
          <a:xfrm>
            <a:off x="3239664" y="1328450"/>
            <a:ext cx="17643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 = 1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DBPI = H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CSOB = 1 ou 6A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4D5106-9A21-4771-B707-74C53EF5F8FA}"/>
              </a:ext>
            </a:extLst>
          </p:cNvPr>
          <p:cNvSpPr txBox="1"/>
          <p:nvPr/>
        </p:nvSpPr>
        <p:spPr>
          <a:xfrm>
            <a:off x="359344" y="1347614"/>
            <a:ext cx="16203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 = 1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DBPI = 1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CSOB = 1 ou 6A</a:t>
            </a:r>
          </a:p>
        </p:txBody>
      </p:sp>
    </p:spTree>
    <p:extLst>
      <p:ext uri="{BB962C8B-B14F-4D97-AF65-F5344CB8AC3E}">
        <p14:creationId xmlns:p14="http://schemas.microsoft.com/office/powerpoint/2010/main" val="1947698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23528" y="706469"/>
            <a:ext cx="7992888" cy="497129"/>
          </a:xfrm>
        </p:spPr>
        <p:txBody>
          <a:bodyPr/>
          <a:lstStyle/>
          <a:p>
            <a:r>
              <a:rPr lang="fr-FR" dirty="0"/>
              <a:t>1/ Ajout de la donnée CSOB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F69EDC-F4A9-47E5-BF13-3392AB8B6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203598"/>
            <a:ext cx="2880000" cy="288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A6E824C-90D8-4215-9409-A582BBAF3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203598"/>
            <a:ext cx="2880000" cy="288000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E4D93FF2-57FA-42A3-82FA-4728C6F91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168" y="1203598"/>
            <a:ext cx="2880000" cy="2880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8464AA4-B3C1-40EF-B6F2-5F1F53795839}"/>
              </a:ext>
            </a:extLst>
          </p:cNvPr>
          <p:cNvSpPr txBox="1"/>
          <p:nvPr/>
        </p:nvSpPr>
        <p:spPr>
          <a:xfrm>
            <a:off x="6083848" y="1212930"/>
            <a:ext cx="1584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 = 1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DBPI = 1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CSOB = 1 ou 6A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859E79-3120-4C83-80E7-822A72C04B8E}"/>
              </a:ext>
            </a:extLst>
          </p:cNvPr>
          <p:cNvSpPr txBox="1"/>
          <p:nvPr/>
        </p:nvSpPr>
        <p:spPr>
          <a:xfrm>
            <a:off x="3203848" y="120359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 = 4L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DBPI = 5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CSOB = 4L ou 6H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E85B7A-EC18-42BF-AD91-3515473565AE}"/>
              </a:ext>
            </a:extLst>
          </p:cNvPr>
          <p:cNvSpPr txBox="1"/>
          <p:nvPr/>
        </p:nvSpPr>
        <p:spPr>
          <a:xfrm>
            <a:off x="323528" y="1203598"/>
            <a:ext cx="20162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 = 4L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DBPI = 5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CSOB = 4L, 6H ou 8</a:t>
            </a:r>
          </a:p>
        </p:txBody>
      </p:sp>
    </p:spTree>
    <p:extLst>
      <p:ext uri="{BB962C8B-B14F-4D97-AF65-F5344CB8AC3E}">
        <p14:creationId xmlns:p14="http://schemas.microsoft.com/office/powerpoint/2010/main" val="134095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23528" y="706469"/>
            <a:ext cx="8424936" cy="785161"/>
          </a:xfrm>
        </p:spPr>
        <p:txBody>
          <a:bodyPr/>
          <a:lstStyle/>
          <a:p>
            <a:r>
              <a:rPr lang="fr-FR" dirty="0"/>
              <a:t>2/ Recherche de SLA sur moins de points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142EC1F-6FDD-494B-8478-AFA5315C1457}"/>
              </a:ext>
            </a:extLst>
          </p:cNvPr>
          <p:cNvSpPr txBox="1">
            <a:spLocks/>
          </p:cNvSpPr>
          <p:nvPr/>
        </p:nvSpPr>
        <p:spPr bwMode="gray">
          <a:xfrm>
            <a:off x="360000" y="1203598"/>
            <a:ext cx="8388464" cy="34563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1400" dirty="0"/>
          </a:p>
          <a:p>
            <a:pPr marL="324000" lvl="2" indent="0">
              <a:buNone/>
            </a:pPr>
            <a:r>
              <a:rPr lang="it-IT" sz="1400" b="1" dirty="0"/>
              <a:t>POURQUOI</a:t>
            </a:r>
            <a:endParaRPr lang="fr-FR" sz="1400" b="1" dirty="0"/>
          </a:p>
          <a:p>
            <a:pPr marL="609750" lvl="2" indent="-285750"/>
            <a:r>
              <a:rPr lang="fr-FR" sz="1400" b="1" dirty="0"/>
              <a:t>Aucune utilité des données collectées</a:t>
            </a:r>
          </a:p>
          <a:p>
            <a:pPr marL="609750" lvl="2" indent="-285750"/>
            <a:r>
              <a:rPr lang="fr-FR" sz="1400" b="1" dirty="0"/>
              <a:t>Temps de PIP important</a:t>
            </a:r>
          </a:p>
          <a:p>
            <a:pPr marL="609750" lvl="2" indent="-285750"/>
            <a:r>
              <a:rPr lang="fr-FR" sz="1400" b="1" dirty="0"/>
              <a:t>On peut « border » l’objet forêt sur sa largeur d’une autre manière</a:t>
            </a:r>
          </a:p>
          <a:p>
            <a:pPr marL="324000" lvl="2" indent="0">
              <a:buNone/>
            </a:pPr>
            <a:endParaRPr lang="fr-FR" sz="1400" b="1" dirty="0"/>
          </a:p>
          <a:p>
            <a:pPr marL="609750" lvl="2" indent="-285750"/>
            <a:r>
              <a:rPr lang="fr-FR" sz="1400" b="1" dirty="0"/>
              <a:t>Risque de rupture dans les résultats (échantillonnage, stratification, …)</a:t>
            </a:r>
          </a:p>
          <a:p>
            <a:pPr marL="324000" lvl="2" indent="0">
              <a:buNone/>
            </a:pPr>
            <a:endParaRPr lang="fr-FR" sz="1400" b="1" dirty="0"/>
          </a:p>
          <a:p>
            <a:pPr marL="609750" lvl="2" indent="-285750"/>
            <a:r>
              <a:rPr lang="fr-FR" sz="1400" b="1" dirty="0"/>
              <a:t>Objectif : suppression totale pour PIP 2027</a:t>
            </a:r>
          </a:p>
          <a:p>
            <a:pPr marL="609750" lvl="2" indent="-285750"/>
            <a:endParaRPr lang="fr-FR" sz="1400" b="1" dirty="0"/>
          </a:p>
          <a:p>
            <a:pPr marL="324000" lvl="2" indent="0">
              <a:buNone/>
            </a:pPr>
            <a:r>
              <a:rPr lang="fr-FR" sz="1400" b="1" dirty="0"/>
              <a:t>COMMENT</a:t>
            </a:r>
          </a:p>
          <a:p>
            <a:pPr marL="609750" lvl="2" indent="-285750"/>
            <a:r>
              <a:rPr lang="fr-FR" sz="1400" b="1" dirty="0"/>
              <a:t>Pas de recherche de SLA sur CSO = 1, 3, 5, 4L et USPI = X, I</a:t>
            </a:r>
          </a:p>
          <a:p>
            <a:pPr marL="609750" lvl="2" indent="-285750"/>
            <a:r>
              <a:rPr lang="fr-FR" sz="1400" b="1" dirty="0"/>
              <a:t>et pas de recherche sur CSO = 6A, 6H, 7, 8, 9 si aucun arbre (analyse IA)</a:t>
            </a:r>
          </a:p>
          <a:p>
            <a:pPr marL="324000" lvl="2" indent="0">
              <a:buNone/>
            </a:pP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85275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23528" y="706469"/>
            <a:ext cx="7992888" cy="497129"/>
          </a:xfrm>
        </p:spPr>
        <p:txBody>
          <a:bodyPr/>
          <a:lstStyle/>
          <a:p>
            <a:r>
              <a:rPr lang="fr-FR" dirty="0"/>
              <a:t>3/ Ajout de la donnée PDSLA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142EC1F-6FDD-494B-8478-AFA5315C1457}"/>
              </a:ext>
            </a:extLst>
          </p:cNvPr>
          <p:cNvSpPr txBox="1">
            <a:spLocks/>
          </p:cNvSpPr>
          <p:nvPr/>
        </p:nvSpPr>
        <p:spPr bwMode="gray">
          <a:xfrm>
            <a:off x="334392" y="1203598"/>
            <a:ext cx="8388464" cy="34563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fr-FR" sz="1400" dirty="0"/>
          </a:p>
          <a:p>
            <a:pPr marL="324000" lvl="2" indent="0">
              <a:buNone/>
            </a:pPr>
            <a:r>
              <a:rPr lang="fr-FR" sz="1400" b="1" dirty="0"/>
              <a:t>POURQUOI</a:t>
            </a:r>
          </a:p>
          <a:p>
            <a:pPr marL="609750" lvl="2" indent="-285750"/>
            <a:r>
              <a:rPr lang="fr-FR" sz="1400" b="1" dirty="0"/>
              <a:t>N’envoyer sur le terrain que les points se situant DANS un cordon arboré pour continuer à « border » la définition de la forêt sur sa notion de largeur.</a:t>
            </a:r>
          </a:p>
          <a:p>
            <a:pPr marL="324000" lvl="2" indent="0">
              <a:buNone/>
            </a:pPr>
            <a:endParaRPr lang="fr-FR" sz="1400" b="1" dirty="0"/>
          </a:p>
          <a:p>
            <a:pPr marL="324000" lvl="2" indent="0">
              <a:buNone/>
            </a:pPr>
            <a:r>
              <a:rPr lang="fr-FR" sz="1400" b="1" dirty="0"/>
              <a:t>QUAND</a:t>
            </a:r>
          </a:p>
          <a:p>
            <a:pPr marL="609750" lvl="2" indent="-285750"/>
            <a:r>
              <a:rPr lang="fr-FR" sz="1400" b="1" dirty="0"/>
              <a:t>Sur les mêmes points que ceux concernés par la recherche de SLA.</a:t>
            </a:r>
          </a:p>
          <a:p>
            <a:pPr marL="609750" lvl="2" indent="-285750"/>
            <a:r>
              <a:rPr lang="fr-FR" sz="1400" b="1" dirty="0"/>
              <a:t>CSO = 6A, 6H, 7, 8, 9 avec pré-classement IA excluant les points sans arbre à proximité</a:t>
            </a:r>
          </a:p>
          <a:p>
            <a:pPr marL="609750" lvl="2" indent="-285750"/>
            <a:r>
              <a:rPr lang="fr-FR" sz="1400" b="1" dirty="0"/>
              <a:t>Ou CSA = 1, 3, 5, 4L et USPI = V, U</a:t>
            </a:r>
          </a:p>
          <a:p>
            <a:pPr marL="609750" lvl="2" indent="-285750"/>
            <a:endParaRPr lang="fr-FR" sz="1400" b="1" dirty="0"/>
          </a:p>
          <a:p>
            <a:pPr marL="324000" lvl="2" indent="0">
              <a:buNone/>
            </a:pPr>
            <a:endParaRPr lang="fr-FR" sz="1400" b="1" dirty="0"/>
          </a:p>
        </p:txBody>
      </p:sp>
    </p:spTree>
    <p:extLst>
      <p:ext uri="{BB962C8B-B14F-4D97-AF65-F5344CB8AC3E}">
        <p14:creationId xmlns:p14="http://schemas.microsoft.com/office/powerpoint/2010/main" val="248624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B142EC1F-6FDD-494B-8478-AFA5315C1457}"/>
              </a:ext>
            </a:extLst>
          </p:cNvPr>
          <p:cNvSpPr txBox="1">
            <a:spLocks/>
          </p:cNvSpPr>
          <p:nvPr/>
        </p:nvSpPr>
        <p:spPr bwMode="gray">
          <a:xfrm>
            <a:off x="360000" y="1203598"/>
            <a:ext cx="8316456" cy="345638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 sz="7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8000" indent="-10800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8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12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8000" indent="-72000" algn="l" defTabSz="914400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SzPct val="100000"/>
              <a:buFont typeface="Arial" pitchFamily="34" charset="0"/>
              <a:buChar char="•"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4000" lvl="2" indent="0">
              <a:buNone/>
            </a:pPr>
            <a:endParaRPr lang="fr-FR" sz="1400" b="1" dirty="0"/>
          </a:p>
          <a:p>
            <a:pPr marL="324000" lvl="2" indent="0">
              <a:buNone/>
            </a:pPr>
            <a:r>
              <a:rPr lang="fr-FR" sz="1400" b="1" dirty="0"/>
              <a:t>COMMENT</a:t>
            </a:r>
          </a:p>
          <a:p>
            <a:pPr marL="609750" lvl="2" indent="-285750"/>
            <a:r>
              <a:rPr lang="fr-FR" sz="1400" b="1" dirty="0"/>
              <a:t>Définition : indicateur permettant de savoir si le point se situe dans un segment linéaire arboré et, le cas échéant, de déterminer sa classe de largeur.</a:t>
            </a:r>
          </a:p>
          <a:p>
            <a:pPr marL="609750" lvl="2" indent="-285750"/>
            <a:r>
              <a:rPr lang="fr-FR" sz="1400" b="1" dirty="0"/>
              <a:t>PDCA = 0 -&gt; le point ne se situe pas dans l’emprise d’un segment linéaire arboré.</a:t>
            </a:r>
          </a:p>
          <a:p>
            <a:pPr marL="609750" lvl="2" indent="-285750"/>
            <a:r>
              <a:rPr lang="fr-FR" sz="1400" b="1" dirty="0"/>
              <a:t>PDCA = 1 -&gt; Le point se situe dans l’emprise d’un segment linéaire arboré dont la largeur est inférieure à 10 m.</a:t>
            </a:r>
          </a:p>
          <a:p>
            <a:pPr marL="609750" lvl="2" indent="-285750"/>
            <a:r>
              <a:rPr lang="fr-FR" sz="1400" b="1" dirty="0"/>
              <a:t>PDCA = 2 -&gt; Le point se situe dans l’emprise d’un segment linéaire arboré dont la largeur est comprise entre 10 et 15 m.</a:t>
            </a:r>
          </a:p>
          <a:p>
            <a:pPr marL="609750" lvl="2" indent="-285750"/>
            <a:r>
              <a:rPr lang="fr-FR" sz="1400" b="1" dirty="0"/>
              <a:t>PDCA = 3 -&gt; Le point se situe dans l’emprise d’un segment linéaire arboré dont la largeur est supérieure à 15 m.</a:t>
            </a:r>
          </a:p>
        </p:txBody>
      </p:sp>
      <p:sp>
        <p:nvSpPr>
          <p:cNvPr id="8" name="Titre 9">
            <a:extLst>
              <a:ext uri="{FF2B5EF4-FFF2-40B4-BE49-F238E27FC236}">
                <a16:creationId xmlns:a16="http://schemas.microsoft.com/office/drawing/2014/main" id="{4D1041DB-9B72-4437-991A-73EF35D134BA}"/>
              </a:ext>
            </a:extLst>
          </p:cNvPr>
          <p:cNvSpPr txBox="1">
            <a:spLocks/>
          </p:cNvSpPr>
          <p:nvPr/>
        </p:nvSpPr>
        <p:spPr bwMode="gray">
          <a:xfrm>
            <a:off x="323528" y="706469"/>
            <a:ext cx="7992888" cy="4971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3/ Ajout de la donnée PDSLA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981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E99E8D61-62D1-4461-B6F9-7598E718E2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84488" y="1203598"/>
            <a:ext cx="2880000" cy="2880000"/>
          </a:xfrm>
          <a:prstGeom prst="rect">
            <a:avLst/>
          </a:prstGeom>
          <a:ln>
            <a:noFill/>
          </a:ln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0AFEC16-CD1D-4129-949D-8F299D9E7B9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204168" y="1203918"/>
            <a:ext cx="2880000" cy="2880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A32FE29-7A16-4EFC-85F6-7BA7215D64D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23528" y="1203598"/>
            <a:ext cx="2880000" cy="2880000"/>
          </a:xfrm>
          <a:prstGeom prst="rect">
            <a:avLst/>
          </a:prstGeom>
        </p:spPr>
      </p:pic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323528" y="706469"/>
            <a:ext cx="7992888" cy="497129"/>
          </a:xfrm>
        </p:spPr>
        <p:txBody>
          <a:bodyPr/>
          <a:lstStyle/>
          <a:p>
            <a:r>
              <a:rPr lang="fr-FR" dirty="0"/>
              <a:t>3/ Ajout de la donnée PDSLA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Institut national de l’information  géographique et forestière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122C9-A0B9-462F-8757-0847AD287B63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464AA4-B3C1-40EF-B6F2-5F1F53795839}"/>
              </a:ext>
            </a:extLst>
          </p:cNvPr>
          <p:cNvSpPr txBox="1"/>
          <p:nvPr/>
        </p:nvSpPr>
        <p:spPr>
          <a:xfrm>
            <a:off x="6084168" y="1203598"/>
            <a:ext cx="287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SL = 1 une intersection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PDCA = 3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Le point se situe dans un SLA de plus de 15 m de large.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5859E79-3120-4C83-80E7-822A72C04B8E}"/>
              </a:ext>
            </a:extLst>
          </p:cNvPr>
          <p:cNvSpPr txBox="1"/>
          <p:nvPr/>
        </p:nvSpPr>
        <p:spPr>
          <a:xfrm>
            <a:off x="3203848" y="1203598"/>
            <a:ext cx="28796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SL = 1 une intersection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PDCA = 0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Le point se situe nettement en dehors du SLA.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BE85B7A-EC18-42BF-AD91-3515473565AE}"/>
              </a:ext>
            </a:extLst>
          </p:cNvPr>
          <p:cNvSpPr txBox="1"/>
          <p:nvPr/>
        </p:nvSpPr>
        <p:spPr>
          <a:xfrm>
            <a:off x="323528" y="1203598"/>
            <a:ext cx="288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SL = 1 une intersection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PDCA = 1</a:t>
            </a:r>
          </a:p>
          <a:p>
            <a:r>
              <a:rPr lang="fr-FR" sz="1400" b="1" dirty="0">
                <a:solidFill>
                  <a:schemeClr val="bg1"/>
                </a:solidFill>
                <a:latin typeface="+mj-lt"/>
              </a:rPr>
              <a:t>Le point se situe dans un SLA de moins de 10 m de large.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465011F-CDFE-4C24-B559-EAB563C28E62}"/>
              </a:ext>
            </a:extLst>
          </p:cNvPr>
          <p:cNvSpPr txBox="1"/>
          <p:nvPr/>
        </p:nvSpPr>
        <p:spPr>
          <a:xfrm rot="21290263">
            <a:off x="1862093" y="2526666"/>
            <a:ext cx="125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Axe du SLA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AB8419-1B67-4713-B4E7-6827425F36C9}"/>
              </a:ext>
            </a:extLst>
          </p:cNvPr>
          <p:cNvSpPr txBox="1"/>
          <p:nvPr/>
        </p:nvSpPr>
        <p:spPr>
          <a:xfrm rot="2778245">
            <a:off x="6872187" y="2989389"/>
            <a:ext cx="125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Axe du SLA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E8F999B-598A-40DC-BB4D-5D10F0A193E2}"/>
              </a:ext>
            </a:extLst>
          </p:cNvPr>
          <p:cNvSpPr txBox="1"/>
          <p:nvPr/>
        </p:nvSpPr>
        <p:spPr>
          <a:xfrm rot="626821">
            <a:off x="4154624" y="3190937"/>
            <a:ext cx="1259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accent1">
                    <a:lumMod val="50000"/>
                    <a:lumOff val="50000"/>
                  </a:schemeClr>
                </a:solidFill>
                <a:latin typeface="+mj-lt"/>
              </a:rPr>
              <a:t>Axe du SLA</a:t>
            </a:r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70013DDC-63E8-429A-A08F-272DF05EC6D2}"/>
              </a:ext>
            </a:extLst>
          </p:cNvPr>
          <p:cNvSpPr/>
          <p:nvPr/>
        </p:nvSpPr>
        <p:spPr>
          <a:xfrm>
            <a:off x="413173" y="2506133"/>
            <a:ext cx="2709334" cy="142240"/>
          </a:xfrm>
          <a:custGeom>
            <a:avLst/>
            <a:gdLst>
              <a:gd name="connsiteX0" fmla="*/ 0 w 2709334"/>
              <a:gd name="connsiteY0" fmla="*/ 0 h 169334"/>
              <a:gd name="connsiteX1" fmla="*/ 839894 w 2709334"/>
              <a:gd name="connsiteY1" fmla="*/ 169334 h 169334"/>
              <a:gd name="connsiteX2" fmla="*/ 2709334 w 2709334"/>
              <a:gd name="connsiteY2" fmla="*/ 0 h 169334"/>
              <a:gd name="connsiteX3" fmla="*/ 2702560 w 2709334"/>
              <a:gd name="connsiteY3" fmla="*/ 0 h 169334"/>
              <a:gd name="connsiteX0" fmla="*/ 0 w 2709334"/>
              <a:gd name="connsiteY0" fmla="*/ 0 h 142240"/>
              <a:gd name="connsiteX1" fmla="*/ 826347 w 2709334"/>
              <a:gd name="connsiteY1" fmla="*/ 142240 h 142240"/>
              <a:gd name="connsiteX2" fmla="*/ 2709334 w 2709334"/>
              <a:gd name="connsiteY2" fmla="*/ 0 h 142240"/>
              <a:gd name="connsiteX3" fmla="*/ 2702560 w 2709334"/>
              <a:gd name="connsiteY3" fmla="*/ 0 h 142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9334" h="142240">
                <a:moveTo>
                  <a:pt x="0" y="0"/>
                </a:moveTo>
                <a:lnTo>
                  <a:pt x="826347" y="142240"/>
                </a:lnTo>
                <a:lnTo>
                  <a:pt x="2709334" y="0"/>
                </a:lnTo>
                <a:lnTo>
                  <a:pt x="2702560" y="0"/>
                </a:lnTo>
              </a:path>
            </a:pathLst>
          </a:custGeom>
          <a:noFill/>
          <a:ln w="38100">
            <a:solidFill>
              <a:schemeClr val="accent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ABB90CA9-8C56-47B5-9A16-69E53C377591}"/>
              </a:ext>
            </a:extLst>
          </p:cNvPr>
          <p:cNvSpPr/>
          <p:nvPr/>
        </p:nvSpPr>
        <p:spPr>
          <a:xfrm>
            <a:off x="3359573" y="2885440"/>
            <a:ext cx="2316480" cy="467360"/>
          </a:xfrm>
          <a:custGeom>
            <a:avLst/>
            <a:gdLst>
              <a:gd name="connsiteX0" fmla="*/ 0 w 2316480"/>
              <a:gd name="connsiteY0" fmla="*/ 0 h 467360"/>
              <a:gd name="connsiteX1" fmla="*/ 2316480 w 2316480"/>
              <a:gd name="connsiteY1" fmla="*/ 467360 h 467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16480" h="467360">
                <a:moveTo>
                  <a:pt x="0" y="0"/>
                </a:moveTo>
                <a:lnTo>
                  <a:pt x="2316480" y="467360"/>
                </a:lnTo>
              </a:path>
            </a:pathLst>
          </a:custGeom>
          <a:noFill/>
          <a:ln w="38100">
            <a:solidFill>
              <a:schemeClr val="accent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7F83492D-1261-4808-8DBF-FE350956C504}"/>
              </a:ext>
            </a:extLst>
          </p:cNvPr>
          <p:cNvSpPr/>
          <p:nvPr/>
        </p:nvSpPr>
        <p:spPr>
          <a:xfrm>
            <a:off x="6285653" y="1659467"/>
            <a:ext cx="1855894" cy="1950720"/>
          </a:xfrm>
          <a:custGeom>
            <a:avLst/>
            <a:gdLst>
              <a:gd name="connsiteX0" fmla="*/ 0 w 1855894"/>
              <a:gd name="connsiteY0" fmla="*/ 0 h 1950720"/>
              <a:gd name="connsiteX1" fmla="*/ 1855894 w 1855894"/>
              <a:gd name="connsiteY1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55894" h="1950720">
                <a:moveTo>
                  <a:pt x="0" y="0"/>
                </a:moveTo>
                <a:lnTo>
                  <a:pt x="1855894" y="1950720"/>
                </a:lnTo>
              </a:path>
            </a:pathLst>
          </a:custGeom>
          <a:noFill/>
          <a:ln w="38100">
            <a:solidFill>
              <a:schemeClr val="accent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773901"/>
      </p:ext>
    </p:extLst>
  </p:cSld>
  <p:clrMapOvr>
    <a:masterClrMapping/>
  </p:clrMapOvr>
</p:sld>
</file>

<file path=ppt/theme/theme1.xml><?xml version="1.0" encoding="utf-8"?>
<a:theme xmlns:a="http://schemas.openxmlformats.org/drawingml/2006/main" name="ppt_operateurs_marianne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GOUVERNEMENT PPT">
      <a:majorFont>
        <a:latin typeface="Marianne"/>
        <a:ea typeface=""/>
        <a:cs typeface=""/>
      </a:majorFont>
      <a:minorFont>
        <a:latin typeface="Mariann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ppt_operateurs_marianne</Template>
  <TotalTime>2658</TotalTime>
  <Words>702</Words>
  <Application>Microsoft Office PowerPoint</Application>
  <PresentationFormat>Affichage à l'écran (16:9)</PresentationFormat>
  <Paragraphs>112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Marianne</vt:lpstr>
      <vt:lpstr>ppt_operateurs_marianne</vt:lpstr>
      <vt:lpstr>Présentation PowerPoint</vt:lpstr>
      <vt:lpstr>Présentation PowerPoint</vt:lpstr>
      <vt:lpstr>1/ Ajout de la donnée CSOB</vt:lpstr>
      <vt:lpstr>1/ Ajout de la donnée CSOB</vt:lpstr>
      <vt:lpstr>1/ Ajout de la donnée CSOB</vt:lpstr>
      <vt:lpstr>2/ Recherche de SLA sur moins de points</vt:lpstr>
      <vt:lpstr>3/ Ajout de la donnée PDSLA</vt:lpstr>
      <vt:lpstr>Présentation PowerPoint</vt:lpstr>
      <vt:lpstr>3/ Ajout de la donnée PDSLA</vt:lpstr>
      <vt:lpstr>Présentation PowerPoint</vt:lpstr>
      <vt:lpstr>Présentation PowerPoint</vt:lpstr>
    </vt:vector>
  </TitlesOfParts>
  <Manager>Client</Manager>
  <Company>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Karine Courtes</dc:creator>
  <cp:lastModifiedBy>Vincent DEFONTAINE</cp:lastModifiedBy>
  <cp:revision>174</cp:revision>
  <dcterms:created xsi:type="dcterms:W3CDTF">2020-10-20T13:20:24Z</dcterms:created>
  <dcterms:modified xsi:type="dcterms:W3CDTF">2025-01-31T12:49:57Z</dcterms:modified>
</cp:coreProperties>
</file>