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C00DE-7DF8-4DA0-903A-F9AD9864EEBF}" v="1302" dt="2022-10-03T19:16:17.460"/>
    <p1510:client id="{A4EA7773-8F5F-4C9D-A933-167631CC5217}" v="127" dt="2022-10-03T15:05:37.211"/>
    <p1510:client id="{AF31D0F4-CE31-4BF5-8063-A0C7F602928D}" v="66" dt="2022-10-03T19:24:37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onarqube.org/" TargetMode="External"/><Relationship Id="rId7" Type="http://schemas.openxmlformats.org/officeDocument/2006/relationships/image" Target="../media/image14.svg"/><Relationship Id="rId2" Type="http://schemas.openxmlformats.org/officeDocument/2006/relationships/hyperlink" Target="https://www.cypress.io/" TargetMode="External"/><Relationship Id="rId1" Type="http://schemas.openxmlformats.org/officeDocument/2006/relationships/hyperlink" Target="https://jestjs.io/pt-BR/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jestjs.io/pt-BR/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hyperlink" Target="https://www.cypress.io/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hyperlink" Target="https://www.sonarqube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5129D-507F-49DF-BA2F-1F5201ED3D0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4B5FF-2DF6-466D-9F0F-BB40577B1DD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Jest  </a:t>
          </a:r>
          <a:r>
            <a:rPr lang="pt-BR">
              <a:hlinkClick xmlns:r="http://schemas.openxmlformats.org/officeDocument/2006/relationships" r:id="rId1"/>
            </a:rPr>
            <a:t>https://jestjs.io/pt-BR/</a:t>
          </a:r>
          <a:endParaRPr lang="en-US"/>
        </a:p>
      </dgm:t>
    </dgm:pt>
    <dgm:pt modelId="{6D677E5A-E537-4480-8002-3D3B257067B4}" type="parTrans" cxnId="{3FA22AF7-F72E-497E-8FB3-D8BF49EA1D2C}">
      <dgm:prSet/>
      <dgm:spPr/>
      <dgm:t>
        <a:bodyPr/>
        <a:lstStyle/>
        <a:p>
          <a:endParaRPr lang="en-US"/>
        </a:p>
      </dgm:t>
    </dgm:pt>
    <dgm:pt modelId="{854244B3-4E64-433C-8F64-E6EDCF959367}" type="sibTrans" cxnId="{3FA22AF7-F72E-497E-8FB3-D8BF49EA1D2C}">
      <dgm:prSet/>
      <dgm:spPr/>
      <dgm:t>
        <a:bodyPr/>
        <a:lstStyle/>
        <a:p>
          <a:endParaRPr lang="en-US"/>
        </a:p>
      </dgm:t>
    </dgm:pt>
    <dgm:pt modelId="{271388B2-7BB3-4B54-9BFC-EB57A3F3B16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Cypress  </a:t>
          </a:r>
          <a:r>
            <a:rPr lang="pt-BR">
              <a:hlinkClick xmlns:r="http://schemas.openxmlformats.org/officeDocument/2006/relationships" r:id="rId2"/>
            </a:rPr>
            <a:t>https://www.cypress.io/</a:t>
          </a:r>
          <a:endParaRPr lang="en-US"/>
        </a:p>
      </dgm:t>
    </dgm:pt>
    <dgm:pt modelId="{9717E466-5224-4DD6-858E-9EE35F1FA56B}" type="parTrans" cxnId="{81F82E09-3DB7-4EF7-BD7F-A6DDCB50EF6D}">
      <dgm:prSet/>
      <dgm:spPr/>
      <dgm:t>
        <a:bodyPr/>
        <a:lstStyle/>
        <a:p>
          <a:endParaRPr lang="en-US"/>
        </a:p>
      </dgm:t>
    </dgm:pt>
    <dgm:pt modelId="{11881946-A729-490E-BA52-035C322CB2EE}" type="sibTrans" cxnId="{81F82E09-3DB7-4EF7-BD7F-A6DDCB50EF6D}">
      <dgm:prSet/>
      <dgm:spPr/>
      <dgm:t>
        <a:bodyPr/>
        <a:lstStyle/>
        <a:p>
          <a:endParaRPr lang="en-US"/>
        </a:p>
      </dgm:t>
    </dgm:pt>
    <dgm:pt modelId="{D1CA4851-8C19-4D01-A774-276F6E36D16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Sonar  </a:t>
          </a:r>
          <a:r>
            <a:rPr lang="pt-BR">
              <a:hlinkClick xmlns:r="http://schemas.openxmlformats.org/officeDocument/2006/relationships" r:id="rId3"/>
            </a:rPr>
            <a:t>https://www.sonarqube.org/</a:t>
          </a:r>
          <a:endParaRPr lang="en-US"/>
        </a:p>
      </dgm:t>
    </dgm:pt>
    <dgm:pt modelId="{4FD42F27-6841-4C0A-8515-8D39EC4EC89F}" type="parTrans" cxnId="{929A3223-0C22-43BC-B391-A624F618173F}">
      <dgm:prSet/>
      <dgm:spPr/>
      <dgm:t>
        <a:bodyPr/>
        <a:lstStyle/>
        <a:p>
          <a:endParaRPr lang="en-US"/>
        </a:p>
      </dgm:t>
    </dgm:pt>
    <dgm:pt modelId="{161C3951-6E8B-4328-A581-345FE1436FAA}" type="sibTrans" cxnId="{929A3223-0C22-43BC-B391-A624F618173F}">
      <dgm:prSet/>
      <dgm:spPr/>
      <dgm:t>
        <a:bodyPr/>
        <a:lstStyle/>
        <a:p>
          <a:endParaRPr lang="en-US"/>
        </a:p>
      </dgm:t>
    </dgm:pt>
    <dgm:pt modelId="{3713A351-C9A6-4CE8-8E37-1C9785EC17D5}" type="pres">
      <dgm:prSet presAssocID="{2ED5129D-507F-49DF-BA2F-1F5201ED3D05}" presName="root" presStyleCnt="0">
        <dgm:presLayoutVars>
          <dgm:dir/>
          <dgm:resizeHandles val="exact"/>
        </dgm:presLayoutVars>
      </dgm:prSet>
      <dgm:spPr/>
    </dgm:pt>
    <dgm:pt modelId="{F981E944-A9EF-4E30-B683-31293349049B}" type="pres">
      <dgm:prSet presAssocID="{6CA4B5FF-2DF6-466D-9F0F-BB40577B1DDC}" presName="compNode" presStyleCnt="0"/>
      <dgm:spPr/>
    </dgm:pt>
    <dgm:pt modelId="{8E1D833E-ED2E-422F-A497-20D181ABDD11}" type="pres">
      <dgm:prSet presAssocID="{6CA4B5FF-2DF6-466D-9F0F-BB40577B1DDC}" presName="bgRect" presStyleLbl="bgShp" presStyleIdx="0" presStyleCnt="3"/>
      <dgm:spPr/>
    </dgm:pt>
    <dgm:pt modelId="{5718F87B-2390-4A6B-96A9-AC382C1D3A22}" type="pres">
      <dgm:prSet presAssocID="{6CA4B5FF-2DF6-466D-9F0F-BB40577B1DDC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27AD8C22-6B46-4994-8716-88DC09473B7F}" type="pres">
      <dgm:prSet presAssocID="{6CA4B5FF-2DF6-466D-9F0F-BB40577B1DDC}" presName="spaceRect" presStyleCnt="0"/>
      <dgm:spPr/>
    </dgm:pt>
    <dgm:pt modelId="{6EBB772F-434C-417C-88CA-8498F1FA0E9B}" type="pres">
      <dgm:prSet presAssocID="{6CA4B5FF-2DF6-466D-9F0F-BB40577B1DDC}" presName="parTx" presStyleLbl="revTx" presStyleIdx="0" presStyleCnt="3">
        <dgm:presLayoutVars>
          <dgm:chMax val="0"/>
          <dgm:chPref val="0"/>
        </dgm:presLayoutVars>
      </dgm:prSet>
      <dgm:spPr/>
    </dgm:pt>
    <dgm:pt modelId="{419D3B4C-CCD9-4B8C-9419-13FE7FE814D9}" type="pres">
      <dgm:prSet presAssocID="{854244B3-4E64-433C-8F64-E6EDCF959367}" presName="sibTrans" presStyleCnt="0"/>
      <dgm:spPr/>
    </dgm:pt>
    <dgm:pt modelId="{6FF98A75-0C26-4F70-A451-12AECD2265DF}" type="pres">
      <dgm:prSet presAssocID="{271388B2-7BB3-4B54-9BFC-EB57A3F3B165}" presName="compNode" presStyleCnt="0"/>
      <dgm:spPr/>
    </dgm:pt>
    <dgm:pt modelId="{F13DF88C-BF78-4F6B-95C7-908EA7F28722}" type="pres">
      <dgm:prSet presAssocID="{271388B2-7BB3-4B54-9BFC-EB57A3F3B165}" presName="bgRect" presStyleLbl="bgShp" presStyleIdx="1" presStyleCnt="3"/>
      <dgm:spPr/>
    </dgm:pt>
    <dgm:pt modelId="{CEFBF477-15BA-411B-BD76-82320FAF43A1}" type="pres">
      <dgm:prSet presAssocID="{271388B2-7BB3-4B54-9BFC-EB57A3F3B165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m tree"/>
        </a:ext>
      </dgm:extLst>
    </dgm:pt>
    <dgm:pt modelId="{7C24D660-6A2F-4C3D-BE84-DA3B6F9E2749}" type="pres">
      <dgm:prSet presAssocID="{271388B2-7BB3-4B54-9BFC-EB57A3F3B165}" presName="spaceRect" presStyleCnt="0"/>
      <dgm:spPr/>
    </dgm:pt>
    <dgm:pt modelId="{DC865969-8C25-4F92-A5FA-F329B8A1D20B}" type="pres">
      <dgm:prSet presAssocID="{271388B2-7BB3-4B54-9BFC-EB57A3F3B165}" presName="parTx" presStyleLbl="revTx" presStyleIdx="1" presStyleCnt="3">
        <dgm:presLayoutVars>
          <dgm:chMax val="0"/>
          <dgm:chPref val="0"/>
        </dgm:presLayoutVars>
      </dgm:prSet>
      <dgm:spPr/>
    </dgm:pt>
    <dgm:pt modelId="{2E1E5D63-0C11-430F-8B94-850A23DF635D}" type="pres">
      <dgm:prSet presAssocID="{11881946-A729-490E-BA52-035C322CB2EE}" presName="sibTrans" presStyleCnt="0"/>
      <dgm:spPr/>
    </dgm:pt>
    <dgm:pt modelId="{02DF0FC4-BE4F-4547-B3DF-4DF735E39C1F}" type="pres">
      <dgm:prSet presAssocID="{D1CA4851-8C19-4D01-A774-276F6E36D162}" presName="compNode" presStyleCnt="0"/>
      <dgm:spPr/>
    </dgm:pt>
    <dgm:pt modelId="{76514D13-D9EE-4B12-9DDC-AF18A1F45CE8}" type="pres">
      <dgm:prSet presAssocID="{D1CA4851-8C19-4D01-A774-276F6E36D162}" presName="bgRect" presStyleLbl="bgShp" presStyleIdx="2" presStyleCnt="3"/>
      <dgm:spPr/>
    </dgm:pt>
    <dgm:pt modelId="{2A67F1C6-566A-4E50-AD9A-9AB4490846AF}" type="pres">
      <dgm:prSet presAssocID="{D1CA4851-8C19-4D01-A774-276F6E36D162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ixe"/>
        </a:ext>
      </dgm:extLst>
    </dgm:pt>
    <dgm:pt modelId="{70E340D7-45DB-4D32-A1F9-DB8CF7123B55}" type="pres">
      <dgm:prSet presAssocID="{D1CA4851-8C19-4D01-A774-276F6E36D162}" presName="spaceRect" presStyleCnt="0"/>
      <dgm:spPr/>
    </dgm:pt>
    <dgm:pt modelId="{6B7E4299-21F4-41F3-B6A2-0A6603D7057F}" type="pres">
      <dgm:prSet presAssocID="{D1CA4851-8C19-4D01-A774-276F6E36D1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42E001-F5A6-4449-A097-ED16C6039D43}" type="presOf" srcId="{6CA4B5FF-2DF6-466D-9F0F-BB40577B1DDC}" destId="{6EBB772F-434C-417C-88CA-8498F1FA0E9B}" srcOrd="0" destOrd="0" presId="urn:microsoft.com/office/officeart/2018/2/layout/IconVerticalSolidList"/>
    <dgm:cxn modelId="{81F82E09-3DB7-4EF7-BD7F-A6DDCB50EF6D}" srcId="{2ED5129D-507F-49DF-BA2F-1F5201ED3D05}" destId="{271388B2-7BB3-4B54-9BFC-EB57A3F3B165}" srcOrd="1" destOrd="0" parTransId="{9717E466-5224-4DD6-858E-9EE35F1FA56B}" sibTransId="{11881946-A729-490E-BA52-035C322CB2EE}"/>
    <dgm:cxn modelId="{41BD2A1D-C1DD-42BC-93BA-B69569987161}" type="presOf" srcId="{271388B2-7BB3-4B54-9BFC-EB57A3F3B165}" destId="{DC865969-8C25-4F92-A5FA-F329B8A1D20B}" srcOrd="0" destOrd="0" presId="urn:microsoft.com/office/officeart/2018/2/layout/IconVerticalSolidList"/>
    <dgm:cxn modelId="{929A3223-0C22-43BC-B391-A624F618173F}" srcId="{2ED5129D-507F-49DF-BA2F-1F5201ED3D05}" destId="{D1CA4851-8C19-4D01-A774-276F6E36D162}" srcOrd="2" destOrd="0" parTransId="{4FD42F27-6841-4C0A-8515-8D39EC4EC89F}" sibTransId="{161C3951-6E8B-4328-A581-345FE1436FAA}"/>
    <dgm:cxn modelId="{4B45362E-45B0-4759-9195-CA8AD14A073C}" type="presOf" srcId="{D1CA4851-8C19-4D01-A774-276F6E36D162}" destId="{6B7E4299-21F4-41F3-B6A2-0A6603D7057F}" srcOrd="0" destOrd="0" presId="urn:microsoft.com/office/officeart/2018/2/layout/IconVerticalSolidList"/>
    <dgm:cxn modelId="{74C75674-7D32-44F5-A194-3E1E523384A0}" type="presOf" srcId="{2ED5129D-507F-49DF-BA2F-1F5201ED3D05}" destId="{3713A351-C9A6-4CE8-8E37-1C9785EC17D5}" srcOrd="0" destOrd="0" presId="urn:microsoft.com/office/officeart/2018/2/layout/IconVerticalSolidList"/>
    <dgm:cxn modelId="{3FA22AF7-F72E-497E-8FB3-D8BF49EA1D2C}" srcId="{2ED5129D-507F-49DF-BA2F-1F5201ED3D05}" destId="{6CA4B5FF-2DF6-466D-9F0F-BB40577B1DDC}" srcOrd="0" destOrd="0" parTransId="{6D677E5A-E537-4480-8002-3D3B257067B4}" sibTransId="{854244B3-4E64-433C-8F64-E6EDCF959367}"/>
    <dgm:cxn modelId="{BFFDC8A4-CACD-4422-A378-452299626B83}" type="presParOf" srcId="{3713A351-C9A6-4CE8-8E37-1C9785EC17D5}" destId="{F981E944-A9EF-4E30-B683-31293349049B}" srcOrd="0" destOrd="0" presId="urn:microsoft.com/office/officeart/2018/2/layout/IconVerticalSolidList"/>
    <dgm:cxn modelId="{2D805D7F-D0C7-4407-BC14-636A66739B54}" type="presParOf" srcId="{F981E944-A9EF-4E30-B683-31293349049B}" destId="{8E1D833E-ED2E-422F-A497-20D181ABDD11}" srcOrd="0" destOrd="0" presId="urn:microsoft.com/office/officeart/2018/2/layout/IconVerticalSolidList"/>
    <dgm:cxn modelId="{62D540DE-F51F-4277-A024-D4B1DD36478B}" type="presParOf" srcId="{F981E944-A9EF-4E30-B683-31293349049B}" destId="{5718F87B-2390-4A6B-96A9-AC382C1D3A22}" srcOrd="1" destOrd="0" presId="urn:microsoft.com/office/officeart/2018/2/layout/IconVerticalSolidList"/>
    <dgm:cxn modelId="{38E3557D-9251-45E4-A477-F6B2AB9CA901}" type="presParOf" srcId="{F981E944-A9EF-4E30-B683-31293349049B}" destId="{27AD8C22-6B46-4994-8716-88DC09473B7F}" srcOrd="2" destOrd="0" presId="urn:microsoft.com/office/officeart/2018/2/layout/IconVerticalSolidList"/>
    <dgm:cxn modelId="{C7E6B8E8-511F-4A27-AC9A-F9CF115264E1}" type="presParOf" srcId="{F981E944-A9EF-4E30-B683-31293349049B}" destId="{6EBB772F-434C-417C-88CA-8498F1FA0E9B}" srcOrd="3" destOrd="0" presId="urn:microsoft.com/office/officeart/2018/2/layout/IconVerticalSolidList"/>
    <dgm:cxn modelId="{19404C81-2959-4B1D-91CB-9A1D2C208178}" type="presParOf" srcId="{3713A351-C9A6-4CE8-8E37-1C9785EC17D5}" destId="{419D3B4C-CCD9-4B8C-9419-13FE7FE814D9}" srcOrd="1" destOrd="0" presId="urn:microsoft.com/office/officeart/2018/2/layout/IconVerticalSolidList"/>
    <dgm:cxn modelId="{FD4A87D8-56A9-4844-BC33-4EB1D7AD7020}" type="presParOf" srcId="{3713A351-C9A6-4CE8-8E37-1C9785EC17D5}" destId="{6FF98A75-0C26-4F70-A451-12AECD2265DF}" srcOrd="2" destOrd="0" presId="urn:microsoft.com/office/officeart/2018/2/layout/IconVerticalSolidList"/>
    <dgm:cxn modelId="{B60F6949-2229-400A-9947-2B85C408585E}" type="presParOf" srcId="{6FF98A75-0C26-4F70-A451-12AECD2265DF}" destId="{F13DF88C-BF78-4F6B-95C7-908EA7F28722}" srcOrd="0" destOrd="0" presId="urn:microsoft.com/office/officeart/2018/2/layout/IconVerticalSolidList"/>
    <dgm:cxn modelId="{DEE73367-E58E-4773-BD86-02E9E2C52289}" type="presParOf" srcId="{6FF98A75-0C26-4F70-A451-12AECD2265DF}" destId="{CEFBF477-15BA-411B-BD76-82320FAF43A1}" srcOrd="1" destOrd="0" presId="urn:microsoft.com/office/officeart/2018/2/layout/IconVerticalSolidList"/>
    <dgm:cxn modelId="{5497DACE-5883-455A-B180-D9078D4C87B3}" type="presParOf" srcId="{6FF98A75-0C26-4F70-A451-12AECD2265DF}" destId="{7C24D660-6A2F-4C3D-BE84-DA3B6F9E2749}" srcOrd="2" destOrd="0" presId="urn:microsoft.com/office/officeart/2018/2/layout/IconVerticalSolidList"/>
    <dgm:cxn modelId="{93BD3DDB-DB14-484F-813D-D5EFED3012F2}" type="presParOf" srcId="{6FF98A75-0C26-4F70-A451-12AECD2265DF}" destId="{DC865969-8C25-4F92-A5FA-F329B8A1D20B}" srcOrd="3" destOrd="0" presId="urn:microsoft.com/office/officeart/2018/2/layout/IconVerticalSolidList"/>
    <dgm:cxn modelId="{78CC70C4-9AC6-419D-8EC4-A0BE76808D56}" type="presParOf" srcId="{3713A351-C9A6-4CE8-8E37-1C9785EC17D5}" destId="{2E1E5D63-0C11-430F-8B94-850A23DF635D}" srcOrd="3" destOrd="0" presId="urn:microsoft.com/office/officeart/2018/2/layout/IconVerticalSolidList"/>
    <dgm:cxn modelId="{AD44AC11-0E85-481B-B5CE-085C2ED79A02}" type="presParOf" srcId="{3713A351-C9A6-4CE8-8E37-1C9785EC17D5}" destId="{02DF0FC4-BE4F-4547-B3DF-4DF735E39C1F}" srcOrd="4" destOrd="0" presId="urn:microsoft.com/office/officeart/2018/2/layout/IconVerticalSolidList"/>
    <dgm:cxn modelId="{1DB61DE4-053E-49BC-A062-EFCE287F33CE}" type="presParOf" srcId="{02DF0FC4-BE4F-4547-B3DF-4DF735E39C1F}" destId="{76514D13-D9EE-4B12-9DDC-AF18A1F45CE8}" srcOrd="0" destOrd="0" presId="urn:microsoft.com/office/officeart/2018/2/layout/IconVerticalSolidList"/>
    <dgm:cxn modelId="{009C0251-FED2-4ED0-B97D-840B8B1842E2}" type="presParOf" srcId="{02DF0FC4-BE4F-4547-B3DF-4DF735E39C1F}" destId="{2A67F1C6-566A-4E50-AD9A-9AB4490846AF}" srcOrd="1" destOrd="0" presId="urn:microsoft.com/office/officeart/2018/2/layout/IconVerticalSolidList"/>
    <dgm:cxn modelId="{D4866602-1184-4EC6-A5DB-51D76FA5704B}" type="presParOf" srcId="{02DF0FC4-BE4F-4547-B3DF-4DF735E39C1F}" destId="{70E340D7-45DB-4D32-A1F9-DB8CF7123B55}" srcOrd="2" destOrd="0" presId="urn:microsoft.com/office/officeart/2018/2/layout/IconVerticalSolidList"/>
    <dgm:cxn modelId="{2816F47D-56C8-4061-91F3-993268B0A498}" type="presParOf" srcId="{02DF0FC4-BE4F-4547-B3DF-4DF735E39C1F}" destId="{6B7E4299-21F4-41F3-B6A2-0A6603D705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D833E-ED2E-422F-A497-20D181ABDD11}">
      <dsp:nvSpPr>
        <dsp:cNvPr id="0" name=""/>
        <dsp:cNvSpPr/>
      </dsp:nvSpPr>
      <dsp:spPr>
        <a:xfrm>
          <a:off x="0" y="311"/>
          <a:ext cx="9745506" cy="7292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8F87B-2390-4A6B-96A9-AC382C1D3A22}">
      <dsp:nvSpPr>
        <dsp:cNvPr id="0" name=""/>
        <dsp:cNvSpPr/>
      </dsp:nvSpPr>
      <dsp:spPr>
        <a:xfrm>
          <a:off x="220588" y="164385"/>
          <a:ext cx="401069" cy="401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B772F-434C-417C-88CA-8498F1FA0E9B}">
      <dsp:nvSpPr>
        <dsp:cNvPr id="0" name=""/>
        <dsp:cNvSpPr/>
      </dsp:nvSpPr>
      <dsp:spPr>
        <a:xfrm>
          <a:off x="842246" y="311"/>
          <a:ext cx="8903259" cy="72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76" tIns="77176" rIns="77176" bIns="771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Jest  </a:t>
          </a:r>
          <a:r>
            <a:rPr lang="pt-BR" sz="2500" kern="1200">
              <a:hlinkClick xmlns:r="http://schemas.openxmlformats.org/officeDocument/2006/relationships" r:id="rId3"/>
            </a:rPr>
            <a:t>https://jestjs.io/pt-BR/</a:t>
          </a:r>
          <a:endParaRPr lang="en-US" sz="2500" kern="1200"/>
        </a:p>
      </dsp:txBody>
      <dsp:txXfrm>
        <a:off x="842246" y="311"/>
        <a:ext cx="8903259" cy="729217"/>
      </dsp:txXfrm>
    </dsp:sp>
    <dsp:sp modelId="{F13DF88C-BF78-4F6B-95C7-908EA7F28722}">
      <dsp:nvSpPr>
        <dsp:cNvPr id="0" name=""/>
        <dsp:cNvSpPr/>
      </dsp:nvSpPr>
      <dsp:spPr>
        <a:xfrm>
          <a:off x="0" y="911834"/>
          <a:ext cx="9745506" cy="7292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BF477-15BA-411B-BD76-82320FAF43A1}">
      <dsp:nvSpPr>
        <dsp:cNvPr id="0" name=""/>
        <dsp:cNvSpPr/>
      </dsp:nvSpPr>
      <dsp:spPr>
        <a:xfrm>
          <a:off x="220588" y="1075908"/>
          <a:ext cx="401069" cy="40106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65969-8C25-4F92-A5FA-F329B8A1D20B}">
      <dsp:nvSpPr>
        <dsp:cNvPr id="0" name=""/>
        <dsp:cNvSpPr/>
      </dsp:nvSpPr>
      <dsp:spPr>
        <a:xfrm>
          <a:off x="842246" y="911834"/>
          <a:ext cx="8903259" cy="72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76" tIns="77176" rIns="77176" bIns="771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Cypress  </a:t>
          </a:r>
          <a:r>
            <a:rPr lang="pt-BR" sz="2500" kern="1200">
              <a:hlinkClick xmlns:r="http://schemas.openxmlformats.org/officeDocument/2006/relationships" r:id="rId6"/>
            </a:rPr>
            <a:t>https://www.cypress.io/</a:t>
          </a:r>
          <a:endParaRPr lang="en-US" sz="2500" kern="1200"/>
        </a:p>
      </dsp:txBody>
      <dsp:txXfrm>
        <a:off x="842246" y="911834"/>
        <a:ext cx="8903259" cy="729217"/>
      </dsp:txXfrm>
    </dsp:sp>
    <dsp:sp modelId="{76514D13-D9EE-4B12-9DDC-AF18A1F45CE8}">
      <dsp:nvSpPr>
        <dsp:cNvPr id="0" name=""/>
        <dsp:cNvSpPr/>
      </dsp:nvSpPr>
      <dsp:spPr>
        <a:xfrm>
          <a:off x="0" y="1823356"/>
          <a:ext cx="9745506" cy="7292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7F1C6-566A-4E50-AD9A-9AB4490846AF}">
      <dsp:nvSpPr>
        <dsp:cNvPr id="0" name=""/>
        <dsp:cNvSpPr/>
      </dsp:nvSpPr>
      <dsp:spPr>
        <a:xfrm>
          <a:off x="220588" y="1987430"/>
          <a:ext cx="401069" cy="401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E4299-21F4-41F3-B6A2-0A6603D7057F}">
      <dsp:nvSpPr>
        <dsp:cNvPr id="0" name=""/>
        <dsp:cNvSpPr/>
      </dsp:nvSpPr>
      <dsp:spPr>
        <a:xfrm>
          <a:off x="842246" y="1823356"/>
          <a:ext cx="8903259" cy="72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76" tIns="77176" rIns="77176" bIns="771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Sonar  </a:t>
          </a:r>
          <a:r>
            <a:rPr lang="pt-BR" sz="2500" kern="1200">
              <a:hlinkClick xmlns:r="http://schemas.openxmlformats.org/officeDocument/2006/relationships" r:id="rId9"/>
            </a:rPr>
            <a:t>https://www.sonarqube.org/</a:t>
          </a:r>
          <a:endParaRPr lang="en-US" sz="2500" kern="1200"/>
        </a:p>
      </dsp:txBody>
      <dsp:txXfrm>
        <a:off x="842246" y="1823356"/>
        <a:ext cx="8903259" cy="72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4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9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tx2"/>
                </a:solidFill>
                <a:cs typeface="Posterama"/>
              </a:rPr>
              <a:t>Como funciona os fluxos de trabalhos de um projeto agio ?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7E179E-DD24-4004-A0AB-F300B903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tx2"/>
                </a:solidFill>
                <a:cs typeface="Posterama"/>
              </a:rPr>
              <a:t>Fluxo de Testes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5F7BB8-2775-2517-155E-AABE2785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68" y="732348"/>
            <a:ext cx="4955351" cy="2010852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A2FB902-FB51-D3C3-FA0D-120310D7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3270065"/>
            <a:ext cx="9952535" cy="26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763410-6655-F83F-9C5E-94BE351F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tx2"/>
                </a:solidFill>
                <a:cs typeface="Posterama"/>
              </a:rPr>
              <a:t>Ferramentas de Testes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47" name="Espaço Reservado para Conteúdo 2">
            <a:extLst>
              <a:ext uri="{FF2B5EF4-FFF2-40B4-BE49-F238E27FC236}">
                <a16:creationId xmlns:a16="http://schemas.microsoft.com/office/drawing/2014/main" id="{CA82E189-1DF2-E185-E963-B701643349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1" y="3257633"/>
          <a:ext cx="9745506" cy="2552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CaixaDeTexto 48">
            <a:extLst>
              <a:ext uri="{FF2B5EF4-FFF2-40B4-BE49-F238E27FC236}">
                <a16:creationId xmlns:a16="http://schemas.microsoft.com/office/drawing/2014/main" id="{C5F71543-E8CA-4F12-2B25-27B69586FE73}"/>
              </a:ext>
            </a:extLst>
          </p:cNvPr>
          <p:cNvSpPr txBox="1"/>
          <p:nvPr/>
        </p:nvSpPr>
        <p:spPr>
          <a:xfrm>
            <a:off x="7387683" y="1087243"/>
            <a:ext cx="41489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OBS: </a:t>
            </a:r>
            <a:r>
              <a:rPr lang="pt-BR"/>
              <a:t>Todos essas ferramentas são para testes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01972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53F170-374F-2067-A75F-7682AFB7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tx2"/>
                </a:solidFill>
                <a:cs typeface="Posterama"/>
              </a:rPr>
              <a:t>Isso tudo e so para projetos grandes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26918-9EBA-D50A-C863-F20D09E4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10122225" cy="2552886"/>
          </a:xfrm>
        </p:spPr>
        <p:txBody>
          <a:bodyPr anchor="t">
            <a:normAutofit/>
          </a:bodyPr>
          <a:lstStyle/>
          <a:p>
            <a:r>
              <a:rPr lang="pt-BR" sz="1800">
                <a:solidFill>
                  <a:schemeClr val="tx2"/>
                </a:solidFill>
              </a:rPr>
              <a:t>A resposta e depende, depende do seu projeto, mas conseguimos fazer os fluxos de desenvolvimento e de teste em qualquer projeto, com isso conseguimos garantir qualidade do produto que está sendo desenvolvido e conseguimos desenvolver o produtos de forma rápida sem perder a qualidade.</a:t>
            </a:r>
          </a:p>
          <a:p>
            <a:endParaRPr lang="pt-BR" sz="1800">
              <a:solidFill>
                <a:schemeClr val="tx2"/>
              </a:solidFill>
            </a:endParaRPr>
          </a:p>
          <a:p>
            <a:r>
              <a:rPr lang="pt-BR" sz="1800">
                <a:solidFill>
                  <a:schemeClr val="tx2"/>
                </a:solidFill>
              </a:rPr>
              <a:t>Exemplo de projeto: </a:t>
            </a:r>
            <a:r>
              <a:rPr lang="pt-BR" sz="1800">
                <a:solidFill>
                  <a:schemeClr val="accent2"/>
                </a:solidFill>
                <a:ea typeface="+mn-lt"/>
                <a:cs typeface="+mn-lt"/>
              </a:rPr>
              <a:t>https://github.com/melquisedeque-magalhaes/events-watch-ignite-lab</a:t>
            </a:r>
            <a:endParaRPr lang="pt-BR" sz="1800">
              <a:solidFill>
                <a:schemeClr val="accent2"/>
              </a:solidFill>
            </a:endParaRPr>
          </a:p>
          <a:p>
            <a:endParaRPr lang="pt-B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0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2FCC71-DF48-11B6-F6FF-BEE44209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tx2"/>
                </a:solidFill>
                <a:cs typeface="Posterama"/>
              </a:rPr>
              <a:t>Duvidas ? Perguntas ? Sugestões ?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64A8A-35E6-2537-D068-8C940D5C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pt-BR" sz="1800">
                <a:solidFill>
                  <a:schemeClr val="tx2"/>
                </a:solidFill>
              </a:rPr>
              <a:t>Links: </a:t>
            </a:r>
            <a:r>
              <a:rPr lang="pt-BR" sz="1800">
                <a:solidFill>
                  <a:schemeClr val="accent2"/>
                </a:solidFill>
                <a:ea typeface="+mn-lt"/>
                <a:cs typeface="+mn-lt"/>
              </a:rPr>
              <a:t>https://whimsical.com/fluxos-dasa-Kd9y5ZJr9vzVT4QxFzvWi3</a:t>
            </a:r>
            <a:endParaRPr lang="pt-BR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7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ight Triangle 13">
            <a:extLst>
              <a:ext uri="{FF2B5EF4-FFF2-40B4-BE49-F238E27FC236}">
                <a16:creationId xmlns:a16="http://schemas.microsoft.com/office/drawing/2014/main" id="{BB3DD9C6-67D7-4A63-8FDA-93586CBDB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2710" y="922098"/>
            <a:ext cx="6858000" cy="501380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2379AE-EE58-AA87-FB84-282338BD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4714521" cy="2240735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2"/>
                </a:solidFill>
                <a:cs typeface="Posterama"/>
              </a:rPr>
              <a:t>Quem sou eu ?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D0E41-CC2D-DB7D-133D-F4C48FF5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5299960" cy="3009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>
                <a:solidFill>
                  <a:schemeClr val="tx2"/>
                </a:solidFill>
              </a:rPr>
              <a:t>Estudante de engenharia de Software na Católica</a:t>
            </a:r>
          </a:p>
          <a:p>
            <a:r>
              <a:rPr lang="pt-BR" sz="1800">
                <a:solidFill>
                  <a:schemeClr val="tx2"/>
                </a:solidFill>
              </a:rPr>
              <a:t>3 anos de experiencia no mercado</a:t>
            </a:r>
          </a:p>
          <a:p>
            <a:r>
              <a:rPr lang="pt-BR" sz="1800">
                <a:solidFill>
                  <a:schemeClr val="tx2"/>
                </a:solidFill>
              </a:rPr>
              <a:t>Desenvolvedor </a:t>
            </a:r>
            <a:r>
              <a:rPr lang="pt-BR" sz="1800" err="1">
                <a:solidFill>
                  <a:schemeClr val="tx2"/>
                </a:solidFill>
              </a:rPr>
              <a:t>FullStack</a:t>
            </a:r>
          </a:p>
          <a:p>
            <a:r>
              <a:rPr lang="pt-BR" sz="1800">
                <a:solidFill>
                  <a:schemeClr val="tx2"/>
                </a:solidFill>
              </a:rPr>
              <a:t>Atualmente Desenvolvedor Front-</a:t>
            </a:r>
            <a:r>
              <a:rPr lang="pt-BR" sz="1800" err="1">
                <a:solidFill>
                  <a:schemeClr val="tx2"/>
                </a:solidFill>
              </a:rPr>
              <a:t>end</a:t>
            </a:r>
            <a:r>
              <a:rPr lang="pt-BR" sz="1800">
                <a:solidFill>
                  <a:schemeClr val="tx2"/>
                </a:solidFill>
              </a:rPr>
              <a:t> na Dasa</a:t>
            </a:r>
          </a:p>
          <a:p>
            <a:r>
              <a:rPr lang="pt-BR" sz="1800">
                <a:solidFill>
                  <a:schemeClr val="tx2"/>
                </a:solidFill>
              </a:rPr>
              <a:t>                </a:t>
            </a:r>
          </a:p>
          <a:p>
            <a:endParaRPr lang="pt-BR" sz="1800">
              <a:solidFill>
                <a:schemeClr val="tx2"/>
              </a:solidFill>
              <a:ea typeface="+mn-lt"/>
              <a:cs typeface="+mn-lt"/>
            </a:endParaRPr>
          </a:p>
        </p:txBody>
      </p:sp>
      <p:pic>
        <p:nvPicPr>
          <p:cNvPr id="4" name="Imagem 4" descr="Código QR&#10;&#10;Descrição gerada automaticamente">
            <a:extLst>
              <a:ext uri="{FF2B5EF4-FFF2-40B4-BE49-F238E27FC236}">
                <a16:creationId xmlns:a16="http://schemas.microsoft.com/office/drawing/2014/main" id="{7733865E-9157-0019-B60C-B05DE319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54" y="1837285"/>
            <a:ext cx="2797952" cy="2797952"/>
          </a:xfrm>
          <a:prstGeom prst="rect">
            <a:avLst/>
          </a:prstGeom>
        </p:spPr>
      </p:pic>
      <p:pic>
        <p:nvPicPr>
          <p:cNvPr id="5" name="Imagem 5" descr="Código QR&#10;&#10;Descrição gerada automaticamente">
            <a:extLst>
              <a:ext uri="{FF2B5EF4-FFF2-40B4-BE49-F238E27FC236}">
                <a16:creationId xmlns:a16="http://schemas.microsoft.com/office/drawing/2014/main" id="{5BF7AA98-2D14-B5E6-ED38-BCCDE24D0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519" y="1837285"/>
            <a:ext cx="2797952" cy="27979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53914D-A592-E78E-AA97-3C0D24C16E7A}"/>
              </a:ext>
            </a:extLst>
          </p:cNvPr>
          <p:cNvSpPr txBox="1"/>
          <p:nvPr/>
        </p:nvSpPr>
        <p:spPr>
          <a:xfrm>
            <a:off x="9989633" y="1003609"/>
            <a:ext cx="18957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/>
              <a:t>GitHub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C96604-7032-B531-CA3B-77170B0E6E6D}"/>
              </a:ext>
            </a:extLst>
          </p:cNvPr>
          <p:cNvSpPr txBox="1"/>
          <p:nvPr/>
        </p:nvSpPr>
        <p:spPr>
          <a:xfrm>
            <a:off x="7062438" y="1003609"/>
            <a:ext cx="18957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err="1"/>
              <a:t>Likedin</a:t>
            </a:r>
            <a:endParaRPr lang="pt-BR" sz="2400" b="1"/>
          </a:p>
        </p:txBody>
      </p:sp>
    </p:spTree>
    <p:extLst>
      <p:ext uri="{BB962C8B-B14F-4D97-AF65-F5344CB8AC3E}">
        <p14:creationId xmlns:p14="http://schemas.microsoft.com/office/powerpoint/2010/main" val="156014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41B93F6-BD94-7897-A24C-24CF42DF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132218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tx2"/>
                </a:solidFill>
                <a:cs typeface="Posterama"/>
              </a:rPr>
              <a:t>O que e a Dasa ?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7806D-F7BF-251D-D0DA-66867391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151804"/>
            <a:ext cx="9745506" cy="2478544"/>
          </a:xfrm>
        </p:spPr>
        <p:txBody>
          <a:bodyPr anchor="t">
            <a:normAutofit/>
          </a:bodyPr>
          <a:lstStyle/>
          <a:p>
            <a:r>
              <a:rPr lang="pt-BR" sz="1800">
                <a:solidFill>
                  <a:schemeClr val="tx1"/>
                </a:solidFill>
                <a:ea typeface="+mn-lt"/>
                <a:cs typeface="+mn-lt"/>
              </a:rPr>
              <a:t> Uma rede de saúde integral. Reunimos a maior rede de laboratórios e um grupo hospitalar robusto. Cuidamos de você ao longo de toda a vida.</a:t>
            </a:r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0B5B8B-1859-452F-A82A-CDD8D2518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65BF84F9-3CC3-492E-BF19-8E32FBB3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0CCF3E0C-EF46-4FD7-8134-966F9FE8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837" y="-7620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CB6FD9-D300-4CD8-2CFF-D49C0D42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5"/>
            <a:ext cx="4952999" cy="224417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2"/>
                </a:solidFill>
                <a:cs typeface="Posterama"/>
              </a:rPr>
              <a:t>Projeto NAV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896A7-8D3C-E577-80A8-C7242976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6600"/>
            <a:ext cx="4952999" cy="27448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800">
                <a:solidFill>
                  <a:schemeClr val="tx2"/>
                </a:solidFill>
                <a:ea typeface="+mn-lt"/>
                <a:cs typeface="+mn-lt"/>
              </a:rPr>
              <a:t> Agende exames, vacinas, faça consultas médicas online e acesse todo o seu histórico de exames em um só lugar. </a:t>
            </a:r>
          </a:p>
          <a:p>
            <a:endParaRPr lang="pt-BR" sz="1800">
              <a:solidFill>
                <a:schemeClr val="tx2"/>
              </a:solidFill>
            </a:endParaRPr>
          </a:p>
          <a:p>
            <a:r>
              <a:rPr lang="pt-BR" sz="1800">
                <a:solidFill>
                  <a:schemeClr val="tx2"/>
                </a:solidFill>
              </a:rPr>
              <a:t>Plataforma de Saúde Integrada.</a:t>
            </a:r>
          </a:p>
        </p:txBody>
      </p:sp>
      <p:pic>
        <p:nvPicPr>
          <p:cNvPr id="4" name="Imagem 4" descr="Código QR&#10;&#10;Descrição gerada automaticamente">
            <a:extLst>
              <a:ext uri="{FF2B5EF4-FFF2-40B4-BE49-F238E27FC236}">
                <a16:creationId xmlns:a16="http://schemas.microsoft.com/office/drawing/2014/main" id="{A3C474E5-6509-79CB-640E-785ECCCC6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" r="3367" b="-2"/>
          <a:stretch/>
        </p:blipFill>
        <p:spPr>
          <a:xfrm>
            <a:off x="5791200" y="669256"/>
            <a:ext cx="5320206" cy="5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5CA4C-4876-4E28-97E0-1162D662A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E08B368-A2A8-4357-B416-37C258EFE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84712" y="-279398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0F522D6-2CE3-96D5-EC0C-3758BC95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9"/>
            <a:ext cx="4265341" cy="2247614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2"/>
                </a:solidFill>
                <a:cs typeface="Posterama"/>
              </a:rPr>
              <a:t>Arquitetura do Nav</a:t>
            </a:r>
            <a:endParaRPr lang="pt-BR">
              <a:solidFill>
                <a:schemeClr val="tx2"/>
              </a:solidFill>
            </a:endParaRP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5BF749B8-785A-3AEA-9634-8E6968AF2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258" y="-6192"/>
            <a:ext cx="7423053" cy="685666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6267F8-B1DF-8A5C-9AAC-BB000CBFBA16}"/>
              </a:ext>
            </a:extLst>
          </p:cNvPr>
          <p:cNvSpPr txBox="1"/>
          <p:nvPr/>
        </p:nvSpPr>
        <p:spPr>
          <a:xfrm>
            <a:off x="371706" y="2973657"/>
            <a:ext cx="38515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O </a:t>
            </a:r>
            <a:r>
              <a:rPr lang="pt-BR" err="1"/>
              <a:t>nav</a:t>
            </a:r>
            <a:r>
              <a:rPr lang="pt-BR"/>
              <a:t> tem a arquitetura de </a:t>
            </a:r>
            <a:r>
              <a:rPr lang="pt-BR" err="1"/>
              <a:t>microfront-end</a:t>
            </a:r>
            <a:r>
              <a:rPr lang="pt-BR"/>
              <a:t>, e de </a:t>
            </a:r>
            <a:r>
              <a:rPr lang="pt-BR" err="1"/>
              <a:t>microserviços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D971FA-F446-F342-DCAF-CC8767B4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tx2"/>
                </a:solidFill>
                <a:cs typeface="Posterama"/>
              </a:rPr>
              <a:t>Principais Tecnologias no Nav Frontend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F17B8-C29D-45BE-3B16-B84DA08B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err="1">
                <a:solidFill>
                  <a:schemeClr val="tx2"/>
                </a:solidFill>
              </a:rPr>
              <a:t>ReactJS</a:t>
            </a:r>
          </a:p>
          <a:p>
            <a:r>
              <a:rPr lang="pt-BR" sz="1800" err="1">
                <a:solidFill>
                  <a:schemeClr val="tx2"/>
                </a:solidFill>
              </a:rPr>
              <a:t>GraphQl</a:t>
            </a:r>
          </a:p>
          <a:p>
            <a:r>
              <a:rPr lang="pt-BR" sz="1800" err="1">
                <a:solidFill>
                  <a:schemeClr val="tx2"/>
                </a:solidFill>
              </a:rPr>
              <a:t>SingleSPA</a:t>
            </a:r>
          </a:p>
          <a:p>
            <a:r>
              <a:rPr lang="pt-BR" sz="1800">
                <a:solidFill>
                  <a:schemeClr val="tx2"/>
                </a:solidFill>
              </a:rPr>
              <a:t>Design System</a:t>
            </a:r>
          </a:p>
          <a:p>
            <a:r>
              <a:rPr lang="pt-BR" sz="1800" err="1">
                <a:solidFill>
                  <a:schemeClr val="tx2"/>
                </a:solidFill>
              </a:rPr>
              <a:t>Jest</a:t>
            </a:r>
          </a:p>
          <a:p>
            <a:r>
              <a:rPr lang="pt-BR" sz="1800">
                <a:solidFill>
                  <a:schemeClr val="tx2"/>
                </a:solidFill>
              </a:rPr>
              <a:t>Cypress</a:t>
            </a:r>
          </a:p>
        </p:txBody>
      </p:sp>
    </p:spTree>
    <p:extLst>
      <p:ext uri="{BB962C8B-B14F-4D97-AF65-F5344CB8AC3E}">
        <p14:creationId xmlns:p14="http://schemas.microsoft.com/office/powerpoint/2010/main" val="113330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43" name="Rectangle 34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7" name="Right Triangle 34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: Shape 34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80" y="4114802"/>
            <a:ext cx="12211777" cy="2743198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5268718-F69F-E35A-C608-C55903A6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49" y="391299"/>
            <a:ext cx="6068990" cy="16735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Como funciona o fluxo de produto ?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87263FE-B3CB-F83E-EE3D-8F3EAE3D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246" y="1710785"/>
            <a:ext cx="5411367" cy="2976251"/>
          </a:xfrm>
          <a:prstGeom prst="rect">
            <a:avLst/>
          </a:prstGeom>
        </p:spPr>
      </p:pic>
      <p:pic>
        <p:nvPicPr>
          <p:cNvPr id="12" name="Imagem 13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7C0E614C-858B-4885-6CBC-A8F626DD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6" y="5166766"/>
            <a:ext cx="11452894" cy="10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1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7F4404-9951-F65D-4A25-F8134696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chemeClr val="tx2"/>
                </a:solidFill>
                <a:cs typeface="Posterama"/>
              </a:rPr>
              <a:t>Como funciona o fluxo de desenvolvimento ?</a:t>
            </a:r>
            <a:endParaRPr lang="pt-BR" sz="3700">
              <a:solidFill>
                <a:schemeClr val="tx2"/>
              </a:solidFill>
            </a:endParaRPr>
          </a:p>
        </p:txBody>
      </p:sp>
      <p:pic>
        <p:nvPicPr>
          <p:cNvPr id="16" name="Imagem 17" descr="Uma imagem contendo Gráfico&#10;&#10;Descrição gerada automaticamente">
            <a:extLst>
              <a:ext uri="{FF2B5EF4-FFF2-40B4-BE49-F238E27FC236}">
                <a16:creationId xmlns:a16="http://schemas.microsoft.com/office/drawing/2014/main" id="{8A1898F4-4C8F-1494-5B68-123A4E88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" y="4804115"/>
            <a:ext cx="12160404" cy="713465"/>
          </a:xfrm>
        </p:spPr>
      </p:pic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9FE4F3F-48C4-DFC7-041F-93A15266F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352" y="733127"/>
            <a:ext cx="6795701" cy="37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6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F7A5F8-D281-0749-C7CE-3482692F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5" y="168275"/>
            <a:ext cx="11709647" cy="148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err="1">
                <a:solidFill>
                  <a:schemeClr val="tx2"/>
                </a:solidFill>
                <a:cs typeface="Posterama"/>
              </a:rPr>
              <a:t>Fluxo</a:t>
            </a:r>
            <a:r>
              <a:rPr lang="en-US" sz="4800">
                <a:solidFill>
                  <a:schemeClr val="tx2"/>
                </a:solidFill>
                <a:cs typeface="Posterama"/>
              </a:rPr>
              <a:t> de </a:t>
            </a:r>
            <a:r>
              <a:rPr lang="en-US" sz="4800" err="1">
                <a:solidFill>
                  <a:schemeClr val="tx2"/>
                </a:solidFill>
                <a:cs typeface="Posterama"/>
              </a:rPr>
              <a:t>Desenvolvimento</a:t>
            </a:r>
            <a:r>
              <a:rPr lang="en-US" sz="4800">
                <a:solidFill>
                  <a:schemeClr val="tx2"/>
                </a:solidFill>
                <a:cs typeface="Posterama"/>
              </a:rPr>
              <a:t> </a:t>
            </a:r>
            <a:r>
              <a:rPr lang="en-US" sz="4800" err="1">
                <a:solidFill>
                  <a:schemeClr val="tx2"/>
                </a:solidFill>
                <a:cs typeface="Posterama"/>
              </a:rPr>
              <a:t>mais</a:t>
            </a:r>
            <a:r>
              <a:rPr lang="en-US" sz="4800">
                <a:solidFill>
                  <a:schemeClr val="tx2"/>
                </a:solidFill>
                <a:cs typeface="Posterama"/>
              </a:rPr>
              <a:t> a </a:t>
            </a:r>
            <a:r>
              <a:rPr lang="en-US" sz="4800" err="1">
                <a:solidFill>
                  <a:schemeClr val="tx2"/>
                </a:solidFill>
                <a:cs typeface="Posterama"/>
              </a:rPr>
              <a:t>fundo</a:t>
            </a:r>
            <a:endParaRPr lang="en-US" sz="4800" err="1">
              <a:solidFill>
                <a:schemeClr val="tx2"/>
              </a:solidFill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388263AA-852E-8A93-B0F7-7FE27ECC9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9" y="1959909"/>
            <a:ext cx="12170364" cy="49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6777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F0F3F0"/>
      </a:lt2>
      <a:accent1>
        <a:srgbClr val="DB30E0"/>
      </a:accent1>
      <a:accent2>
        <a:srgbClr val="801ECE"/>
      </a:accent2>
      <a:accent3>
        <a:srgbClr val="4D35E1"/>
      </a:accent3>
      <a:accent4>
        <a:srgbClr val="1E4FCE"/>
      </a:accent4>
      <a:accent5>
        <a:srgbClr val="30AAE0"/>
      </a:accent5>
      <a:accent6>
        <a:srgbClr val="1CBFAD"/>
      </a:accent6>
      <a:hlink>
        <a:srgbClr val="3F83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SineVTI</vt:lpstr>
      <vt:lpstr>Como funciona os fluxos de trabalhos de um projeto agio ?</vt:lpstr>
      <vt:lpstr>Quem sou eu ?</vt:lpstr>
      <vt:lpstr>O que e a Dasa ?</vt:lpstr>
      <vt:lpstr>Projeto NAV</vt:lpstr>
      <vt:lpstr>Arquitetura do Nav</vt:lpstr>
      <vt:lpstr>Principais Tecnologias no Nav Frontend</vt:lpstr>
      <vt:lpstr>Como funciona o fluxo de produto ?</vt:lpstr>
      <vt:lpstr>Como funciona o fluxo de desenvolvimento ?</vt:lpstr>
      <vt:lpstr>Fluxo de Desenvolvimento mais a fundo</vt:lpstr>
      <vt:lpstr>Fluxo de Testes</vt:lpstr>
      <vt:lpstr>Ferramentas de Testes</vt:lpstr>
      <vt:lpstr>Isso tudo e so para projetos grandes ?</vt:lpstr>
      <vt:lpstr>Duvidas ? Perguntas ? Sugestões 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2022-10-03T14:55:10Z</dcterms:created>
  <dcterms:modified xsi:type="dcterms:W3CDTF">2022-10-03T20:08:05Z</dcterms:modified>
</cp:coreProperties>
</file>