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31">
          <p15:clr>
            <a:srgbClr val="A4A3A4"/>
          </p15:clr>
        </p15:guide>
        <p15:guide id="2" pos="4025">
          <p15:clr>
            <a:srgbClr val="A4A3A4"/>
          </p15:clr>
        </p15:guide>
        <p15:guide id="3" pos="9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1" orient="horz"/>
        <p:guide pos="4025"/>
        <p:guide pos="9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3a9f95b22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3a9f95b22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bf10d3d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bf10d3d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3acbba43e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63acbba43e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3acbba43e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3acbba43e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3acbba43e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3acbba43e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3c106bb0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63c106bb0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3533932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63533932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3533932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63533932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bf10d3d0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bf10d3d0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c65e9fd8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c65e9fd8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3a9f95b22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63a9f95b22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3acbba43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3acbba43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bf10d3d0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bf10d3d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fa61a6ad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fa61a6ad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3a9f95b22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3a9f95b22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fa61a6a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fa61a6a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3a9f95b2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3a9f95b2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fa61a6ad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fa61a6ad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LauraDi/predicting-Workers-Productivity/blob/main/regression-to-calculate-productivity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76400" y="892650"/>
            <a:ext cx="5191200" cy="5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20" u="sng"/>
              <a:t>Universidad de Sonora</a:t>
            </a:r>
            <a:endParaRPr sz="2020" u="sng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825813" y="1230425"/>
            <a:ext cx="5492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</a:rPr>
              <a:t>Maestría</a:t>
            </a:r>
            <a:r>
              <a:rPr lang="es" sz="1300">
                <a:solidFill>
                  <a:srgbClr val="000000"/>
                </a:solidFill>
              </a:rPr>
              <a:t> en ciencia de datos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137100" y="3220850"/>
            <a:ext cx="27693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Equipo: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Ballesteros Valenzuela, Diana Laura.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Granich Armenta, </a:t>
            </a:r>
            <a:r>
              <a:rPr lang="es" sz="1200">
                <a:solidFill>
                  <a:schemeClr val="dk1"/>
                </a:solidFill>
              </a:rPr>
              <a:t>Aaron Francisco.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Reyes Paz, Melissa 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Rodríguez Martínez</a:t>
            </a:r>
            <a:r>
              <a:rPr lang="es" sz="1200"/>
              <a:t>, </a:t>
            </a:r>
            <a:r>
              <a:rPr lang="es" sz="1200">
                <a:solidFill>
                  <a:schemeClr val="dk1"/>
                </a:solidFill>
              </a:rPr>
              <a:t>Eliud Gilberto</a:t>
            </a:r>
            <a:r>
              <a:rPr lang="es" sz="1200"/>
              <a:t>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471400" y="2424075"/>
            <a:ext cx="420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Productividad de trabajadores</a:t>
            </a:r>
            <a:endParaRPr b="1" sz="18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7625" y="113300"/>
            <a:ext cx="1186300" cy="116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9338" y="269425"/>
            <a:ext cx="545325" cy="6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 de </a:t>
            </a:r>
            <a:r>
              <a:rPr lang="es"/>
              <a:t>correlación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13778" t="9690"/>
          <a:stretch/>
        </p:blipFill>
        <p:spPr>
          <a:xfrm>
            <a:off x="1091050" y="1164125"/>
            <a:ext cx="3799106" cy="3979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2"/>
          <p:cNvCxnSpPr/>
          <p:nvPr/>
        </p:nvCxnSpPr>
        <p:spPr>
          <a:xfrm>
            <a:off x="311700" y="1017725"/>
            <a:ext cx="1573800" cy="18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2"/>
          <p:cNvSpPr txBox="1"/>
          <p:nvPr/>
        </p:nvSpPr>
        <p:spPr>
          <a:xfrm>
            <a:off x="4890150" y="1236475"/>
            <a:ext cx="4055700" cy="18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 Mayor </a:t>
            </a:r>
            <a:r>
              <a:rPr lang="es" sz="1800">
                <a:solidFill>
                  <a:schemeClr val="dk1"/>
                </a:solidFill>
              </a:rPr>
              <a:t>correlación</a:t>
            </a:r>
            <a:r>
              <a:rPr lang="es" sz="1800">
                <a:solidFill>
                  <a:schemeClr val="dk1"/>
                </a:solidFill>
              </a:rPr>
              <a:t>: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SMV - Over Time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SMV - No of Workers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No of Workers - Over Time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Targeted Pro - Actual Pro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386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Limpieza de datos</a:t>
            </a:r>
            <a:endParaRPr/>
          </a:p>
        </p:txBody>
      </p:sp>
      <p:cxnSp>
        <p:nvCxnSpPr>
          <p:cNvPr id="149" name="Google Shape;149;p23"/>
          <p:cNvCxnSpPr/>
          <p:nvPr/>
        </p:nvCxnSpPr>
        <p:spPr>
          <a:xfrm>
            <a:off x="311700" y="1017725"/>
            <a:ext cx="1573800" cy="18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3"/>
          <p:cNvSpPr txBox="1"/>
          <p:nvPr/>
        </p:nvSpPr>
        <p:spPr>
          <a:xfrm>
            <a:off x="547375" y="1473350"/>
            <a:ext cx="6152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Cambio de formato de variables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Eliminación</a:t>
            </a:r>
            <a:r>
              <a:rPr lang="es"/>
              <a:t> de fecha (YYYY-MM-D → D)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Eliminación</a:t>
            </a:r>
            <a:r>
              <a:rPr lang="es"/>
              <a:t> de valores nulos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Manejo de actual productivity: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Valores que se salían del rango los reemplazamos con 1.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Valores mayores a 1 los quitamos de nuestra dataset.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Tratamiento de los datos antes del entrenamiento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</a:t>
            </a:r>
            <a:r>
              <a:rPr lang="es"/>
              <a:t>numéricas</a:t>
            </a:r>
            <a:r>
              <a:rPr lang="es"/>
              <a:t> → </a:t>
            </a:r>
            <a:r>
              <a:rPr lang="es"/>
              <a:t>numéricas</a:t>
            </a:r>
            <a:r>
              <a:rPr lang="e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Eliminación</a:t>
            </a:r>
            <a:r>
              <a:rPr lang="es"/>
              <a:t> de la variable “Dia”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Normalización</a:t>
            </a:r>
            <a:r>
              <a:rPr lang="es"/>
              <a:t> de los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Split de 80-20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Prediciendo la productividad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XGBoost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Métricas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Error cuadrático medio (MSE)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100">
                <a:solidFill>
                  <a:schemeClr val="dk1"/>
                </a:solidFill>
              </a:rPr>
              <a:t>Es una función de riesgo que corresponde al valor esperado de la pérdida de error al cuadrado.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Error absoluto medio (MAE)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 sz="1100">
                <a:solidFill>
                  <a:schemeClr val="dk1"/>
                </a:solidFill>
              </a:rPr>
              <a:t>MAE se calcula como la suma de los errores absolutos dividida por el tamaño de la muestra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R2_score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100">
                <a:solidFill>
                  <a:schemeClr val="dk1"/>
                </a:solidFill>
              </a:rPr>
              <a:t>Nos dice que tan correlacionadas son las variables.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predictivo: reemplazando mayores a 1</a:t>
            </a:r>
            <a:endParaRPr>
              <a:highlight>
                <a:schemeClr val="accent6"/>
              </a:highlight>
            </a:endParaRPr>
          </a:p>
        </p:txBody>
      </p:sp>
      <p:cxnSp>
        <p:nvCxnSpPr>
          <p:cNvPr id="174" name="Google Shape;174;p27"/>
          <p:cNvCxnSpPr/>
          <p:nvPr/>
        </p:nvCxnSpPr>
        <p:spPr>
          <a:xfrm>
            <a:off x="311700" y="1017725"/>
            <a:ext cx="1573800" cy="18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7"/>
          <p:cNvSpPr txBox="1"/>
          <p:nvPr/>
        </p:nvSpPr>
        <p:spPr>
          <a:xfrm>
            <a:off x="311700" y="1213250"/>
            <a:ext cx="22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Regresión lineal</a:t>
            </a: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7781425" y="2735163"/>
            <a:ext cx="1307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MSE → 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0.012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MAE → 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0.06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R2 score → 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0.738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75" y="1613450"/>
            <a:ext cx="7341325" cy="3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predictivo: reemplazando mayores a 1</a:t>
            </a:r>
            <a:endParaRPr>
              <a:highlight>
                <a:schemeClr val="accent6"/>
              </a:highlight>
            </a:endParaRPr>
          </a:p>
        </p:txBody>
      </p:sp>
      <p:cxnSp>
        <p:nvCxnSpPr>
          <p:cNvPr id="183" name="Google Shape;183;p28"/>
          <p:cNvCxnSpPr/>
          <p:nvPr/>
        </p:nvCxnSpPr>
        <p:spPr>
          <a:xfrm>
            <a:off x="311700" y="1017725"/>
            <a:ext cx="1573800" cy="18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8"/>
          <p:cNvSpPr txBox="1"/>
          <p:nvPr/>
        </p:nvSpPr>
        <p:spPr>
          <a:xfrm>
            <a:off x="311700" y="1213250"/>
            <a:ext cx="22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XGB</a:t>
            </a:r>
            <a:endParaRPr/>
          </a:p>
        </p:txBody>
      </p:sp>
      <p:sp>
        <p:nvSpPr>
          <p:cNvPr id="185" name="Google Shape;185;p28"/>
          <p:cNvSpPr txBox="1"/>
          <p:nvPr/>
        </p:nvSpPr>
        <p:spPr>
          <a:xfrm>
            <a:off x="7781425" y="2735163"/>
            <a:ext cx="1307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MSE → 0.008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MAE → 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0.051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R2 score → 0.82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25" y="1606338"/>
            <a:ext cx="7476626" cy="3161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Mejorar prediccion.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Investigar/probar sobre un manejo de datos diferentes.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Extra: Dashboard tiempo real </a:t>
            </a:r>
            <a:r>
              <a:rPr lang="es"/>
              <a:t>información</a:t>
            </a:r>
            <a:r>
              <a:rPr lang="es"/>
              <a:t> 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agregar foto</a:t>
            </a:r>
            <a:endParaRPr/>
          </a:p>
        </p:txBody>
      </p:sp>
      <p:cxnSp>
        <p:nvCxnSpPr>
          <p:cNvPr id="199" name="Google Shape;199;p30"/>
          <p:cNvCxnSpPr/>
          <p:nvPr/>
        </p:nvCxnSpPr>
        <p:spPr>
          <a:xfrm>
            <a:off x="311700" y="1017725"/>
            <a:ext cx="1573800" cy="18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11"/>
              <a:t>Repositorio:</a:t>
            </a:r>
            <a:r>
              <a:rPr lang="es"/>
              <a:t> </a:t>
            </a:r>
            <a:r>
              <a:rPr lang="es" sz="1100" u="sng">
                <a:solidFill>
                  <a:schemeClr val="hlink"/>
                </a:solidFill>
                <a:hlinkClick r:id="rId3"/>
              </a:rPr>
              <a:t>predicting-Workers-Productivity/regression-to-calculate-productivity.ipynb at main · LauraDi/predicting-Workers-Productivity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4931250" y="1426550"/>
            <a:ext cx="3542100" cy="9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20"/>
              <a:t>Comprensión</a:t>
            </a:r>
            <a:r>
              <a:rPr lang="es" sz="4180"/>
              <a:t> </a:t>
            </a:r>
            <a:endParaRPr sz="418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20"/>
              <a:t>del negocio</a:t>
            </a:r>
            <a:endParaRPr sz="4180"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4572000" y="2571750"/>
            <a:ext cx="4260600" cy="19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Objetivo de la </a:t>
            </a:r>
            <a:r>
              <a:rPr lang="es" sz="1800">
                <a:solidFill>
                  <a:schemeClr val="dk1"/>
                </a:solidFill>
              </a:rPr>
              <a:t>línea</a:t>
            </a:r>
            <a:r>
              <a:rPr lang="es" sz="1800">
                <a:solidFill>
                  <a:schemeClr val="dk1"/>
                </a:solidFill>
              </a:rPr>
              <a:t> de investigación: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800">
                <a:solidFill>
                  <a:schemeClr val="dk1"/>
                </a:solidFill>
              </a:rPr>
              <a:t>Analizar la productividad objetivo y la real y su relación con las demás variables.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Situación actual: Importancia de la industria textil.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11700" y="258475"/>
            <a:ext cx="8520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080">
                <a:solidFill>
                  <a:schemeClr val="dk1"/>
                </a:solidFill>
                <a:highlight>
                  <a:schemeClr val="lt1"/>
                </a:highlight>
              </a:rPr>
              <a:t>Metodología para el desarrollo de Proyectos de Minería de Datos. </a:t>
            </a:r>
            <a:endParaRPr sz="208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7864" l="18529" r="18510" t="9346"/>
          <a:stretch/>
        </p:blipFill>
        <p:spPr>
          <a:xfrm>
            <a:off x="512675" y="786025"/>
            <a:ext cx="3705550" cy="36541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4"/>
          <p:cNvCxnSpPr/>
          <p:nvPr/>
        </p:nvCxnSpPr>
        <p:spPr>
          <a:xfrm>
            <a:off x="512675" y="854850"/>
            <a:ext cx="11880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ctrTitle"/>
          </p:nvPr>
        </p:nvSpPr>
        <p:spPr>
          <a:xfrm>
            <a:off x="311700" y="242775"/>
            <a:ext cx="8520600" cy="6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Comprensión de los datos</a:t>
            </a:r>
            <a:endParaRPr/>
          </a:p>
        </p:txBody>
      </p:sp>
      <p:cxnSp>
        <p:nvCxnSpPr>
          <p:cNvPr id="74" name="Google Shape;74;p15"/>
          <p:cNvCxnSpPr/>
          <p:nvPr/>
        </p:nvCxnSpPr>
        <p:spPr>
          <a:xfrm>
            <a:off x="404475" y="883575"/>
            <a:ext cx="1573800" cy="18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 txBox="1"/>
          <p:nvPr/>
        </p:nvSpPr>
        <p:spPr>
          <a:xfrm>
            <a:off x="132625" y="1022825"/>
            <a:ext cx="48618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s" sz="1100">
                <a:solidFill>
                  <a:schemeClr val="dk1"/>
                </a:solidFill>
              </a:rPr>
              <a:t>El conjunto de datos recopilados se originó en el departamento de Ingeniería Industrial de una unidad de fabricación de prendas de vestir de una </a:t>
            </a:r>
            <a:r>
              <a:rPr b="1" i="1" lang="es" sz="1100">
                <a:solidFill>
                  <a:schemeClr val="dk1"/>
                </a:solidFill>
              </a:rPr>
              <a:t>empresa ubicada</a:t>
            </a:r>
            <a:r>
              <a:rPr b="1" i="1" lang="es" sz="1100">
                <a:solidFill>
                  <a:schemeClr val="dk1"/>
                </a:solidFill>
              </a:rPr>
              <a:t> en Bangladesh. El conjunto de datos recopilados contiene los datos de producción del departamento de costura y acabado de un lapso de tres meses que van desde enero  hasta marzo de 2015. </a:t>
            </a:r>
            <a:endParaRPr b="1" i="1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750" y="2350325"/>
            <a:ext cx="5405556" cy="24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los datos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22850"/>
            <a:ext cx="8520600" cy="3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15 columnas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1197 renglones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3" name="Google Shape;83;p16"/>
          <p:cNvCxnSpPr/>
          <p:nvPr/>
        </p:nvCxnSpPr>
        <p:spPr>
          <a:xfrm flipH="1" rot="10800000">
            <a:off x="3003825" y="1868450"/>
            <a:ext cx="1019400" cy="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/>
          <p:nvPr/>
        </p:nvCxnSpPr>
        <p:spPr>
          <a:xfrm>
            <a:off x="311700" y="954425"/>
            <a:ext cx="1573800" cy="18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275" y="1189750"/>
            <a:ext cx="4870001" cy="36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Calidad de los datos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550" y="1649500"/>
            <a:ext cx="1901750" cy="221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139275" y="4068900"/>
            <a:ext cx="166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Valores faltantes</a:t>
            </a:r>
            <a:endParaRPr sz="11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9450" y="2224088"/>
            <a:ext cx="235267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713875" y="4068900"/>
            <a:ext cx="166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Valores dobles</a:t>
            </a:r>
            <a:endParaRPr sz="11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2750" y="1580813"/>
            <a:ext cx="2784575" cy="19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6460875" y="4068900"/>
            <a:ext cx="166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Type de las variables</a:t>
            </a:r>
            <a:endParaRPr sz="1100"/>
          </a:p>
        </p:txBody>
      </p:sp>
      <p:cxnSp>
        <p:nvCxnSpPr>
          <p:cNvPr id="97" name="Google Shape;97;p17"/>
          <p:cNvCxnSpPr/>
          <p:nvPr/>
        </p:nvCxnSpPr>
        <p:spPr>
          <a:xfrm flipH="1">
            <a:off x="3122725" y="1216900"/>
            <a:ext cx="19200" cy="3397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/>
          <p:nvPr/>
        </p:nvCxnSpPr>
        <p:spPr>
          <a:xfrm flipH="1">
            <a:off x="5758350" y="1216900"/>
            <a:ext cx="19200" cy="3397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>
            <a:off x="311700" y="978125"/>
            <a:ext cx="1573800" cy="18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18"/>
          <p:cNvCxnSpPr/>
          <p:nvPr/>
        </p:nvCxnSpPr>
        <p:spPr>
          <a:xfrm>
            <a:off x="311700" y="978125"/>
            <a:ext cx="1573800" cy="18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8"/>
          <p:cNvSpPr txBox="1"/>
          <p:nvPr/>
        </p:nvSpPr>
        <p:spPr>
          <a:xfrm>
            <a:off x="2634725" y="1637375"/>
            <a:ext cx="38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Aaron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Observaciones generales de los datos</a:t>
            </a:r>
            <a:endParaRPr/>
          </a:p>
        </p:txBody>
      </p:sp>
      <p:cxnSp>
        <p:nvCxnSpPr>
          <p:cNvPr id="111" name="Google Shape;111;p19"/>
          <p:cNvCxnSpPr/>
          <p:nvPr/>
        </p:nvCxnSpPr>
        <p:spPr>
          <a:xfrm>
            <a:off x="311700" y="1017725"/>
            <a:ext cx="1573800" cy="18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9"/>
          <p:cNvSpPr txBox="1"/>
          <p:nvPr/>
        </p:nvSpPr>
        <p:spPr>
          <a:xfrm>
            <a:off x="4386600" y="3908550"/>
            <a:ext cx="370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>
                <a:solidFill>
                  <a:srgbClr val="B7B7B7"/>
                </a:solidFill>
              </a:rPr>
              <a:t>time</a:t>
            </a:r>
            <a:endParaRPr sz="500">
              <a:solidFill>
                <a:srgbClr val="B7B7B7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100" y="1106675"/>
            <a:ext cx="4081800" cy="334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2334100" y="4319700"/>
            <a:ext cx="4752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Los datos nos muestra que se cuenta  con dos departamentos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Observaciones generales de los datos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25" y="1342100"/>
            <a:ext cx="8332175" cy="25219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0"/>
          <p:cNvCxnSpPr/>
          <p:nvPr/>
        </p:nvCxnSpPr>
        <p:spPr>
          <a:xfrm>
            <a:off x="311700" y="1017725"/>
            <a:ext cx="1573800" cy="18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0"/>
          <p:cNvSpPr txBox="1"/>
          <p:nvPr/>
        </p:nvSpPr>
        <p:spPr>
          <a:xfrm>
            <a:off x="4386600" y="3908550"/>
            <a:ext cx="370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>
                <a:solidFill>
                  <a:srgbClr val="B7B7B7"/>
                </a:solidFill>
              </a:rPr>
              <a:t>time</a:t>
            </a:r>
            <a:endParaRPr sz="500">
              <a:solidFill>
                <a:srgbClr val="B7B7B7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522500" y="1019525"/>
            <a:ext cx="6099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</a:rPr>
              <a:t>Productividad real y la productividad objetivo para ver el rendimiento de los empleados.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1462500" y="3908550"/>
            <a:ext cx="6159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Observamos que no existe alguna consistencia marcada en los datos.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Observaciones generales de los datos</a:t>
            </a:r>
            <a:endParaRPr/>
          </a:p>
        </p:txBody>
      </p:sp>
      <p:cxnSp>
        <p:nvCxnSpPr>
          <p:cNvPr id="130" name="Google Shape;130;p21"/>
          <p:cNvCxnSpPr/>
          <p:nvPr/>
        </p:nvCxnSpPr>
        <p:spPr>
          <a:xfrm>
            <a:off x="311700" y="1017725"/>
            <a:ext cx="1573800" cy="18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062" y="1744025"/>
            <a:ext cx="2952450" cy="19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813" y="1845125"/>
            <a:ext cx="2649150" cy="17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7587" y="1749975"/>
            <a:ext cx="2934600" cy="19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740075" y="1397825"/>
            <a:ext cx="7412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</a:rPr>
              <a:t>Variable con </a:t>
            </a:r>
            <a:r>
              <a:rPr lang="es" sz="1050">
                <a:solidFill>
                  <a:schemeClr val="dk1"/>
                </a:solidFill>
              </a:rPr>
              <a:t>algún</a:t>
            </a:r>
            <a:r>
              <a:rPr lang="es" sz="1050">
                <a:solidFill>
                  <a:schemeClr val="dk1"/>
                </a:solidFill>
              </a:rPr>
              <a:t> </a:t>
            </a:r>
            <a:r>
              <a:rPr lang="es" sz="1050">
                <a:solidFill>
                  <a:schemeClr val="dk1"/>
                </a:solidFill>
              </a:rPr>
              <a:t>efecto significativo en la productividad.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380225" y="3760700"/>
            <a:ext cx="8248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No se tienen alguna dependencia marcada de la productividad con el dia de la semana, equipo de trabajo o departamento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