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drawing2.xml" ContentType="application/vnd.ms-office.drawingml.diagramDrawing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layout2.xml" ContentType="application/vnd.openxmlformats-officedocument.drawingml.diagramLayout+xml"/>
  <Override PartName="/ppt/diagrams/_rels/data1.xml.rels" ContentType="application/vnd.openxmlformats-package.relationships+xml"/>
  <Override PartName="/ppt/diagrams/_rels/drawing2.xml.rels" ContentType="application/vnd.openxmlformats-package.relationships+xml"/>
  <Override PartName="/ppt/diagrams/_rels/drawing1.xml.rels" ContentType="application/vnd.openxmlformats-package.relationships+xml"/>
  <Override PartName="/ppt/diagrams/_rels/data2.xml.rels" ContentType="application/vnd.openxmlformats-package.relationships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media/image1.png" ContentType="image/png"/>
  <Override PartName="/ppt/media/OOXDiagramDataRels1_2.png" ContentType="image/png"/>
  <Override PartName="/ppt/media/image2.png" ContentType="image/png"/>
  <Override PartName="/ppt/media/image3.jpeg" ContentType="image/jpeg"/>
  <Override PartName="/ppt/media/OOXDiagramDataRels1_0.png" ContentType="image/png"/>
  <Override PartName="/ppt/media/OOXDiagramDataRels1_1.svg" ContentType="image/svg"/>
  <Override PartName="/ppt/media/OOXDiagramDataRels1_3.svg" ContentType="image/svg"/>
  <Override PartName="/ppt/media/OOXDiagramDrawingRels1_0.png" ContentType="image/png"/>
  <Override PartName="/ppt/media/OOXDiagramDrawingRels1_1.svg" ContentType="image/svg"/>
  <Override PartName="/ppt/media/OOXDiagramDrawingRels1_2.png" ContentType="image/png"/>
  <Override PartName="/ppt/media/OOXDiagramDrawingRels1_3.svg" ContentType="image/svg"/>
  <Override PartName="/ppt/media/OOXDiagramDataRels2_0.png" ContentType="image/png"/>
  <Override PartName="/ppt/media/OOXDiagramDataRels2_1.svg" ContentType="image/svg"/>
  <Override PartName="/ppt/media/OOXDiagramDataRels2_2.png" ContentType="image/png"/>
  <Override PartName="/ppt/media/OOXDiagramDataRels2_3.svg" ContentType="image/svg"/>
  <Override PartName="/ppt/media/OOXDiagramDataRels2_4.png" ContentType="image/png"/>
  <Override PartName="/ppt/media/OOXDiagramDataRels2_5.svg" ContentType="image/svg"/>
  <Override PartName="/ppt/media/OOXDiagramDrawingRels2_0.png" ContentType="image/png"/>
  <Override PartName="/ppt/media/OOXDiagramDrawingRels2_1.svg" ContentType="image/svg"/>
  <Override PartName="/ppt/media/OOXDiagramDrawingRels2_2.png" ContentType="image/png"/>
  <Override PartName="/ppt/media/OOXDiagramDrawingRels2_3.svg" ContentType="image/svg"/>
  <Override PartName="/ppt/media/OOXDiagramDrawingRels2_4.png" ContentType="image/png"/>
  <Override PartName="/ppt/media/OOXDiagramDrawingRels2_5.svg" ContentType="image/svg"/>
  <Override PartName="/ppt/media/image7.jpeg" ContentType="image/jpeg"/>
  <Override PartName="/ppt/media/image6.jpeg" ContentType="image/jpeg"/>
  <Override PartName="/ppt/media/image5.jpeg" ContentType="image/jpeg"/>
  <Override PartName="/ppt/media/image4.jpeg" ContentType="image/jpeg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_rels/presentation.xml.rels" ContentType="application/vnd.openxmlformats-package.relationships+xml"/>
  <Override PartName="/customXml/itemProps3.xml" ContentType="application/vnd.openxmlformats-officedocument.customXml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7559675" cy="10691812"/>
</p:presentation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slideMaster" Target="slideMasters/slideMaster1.xml"/><Relationship Id="rId16" Type="http://schemas.openxmlformats.org/officeDocument/2006/relationships/customXml" Target="../customXml/item3.xml"/><Relationship Id="rId1" Type="http://schemas.openxmlformats.org/officeDocument/2006/relationships/theme" Target="theme/theme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ustomXml" Target="../customXml/item2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4" Type="http://schemas.openxmlformats.org/officeDocument/2006/relationships/customXml" Target="../customXml/item1.xml"/></Relationships>
</file>

<file path=ppt/diagrams/_rels/data1.xml.rels><?xml version="1.0" encoding="UTF-8"?>
<Relationships xmlns="http://schemas.openxmlformats.org/package/2006/relationships"><Relationship Id="rId1" Type="http://schemas.openxmlformats.org/officeDocument/2006/relationships/image" Target="../media/OOXDiagramDataRels1_0.png"/><Relationship Id="rId2" Type="http://schemas.openxmlformats.org/officeDocument/2006/relationships/image" Target="../media/OOXDiagramDataRels1_1.svg"/><Relationship Id="rId3" Type="http://schemas.openxmlformats.org/officeDocument/2006/relationships/image" Target="../media/OOXDiagramDataRels1_2.png"/><Relationship Id="rId4" Type="http://schemas.openxmlformats.org/officeDocument/2006/relationships/image" Target="../media/OOXDiagramDataRels1_3.svg"/>
</Relationships>
</file>

<file path=ppt/diagrams/_rels/data2.xml.rels><?xml version="1.0" encoding="UTF-8"?>
<Relationships xmlns="http://schemas.openxmlformats.org/package/2006/relationships"><Relationship Id="rId1" Type="http://schemas.openxmlformats.org/officeDocument/2006/relationships/image" Target="../media/OOXDiagramDataRels2_0.png"/><Relationship Id="rId2" Type="http://schemas.openxmlformats.org/officeDocument/2006/relationships/image" Target="../media/OOXDiagramDataRels2_1.svg"/><Relationship Id="rId3" Type="http://schemas.openxmlformats.org/officeDocument/2006/relationships/image" Target="../media/OOXDiagramDataRels2_2.png"/><Relationship Id="rId4" Type="http://schemas.openxmlformats.org/officeDocument/2006/relationships/image" Target="../media/OOXDiagramDataRels2_3.svg"/><Relationship Id="rId5" Type="http://schemas.openxmlformats.org/officeDocument/2006/relationships/image" Target="../media/OOXDiagramDataRels2_4.png"/><Relationship Id="rId6" Type="http://schemas.openxmlformats.org/officeDocument/2006/relationships/image" Target="../media/OOXDiagramDataRels2_5.svg"/>
</Relationships>
</file>

<file path=ppt/diagrams/_rels/drawing1.xml.rels><?xml version="1.0" encoding="UTF-8"?>
<Relationships xmlns="http://schemas.openxmlformats.org/package/2006/relationships"><Relationship Id="rId1" Type="http://schemas.openxmlformats.org/officeDocument/2006/relationships/image" Target="../media/OOXDiagramDrawingRels1_0.png"/><Relationship Id="rId2" Type="http://schemas.openxmlformats.org/officeDocument/2006/relationships/image" Target="../media/OOXDiagramDrawingRels1_1.svg"/><Relationship Id="rId3" Type="http://schemas.openxmlformats.org/officeDocument/2006/relationships/image" Target="../media/OOXDiagramDrawingRels1_2.png"/><Relationship Id="rId4" Type="http://schemas.openxmlformats.org/officeDocument/2006/relationships/image" Target="../media/OOXDiagramDrawingRels1_3.svg"/>
</Relationships>
</file>

<file path=ppt/diagrams/_rels/drawing2.xml.rels><?xml version="1.0" encoding="UTF-8"?>
<Relationships xmlns="http://schemas.openxmlformats.org/package/2006/relationships"><Relationship Id="rId1" Type="http://schemas.openxmlformats.org/officeDocument/2006/relationships/image" Target="../media/OOXDiagramDrawingRels2_0.png"/><Relationship Id="rId2" Type="http://schemas.openxmlformats.org/officeDocument/2006/relationships/image" Target="../media/OOXDiagramDrawingRels2_1.svg"/><Relationship Id="rId3" Type="http://schemas.openxmlformats.org/officeDocument/2006/relationships/image" Target="../media/OOXDiagramDrawingRels2_2.png"/><Relationship Id="rId4" Type="http://schemas.openxmlformats.org/officeDocument/2006/relationships/image" Target="../media/OOXDiagramDrawingRels2_3.svg"/><Relationship Id="rId5" Type="http://schemas.openxmlformats.org/officeDocument/2006/relationships/image" Target="../media/OOXDiagramDrawingRels2_4.png"/><Relationship Id="rId6" Type="http://schemas.openxmlformats.org/officeDocument/2006/relationships/image" Target="../media/OOXDiagramDrawingRels2_5.svg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3E8B7A-1618-4C6B-A9D4-062864A1A7C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723767-646D-4E59-9984-B711A91A0ED8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 dirty="0"/>
            <a:t>La fiche projet académique contient le détail des tâches et les attendus propres à chaque partie.</a:t>
          </a:r>
          <a:endParaRPr lang="en-US" dirty="0"/>
        </a:p>
      </dgm:t>
    </dgm:pt>
    <dgm:pt modelId="{338BEC36-6601-4DF9-94F3-48B52199834C}" type="parTrans" cxnId="{C9E3E661-3FB5-45A9-814C-2E3F2D97CAD3}">
      <dgm:prSet/>
      <dgm:spPr/>
      <dgm:t>
        <a:bodyPr/>
        <a:lstStyle/>
        <a:p>
          <a:endParaRPr lang="en-US"/>
        </a:p>
      </dgm:t>
    </dgm:pt>
    <dgm:pt modelId="{ED112F76-3670-42EC-82C1-F26C6B5DCD3C}" type="sibTrans" cxnId="{C9E3E661-3FB5-45A9-814C-2E3F2D97CAD3}">
      <dgm:prSet/>
      <dgm:spPr/>
      <dgm:t>
        <a:bodyPr/>
        <a:lstStyle/>
        <a:p>
          <a:endParaRPr lang="en-US"/>
        </a:p>
      </dgm:t>
    </dgm:pt>
    <dgm:pt modelId="{B2F9D13F-9D78-43A7-B756-D19340DFE9B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/>
            <a:t>Le découpage proposé vise à s’adapter aux exigences académiques, pas à la réalité du projet : la production attendue doit se faire en lien avec les autres élèves travaillant sur le même projet</a:t>
          </a:r>
          <a:endParaRPr lang="en-US"/>
        </a:p>
      </dgm:t>
    </dgm:pt>
    <dgm:pt modelId="{EA1E1B2C-CDAD-44D7-B80A-4F364062FBCF}" type="parTrans" cxnId="{753699F6-7E1A-47E3-8351-00A6A36F736C}">
      <dgm:prSet/>
      <dgm:spPr/>
      <dgm:t>
        <a:bodyPr/>
        <a:lstStyle/>
        <a:p>
          <a:endParaRPr lang="en-US"/>
        </a:p>
      </dgm:t>
    </dgm:pt>
    <dgm:pt modelId="{9574F9C9-31DA-4E29-B61A-718AA13A9CB8}" type="sibTrans" cxnId="{753699F6-7E1A-47E3-8351-00A6A36F736C}">
      <dgm:prSet/>
      <dgm:spPr/>
      <dgm:t>
        <a:bodyPr/>
        <a:lstStyle/>
        <a:p>
          <a:endParaRPr lang="en-US"/>
        </a:p>
      </dgm:t>
    </dgm:pt>
    <dgm:pt modelId="{788140DD-89E1-4343-AEC5-E282F7050037}" type="pres">
      <dgm:prSet presAssocID="{B43E8B7A-1618-4C6B-A9D4-062864A1A7C2}" presName="root" presStyleCnt="0">
        <dgm:presLayoutVars>
          <dgm:dir/>
          <dgm:resizeHandles val="exact"/>
        </dgm:presLayoutVars>
      </dgm:prSet>
      <dgm:spPr/>
    </dgm:pt>
    <dgm:pt modelId="{2C81B08F-9E59-4DCF-AF2F-3CFC90AE86D2}" type="pres">
      <dgm:prSet presAssocID="{97723767-646D-4E59-9984-B711A91A0ED8}" presName="compNode" presStyleCnt="0"/>
      <dgm:spPr/>
    </dgm:pt>
    <dgm:pt modelId="{B9EAC8E0-93B0-470E-AA33-1FFB6B3A5F0A}" type="pres">
      <dgm:prSet presAssocID="{97723767-646D-4E59-9984-B711A91A0ED8}" presName="bgRect" presStyleLbl="bgShp" presStyleIdx="0" presStyleCnt="2"/>
      <dgm:spPr/>
    </dgm:pt>
    <dgm:pt modelId="{5C6424B2-12FB-44C5-B829-00D3BB18544A}" type="pres">
      <dgm:prSet presAssocID="{97723767-646D-4E59-9984-B711A91A0ED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FC34544-0183-4FD1-8CFD-77E81CDB504F}" type="pres">
      <dgm:prSet presAssocID="{97723767-646D-4E59-9984-B711A91A0ED8}" presName="spaceRect" presStyleCnt="0"/>
      <dgm:spPr/>
    </dgm:pt>
    <dgm:pt modelId="{378F9FAD-8FF0-4E07-B6B5-C58924BB74CD}" type="pres">
      <dgm:prSet presAssocID="{97723767-646D-4E59-9984-B711A91A0ED8}" presName="parTx" presStyleLbl="revTx" presStyleIdx="0" presStyleCnt="2">
        <dgm:presLayoutVars>
          <dgm:chMax val="0"/>
          <dgm:chPref val="0"/>
        </dgm:presLayoutVars>
      </dgm:prSet>
      <dgm:spPr/>
    </dgm:pt>
    <dgm:pt modelId="{6D77B74F-E4AA-4408-8E94-59438589B4F4}" type="pres">
      <dgm:prSet presAssocID="{ED112F76-3670-42EC-82C1-F26C6B5DCD3C}" presName="sibTrans" presStyleCnt="0"/>
      <dgm:spPr/>
    </dgm:pt>
    <dgm:pt modelId="{10309EED-1427-4E70-A6CD-E18883529203}" type="pres">
      <dgm:prSet presAssocID="{B2F9D13F-9D78-43A7-B756-D19340DFE9B5}" presName="compNode" presStyleCnt="0"/>
      <dgm:spPr/>
    </dgm:pt>
    <dgm:pt modelId="{55A568A3-9910-4601-867D-93F3A9801810}" type="pres">
      <dgm:prSet presAssocID="{B2F9D13F-9D78-43A7-B756-D19340DFE9B5}" presName="bgRect" presStyleLbl="bgShp" presStyleIdx="1" presStyleCnt="2"/>
      <dgm:spPr/>
    </dgm:pt>
    <dgm:pt modelId="{8EC167F4-C2B7-4CBA-9407-555975297A2A}" type="pres">
      <dgm:prSet presAssocID="{B2F9D13F-9D78-43A7-B756-D19340DFE9B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inture"/>
        </a:ext>
      </dgm:extLst>
    </dgm:pt>
    <dgm:pt modelId="{68206A07-FCAE-4BB2-AD13-D43EED71D920}" type="pres">
      <dgm:prSet presAssocID="{B2F9D13F-9D78-43A7-B756-D19340DFE9B5}" presName="spaceRect" presStyleCnt="0"/>
      <dgm:spPr/>
    </dgm:pt>
    <dgm:pt modelId="{D3FF0C0F-E778-4DBA-9805-86F34F109D4D}" type="pres">
      <dgm:prSet presAssocID="{B2F9D13F-9D78-43A7-B756-D19340DFE9B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9E3E661-3FB5-45A9-814C-2E3F2D97CAD3}" srcId="{B43E8B7A-1618-4C6B-A9D4-062864A1A7C2}" destId="{97723767-646D-4E59-9984-B711A91A0ED8}" srcOrd="0" destOrd="0" parTransId="{338BEC36-6601-4DF9-94F3-48B52199834C}" sibTransId="{ED112F76-3670-42EC-82C1-F26C6B5DCD3C}"/>
    <dgm:cxn modelId="{AEC7D942-7A71-4415-975C-2BA039617A52}" type="presOf" srcId="{B43E8B7A-1618-4C6B-A9D4-062864A1A7C2}" destId="{788140DD-89E1-4343-AEC5-E282F7050037}" srcOrd="0" destOrd="0" presId="urn:microsoft.com/office/officeart/2018/2/layout/IconVerticalSolidList"/>
    <dgm:cxn modelId="{5DC4FC83-F3D3-4E94-9167-4F62B7046098}" type="presOf" srcId="{97723767-646D-4E59-9984-B711A91A0ED8}" destId="{378F9FAD-8FF0-4E07-B6B5-C58924BB74CD}" srcOrd="0" destOrd="0" presId="urn:microsoft.com/office/officeart/2018/2/layout/IconVerticalSolidList"/>
    <dgm:cxn modelId="{04D7AEC5-BF27-4CF4-ADDB-D0E1A006F370}" type="presOf" srcId="{B2F9D13F-9D78-43A7-B756-D19340DFE9B5}" destId="{D3FF0C0F-E778-4DBA-9805-86F34F109D4D}" srcOrd="0" destOrd="0" presId="urn:microsoft.com/office/officeart/2018/2/layout/IconVerticalSolidList"/>
    <dgm:cxn modelId="{753699F6-7E1A-47E3-8351-00A6A36F736C}" srcId="{B43E8B7A-1618-4C6B-A9D4-062864A1A7C2}" destId="{B2F9D13F-9D78-43A7-B756-D19340DFE9B5}" srcOrd="1" destOrd="0" parTransId="{EA1E1B2C-CDAD-44D7-B80A-4F364062FBCF}" sibTransId="{9574F9C9-31DA-4E29-B61A-718AA13A9CB8}"/>
    <dgm:cxn modelId="{E375EE2E-4D0B-446F-9D89-F846AB198A99}" type="presParOf" srcId="{788140DD-89E1-4343-AEC5-E282F7050037}" destId="{2C81B08F-9E59-4DCF-AF2F-3CFC90AE86D2}" srcOrd="0" destOrd="0" presId="urn:microsoft.com/office/officeart/2018/2/layout/IconVerticalSolidList"/>
    <dgm:cxn modelId="{0368AB48-608A-4AB2-A6C9-7AC5AF74B8DC}" type="presParOf" srcId="{2C81B08F-9E59-4DCF-AF2F-3CFC90AE86D2}" destId="{B9EAC8E0-93B0-470E-AA33-1FFB6B3A5F0A}" srcOrd="0" destOrd="0" presId="urn:microsoft.com/office/officeart/2018/2/layout/IconVerticalSolidList"/>
    <dgm:cxn modelId="{210DB664-B1EF-4BB3-B44E-BC650BAB29EE}" type="presParOf" srcId="{2C81B08F-9E59-4DCF-AF2F-3CFC90AE86D2}" destId="{5C6424B2-12FB-44C5-B829-00D3BB18544A}" srcOrd="1" destOrd="0" presId="urn:microsoft.com/office/officeart/2018/2/layout/IconVerticalSolidList"/>
    <dgm:cxn modelId="{FA91B807-9926-45F3-89D4-EA38149A3DA1}" type="presParOf" srcId="{2C81B08F-9E59-4DCF-AF2F-3CFC90AE86D2}" destId="{9FC34544-0183-4FD1-8CFD-77E81CDB504F}" srcOrd="2" destOrd="0" presId="urn:microsoft.com/office/officeart/2018/2/layout/IconVerticalSolidList"/>
    <dgm:cxn modelId="{CC098693-BB18-4E0E-BFFE-1457F8F80A9E}" type="presParOf" srcId="{2C81B08F-9E59-4DCF-AF2F-3CFC90AE86D2}" destId="{378F9FAD-8FF0-4E07-B6B5-C58924BB74CD}" srcOrd="3" destOrd="0" presId="urn:microsoft.com/office/officeart/2018/2/layout/IconVerticalSolidList"/>
    <dgm:cxn modelId="{F24B590A-3C59-46BC-A710-3D3636A9C4E6}" type="presParOf" srcId="{788140DD-89E1-4343-AEC5-E282F7050037}" destId="{6D77B74F-E4AA-4408-8E94-59438589B4F4}" srcOrd="1" destOrd="0" presId="urn:microsoft.com/office/officeart/2018/2/layout/IconVerticalSolidList"/>
    <dgm:cxn modelId="{CF37875C-8410-4FD5-9B95-9FF29B526658}" type="presParOf" srcId="{788140DD-89E1-4343-AEC5-E282F7050037}" destId="{10309EED-1427-4E70-A6CD-E18883529203}" srcOrd="2" destOrd="0" presId="urn:microsoft.com/office/officeart/2018/2/layout/IconVerticalSolidList"/>
    <dgm:cxn modelId="{9954D437-2484-4B10-B107-9FC20777031A}" type="presParOf" srcId="{10309EED-1427-4E70-A6CD-E18883529203}" destId="{55A568A3-9910-4601-867D-93F3A9801810}" srcOrd="0" destOrd="0" presId="urn:microsoft.com/office/officeart/2018/2/layout/IconVerticalSolidList"/>
    <dgm:cxn modelId="{B04032B9-3D11-429E-BEEA-6F875FF4A74B}" type="presParOf" srcId="{10309EED-1427-4E70-A6CD-E18883529203}" destId="{8EC167F4-C2B7-4CBA-9407-555975297A2A}" srcOrd="1" destOrd="0" presId="urn:microsoft.com/office/officeart/2018/2/layout/IconVerticalSolidList"/>
    <dgm:cxn modelId="{BD475C65-037F-4069-9BAC-4DEA87CD58DF}" type="presParOf" srcId="{10309EED-1427-4E70-A6CD-E18883529203}" destId="{68206A07-FCAE-4BB2-AD13-D43EED71D920}" srcOrd="2" destOrd="0" presId="urn:microsoft.com/office/officeart/2018/2/layout/IconVerticalSolidList"/>
    <dgm:cxn modelId="{39632FD9-F3E4-43A3-86C7-7ADFF639A51C}" type="presParOf" srcId="{10309EED-1427-4E70-A6CD-E18883529203}" destId="{D3FF0C0F-E778-4DBA-9805-86F34F109D4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AEDF41-97B2-4710-9648-3672E3C59D1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10D88B6-28E5-4555-9391-F1BB8FEE0743}">
      <dgm:prSet/>
      <dgm:spPr/>
      <dgm:t>
        <a:bodyPr/>
        <a:lstStyle/>
        <a:p>
          <a:r>
            <a:rPr lang="fr-FR" dirty="0"/>
            <a:t>Le temps privilégié pour le projet est le lundi</a:t>
          </a:r>
          <a:endParaRPr lang="en-US" dirty="0"/>
        </a:p>
      </dgm:t>
    </dgm:pt>
    <dgm:pt modelId="{C87C4FBB-975D-4821-86AA-0309013239BD}" type="parTrans" cxnId="{8040CA88-1E4B-46A7-86AC-94365EE73DBB}">
      <dgm:prSet/>
      <dgm:spPr/>
      <dgm:t>
        <a:bodyPr/>
        <a:lstStyle/>
        <a:p>
          <a:endParaRPr lang="en-US"/>
        </a:p>
      </dgm:t>
    </dgm:pt>
    <dgm:pt modelId="{061E6DF2-5FD9-4BC6-BC81-FC7FB49A90D7}" type="sibTrans" cxnId="{8040CA88-1E4B-46A7-86AC-94365EE73DBB}">
      <dgm:prSet/>
      <dgm:spPr/>
      <dgm:t>
        <a:bodyPr/>
        <a:lstStyle/>
        <a:p>
          <a:endParaRPr lang="en-US"/>
        </a:p>
      </dgm:t>
    </dgm:pt>
    <dgm:pt modelId="{452AB7CE-BD88-4B6B-9883-B304B1CC7910}">
      <dgm:prSet/>
      <dgm:spPr/>
      <dgm:t>
        <a:bodyPr/>
        <a:lstStyle/>
        <a:p>
          <a:r>
            <a:rPr lang="fr-FR" dirty="0"/>
            <a:t>Certains mardis pourront être utilisés pour le projet selon l’avancée des travaux mais la priorité reste </a:t>
          </a:r>
          <a:r>
            <a:rPr lang="fr-FR" b="1" dirty="0"/>
            <a:t>la préparation de l’écrit</a:t>
          </a:r>
          <a:endParaRPr lang="en-US" b="1" dirty="0"/>
        </a:p>
      </dgm:t>
    </dgm:pt>
    <dgm:pt modelId="{6799337E-741F-4C54-8EF8-72907C312B56}" type="parTrans" cxnId="{7D1EB3AF-59DE-4951-A279-2E0D5178EDB8}">
      <dgm:prSet/>
      <dgm:spPr/>
      <dgm:t>
        <a:bodyPr/>
        <a:lstStyle/>
        <a:p>
          <a:endParaRPr lang="en-US"/>
        </a:p>
      </dgm:t>
    </dgm:pt>
    <dgm:pt modelId="{D0906E61-84EC-4AEB-8CD6-2C2992B36B5F}" type="sibTrans" cxnId="{7D1EB3AF-59DE-4951-A279-2E0D5178EDB8}">
      <dgm:prSet/>
      <dgm:spPr/>
      <dgm:t>
        <a:bodyPr/>
        <a:lstStyle/>
        <a:p>
          <a:endParaRPr lang="en-US"/>
        </a:p>
      </dgm:t>
    </dgm:pt>
    <dgm:pt modelId="{932D8D72-B836-44C7-80D0-47816CCB557F}">
      <dgm:prSet/>
      <dgm:spPr/>
      <dgm:t>
        <a:bodyPr/>
        <a:lstStyle/>
        <a:p>
          <a:r>
            <a:rPr lang="fr-FR"/>
            <a:t>La fiche projet donne des objectifs raisonnables, mais le projet peut évoluer au fil de votre travail, en accord avec les professeurs.</a:t>
          </a:r>
          <a:endParaRPr lang="en-US"/>
        </a:p>
      </dgm:t>
    </dgm:pt>
    <dgm:pt modelId="{1828FDE6-9CEA-4F71-862A-811D57BBCBE1}" type="parTrans" cxnId="{AB74C4C8-8251-49BA-B705-EC1EC0E5086B}">
      <dgm:prSet/>
      <dgm:spPr/>
      <dgm:t>
        <a:bodyPr/>
        <a:lstStyle/>
        <a:p>
          <a:endParaRPr lang="en-US"/>
        </a:p>
      </dgm:t>
    </dgm:pt>
    <dgm:pt modelId="{EF234895-F395-4FEC-99FA-E8D10E793FA7}" type="sibTrans" cxnId="{AB74C4C8-8251-49BA-B705-EC1EC0E5086B}">
      <dgm:prSet/>
      <dgm:spPr/>
      <dgm:t>
        <a:bodyPr/>
        <a:lstStyle/>
        <a:p>
          <a:endParaRPr lang="en-US"/>
        </a:p>
      </dgm:t>
    </dgm:pt>
    <dgm:pt modelId="{7283080F-E2D8-4AE6-8B34-DAA81BA9356E}" type="pres">
      <dgm:prSet presAssocID="{37AEDF41-97B2-4710-9648-3672E3C59D1C}" presName="root" presStyleCnt="0">
        <dgm:presLayoutVars>
          <dgm:dir/>
          <dgm:resizeHandles val="exact"/>
        </dgm:presLayoutVars>
      </dgm:prSet>
      <dgm:spPr/>
    </dgm:pt>
    <dgm:pt modelId="{48AC2D4F-325F-4834-B223-EE6CCDD0FC88}" type="pres">
      <dgm:prSet presAssocID="{710D88B6-28E5-4555-9391-F1BB8FEE0743}" presName="compNode" presStyleCnt="0"/>
      <dgm:spPr/>
    </dgm:pt>
    <dgm:pt modelId="{58229662-FA29-4946-BE7C-B70A057E3C0F}" type="pres">
      <dgm:prSet presAssocID="{710D88B6-28E5-4555-9391-F1BB8FEE0743}" presName="bgRect" presStyleLbl="bgShp" presStyleIdx="0" presStyleCnt="3"/>
      <dgm:spPr/>
    </dgm:pt>
    <dgm:pt modelId="{754F277B-FC7D-4C35-AD0D-0B49D824916D}" type="pres">
      <dgm:prSet presAssocID="{710D88B6-28E5-4555-9391-F1BB8FEE074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 avec un remplissage uni"/>
        </a:ext>
      </dgm:extLst>
    </dgm:pt>
    <dgm:pt modelId="{1A15418D-1873-4B33-AEDB-B89117FB68C1}" type="pres">
      <dgm:prSet presAssocID="{710D88B6-28E5-4555-9391-F1BB8FEE0743}" presName="spaceRect" presStyleCnt="0"/>
      <dgm:spPr/>
    </dgm:pt>
    <dgm:pt modelId="{E6228D62-B4C5-48D6-9439-29482C9F8440}" type="pres">
      <dgm:prSet presAssocID="{710D88B6-28E5-4555-9391-F1BB8FEE0743}" presName="parTx" presStyleLbl="revTx" presStyleIdx="0" presStyleCnt="3">
        <dgm:presLayoutVars>
          <dgm:chMax val="0"/>
          <dgm:chPref val="0"/>
        </dgm:presLayoutVars>
      </dgm:prSet>
      <dgm:spPr/>
    </dgm:pt>
    <dgm:pt modelId="{9D42DC40-3FCB-4E2E-B866-BDEB87D5E052}" type="pres">
      <dgm:prSet presAssocID="{061E6DF2-5FD9-4BC6-BC81-FC7FB49A90D7}" presName="sibTrans" presStyleCnt="0"/>
      <dgm:spPr/>
    </dgm:pt>
    <dgm:pt modelId="{5B61CEE4-98CE-4A09-883A-95B43270E3FC}" type="pres">
      <dgm:prSet presAssocID="{452AB7CE-BD88-4B6B-9883-B304B1CC7910}" presName="compNode" presStyleCnt="0"/>
      <dgm:spPr/>
    </dgm:pt>
    <dgm:pt modelId="{26BBB6D5-C9A1-4FE7-BB76-1286BF1CD870}" type="pres">
      <dgm:prSet presAssocID="{452AB7CE-BD88-4B6B-9883-B304B1CC7910}" presName="bgRect" presStyleLbl="bgShp" presStyleIdx="1" presStyleCnt="3"/>
      <dgm:spPr/>
    </dgm:pt>
    <dgm:pt modelId="{7B3B2101-4517-42D7-BC86-176F95FEEC91}" type="pres">
      <dgm:prSet presAssocID="{452AB7CE-BD88-4B6B-9883-B304B1CC791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gue avec un remplissage uni"/>
        </a:ext>
      </dgm:extLst>
    </dgm:pt>
    <dgm:pt modelId="{E0E6F54B-B9FC-4AB6-9E28-031D567E256B}" type="pres">
      <dgm:prSet presAssocID="{452AB7CE-BD88-4B6B-9883-B304B1CC7910}" presName="spaceRect" presStyleCnt="0"/>
      <dgm:spPr/>
    </dgm:pt>
    <dgm:pt modelId="{59A002B5-D2D4-4EFD-9436-E98317216ACA}" type="pres">
      <dgm:prSet presAssocID="{452AB7CE-BD88-4B6B-9883-B304B1CC7910}" presName="parTx" presStyleLbl="revTx" presStyleIdx="1" presStyleCnt="3">
        <dgm:presLayoutVars>
          <dgm:chMax val="0"/>
          <dgm:chPref val="0"/>
        </dgm:presLayoutVars>
      </dgm:prSet>
      <dgm:spPr/>
    </dgm:pt>
    <dgm:pt modelId="{6259C703-13F4-40CA-A1CA-C001EEB00F3D}" type="pres">
      <dgm:prSet presAssocID="{D0906E61-84EC-4AEB-8CD6-2C2992B36B5F}" presName="sibTrans" presStyleCnt="0"/>
      <dgm:spPr/>
    </dgm:pt>
    <dgm:pt modelId="{83D24600-638A-4A4D-80F8-DD41A1D96DE3}" type="pres">
      <dgm:prSet presAssocID="{932D8D72-B836-44C7-80D0-47816CCB557F}" presName="compNode" presStyleCnt="0"/>
      <dgm:spPr/>
    </dgm:pt>
    <dgm:pt modelId="{E09ED092-915F-45EA-8E7A-E780C7710522}" type="pres">
      <dgm:prSet presAssocID="{932D8D72-B836-44C7-80D0-47816CCB557F}" presName="bgRect" presStyleLbl="bgShp" presStyleIdx="2" presStyleCnt="3"/>
      <dgm:spPr/>
    </dgm:pt>
    <dgm:pt modelId="{1FC226C4-95BC-4968-9F8C-F8CF582D277A}" type="pres">
      <dgm:prSet presAssocID="{932D8D72-B836-44C7-80D0-47816CCB557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lle"/>
        </a:ext>
      </dgm:extLst>
    </dgm:pt>
    <dgm:pt modelId="{EED9AF1D-B2CE-4026-9330-C10B5E154EB7}" type="pres">
      <dgm:prSet presAssocID="{932D8D72-B836-44C7-80D0-47816CCB557F}" presName="spaceRect" presStyleCnt="0"/>
      <dgm:spPr/>
    </dgm:pt>
    <dgm:pt modelId="{7ED32ACD-BB8F-4AAF-BC8E-B87991F7463B}" type="pres">
      <dgm:prSet presAssocID="{932D8D72-B836-44C7-80D0-47816CCB557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F5AA90E-EC4E-47FC-AEA2-28F3AEDE67D1}" type="presOf" srcId="{37AEDF41-97B2-4710-9648-3672E3C59D1C}" destId="{7283080F-E2D8-4AE6-8B34-DAA81BA9356E}" srcOrd="0" destOrd="0" presId="urn:microsoft.com/office/officeart/2018/2/layout/IconVerticalSolidList"/>
    <dgm:cxn modelId="{DDD56C20-2D5A-460F-9BFF-9525934BF98D}" type="presOf" srcId="{452AB7CE-BD88-4B6B-9883-B304B1CC7910}" destId="{59A002B5-D2D4-4EFD-9436-E98317216ACA}" srcOrd="0" destOrd="0" presId="urn:microsoft.com/office/officeart/2018/2/layout/IconVerticalSolidList"/>
    <dgm:cxn modelId="{8040CA88-1E4B-46A7-86AC-94365EE73DBB}" srcId="{37AEDF41-97B2-4710-9648-3672E3C59D1C}" destId="{710D88B6-28E5-4555-9391-F1BB8FEE0743}" srcOrd="0" destOrd="0" parTransId="{C87C4FBB-975D-4821-86AA-0309013239BD}" sibTransId="{061E6DF2-5FD9-4BC6-BC81-FC7FB49A90D7}"/>
    <dgm:cxn modelId="{7D1EB3AF-59DE-4951-A279-2E0D5178EDB8}" srcId="{37AEDF41-97B2-4710-9648-3672E3C59D1C}" destId="{452AB7CE-BD88-4B6B-9883-B304B1CC7910}" srcOrd="1" destOrd="0" parTransId="{6799337E-741F-4C54-8EF8-72907C312B56}" sibTransId="{D0906E61-84EC-4AEB-8CD6-2C2992B36B5F}"/>
    <dgm:cxn modelId="{4BC9FFC6-898D-4B38-A3DA-43E25659B6BF}" type="presOf" srcId="{710D88B6-28E5-4555-9391-F1BB8FEE0743}" destId="{E6228D62-B4C5-48D6-9439-29482C9F8440}" srcOrd="0" destOrd="0" presId="urn:microsoft.com/office/officeart/2018/2/layout/IconVerticalSolidList"/>
    <dgm:cxn modelId="{D7D9D6C7-43EB-47FB-B02D-C900CA3F9193}" type="presOf" srcId="{932D8D72-B836-44C7-80D0-47816CCB557F}" destId="{7ED32ACD-BB8F-4AAF-BC8E-B87991F7463B}" srcOrd="0" destOrd="0" presId="urn:microsoft.com/office/officeart/2018/2/layout/IconVerticalSolidList"/>
    <dgm:cxn modelId="{AB74C4C8-8251-49BA-B705-EC1EC0E5086B}" srcId="{37AEDF41-97B2-4710-9648-3672E3C59D1C}" destId="{932D8D72-B836-44C7-80D0-47816CCB557F}" srcOrd="2" destOrd="0" parTransId="{1828FDE6-9CEA-4F71-862A-811D57BBCBE1}" sibTransId="{EF234895-F395-4FEC-99FA-E8D10E793FA7}"/>
    <dgm:cxn modelId="{FBA79932-D832-4F66-BB61-55AA235D41FD}" type="presParOf" srcId="{7283080F-E2D8-4AE6-8B34-DAA81BA9356E}" destId="{48AC2D4F-325F-4834-B223-EE6CCDD0FC88}" srcOrd="0" destOrd="0" presId="urn:microsoft.com/office/officeart/2018/2/layout/IconVerticalSolidList"/>
    <dgm:cxn modelId="{DD85C544-AC0E-4FF0-94EC-C37643A8F8F1}" type="presParOf" srcId="{48AC2D4F-325F-4834-B223-EE6CCDD0FC88}" destId="{58229662-FA29-4946-BE7C-B70A057E3C0F}" srcOrd="0" destOrd="0" presId="urn:microsoft.com/office/officeart/2018/2/layout/IconVerticalSolidList"/>
    <dgm:cxn modelId="{8595CE9B-9C26-4C7E-983B-1A7B328DF347}" type="presParOf" srcId="{48AC2D4F-325F-4834-B223-EE6CCDD0FC88}" destId="{754F277B-FC7D-4C35-AD0D-0B49D824916D}" srcOrd="1" destOrd="0" presId="urn:microsoft.com/office/officeart/2018/2/layout/IconVerticalSolidList"/>
    <dgm:cxn modelId="{A90F334B-F811-4840-A711-219EBF205CD5}" type="presParOf" srcId="{48AC2D4F-325F-4834-B223-EE6CCDD0FC88}" destId="{1A15418D-1873-4B33-AEDB-B89117FB68C1}" srcOrd="2" destOrd="0" presId="urn:microsoft.com/office/officeart/2018/2/layout/IconVerticalSolidList"/>
    <dgm:cxn modelId="{6B1000C2-6248-4B42-82EA-34E528A1695A}" type="presParOf" srcId="{48AC2D4F-325F-4834-B223-EE6CCDD0FC88}" destId="{E6228D62-B4C5-48D6-9439-29482C9F8440}" srcOrd="3" destOrd="0" presId="urn:microsoft.com/office/officeart/2018/2/layout/IconVerticalSolidList"/>
    <dgm:cxn modelId="{8479B66D-ADF2-4B28-9F77-27EE7A1B5D60}" type="presParOf" srcId="{7283080F-E2D8-4AE6-8B34-DAA81BA9356E}" destId="{9D42DC40-3FCB-4E2E-B866-BDEB87D5E052}" srcOrd="1" destOrd="0" presId="urn:microsoft.com/office/officeart/2018/2/layout/IconVerticalSolidList"/>
    <dgm:cxn modelId="{B68EB8C9-4870-46CF-B379-1F18181B6AD6}" type="presParOf" srcId="{7283080F-E2D8-4AE6-8B34-DAA81BA9356E}" destId="{5B61CEE4-98CE-4A09-883A-95B43270E3FC}" srcOrd="2" destOrd="0" presId="urn:microsoft.com/office/officeart/2018/2/layout/IconVerticalSolidList"/>
    <dgm:cxn modelId="{E2B4CA24-8731-49D3-A3CB-FED3A5B1B31E}" type="presParOf" srcId="{5B61CEE4-98CE-4A09-883A-95B43270E3FC}" destId="{26BBB6D5-C9A1-4FE7-BB76-1286BF1CD870}" srcOrd="0" destOrd="0" presId="urn:microsoft.com/office/officeart/2018/2/layout/IconVerticalSolidList"/>
    <dgm:cxn modelId="{485D5ABE-E4A8-410D-9C56-4A45CB140342}" type="presParOf" srcId="{5B61CEE4-98CE-4A09-883A-95B43270E3FC}" destId="{7B3B2101-4517-42D7-BC86-176F95FEEC91}" srcOrd="1" destOrd="0" presId="urn:microsoft.com/office/officeart/2018/2/layout/IconVerticalSolidList"/>
    <dgm:cxn modelId="{69AB8AC4-C04F-430B-8A0F-C46C96AE8386}" type="presParOf" srcId="{5B61CEE4-98CE-4A09-883A-95B43270E3FC}" destId="{E0E6F54B-B9FC-4AB6-9E28-031D567E256B}" srcOrd="2" destOrd="0" presId="urn:microsoft.com/office/officeart/2018/2/layout/IconVerticalSolidList"/>
    <dgm:cxn modelId="{867BD2C5-B94E-4E5C-86D8-00699D3694B9}" type="presParOf" srcId="{5B61CEE4-98CE-4A09-883A-95B43270E3FC}" destId="{59A002B5-D2D4-4EFD-9436-E98317216ACA}" srcOrd="3" destOrd="0" presId="urn:microsoft.com/office/officeart/2018/2/layout/IconVerticalSolidList"/>
    <dgm:cxn modelId="{FD76284F-C0BD-489E-B0F5-E2E7DEB3FB78}" type="presParOf" srcId="{7283080F-E2D8-4AE6-8B34-DAA81BA9356E}" destId="{6259C703-13F4-40CA-A1CA-C001EEB00F3D}" srcOrd="3" destOrd="0" presId="urn:microsoft.com/office/officeart/2018/2/layout/IconVerticalSolidList"/>
    <dgm:cxn modelId="{C579BAA4-5EAF-4DB5-8E67-C2CB6CFDE229}" type="presParOf" srcId="{7283080F-E2D8-4AE6-8B34-DAA81BA9356E}" destId="{83D24600-638A-4A4D-80F8-DD41A1D96DE3}" srcOrd="4" destOrd="0" presId="urn:microsoft.com/office/officeart/2018/2/layout/IconVerticalSolidList"/>
    <dgm:cxn modelId="{80B48F4D-9CDE-4199-B1AB-1646B9F462D0}" type="presParOf" srcId="{83D24600-638A-4A4D-80F8-DD41A1D96DE3}" destId="{E09ED092-915F-45EA-8E7A-E780C7710522}" srcOrd="0" destOrd="0" presId="urn:microsoft.com/office/officeart/2018/2/layout/IconVerticalSolidList"/>
    <dgm:cxn modelId="{C66D053F-5907-45F1-96A3-845BB3665C92}" type="presParOf" srcId="{83D24600-638A-4A4D-80F8-DD41A1D96DE3}" destId="{1FC226C4-95BC-4968-9F8C-F8CF582D277A}" srcOrd="1" destOrd="0" presId="urn:microsoft.com/office/officeart/2018/2/layout/IconVerticalSolidList"/>
    <dgm:cxn modelId="{D3048EB9-A31A-4A78-8858-757D947C9CB1}" type="presParOf" srcId="{83D24600-638A-4A4D-80F8-DD41A1D96DE3}" destId="{EED9AF1D-B2CE-4026-9330-C10B5E154EB7}" srcOrd="2" destOrd="0" presId="urn:microsoft.com/office/officeart/2018/2/layout/IconVerticalSolidList"/>
    <dgm:cxn modelId="{56EB6800-322D-4B30-B4ED-6B15B9C7E10D}" type="presParOf" srcId="{83D24600-638A-4A4D-80F8-DD41A1D96DE3}" destId="{7ED32ACD-BB8F-4AAF-BC8E-B87991F7463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EAC8E0-93B0-470E-AA33-1FFB6B3A5F0A}">
      <dsp:nvSpPr>
        <dsp:cNvPr id="0" name=""/>
        <dsp:cNvSpPr/>
      </dsp:nvSpPr>
      <dsp:spPr>
        <a:xfrm>
          <a:off x="0" y="505138"/>
          <a:ext cx="10619341" cy="9325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6424B2-12FB-44C5-B829-00D3BB18544A}">
      <dsp:nvSpPr>
        <dsp:cNvPr id="0" name=""/>
        <dsp:cNvSpPr/>
      </dsp:nvSpPr>
      <dsp:spPr>
        <a:xfrm>
          <a:off x="282100" y="714964"/>
          <a:ext cx="512909" cy="5129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8F9FAD-8FF0-4E07-B6B5-C58924BB74CD}">
      <dsp:nvSpPr>
        <dsp:cNvPr id="0" name=""/>
        <dsp:cNvSpPr/>
      </dsp:nvSpPr>
      <dsp:spPr>
        <a:xfrm>
          <a:off x="1077110" y="505138"/>
          <a:ext cx="9542230" cy="932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96" tIns="98696" rIns="98696" bIns="98696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kern="1200" dirty="0"/>
            <a:t>La fiche projet académique contient le détail des tâches et les attendus propres à chaque partie.</a:t>
          </a:r>
          <a:endParaRPr lang="en-US" sz="1700" kern="1200" dirty="0"/>
        </a:p>
      </dsp:txBody>
      <dsp:txXfrm>
        <a:off x="1077110" y="505138"/>
        <a:ext cx="9542230" cy="932562"/>
      </dsp:txXfrm>
    </dsp:sp>
    <dsp:sp modelId="{55A568A3-9910-4601-867D-93F3A9801810}">
      <dsp:nvSpPr>
        <dsp:cNvPr id="0" name=""/>
        <dsp:cNvSpPr/>
      </dsp:nvSpPr>
      <dsp:spPr>
        <a:xfrm>
          <a:off x="0" y="1670841"/>
          <a:ext cx="10619341" cy="9325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C167F4-C2B7-4CBA-9407-555975297A2A}">
      <dsp:nvSpPr>
        <dsp:cNvPr id="0" name=""/>
        <dsp:cNvSpPr/>
      </dsp:nvSpPr>
      <dsp:spPr>
        <a:xfrm>
          <a:off x="282100" y="1880668"/>
          <a:ext cx="512909" cy="5129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FF0C0F-E778-4DBA-9805-86F34F109D4D}">
      <dsp:nvSpPr>
        <dsp:cNvPr id="0" name=""/>
        <dsp:cNvSpPr/>
      </dsp:nvSpPr>
      <dsp:spPr>
        <a:xfrm>
          <a:off x="1077110" y="1670841"/>
          <a:ext cx="9542230" cy="932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96" tIns="98696" rIns="98696" bIns="98696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kern="1200"/>
            <a:t>Le découpage proposé vise à s’adapter aux exigences académiques, pas à la réalité du projet : la production attendue doit se faire en lien avec les autres élèves travaillant sur le même projet</a:t>
          </a:r>
          <a:endParaRPr lang="en-US" sz="1700" kern="1200"/>
        </a:p>
      </dsp:txBody>
      <dsp:txXfrm>
        <a:off x="1077110" y="1670841"/>
        <a:ext cx="9542230" cy="9325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29662-FA29-4946-BE7C-B70A057E3C0F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4F277B-FC7D-4C35-AD0D-0B49D824916D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228D62-B4C5-48D6-9439-29482C9F8440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Le temps privilégié pour le projet est le lundi</a:t>
          </a:r>
          <a:endParaRPr lang="en-US" sz="2400" kern="1200" dirty="0"/>
        </a:p>
      </dsp:txBody>
      <dsp:txXfrm>
        <a:off x="1437631" y="531"/>
        <a:ext cx="9077968" cy="1244702"/>
      </dsp:txXfrm>
    </dsp:sp>
    <dsp:sp modelId="{26BBB6D5-C9A1-4FE7-BB76-1286BF1CD870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3B2101-4517-42D7-BC86-176F95FEEC91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A002B5-D2D4-4EFD-9436-E98317216ACA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Certains mardis pourront être utilisés pour le projet selon l’avancée des travaux mais la priorité reste </a:t>
          </a:r>
          <a:r>
            <a:rPr lang="fr-FR" sz="2400" b="1" kern="1200" dirty="0"/>
            <a:t>la préparation de l’écrit</a:t>
          </a:r>
          <a:endParaRPr lang="en-US" sz="2400" b="1" kern="1200" dirty="0"/>
        </a:p>
      </dsp:txBody>
      <dsp:txXfrm>
        <a:off x="1437631" y="1556410"/>
        <a:ext cx="9077968" cy="1244702"/>
      </dsp:txXfrm>
    </dsp:sp>
    <dsp:sp modelId="{E09ED092-915F-45EA-8E7A-E780C7710522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C226C4-95BC-4968-9F8C-F8CF582D277A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D32ACD-BB8F-4AAF-BC8E-B87991F7463B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La fiche projet donne des objectifs raisonnables, mais le projet peut évoluer au fil de votre travail, en accord avec les professeurs.</a:t>
          </a:r>
          <a:endParaRPr lang="en-US" sz="2400" kern="1200"/>
        </a:p>
      </dsp:txBody>
      <dsp:txXfrm>
        <a:off x="1437631" y="3112289"/>
        <a:ext cx="9077968" cy="1244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fr-FR" sz="6000" spc="-1" strike="noStrike">
                <a:solidFill>
                  <a:srgbClr val="000000"/>
                </a:solidFill>
                <a:latin typeface="Aptos Display"/>
              </a:rPr>
              <a:t>Modifiez le style du titre</a:t>
            </a:r>
            <a:endParaRPr b="0" lang="fr-FR" sz="60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6A9F4CE8-4369-4A07-90A6-9E1A403AA4B6}" type="datetime">
              <a:rPr b="0" lang="fr-FR" sz="1200" spc="-1" strike="noStrike">
                <a:solidFill>
                  <a:srgbClr val="787878"/>
                </a:solidFill>
                <a:latin typeface="Aptos"/>
              </a:rPr>
              <a:t>05/03/2024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0D0DF04-6896-4589-9042-2D64CBF56A63}" type="slidenum">
              <a:rPr b="0" lang="fr-FR" sz="1200" spc="-1" strike="noStrike">
                <a:solidFill>
                  <a:srgbClr val="787878"/>
                </a:solidFill>
                <a:latin typeface="Aptos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Aptos"/>
              </a:rPr>
              <a:t>Cliquez pour éditer le format du plan de texte</a:t>
            </a:r>
            <a:endParaRPr b="0" lang="fr-FR" sz="2800" spc="-1" strike="noStrike">
              <a:solidFill>
                <a:srgbClr val="000000"/>
              </a:solidFill>
              <a:latin typeface="Apto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ptos"/>
              </a:rPr>
              <a:t>Second niveau de plan</a:t>
            </a:r>
            <a:endParaRPr b="0" lang="fr-FR" sz="2000" spc="-1" strike="noStrike">
              <a:solidFill>
                <a:srgbClr val="000000"/>
              </a:solidFill>
              <a:latin typeface="Apto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ptos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pto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ptos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pto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ptos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pto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ptos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pto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ptos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Aptos Display"/>
              </a:rPr>
              <a:t>Modifiez le style du titre</a:t>
            </a:r>
            <a:endParaRPr b="0" lang="fr-FR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Aptos"/>
              </a:rPr>
              <a:t>Cliquez pour modifier les styles du texte du masque</a:t>
            </a:r>
            <a:endParaRPr b="0" lang="fr-FR" sz="28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Aptos"/>
              </a:rPr>
              <a:t>Deuxième niveau</a:t>
            </a:r>
            <a:endParaRPr b="0" lang="fr-FR" sz="24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Aptos"/>
              </a:rPr>
              <a:t>Troisième niveau</a:t>
            </a:r>
            <a:endParaRPr b="0" lang="fr-FR" sz="2000" spc="-1" strike="noStrike">
              <a:solidFill>
                <a:srgbClr val="000000"/>
              </a:solidFill>
              <a:latin typeface="Aptos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Aptos"/>
              </a:rPr>
              <a:t>Quatrième niveau</a:t>
            </a:r>
            <a:endParaRPr b="0" lang="fr-FR" sz="1800" spc="-1" strike="noStrike">
              <a:solidFill>
                <a:srgbClr val="000000"/>
              </a:solidFill>
              <a:latin typeface="Aptos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Aptos"/>
              </a:rPr>
              <a:t>Cinquième niveau</a:t>
            </a:r>
            <a:endParaRPr b="0" lang="fr-FR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5F31F18C-60B2-45BF-B0F5-98DA7BF42DBF}" type="datetime">
              <a:rPr b="0" lang="fr-FR" sz="1200" spc="-1" strike="noStrike">
                <a:solidFill>
                  <a:srgbClr val="787878"/>
                </a:solidFill>
                <a:latin typeface="Aptos"/>
              </a:rPr>
              <a:t>05/03/2024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35505BC-9F8D-472D-8113-41C0052EB2E6}" type="slidenum">
              <a:rPr b="0" lang="fr-FR" sz="1200" spc="-1" strike="noStrike">
                <a:solidFill>
                  <a:srgbClr val="787878"/>
                </a:solidFill>
                <a:latin typeface="Aptos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Aptos Display"/>
              </a:rPr>
              <a:t>Modifiez le style du titre</a:t>
            </a:r>
            <a:endParaRPr b="0" lang="fr-FR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Aptos"/>
              </a:rPr>
              <a:t>Cliquez pour modifier les styles du texte du masque</a:t>
            </a:r>
            <a:endParaRPr b="0" lang="fr-FR" sz="28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Aptos"/>
              </a:rPr>
              <a:t>Deuxième niveau</a:t>
            </a:r>
            <a:endParaRPr b="0" lang="fr-FR" sz="24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Aptos"/>
              </a:rPr>
              <a:t>Troisième niveau</a:t>
            </a:r>
            <a:endParaRPr b="0" lang="fr-FR" sz="2000" spc="-1" strike="noStrike">
              <a:solidFill>
                <a:srgbClr val="000000"/>
              </a:solidFill>
              <a:latin typeface="Aptos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Aptos"/>
              </a:rPr>
              <a:t>Quatrième niveau</a:t>
            </a:r>
            <a:endParaRPr b="0" lang="fr-FR" sz="1800" spc="-1" strike="noStrike">
              <a:solidFill>
                <a:srgbClr val="000000"/>
              </a:solidFill>
              <a:latin typeface="Aptos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Aptos"/>
              </a:rPr>
              <a:t>Cinquième niveau</a:t>
            </a:r>
            <a:endParaRPr b="0" lang="fr-FR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Aptos"/>
              </a:rPr>
              <a:t>Cliquez pour modifier les styles du texte du masque</a:t>
            </a:r>
            <a:endParaRPr b="0" lang="fr-FR" sz="28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Aptos"/>
              </a:rPr>
              <a:t>Deuxième niveau</a:t>
            </a:r>
            <a:endParaRPr b="0" lang="fr-FR" sz="24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Aptos"/>
              </a:rPr>
              <a:t>Troisième niveau</a:t>
            </a:r>
            <a:endParaRPr b="0" lang="fr-FR" sz="2000" spc="-1" strike="noStrike">
              <a:solidFill>
                <a:srgbClr val="000000"/>
              </a:solidFill>
              <a:latin typeface="Aptos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Aptos"/>
              </a:rPr>
              <a:t>Quatrième niveau</a:t>
            </a:r>
            <a:endParaRPr b="0" lang="fr-FR" sz="1800" spc="-1" strike="noStrike">
              <a:solidFill>
                <a:srgbClr val="000000"/>
              </a:solidFill>
              <a:latin typeface="Aptos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Aptos"/>
              </a:rPr>
              <a:t>Cinquième niveau</a:t>
            </a:r>
            <a:endParaRPr b="0" lang="fr-FR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CCAED3A-EDCB-4776-AC32-20A99B57815A}" type="datetime">
              <a:rPr b="0" lang="fr-FR" sz="1200" spc="-1" strike="noStrike">
                <a:solidFill>
                  <a:srgbClr val="787878"/>
                </a:solidFill>
                <a:latin typeface="Aptos"/>
              </a:rPr>
              <a:t>05/03/2024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3556AA4-4934-465B-AAFD-202066EA441D}" type="slidenum">
              <a:rPr b="0" lang="fr-FR" sz="1200" spc="-1" strike="noStrike">
                <a:solidFill>
                  <a:srgbClr val="787878"/>
                </a:solidFill>
                <a:latin typeface="Aptos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diagramData" Target="../diagrams/data2.xml"/><Relationship Id="rId2" Type="http://schemas.openxmlformats.org/officeDocument/2006/relationships/diagramLayout" Target="../diagrams/layout2.xml"/><Relationship Id="rId3" Type="http://schemas.openxmlformats.org/officeDocument/2006/relationships/diagramQuickStyle" Target="../diagrams/quickStyle2.xml"/><Relationship Id="rId4" Type="http://schemas.openxmlformats.org/officeDocument/2006/relationships/diagramColors" Target="../diagrams/colors2.xml"/><Relationship Id="rId5" Type="http://schemas.microsoft.com/office/2007/relationships/diagramDrawing" Target="../diagrams/drawing2.xml"/><Relationship Id="rId6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TextShape 2"/>
          <p:cNvSpPr txBox="1"/>
          <p:nvPr/>
        </p:nvSpPr>
        <p:spPr>
          <a:xfrm>
            <a:off x="639000" y="4501440"/>
            <a:ext cx="10909440" cy="1065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4000"/>
          </a:bodyPr>
          <a:p>
            <a:pPr algn="ctr">
              <a:lnSpc>
                <a:spcPct val="90000"/>
              </a:lnSpc>
            </a:pPr>
            <a:r>
              <a:rPr b="0" lang="fr-FR" sz="6600" spc="-1" strike="noStrike">
                <a:solidFill>
                  <a:srgbClr val="000000"/>
                </a:solidFill>
                <a:latin typeface="Aptos Display"/>
              </a:rPr>
              <a:t>ARBRE ENR-3</a:t>
            </a:r>
            <a:endParaRPr b="0" lang="fr-FR" sz="66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639000" y="5647680"/>
            <a:ext cx="10909440" cy="552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fr-FR" sz="2400" spc="-1" strike="noStrike">
                <a:solidFill>
                  <a:srgbClr val="000000"/>
                </a:solidFill>
                <a:latin typeface="Aptos"/>
              </a:rPr>
              <a:t>3 ITEC – 1 SIN</a:t>
            </a:r>
            <a:endParaRPr b="0" lang="fr-FR" sz="2400" spc="-1" strike="noStrike">
              <a:latin typeface="Arial"/>
            </a:endParaRPr>
          </a:p>
        </p:txBody>
      </p:sp>
      <p:pic>
        <p:nvPicPr>
          <p:cNvPr id="127" name="Image 4" descr="Une image contenant Graphique, Police, graphisme, logo&#10;&#10;Description générée automatiquement"/>
          <p:cNvPicPr/>
          <p:nvPr/>
        </p:nvPicPr>
        <p:blipFill>
          <a:blip r:embed="rId1"/>
          <a:stretch/>
        </p:blipFill>
        <p:spPr>
          <a:xfrm>
            <a:off x="711720" y="320040"/>
            <a:ext cx="4830840" cy="3894840"/>
          </a:xfrm>
          <a:prstGeom prst="rect">
            <a:avLst/>
          </a:prstGeom>
          <a:ln>
            <a:noFill/>
          </a:ln>
        </p:spPr>
      </p:pic>
      <p:pic>
        <p:nvPicPr>
          <p:cNvPr id="128" name="Image 6" descr="Une image contenant texte, Graphique, graphisme, Police&#10;&#10;Description générée automatiquement"/>
          <p:cNvPicPr/>
          <p:nvPr/>
        </p:nvPicPr>
        <p:blipFill>
          <a:blip r:embed="rId2"/>
          <a:stretch/>
        </p:blipFill>
        <p:spPr>
          <a:xfrm>
            <a:off x="6254640" y="805320"/>
            <a:ext cx="5614200" cy="2924280"/>
          </a:xfrm>
          <a:prstGeom prst="rect">
            <a:avLst/>
          </a:prstGeom>
          <a:ln>
            <a:noFill/>
          </a:ln>
        </p:spPr>
      </p:pic>
      <p:sp>
        <p:nvSpPr>
          <p:cNvPr id="129" name="CustomShape 4"/>
          <p:cNvSpPr/>
          <p:nvPr/>
        </p:nvSpPr>
        <p:spPr>
          <a:xfrm>
            <a:off x="4449960" y="5594400"/>
            <a:ext cx="3291480" cy="18000"/>
          </a:xfrm>
          <a:custGeom>
            <a:avLst/>
            <a:gdLst/>
            <a:ahLst/>
            <a:rect l="l" t="t" r="r" b="b"/>
            <a:pathLst>
              <a:path w="3291840" h="18288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w="41400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TextShape 2"/>
          <p:cNvSpPr txBox="1"/>
          <p:nvPr/>
        </p:nvSpPr>
        <p:spPr>
          <a:xfrm>
            <a:off x="640080" y="325440"/>
            <a:ext cx="4368240" cy="19566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fr-FR" sz="5400" spc="-1" strike="noStrike">
                <a:solidFill>
                  <a:srgbClr val="000000"/>
                </a:solidFill>
                <a:latin typeface="Aptos Display"/>
              </a:rPr>
              <a:t>Présentation générale</a:t>
            </a:r>
            <a:endParaRPr b="0" lang="fr-FR" sz="5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640080" y="2586960"/>
            <a:ext cx="3474360" cy="18000"/>
          </a:xfrm>
          <a:custGeom>
            <a:avLst/>
            <a:gdLst/>
            <a:ahLst/>
            <a:rect l="l" t="t" r="r" b="b"/>
            <a:pathLst>
              <a:path w="3474720" h="18288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w="44280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TextShape 4"/>
          <p:cNvSpPr txBox="1"/>
          <p:nvPr/>
        </p:nvSpPr>
        <p:spPr>
          <a:xfrm>
            <a:off x="640080" y="2872800"/>
            <a:ext cx="4243320" cy="33202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1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Aptos"/>
              </a:rPr>
              <a:t>Afin de continuer à sensibiliser les élèves aux énergies renouvelables tout en proposant un système attrayant, le lycée souhaite se doter d'un arbre à vent, type buisson, permettant de produire de l'énergie grâce à des panneaux photovoltaïques. L'énergie produite doit permettre de recharger plusieurs tablettes ou téléphones par l'intermédiaire de ports USB.</a:t>
            </a:r>
            <a:endParaRPr b="0" lang="fr-FR" sz="20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2000" spc="-1" strike="noStrike">
              <a:solidFill>
                <a:srgbClr val="000000"/>
              </a:solidFill>
              <a:latin typeface="Aptos"/>
            </a:endParaRPr>
          </a:p>
        </p:txBody>
      </p:sp>
      <p:pic>
        <p:nvPicPr>
          <p:cNvPr id="134" name="Image 4" descr="Une image contenant bâtiment, plein air, cellule solaire, énergie solaire&#10;&#10;Description générée automatiquement"/>
          <p:cNvPicPr/>
          <p:nvPr/>
        </p:nvPicPr>
        <p:blipFill>
          <a:blip r:embed="rId1"/>
          <a:srcRect l="35019" t="0" r="14829" b="0"/>
          <a:stretch/>
        </p:blipFill>
        <p:spPr>
          <a:xfrm>
            <a:off x="5311800" y="0"/>
            <a:ext cx="687852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TextShape 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fr-FR" sz="5400" spc="-1" strike="noStrike">
                <a:solidFill>
                  <a:srgbClr val="000000"/>
                </a:solidFill>
                <a:latin typeface="Aptos Display"/>
              </a:rPr>
              <a:t>OBJECTIFS</a:t>
            </a:r>
            <a:endParaRPr b="0" lang="fr-FR" sz="5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668880" y="1677240"/>
            <a:ext cx="10853640" cy="18000"/>
          </a:xfrm>
          <a:custGeom>
            <a:avLst/>
            <a:gdLst/>
            <a:ahLst/>
            <a:rect l="l" t="t" r="r" b="b"/>
            <a:pathLst>
              <a:path w="10853928" h="18288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w="41400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TextShape 4"/>
          <p:cNvSpPr txBox="1"/>
          <p:nvPr/>
        </p:nvSpPr>
        <p:spPr>
          <a:xfrm>
            <a:off x="838080" y="1929240"/>
            <a:ext cx="10515240" cy="42516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4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Aptos"/>
              </a:rPr>
              <a:t>Concevoir un arbre à énergie renouvelable (éolien).</a:t>
            </a:r>
            <a:endParaRPr b="0" lang="fr-FR" sz="2000" spc="-1" strike="noStrike">
              <a:solidFill>
                <a:srgbClr val="000000"/>
              </a:solidFill>
              <a:latin typeface="Apto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Aptos"/>
              </a:rPr>
              <a:t>L’arbre est constitué de 3 troncs ( de 1,5 ou 3m)de 2 branches chacun accueillant des éoliennes à axe verticales, en s'appuyant sur le modèle disponible dans l'établissement.</a:t>
            </a:r>
            <a:endParaRPr b="0" lang="fr-FR" sz="2000" spc="-1" strike="noStrike">
              <a:solidFill>
                <a:srgbClr val="000000"/>
              </a:solidFill>
              <a:latin typeface="Apto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Aptos"/>
              </a:rPr>
              <a:t>Il permet le stockage de l'énergie produite ou la consommation de l'énergie pour recharger des appareils électroniques via 15 ports USB.</a:t>
            </a:r>
            <a:endParaRPr b="0" lang="fr-FR" sz="2000" spc="-1" strike="noStrike">
              <a:solidFill>
                <a:srgbClr val="000000"/>
              </a:solidFill>
              <a:latin typeface="Apto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Aptos"/>
              </a:rPr>
              <a:t>Les données de production sont affichées localement et à distance via un serveur web.</a:t>
            </a:r>
            <a:endParaRPr b="0" lang="fr-FR" sz="2000" spc="-1" strike="noStrike">
              <a:solidFill>
                <a:srgbClr val="000000"/>
              </a:solidFill>
              <a:latin typeface="Apto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Aptos"/>
              </a:rPr>
              <a:t>L'ensemble est dimensionné pour résister aux conditions d'une exploitation en extérieur.</a:t>
            </a:r>
            <a:endParaRPr b="0" lang="fr-FR" sz="2000" spc="-1" strike="noStrike">
              <a:solidFill>
                <a:srgbClr val="000000"/>
              </a:solidFill>
              <a:latin typeface="Apto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Aptos"/>
              </a:rPr>
              <a:t>Concevoir dans le respect de l'existant et le respect de la réglementation en vigueur.</a:t>
            </a:r>
            <a:endParaRPr b="0" lang="fr-FR" sz="2000" spc="-1" strike="noStrike">
              <a:solidFill>
                <a:srgbClr val="000000"/>
              </a:solidFill>
              <a:latin typeface="Apto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Aptos"/>
              </a:rPr>
              <a:t>Respecter un taux de recyclabilité de 80%.</a:t>
            </a:r>
            <a:endParaRPr b="0" lang="fr-FR" sz="2000" spc="-1" strike="noStrike">
              <a:solidFill>
                <a:srgbClr val="000000"/>
              </a:solidFill>
              <a:latin typeface="Apto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Aptos"/>
              </a:rPr>
              <a:t>L'ACV du système doit montrer une production prévisionnelle supérieure à l'énergie consommée pour sa fabrication.</a:t>
            </a:r>
            <a:endParaRPr b="0" lang="fr-FR" sz="20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20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TextShape 2"/>
          <p:cNvSpPr txBox="1"/>
          <p:nvPr/>
        </p:nvSpPr>
        <p:spPr>
          <a:xfrm>
            <a:off x="639000" y="639360"/>
            <a:ext cx="3571560" cy="35730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fr-FR" sz="5600" spc="-1" strike="noStrike">
                <a:solidFill>
                  <a:srgbClr val="000000"/>
                </a:solidFill>
                <a:latin typeface="Aptos Display"/>
              </a:rPr>
              <a:t>Diagramme de contexte</a:t>
            </a:r>
            <a:endParaRPr b="0" lang="fr-FR" sz="56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643320" y="4409280"/>
            <a:ext cx="3254760" cy="18000"/>
          </a:xfrm>
          <a:custGeom>
            <a:avLst/>
            <a:gdLst/>
            <a:ahLst/>
            <a:rect l="l" t="t" r="r" b="b"/>
            <a:pathLst>
              <a:path w="3255095" h="18288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w="38160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2" name="Image 12" descr="Une image contenant texte, capture d’écran, diagramme, logiciel&#10;&#10;Description générée automatiquement"/>
          <p:cNvPicPr/>
          <p:nvPr/>
        </p:nvPicPr>
        <p:blipFill>
          <a:blip r:embed="rId1"/>
          <a:stretch/>
        </p:blipFill>
        <p:spPr>
          <a:xfrm>
            <a:off x="4345200" y="1101960"/>
            <a:ext cx="7712280" cy="5291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TextShape 2"/>
          <p:cNvSpPr txBox="1"/>
          <p:nvPr/>
        </p:nvSpPr>
        <p:spPr>
          <a:xfrm>
            <a:off x="639000" y="417600"/>
            <a:ext cx="10909440" cy="1249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48000"/>
          </a:bodyPr>
          <a:p>
            <a:pPr algn="ctr">
              <a:lnSpc>
                <a:spcPct val="90000"/>
              </a:lnSpc>
            </a:pPr>
            <a:r>
              <a:rPr b="0" lang="fr-FR" sz="6100" spc="-1" strike="noStrike">
                <a:solidFill>
                  <a:srgbClr val="000000"/>
                </a:solidFill>
                <a:latin typeface="Aptos Display"/>
              </a:rPr>
              <a:t>Diagramme des cas d’utilisation</a:t>
            </a:r>
            <a:endParaRPr b="0" lang="fr-FR" sz="61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3807720" y="1733400"/>
            <a:ext cx="4571640" cy="18000"/>
          </a:xfrm>
          <a:custGeom>
            <a:avLst/>
            <a:gdLst/>
            <a:ahLst/>
            <a:rect l="l" t="t" r="r" b="b"/>
            <a:pathLst>
              <a:path w="4572000" h="18288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w="41400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6" name="Image 3" descr="Une image contenant texte, capture d’écran, diagramme, Police&#10;&#10;Description générée automatiquement"/>
          <p:cNvPicPr/>
          <p:nvPr/>
        </p:nvPicPr>
        <p:blipFill>
          <a:blip r:embed="rId1"/>
          <a:stretch/>
        </p:blipFill>
        <p:spPr>
          <a:xfrm>
            <a:off x="1651680" y="1818360"/>
            <a:ext cx="9660600" cy="5095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TextShape 2"/>
          <p:cNvSpPr txBox="1"/>
          <p:nvPr/>
        </p:nvSpPr>
        <p:spPr>
          <a:xfrm>
            <a:off x="639000" y="639360"/>
            <a:ext cx="3571560" cy="35730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fr-FR" sz="5600" spc="-1" strike="noStrike">
                <a:solidFill>
                  <a:srgbClr val="000000"/>
                </a:solidFill>
                <a:latin typeface="Aptos Display"/>
              </a:rPr>
              <a:t>Diagramme des exigences</a:t>
            </a:r>
            <a:endParaRPr b="0" lang="fr-FR" sz="56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43320" y="4409280"/>
            <a:ext cx="3254760" cy="18000"/>
          </a:xfrm>
          <a:custGeom>
            <a:avLst/>
            <a:gdLst/>
            <a:ahLst/>
            <a:rect l="l" t="t" r="r" b="b"/>
            <a:pathLst>
              <a:path w="3255095" h="18288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w="38160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0" name="Image 4" descr="Une image contenant texte, diagramme, Plan, schématique&#10;&#10;Description générée automatiquement"/>
          <p:cNvPicPr/>
          <p:nvPr/>
        </p:nvPicPr>
        <p:blipFill>
          <a:blip r:embed="rId1"/>
          <a:stretch/>
        </p:blipFill>
        <p:spPr>
          <a:xfrm>
            <a:off x="4654440" y="1007280"/>
            <a:ext cx="7214400" cy="4815360"/>
          </a:xfrm>
          <a:prstGeom prst="rect">
            <a:avLst/>
          </a:prstGeom>
          <a:ln>
            <a:noFill/>
          </a:ln>
        </p:spPr>
      </p:pic>
      <p:sp>
        <p:nvSpPr>
          <p:cNvPr id="151" name="CustomShape 4"/>
          <p:cNvSpPr/>
          <p:nvPr/>
        </p:nvSpPr>
        <p:spPr>
          <a:xfrm>
            <a:off x="228960" y="6202440"/>
            <a:ext cx="36691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ptos"/>
              </a:rPr>
              <a:t>Disponible en fichier image lisible !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369360" y="2800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Aptos Display"/>
              </a:rPr>
              <a:t>Tâches élèves </a:t>
            </a:r>
            <a:endParaRPr b="0" lang="fr-FR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369360" y="1521000"/>
            <a:ext cx="9942120" cy="8226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8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Aptos"/>
              </a:rPr>
              <a:t>ITEC 1&amp; 2 : Conception et modélisation de l’architecture du "Buisson«  : socle tronc et branche</a:t>
            </a:r>
            <a:endParaRPr b="0" lang="fr-FR" sz="28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54" name="TextShape 3"/>
          <p:cNvSpPr txBox="1"/>
          <p:nvPr/>
        </p:nvSpPr>
        <p:spPr>
          <a:xfrm>
            <a:off x="369360" y="3103200"/>
            <a:ext cx="10515240" cy="8125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6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Aptos"/>
              </a:rPr>
              <a:t>SIN :  Choix des capteurs pour mesurer la production d’énergie et réalisation d'un site de suivi temps réel de cette production</a:t>
            </a:r>
            <a:endParaRPr b="0" lang="fr-FR" sz="2800" spc="-1" strike="noStrike">
              <a:solidFill>
                <a:srgbClr val="000000"/>
              </a:solidFill>
              <a:latin typeface="Aptos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3273484882"/>
              </p:ext>
            </p:extLst>
          </p:nvPr>
        </p:nvGraphicFramePr>
        <p:xfrm>
          <a:off x="369360" y="3916080"/>
          <a:ext cx="10618920" cy="3108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55" name="CustomShape 4"/>
          <p:cNvSpPr/>
          <p:nvPr/>
        </p:nvSpPr>
        <p:spPr>
          <a:xfrm>
            <a:off x="369360" y="2272320"/>
            <a:ext cx="9942120" cy="82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78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Aptos"/>
              </a:rPr>
              <a:t>ITEC 3 &amp; 4 : Conception et modélisation de la fixation et de l’orientation des panneaux PV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7" name="Picture 4" descr="Graphique sur un document avec stylet"/>
          <p:cNvPicPr/>
          <p:nvPr/>
        </p:nvPicPr>
        <p:blipFill>
          <a:blip r:embed="rId1"/>
          <a:srcRect l="30531" t="0" r="16808" b="-3"/>
          <a:stretch/>
        </p:blipFill>
        <p:spPr>
          <a:xfrm>
            <a:off x="0" y="0"/>
            <a:ext cx="5409720" cy="6857640"/>
          </a:xfrm>
          <a:prstGeom prst="rect">
            <a:avLst/>
          </a:prstGeom>
          <a:ln>
            <a:noFill/>
          </a:ln>
        </p:spPr>
      </p:pic>
      <p:sp>
        <p:nvSpPr>
          <p:cNvPr id="158" name="CustomShape 2"/>
          <p:cNvSpPr/>
          <p:nvPr/>
        </p:nvSpPr>
        <p:spPr>
          <a:xfrm>
            <a:off x="5410080" y="0"/>
            <a:ext cx="6781320" cy="2285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" blurRad="355600" dist="152280" rotWithShape="0" sx="95000" sy="9500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TextShape 3"/>
          <p:cNvSpPr txBox="1"/>
          <p:nvPr/>
        </p:nvSpPr>
        <p:spPr>
          <a:xfrm>
            <a:off x="6115320" y="405720"/>
            <a:ext cx="5464440" cy="15588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fr-FR" sz="4000" spc="-1" strike="noStrike">
                <a:solidFill>
                  <a:srgbClr val="000000"/>
                </a:solidFill>
                <a:latin typeface="Aptos Display"/>
              </a:rPr>
              <a:t>Production attendue</a:t>
            </a:r>
            <a:endParaRPr b="0" lang="fr-FR" sz="40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60" name="TextShape 4"/>
          <p:cNvSpPr txBox="1"/>
          <p:nvPr/>
        </p:nvSpPr>
        <p:spPr>
          <a:xfrm>
            <a:off x="5842440" y="1773360"/>
            <a:ext cx="5483880" cy="3496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Aptos"/>
              </a:rPr>
              <a:t>Sous-ensemble fonctionnel d'un prototype, éléments d'une maquette réelle ou virtuelle (le prototype réel sera constitué d'une seule branche de l'arbre)</a:t>
            </a:r>
            <a:endParaRPr b="0" lang="fr-FR" sz="2000" spc="-1" strike="noStrike">
              <a:solidFill>
                <a:srgbClr val="000000"/>
              </a:solidFill>
              <a:latin typeface="Aptos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Aptos"/>
              </a:rPr>
              <a:t>Présentation d'un rapport écrit des solutions collectives comprenant les solutions personnelles du candidat sur 10 pages</a:t>
            </a:r>
            <a:endParaRPr b="0" lang="fr-FR" sz="20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TextShape 2"/>
          <p:cNvSpPr txBox="1"/>
          <p:nvPr/>
        </p:nvSpPr>
        <p:spPr>
          <a:xfrm>
            <a:off x="841320" y="255960"/>
            <a:ext cx="10506240" cy="10144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Aptos Display"/>
              </a:rPr>
              <a:t>Organisation</a:t>
            </a:r>
            <a:endParaRPr b="0" lang="fr-FR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865800" y="1634400"/>
            <a:ext cx="10451160" cy="18000"/>
          </a:xfrm>
          <a:prstGeom prst="rect">
            <a:avLst/>
          </a:prstGeom>
          <a:solidFill>
            <a:srgbClr val="d5d5d5"/>
          </a:solidFill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4"/>
          <p:cNvSpPr/>
          <p:nvPr/>
        </p:nvSpPr>
        <p:spPr>
          <a:xfrm flipV="1">
            <a:off x="841320" y="1537920"/>
            <a:ext cx="1873080" cy="109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1745508249"/>
              </p:ext>
            </p:extLst>
          </p:nvPr>
        </p:nvGraphicFramePr>
        <p:xfrm>
          <a:off x="838080" y="1926360"/>
          <a:ext cx="10515240" cy="4357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4964BA986B434D800965BDF3F9C3B2" ma:contentTypeVersion="9" ma:contentTypeDescription="Crée un document." ma:contentTypeScope="" ma:versionID="5fec921b099cc14cb5b2a1118ca116b2">
  <xsd:schema xmlns:xsd="http://www.w3.org/2001/XMLSchema" xmlns:xs="http://www.w3.org/2001/XMLSchema" xmlns:p="http://schemas.microsoft.com/office/2006/metadata/properties" xmlns:ns2="b693b91f-07e2-42da-9e6f-f8e2eb15700a" targetNamespace="http://schemas.microsoft.com/office/2006/metadata/properties" ma:root="true" ma:fieldsID="72cb85d4d99d658500c55f2395d22928" ns2:_="">
    <xsd:import namespace="b693b91f-07e2-42da-9e6f-f8e2eb15700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93b91f-07e2-42da-9e6f-f8e2eb1570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Balises d’images" ma:readOnly="false" ma:fieldId="{5cf76f15-5ced-4ddc-b409-7134ff3c332f}" ma:taxonomyMulti="true" ma:sspId="a7704139-d5e0-43aa-8ec5-3a574cd096e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693b91f-07e2-42da-9e6f-f8e2eb15700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D9F855C-B699-41F6-B957-89543BA694A5}"/>
</file>

<file path=customXml/itemProps2.xml><?xml version="1.0" encoding="utf-8"?>
<ds:datastoreItem xmlns:ds="http://schemas.openxmlformats.org/officeDocument/2006/customXml" ds:itemID="{16408544-4166-44BA-BCEB-E885C628AAD6}"/>
</file>

<file path=customXml/itemProps3.xml><?xml version="1.0" encoding="utf-8"?>
<ds:datastoreItem xmlns:ds="http://schemas.openxmlformats.org/officeDocument/2006/customXml" ds:itemID="{25EDD58C-BA42-427A-99FA-1DFFCD89084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Application>LibreOffice/6.3.5.2$Windows_X86_64 LibreOffice_project/dd0751754f11728f69b42ee2af66670068624673</Application>
  <Words>418</Words>
  <Paragraphs>30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ARBRE ENR-1</dc:title>
  <dc:subject/>
  <dc:creator>Matthieu Herrou</dc:creator>
  <dc:description/>
  <cp:lastModifiedBy/>
  <cp:revision>5</cp:revision>
  <dcterms:created xsi:type="dcterms:W3CDTF">2024-03-05T01:21:01Z</dcterms:created>
  <dcterms:modified xsi:type="dcterms:W3CDTF">2024-03-05T03:58:03Z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  <property fmtid="{D5CDD505-2E9C-101B-9397-08002B2CF9AE}" pid="12" name="ContentTypeId">
    <vt:lpwstr>0x0101008C4964BA986B434D800965BDF3F9C3B2</vt:lpwstr>
  </property>
</Properties>
</file>