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43E8B7A-1618-4C6B-A9D4-062864A1A7C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723767-646D-4E59-9984-B711A91A0ED8}">
      <dgm:prSet/>
      <dgm:spPr/>
      <dgm:t>
        <a:bodyPr/>
        <a:lstStyle/>
        <a:p>
          <a:pPr>
            <a:lnSpc>
              <a:spcPct val="100000"/>
            </a:lnSpc>
          </a:pPr>
          <a:r>
            <a:rPr lang="fr-FR" b="1"/>
            <a:t>La fiche projet académique contient le détail des tâches et les attendus propres à chaque partie.</a:t>
          </a:r>
          <a:endParaRPr lang="en-US"/>
        </a:p>
      </dgm:t>
    </dgm:pt>
    <dgm:pt modelId="{338BEC36-6601-4DF9-94F3-48B52199834C}" type="parTrans" cxnId="{C9E3E661-3FB5-45A9-814C-2E3F2D97CAD3}">
      <dgm:prSet/>
      <dgm:spPr/>
      <dgm:t>
        <a:bodyPr/>
        <a:lstStyle/>
        <a:p>
          <a:endParaRPr lang="en-US"/>
        </a:p>
      </dgm:t>
    </dgm:pt>
    <dgm:pt modelId="{ED112F76-3670-42EC-82C1-F26C6B5DCD3C}" type="sibTrans" cxnId="{C9E3E661-3FB5-45A9-814C-2E3F2D97CAD3}">
      <dgm:prSet/>
      <dgm:spPr/>
      <dgm:t>
        <a:bodyPr/>
        <a:lstStyle/>
        <a:p>
          <a:endParaRPr lang="en-US"/>
        </a:p>
      </dgm:t>
    </dgm:pt>
    <dgm:pt modelId="{B2F9D13F-9D78-43A7-B756-D19340DFE9B5}">
      <dgm:prSet/>
      <dgm:spPr/>
      <dgm:t>
        <a:bodyPr/>
        <a:lstStyle/>
        <a:p>
          <a:pPr>
            <a:lnSpc>
              <a:spcPct val="100000"/>
            </a:lnSpc>
          </a:pPr>
          <a:r>
            <a:rPr lang="fr-FR" b="1"/>
            <a:t>Le découpage proposé vise à s’adapter aux exigences académiques, pas à la réalité du projet : la production attendue doit se faire en lien avec les autres élèves travaillant sur le même projet</a:t>
          </a:r>
          <a:endParaRPr lang="en-US"/>
        </a:p>
      </dgm:t>
    </dgm:pt>
    <dgm:pt modelId="{EA1E1B2C-CDAD-44D7-B80A-4F364062FBCF}" type="parTrans" cxnId="{753699F6-7E1A-47E3-8351-00A6A36F736C}">
      <dgm:prSet/>
      <dgm:spPr/>
      <dgm:t>
        <a:bodyPr/>
        <a:lstStyle/>
        <a:p>
          <a:endParaRPr lang="en-US"/>
        </a:p>
      </dgm:t>
    </dgm:pt>
    <dgm:pt modelId="{9574F9C9-31DA-4E29-B61A-718AA13A9CB8}" type="sibTrans" cxnId="{753699F6-7E1A-47E3-8351-00A6A36F736C}">
      <dgm:prSet/>
      <dgm:spPr/>
      <dgm:t>
        <a:bodyPr/>
        <a:lstStyle/>
        <a:p>
          <a:endParaRPr lang="en-US"/>
        </a:p>
      </dgm:t>
    </dgm:pt>
    <dgm:pt modelId="{788140DD-89E1-4343-AEC5-E282F7050037}" type="pres">
      <dgm:prSet presAssocID="{B43E8B7A-1618-4C6B-A9D4-062864A1A7C2}" presName="root" presStyleCnt="0">
        <dgm:presLayoutVars>
          <dgm:dir/>
          <dgm:resizeHandles val="exact"/>
        </dgm:presLayoutVars>
      </dgm:prSet>
      <dgm:spPr/>
    </dgm:pt>
    <dgm:pt modelId="{2C81B08F-9E59-4DCF-AF2F-3CFC90AE86D2}" type="pres">
      <dgm:prSet presAssocID="{97723767-646D-4E59-9984-B711A91A0ED8}" presName="compNode" presStyleCnt="0"/>
      <dgm:spPr/>
    </dgm:pt>
    <dgm:pt modelId="{B9EAC8E0-93B0-470E-AA33-1FFB6B3A5F0A}" type="pres">
      <dgm:prSet presAssocID="{97723767-646D-4E59-9984-B711A91A0ED8}" presName="bgRect" presStyleLbl="bgShp" presStyleIdx="0" presStyleCnt="2"/>
      <dgm:spPr/>
    </dgm:pt>
    <dgm:pt modelId="{5C6424B2-12FB-44C5-B829-00D3BB18544A}" type="pres">
      <dgm:prSet presAssocID="{97723767-646D-4E59-9984-B711A91A0E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9FC34544-0183-4FD1-8CFD-77E81CDB504F}" type="pres">
      <dgm:prSet presAssocID="{97723767-646D-4E59-9984-B711A91A0ED8}" presName="spaceRect" presStyleCnt="0"/>
      <dgm:spPr/>
    </dgm:pt>
    <dgm:pt modelId="{378F9FAD-8FF0-4E07-B6B5-C58924BB74CD}" type="pres">
      <dgm:prSet presAssocID="{97723767-646D-4E59-9984-B711A91A0ED8}" presName="parTx" presStyleLbl="revTx" presStyleIdx="0" presStyleCnt="2">
        <dgm:presLayoutVars>
          <dgm:chMax val="0"/>
          <dgm:chPref val="0"/>
        </dgm:presLayoutVars>
      </dgm:prSet>
      <dgm:spPr/>
    </dgm:pt>
    <dgm:pt modelId="{6D77B74F-E4AA-4408-8E94-59438589B4F4}" type="pres">
      <dgm:prSet presAssocID="{ED112F76-3670-42EC-82C1-F26C6B5DCD3C}" presName="sibTrans" presStyleCnt="0"/>
      <dgm:spPr/>
    </dgm:pt>
    <dgm:pt modelId="{10309EED-1427-4E70-A6CD-E18883529203}" type="pres">
      <dgm:prSet presAssocID="{B2F9D13F-9D78-43A7-B756-D19340DFE9B5}" presName="compNode" presStyleCnt="0"/>
      <dgm:spPr/>
    </dgm:pt>
    <dgm:pt modelId="{55A568A3-9910-4601-867D-93F3A9801810}" type="pres">
      <dgm:prSet presAssocID="{B2F9D13F-9D78-43A7-B756-D19340DFE9B5}" presName="bgRect" presStyleLbl="bgShp" presStyleIdx="1" presStyleCnt="2"/>
      <dgm:spPr/>
    </dgm:pt>
    <dgm:pt modelId="{8EC167F4-C2B7-4CBA-9407-555975297A2A}" type="pres">
      <dgm:prSet presAssocID="{B2F9D13F-9D78-43A7-B756-D19340DFE9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inture"/>
        </a:ext>
      </dgm:extLst>
    </dgm:pt>
    <dgm:pt modelId="{68206A07-FCAE-4BB2-AD13-D43EED71D920}" type="pres">
      <dgm:prSet presAssocID="{B2F9D13F-9D78-43A7-B756-D19340DFE9B5}" presName="spaceRect" presStyleCnt="0"/>
      <dgm:spPr/>
    </dgm:pt>
    <dgm:pt modelId="{D3FF0C0F-E778-4DBA-9805-86F34F109D4D}" type="pres">
      <dgm:prSet presAssocID="{B2F9D13F-9D78-43A7-B756-D19340DFE9B5}" presName="parTx" presStyleLbl="revTx" presStyleIdx="1" presStyleCnt="2">
        <dgm:presLayoutVars>
          <dgm:chMax val="0"/>
          <dgm:chPref val="0"/>
        </dgm:presLayoutVars>
      </dgm:prSet>
      <dgm:spPr/>
    </dgm:pt>
  </dgm:ptLst>
  <dgm:cxnLst>
    <dgm:cxn modelId="{C9E3E661-3FB5-45A9-814C-2E3F2D97CAD3}" srcId="{B43E8B7A-1618-4C6B-A9D4-062864A1A7C2}" destId="{97723767-646D-4E59-9984-B711A91A0ED8}" srcOrd="0" destOrd="0" parTransId="{338BEC36-6601-4DF9-94F3-48B52199834C}" sibTransId="{ED112F76-3670-42EC-82C1-F26C6B5DCD3C}"/>
    <dgm:cxn modelId="{AEC7D942-7A71-4415-975C-2BA039617A52}" type="presOf" srcId="{B43E8B7A-1618-4C6B-A9D4-062864A1A7C2}" destId="{788140DD-89E1-4343-AEC5-E282F7050037}" srcOrd="0" destOrd="0" presId="urn:microsoft.com/office/officeart/2018/2/layout/IconVerticalSolidList"/>
    <dgm:cxn modelId="{5DC4FC83-F3D3-4E94-9167-4F62B7046098}" type="presOf" srcId="{97723767-646D-4E59-9984-B711A91A0ED8}" destId="{378F9FAD-8FF0-4E07-B6B5-C58924BB74CD}" srcOrd="0" destOrd="0" presId="urn:microsoft.com/office/officeart/2018/2/layout/IconVerticalSolidList"/>
    <dgm:cxn modelId="{04D7AEC5-BF27-4CF4-ADDB-D0E1A006F370}" type="presOf" srcId="{B2F9D13F-9D78-43A7-B756-D19340DFE9B5}" destId="{D3FF0C0F-E778-4DBA-9805-86F34F109D4D}" srcOrd="0" destOrd="0" presId="urn:microsoft.com/office/officeart/2018/2/layout/IconVerticalSolidList"/>
    <dgm:cxn modelId="{753699F6-7E1A-47E3-8351-00A6A36F736C}" srcId="{B43E8B7A-1618-4C6B-A9D4-062864A1A7C2}" destId="{B2F9D13F-9D78-43A7-B756-D19340DFE9B5}" srcOrd="1" destOrd="0" parTransId="{EA1E1B2C-CDAD-44D7-B80A-4F364062FBCF}" sibTransId="{9574F9C9-31DA-4E29-B61A-718AA13A9CB8}"/>
    <dgm:cxn modelId="{E375EE2E-4D0B-446F-9D89-F846AB198A99}" type="presParOf" srcId="{788140DD-89E1-4343-AEC5-E282F7050037}" destId="{2C81B08F-9E59-4DCF-AF2F-3CFC90AE86D2}" srcOrd="0" destOrd="0" presId="urn:microsoft.com/office/officeart/2018/2/layout/IconVerticalSolidList"/>
    <dgm:cxn modelId="{0368AB48-608A-4AB2-A6C9-7AC5AF74B8DC}" type="presParOf" srcId="{2C81B08F-9E59-4DCF-AF2F-3CFC90AE86D2}" destId="{B9EAC8E0-93B0-470E-AA33-1FFB6B3A5F0A}" srcOrd="0" destOrd="0" presId="urn:microsoft.com/office/officeart/2018/2/layout/IconVerticalSolidList"/>
    <dgm:cxn modelId="{210DB664-B1EF-4BB3-B44E-BC650BAB29EE}" type="presParOf" srcId="{2C81B08F-9E59-4DCF-AF2F-3CFC90AE86D2}" destId="{5C6424B2-12FB-44C5-B829-00D3BB18544A}" srcOrd="1" destOrd="0" presId="urn:microsoft.com/office/officeart/2018/2/layout/IconVerticalSolidList"/>
    <dgm:cxn modelId="{FA91B807-9926-45F3-89D4-EA38149A3DA1}" type="presParOf" srcId="{2C81B08F-9E59-4DCF-AF2F-3CFC90AE86D2}" destId="{9FC34544-0183-4FD1-8CFD-77E81CDB504F}" srcOrd="2" destOrd="0" presId="urn:microsoft.com/office/officeart/2018/2/layout/IconVerticalSolidList"/>
    <dgm:cxn modelId="{CC098693-BB18-4E0E-BFFE-1457F8F80A9E}" type="presParOf" srcId="{2C81B08F-9E59-4DCF-AF2F-3CFC90AE86D2}" destId="{378F9FAD-8FF0-4E07-B6B5-C58924BB74CD}" srcOrd="3" destOrd="0" presId="urn:microsoft.com/office/officeart/2018/2/layout/IconVerticalSolidList"/>
    <dgm:cxn modelId="{F24B590A-3C59-46BC-A710-3D3636A9C4E6}" type="presParOf" srcId="{788140DD-89E1-4343-AEC5-E282F7050037}" destId="{6D77B74F-E4AA-4408-8E94-59438589B4F4}" srcOrd="1" destOrd="0" presId="urn:microsoft.com/office/officeart/2018/2/layout/IconVerticalSolidList"/>
    <dgm:cxn modelId="{CF37875C-8410-4FD5-9B95-9FF29B526658}" type="presParOf" srcId="{788140DD-89E1-4343-AEC5-E282F7050037}" destId="{10309EED-1427-4E70-A6CD-E18883529203}" srcOrd="2" destOrd="0" presId="urn:microsoft.com/office/officeart/2018/2/layout/IconVerticalSolidList"/>
    <dgm:cxn modelId="{9954D437-2484-4B10-B107-9FC20777031A}" type="presParOf" srcId="{10309EED-1427-4E70-A6CD-E18883529203}" destId="{55A568A3-9910-4601-867D-93F3A9801810}" srcOrd="0" destOrd="0" presId="urn:microsoft.com/office/officeart/2018/2/layout/IconVerticalSolidList"/>
    <dgm:cxn modelId="{B04032B9-3D11-429E-BEEA-6F875FF4A74B}" type="presParOf" srcId="{10309EED-1427-4E70-A6CD-E18883529203}" destId="{8EC167F4-C2B7-4CBA-9407-555975297A2A}" srcOrd="1" destOrd="0" presId="urn:microsoft.com/office/officeart/2018/2/layout/IconVerticalSolidList"/>
    <dgm:cxn modelId="{BD475C65-037F-4069-9BAC-4DEA87CD58DF}" type="presParOf" srcId="{10309EED-1427-4E70-A6CD-E18883529203}" destId="{68206A07-FCAE-4BB2-AD13-D43EED71D920}" srcOrd="2" destOrd="0" presId="urn:microsoft.com/office/officeart/2018/2/layout/IconVerticalSolidList"/>
    <dgm:cxn modelId="{39632FD9-F3E4-43A3-86C7-7ADFF639A51C}" type="presParOf" srcId="{10309EED-1427-4E70-A6CD-E18883529203}" destId="{D3FF0C0F-E778-4DBA-9805-86F34F109D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AEDF41-97B2-4710-9648-3672E3C59D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0D88B6-28E5-4555-9391-F1BB8FEE0743}">
      <dgm:prSet/>
      <dgm:spPr/>
      <dgm:t>
        <a:bodyPr/>
        <a:lstStyle/>
        <a:p>
          <a:r>
            <a:rPr lang="fr-FR" dirty="0"/>
            <a:t>Le temps privilégié pour le projet est le lundi</a:t>
          </a:r>
          <a:endParaRPr lang="en-US" dirty="0"/>
        </a:p>
      </dgm:t>
    </dgm:pt>
    <dgm:pt modelId="{C87C4FBB-975D-4821-86AA-0309013239BD}" type="parTrans" cxnId="{8040CA88-1E4B-46A7-86AC-94365EE73DBB}">
      <dgm:prSet/>
      <dgm:spPr/>
      <dgm:t>
        <a:bodyPr/>
        <a:lstStyle/>
        <a:p>
          <a:endParaRPr lang="en-US"/>
        </a:p>
      </dgm:t>
    </dgm:pt>
    <dgm:pt modelId="{061E6DF2-5FD9-4BC6-BC81-FC7FB49A90D7}" type="sibTrans" cxnId="{8040CA88-1E4B-46A7-86AC-94365EE73DBB}">
      <dgm:prSet/>
      <dgm:spPr/>
      <dgm:t>
        <a:bodyPr/>
        <a:lstStyle/>
        <a:p>
          <a:endParaRPr lang="en-US"/>
        </a:p>
      </dgm:t>
    </dgm:pt>
    <dgm:pt modelId="{452AB7CE-BD88-4B6B-9883-B304B1CC7910}">
      <dgm:prSet/>
      <dgm:spPr/>
      <dgm:t>
        <a:bodyPr/>
        <a:lstStyle/>
        <a:p>
          <a:r>
            <a:rPr lang="fr-FR" dirty="0"/>
            <a:t>Certains mardis pourront être utilisés pour le projet selon l’avancée des travaux mais la priorité reste </a:t>
          </a:r>
          <a:r>
            <a:rPr lang="fr-FR" b="1" dirty="0"/>
            <a:t>la préparation de l’écrit</a:t>
          </a:r>
          <a:endParaRPr lang="en-US" b="1" dirty="0"/>
        </a:p>
      </dgm:t>
    </dgm:pt>
    <dgm:pt modelId="{6799337E-741F-4C54-8EF8-72907C312B56}" type="parTrans" cxnId="{7D1EB3AF-59DE-4951-A279-2E0D5178EDB8}">
      <dgm:prSet/>
      <dgm:spPr/>
      <dgm:t>
        <a:bodyPr/>
        <a:lstStyle/>
        <a:p>
          <a:endParaRPr lang="en-US"/>
        </a:p>
      </dgm:t>
    </dgm:pt>
    <dgm:pt modelId="{D0906E61-84EC-4AEB-8CD6-2C2992B36B5F}" type="sibTrans" cxnId="{7D1EB3AF-59DE-4951-A279-2E0D5178EDB8}">
      <dgm:prSet/>
      <dgm:spPr/>
      <dgm:t>
        <a:bodyPr/>
        <a:lstStyle/>
        <a:p>
          <a:endParaRPr lang="en-US"/>
        </a:p>
      </dgm:t>
    </dgm:pt>
    <dgm:pt modelId="{932D8D72-B836-44C7-80D0-47816CCB557F}">
      <dgm:prSet/>
      <dgm:spPr/>
      <dgm:t>
        <a:bodyPr/>
        <a:lstStyle/>
        <a:p>
          <a:r>
            <a:rPr lang="fr-FR"/>
            <a:t>La fiche projet donne des objectifs raisonnables, mais le projet peut évoluer au fil de votre travail, en accord avec les professeurs.</a:t>
          </a:r>
          <a:endParaRPr lang="en-US"/>
        </a:p>
      </dgm:t>
    </dgm:pt>
    <dgm:pt modelId="{1828FDE6-9CEA-4F71-862A-811D57BBCBE1}" type="parTrans" cxnId="{AB74C4C8-8251-49BA-B705-EC1EC0E5086B}">
      <dgm:prSet/>
      <dgm:spPr/>
      <dgm:t>
        <a:bodyPr/>
        <a:lstStyle/>
        <a:p>
          <a:endParaRPr lang="en-US"/>
        </a:p>
      </dgm:t>
    </dgm:pt>
    <dgm:pt modelId="{EF234895-F395-4FEC-99FA-E8D10E793FA7}" type="sibTrans" cxnId="{AB74C4C8-8251-49BA-B705-EC1EC0E5086B}">
      <dgm:prSet/>
      <dgm:spPr/>
      <dgm:t>
        <a:bodyPr/>
        <a:lstStyle/>
        <a:p>
          <a:endParaRPr lang="en-US"/>
        </a:p>
      </dgm:t>
    </dgm:pt>
    <dgm:pt modelId="{7283080F-E2D8-4AE6-8B34-DAA81BA9356E}" type="pres">
      <dgm:prSet presAssocID="{37AEDF41-97B2-4710-9648-3672E3C59D1C}" presName="root" presStyleCnt="0">
        <dgm:presLayoutVars>
          <dgm:dir/>
          <dgm:resizeHandles val="exact"/>
        </dgm:presLayoutVars>
      </dgm:prSet>
      <dgm:spPr/>
    </dgm:pt>
    <dgm:pt modelId="{48AC2D4F-325F-4834-B223-EE6CCDD0FC88}" type="pres">
      <dgm:prSet presAssocID="{710D88B6-28E5-4555-9391-F1BB8FEE0743}" presName="compNode" presStyleCnt="0"/>
      <dgm:spPr/>
    </dgm:pt>
    <dgm:pt modelId="{58229662-FA29-4946-BE7C-B70A057E3C0F}" type="pres">
      <dgm:prSet presAssocID="{710D88B6-28E5-4555-9391-F1BB8FEE0743}" presName="bgRect" presStyleLbl="bgShp" presStyleIdx="0" presStyleCnt="3"/>
      <dgm:spPr/>
    </dgm:pt>
    <dgm:pt modelId="{754F277B-FC7D-4C35-AD0D-0B49D824916D}" type="pres">
      <dgm:prSet presAssocID="{710D88B6-28E5-4555-9391-F1BB8FEE07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avec un remplissage uni"/>
        </a:ext>
      </dgm:extLst>
    </dgm:pt>
    <dgm:pt modelId="{1A15418D-1873-4B33-AEDB-B89117FB68C1}" type="pres">
      <dgm:prSet presAssocID="{710D88B6-28E5-4555-9391-F1BB8FEE0743}" presName="spaceRect" presStyleCnt="0"/>
      <dgm:spPr/>
    </dgm:pt>
    <dgm:pt modelId="{E6228D62-B4C5-48D6-9439-29482C9F8440}" type="pres">
      <dgm:prSet presAssocID="{710D88B6-28E5-4555-9391-F1BB8FEE0743}" presName="parTx" presStyleLbl="revTx" presStyleIdx="0" presStyleCnt="3">
        <dgm:presLayoutVars>
          <dgm:chMax val="0"/>
          <dgm:chPref val="0"/>
        </dgm:presLayoutVars>
      </dgm:prSet>
      <dgm:spPr/>
    </dgm:pt>
    <dgm:pt modelId="{9D42DC40-3FCB-4E2E-B866-BDEB87D5E052}" type="pres">
      <dgm:prSet presAssocID="{061E6DF2-5FD9-4BC6-BC81-FC7FB49A90D7}" presName="sibTrans" presStyleCnt="0"/>
      <dgm:spPr/>
    </dgm:pt>
    <dgm:pt modelId="{5B61CEE4-98CE-4A09-883A-95B43270E3FC}" type="pres">
      <dgm:prSet presAssocID="{452AB7CE-BD88-4B6B-9883-B304B1CC7910}" presName="compNode" presStyleCnt="0"/>
      <dgm:spPr/>
    </dgm:pt>
    <dgm:pt modelId="{26BBB6D5-C9A1-4FE7-BB76-1286BF1CD870}" type="pres">
      <dgm:prSet presAssocID="{452AB7CE-BD88-4B6B-9883-B304B1CC7910}" presName="bgRect" presStyleLbl="bgShp" presStyleIdx="1" presStyleCnt="3"/>
      <dgm:spPr/>
    </dgm:pt>
    <dgm:pt modelId="{7B3B2101-4517-42D7-BC86-176F95FEEC91}" type="pres">
      <dgm:prSet presAssocID="{452AB7CE-BD88-4B6B-9883-B304B1CC79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ogue avec un remplissage uni"/>
        </a:ext>
      </dgm:extLst>
    </dgm:pt>
    <dgm:pt modelId="{E0E6F54B-B9FC-4AB6-9E28-031D567E256B}" type="pres">
      <dgm:prSet presAssocID="{452AB7CE-BD88-4B6B-9883-B304B1CC7910}" presName="spaceRect" presStyleCnt="0"/>
      <dgm:spPr/>
    </dgm:pt>
    <dgm:pt modelId="{59A002B5-D2D4-4EFD-9436-E98317216ACA}" type="pres">
      <dgm:prSet presAssocID="{452AB7CE-BD88-4B6B-9883-B304B1CC7910}" presName="parTx" presStyleLbl="revTx" presStyleIdx="1" presStyleCnt="3">
        <dgm:presLayoutVars>
          <dgm:chMax val="0"/>
          <dgm:chPref val="0"/>
        </dgm:presLayoutVars>
      </dgm:prSet>
      <dgm:spPr/>
    </dgm:pt>
    <dgm:pt modelId="{6259C703-13F4-40CA-A1CA-C001EEB00F3D}" type="pres">
      <dgm:prSet presAssocID="{D0906E61-84EC-4AEB-8CD6-2C2992B36B5F}" presName="sibTrans" presStyleCnt="0"/>
      <dgm:spPr/>
    </dgm:pt>
    <dgm:pt modelId="{83D24600-638A-4A4D-80F8-DD41A1D96DE3}" type="pres">
      <dgm:prSet presAssocID="{932D8D72-B836-44C7-80D0-47816CCB557F}" presName="compNode" presStyleCnt="0"/>
      <dgm:spPr/>
    </dgm:pt>
    <dgm:pt modelId="{E09ED092-915F-45EA-8E7A-E780C7710522}" type="pres">
      <dgm:prSet presAssocID="{932D8D72-B836-44C7-80D0-47816CCB557F}" presName="bgRect" presStyleLbl="bgShp" presStyleIdx="2" presStyleCnt="3"/>
      <dgm:spPr/>
    </dgm:pt>
    <dgm:pt modelId="{1FC226C4-95BC-4968-9F8C-F8CF582D277A}" type="pres">
      <dgm:prSet presAssocID="{932D8D72-B836-44C7-80D0-47816CCB55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lle"/>
        </a:ext>
      </dgm:extLst>
    </dgm:pt>
    <dgm:pt modelId="{EED9AF1D-B2CE-4026-9330-C10B5E154EB7}" type="pres">
      <dgm:prSet presAssocID="{932D8D72-B836-44C7-80D0-47816CCB557F}" presName="spaceRect" presStyleCnt="0"/>
      <dgm:spPr/>
    </dgm:pt>
    <dgm:pt modelId="{7ED32ACD-BB8F-4AAF-BC8E-B87991F7463B}" type="pres">
      <dgm:prSet presAssocID="{932D8D72-B836-44C7-80D0-47816CCB557F}" presName="parTx" presStyleLbl="revTx" presStyleIdx="2" presStyleCnt="3">
        <dgm:presLayoutVars>
          <dgm:chMax val="0"/>
          <dgm:chPref val="0"/>
        </dgm:presLayoutVars>
      </dgm:prSet>
      <dgm:spPr/>
    </dgm:pt>
  </dgm:ptLst>
  <dgm:cxnLst>
    <dgm:cxn modelId="{4F5AA90E-EC4E-47FC-AEA2-28F3AEDE67D1}" type="presOf" srcId="{37AEDF41-97B2-4710-9648-3672E3C59D1C}" destId="{7283080F-E2D8-4AE6-8B34-DAA81BA9356E}" srcOrd="0" destOrd="0" presId="urn:microsoft.com/office/officeart/2018/2/layout/IconVerticalSolidList"/>
    <dgm:cxn modelId="{DDD56C20-2D5A-460F-9BFF-9525934BF98D}" type="presOf" srcId="{452AB7CE-BD88-4B6B-9883-B304B1CC7910}" destId="{59A002B5-D2D4-4EFD-9436-E98317216ACA}" srcOrd="0" destOrd="0" presId="urn:microsoft.com/office/officeart/2018/2/layout/IconVerticalSolidList"/>
    <dgm:cxn modelId="{8040CA88-1E4B-46A7-86AC-94365EE73DBB}" srcId="{37AEDF41-97B2-4710-9648-3672E3C59D1C}" destId="{710D88B6-28E5-4555-9391-F1BB8FEE0743}" srcOrd="0" destOrd="0" parTransId="{C87C4FBB-975D-4821-86AA-0309013239BD}" sibTransId="{061E6DF2-5FD9-4BC6-BC81-FC7FB49A90D7}"/>
    <dgm:cxn modelId="{7D1EB3AF-59DE-4951-A279-2E0D5178EDB8}" srcId="{37AEDF41-97B2-4710-9648-3672E3C59D1C}" destId="{452AB7CE-BD88-4B6B-9883-B304B1CC7910}" srcOrd="1" destOrd="0" parTransId="{6799337E-741F-4C54-8EF8-72907C312B56}" sibTransId="{D0906E61-84EC-4AEB-8CD6-2C2992B36B5F}"/>
    <dgm:cxn modelId="{4BC9FFC6-898D-4B38-A3DA-43E25659B6BF}" type="presOf" srcId="{710D88B6-28E5-4555-9391-F1BB8FEE0743}" destId="{E6228D62-B4C5-48D6-9439-29482C9F8440}" srcOrd="0" destOrd="0" presId="urn:microsoft.com/office/officeart/2018/2/layout/IconVerticalSolidList"/>
    <dgm:cxn modelId="{D7D9D6C7-43EB-47FB-B02D-C900CA3F9193}" type="presOf" srcId="{932D8D72-B836-44C7-80D0-47816CCB557F}" destId="{7ED32ACD-BB8F-4AAF-BC8E-B87991F7463B}" srcOrd="0" destOrd="0" presId="urn:microsoft.com/office/officeart/2018/2/layout/IconVerticalSolidList"/>
    <dgm:cxn modelId="{AB74C4C8-8251-49BA-B705-EC1EC0E5086B}" srcId="{37AEDF41-97B2-4710-9648-3672E3C59D1C}" destId="{932D8D72-B836-44C7-80D0-47816CCB557F}" srcOrd="2" destOrd="0" parTransId="{1828FDE6-9CEA-4F71-862A-811D57BBCBE1}" sibTransId="{EF234895-F395-4FEC-99FA-E8D10E793FA7}"/>
    <dgm:cxn modelId="{FBA79932-D832-4F66-BB61-55AA235D41FD}" type="presParOf" srcId="{7283080F-E2D8-4AE6-8B34-DAA81BA9356E}" destId="{48AC2D4F-325F-4834-B223-EE6CCDD0FC88}" srcOrd="0" destOrd="0" presId="urn:microsoft.com/office/officeart/2018/2/layout/IconVerticalSolidList"/>
    <dgm:cxn modelId="{DD85C544-AC0E-4FF0-94EC-C37643A8F8F1}" type="presParOf" srcId="{48AC2D4F-325F-4834-B223-EE6CCDD0FC88}" destId="{58229662-FA29-4946-BE7C-B70A057E3C0F}" srcOrd="0" destOrd="0" presId="urn:microsoft.com/office/officeart/2018/2/layout/IconVerticalSolidList"/>
    <dgm:cxn modelId="{8595CE9B-9C26-4C7E-983B-1A7B328DF347}" type="presParOf" srcId="{48AC2D4F-325F-4834-B223-EE6CCDD0FC88}" destId="{754F277B-FC7D-4C35-AD0D-0B49D824916D}" srcOrd="1" destOrd="0" presId="urn:microsoft.com/office/officeart/2018/2/layout/IconVerticalSolidList"/>
    <dgm:cxn modelId="{A90F334B-F811-4840-A711-219EBF205CD5}" type="presParOf" srcId="{48AC2D4F-325F-4834-B223-EE6CCDD0FC88}" destId="{1A15418D-1873-4B33-AEDB-B89117FB68C1}" srcOrd="2" destOrd="0" presId="urn:microsoft.com/office/officeart/2018/2/layout/IconVerticalSolidList"/>
    <dgm:cxn modelId="{6B1000C2-6248-4B42-82EA-34E528A1695A}" type="presParOf" srcId="{48AC2D4F-325F-4834-B223-EE6CCDD0FC88}" destId="{E6228D62-B4C5-48D6-9439-29482C9F8440}" srcOrd="3" destOrd="0" presId="urn:microsoft.com/office/officeart/2018/2/layout/IconVerticalSolidList"/>
    <dgm:cxn modelId="{8479B66D-ADF2-4B28-9F77-27EE7A1B5D60}" type="presParOf" srcId="{7283080F-E2D8-4AE6-8B34-DAA81BA9356E}" destId="{9D42DC40-3FCB-4E2E-B866-BDEB87D5E052}" srcOrd="1" destOrd="0" presId="urn:microsoft.com/office/officeart/2018/2/layout/IconVerticalSolidList"/>
    <dgm:cxn modelId="{B68EB8C9-4870-46CF-B379-1F18181B6AD6}" type="presParOf" srcId="{7283080F-E2D8-4AE6-8B34-DAA81BA9356E}" destId="{5B61CEE4-98CE-4A09-883A-95B43270E3FC}" srcOrd="2" destOrd="0" presId="urn:microsoft.com/office/officeart/2018/2/layout/IconVerticalSolidList"/>
    <dgm:cxn modelId="{E2B4CA24-8731-49D3-A3CB-FED3A5B1B31E}" type="presParOf" srcId="{5B61CEE4-98CE-4A09-883A-95B43270E3FC}" destId="{26BBB6D5-C9A1-4FE7-BB76-1286BF1CD870}" srcOrd="0" destOrd="0" presId="urn:microsoft.com/office/officeart/2018/2/layout/IconVerticalSolidList"/>
    <dgm:cxn modelId="{485D5ABE-E4A8-410D-9C56-4A45CB140342}" type="presParOf" srcId="{5B61CEE4-98CE-4A09-883A-95B43270E3FC}" destId="{7B3B2101-4517-42D7-BC86-176F95FEEC91}" srcOrd="1" destOrd="0" presId="urn:microsoft.com/office/officeart/2018/2/layout/IconVerticalSolidList"/>
    <dgm:cxn modelId="{69AB8AC4-C04F-430B-8A0F-C46C96AE8386}" type="presParOf" srcId="{5B61CEE4-98CE-4A09-883A-95B43270E3FC}" destId="{E0E6F54B-B9FC-4AB6-9E28-031D567E256B}" srcOrd="2" destOrd="0" presId="urn:microsoft.com/office/officeart/2018/2/layout/IconVerticalSolidList"/>
    <dgm:cxn modelId="{867BD2C5-B94E-4E5C-86D8-00699D3694B9}" type="presParOf" srcId="{5B61CEE4-98CE-4A09-883A-95B43270E3FC}" destId="{59A002B5-D2D4-4EFD-9436-E98317216ACA}" srcOrd="3" destOrd="0" presId="urn:microsoft.com/office/officeart/2018/2/layout/IconVerticalSolidList"/>
    <dgm:cxn modelId="{FD76284F-C0BD-489E-B0F5-E2E7DEB3FB78}" type="presParOf" srcId="{7283080F-E2D8-4AE6-8B34-DAA81BA9356E}" destId="{6259C703-13F4-40CA-A1CA-C001EEB00F3D}" srcOrd="3" destOrd="0" presId="urn:microsoft.com/office/officeart/2018/2/layout/IconVerticalSolidList"/>
    <dgm:cxn modelId="{C579BAA4-5EAF-4DB5-8E67-C2CB6CFDE229}" type="presParOf" srcId="{7283080F-E2D8-4AE6-8B34-DAA81BA9356E}" destId="{83D24600-638A-4A4D-80F8-DD41A1D96DE3}" srcOrd="4" destOrd="0" presId="urn:microsoft.com/office/officeart/2018/2/layout/IconVerticalSolidList"/>
    <dgm:cxn modelId="{80B48F4D-9CDE-4199-B1AB-1646B9F462D0}" type="presParOf" srcId="{83D24600-638A-4A4D-80F8-DD41A1D96DE3}" destId="{E09ED092-915F-45EA-8E7A-E780C7710522}" srcOrd="0" destOrd="0" presId="urn:microsoft.com/office/officeart/2018/2/layout/IconVerticalSolidList"/>
    <dgm:cxn modelId="{C66D053F-5907-45F1-96A3-845BB3665C92}" type="presParOf" srcId="{83D24600-638A-4A4D-80F8-DD41A1D96DE3}" destId="{1FC226C4-95BC-4968-9F8C-F8CF582D277A}" srcOrd="1" destOrd="0" presId="urn:microsoft.com/office/officeart/2018/2/layout/IconVerticalSolidList"/>
    <dgm:cxn modelId="{D3048EB9-A31A-4A78-8858-757D947C9CB1}" type="presParOf" srcId="{83D24600-638A-4A4D-80F8-DD41A1D96DE3}" destId="{EED9AF1D-B2CE-4026-9330-C10B5E154EB7}" srcOrd="2" destOrd="0" presId="urn:microsoft.com/office/officeart/2018/2/layout/IconVerticalSolidList"/>
    <dgm:cxn modelId="{56EB6800-322D-4B30-B4ED-6B15B9C7E10D}" type="presParOf" srcId="{83D24600-638A-4A4D-80F8-DD41A1D96DE3}" destId="{7ED32ACD-BB8F-4AAF-BC8E-B87991F746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AC8E0-93B0-470E-AA33-1FFB6B3A5F0A}">
      <dsp:nvSpPr>
        <dsp:cNvPr id="0" name=""/>
        <dsp:cNvSpPr/>
      </dsp:nvSpPr>
      <dsp:spPr>
        <a:xfrm>
          <a:off x="0" y="505138"/>
          <a:ext cx="10619341" cy="932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424B2-12FB-44C5-B829-00D3BB18544A}">
      <dsp:nvSpPr>
        <dsp:cNvPr id="0" name=""/>
        <dsp:cNvSpPr/>
      </dsp:nvSpPr>
      <dsp:spPr>
        <a:xfrm>
          <a:off x="282100" y="714964"/>
          <a:ext cx="512909" cy="512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F9FAD-8FF0-4E07-B6B5-C58924BB74CD}">
      <dsp:nvSpPr>
        <dsp:cNvPr id="0" name=""/>
        <dsp:cNvSpPr/>
      </dsp:nvSpPr>
      <dsp:spPr>
        <a:xfrm>
          <a:off x="1077110" y="505138"/>
          <a:ext cx="9542230" cy="93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6" tIns="98696" rIns="98696" bIns="98696" numCol="1" spcCol="1270" anchor="ctr" anchorCtr="0">
          <a:noAutofit/>
        </a:bodyPr>
        <a:lstStyle/>
        <a:p>
          <a:pPr marL="0" lvl="0" indent="0" algn="l" defTabSz="800100">
            <a:lnSpc>
              <a:spcPct val="100000"/>
            </a:lnSpc>
            <a:spcBef>
              <a:spcPct val="0"/>
            </a:spcBef>
            <a:spcAft>
              <a:spcPct val="35000"/>
            </a:spcAft>
            <a:buNone/>
          </a:pPr>
          <a:r>
            <a:rPr lang="fr-FR" sz="1800" b="1" kern="1200"/>
            <a:t>La fiche projet académique contient le détail des tâches et les attendus propres à chaque partie.</a:t>
          </a:r>
          <a:endParaRPr lang="en-US" sz="1800" kern="1200"/>
        </a:p>
      </dsp:txBody>
      <dsp:txXfrm>
        <a:off x="1077110" y="505138"/>
        <a:ext cx="9542230" cy="932562"/>
      </dsp:txXfrm>
    </dsp:sp>
    <dsp:sp modelId="{55A568A3-9910-4601-867D-93F3A9801810}">
      <dsp:nvSpPr>
        <dsp:cNvPr id="0" name=""/>
        <dsp:cNvSpPr/>
      </dsp:nvSpPr>
      <dsp:spPr>
        <a:xfrm>
          <a:off x="0" y="1670841"/>
          <a:ext cx="10619341" cy="932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167F4-C2B7-4CBA-9407-555975297A2A}">
      <dsp:nvSpPr>
        <dsp:cNvPr id="0" name=""/>
        <dsp:cNvSpPr/>
      </dsp:nvSpPr>
      <dsp:spPr>
        <a:xfrm>
          <a:off x="282100" y="1880668"/>
          <a:ext cx="512909" cy="512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F0C0F-E778-4DBA-9805-86F34F109D4D}">
      <dsp:nvSpPr>
        <dsp:cNvPr id="0" name=""/>
        <dsp:cNvSpPr/>
      </dsp:nvSpPr>
      <dsp:spPr>
        <a:xfrm>
          <a:off x="1077110" y="1670841"/>
          <a:ext cx="9542230" cy="93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6" tIns="98696" rIns="98696" bIns="98696" numCol="1" spcCol="1270" anchor="ctr" anchorCtr="0">
          <a:noAutofit/>
        </a:bodyPr>
        <a:lstStyle/>
        <a:p>
          <a:pPr marL="0" lvl="0" indent="0" algn="l" defTabSz="800100">
            <a:lnSpc>
              <a:spcPct val="100000"/>
            </a:lnSpc>
            <a:spcBef>
              <a:spcPct val="0"/>
            </a:spcBef>
            <a:spcAft>
              <a:spcPct val="35000"/>
            </a:spcAft>
            <a:buNone/>
          </a:pPr>
          <a:r>
            <a:rPr lang="fr-FR" sz="1800" b="1" kern="1200"/>
            <a:t>Le découpage proposé vise à s’adapter aux exigences académiques, pas à la réalité du projet : la production attendue doit se faire en lien avec les autres élèves travaillant sur le même projet</a:t>
          </a:r>
          <a:endParaRPr lang="en-US" sz="1800" kern="1200"/>
        </a:p>
      </dsp:txBody>
      <dsp:txXfrm>
        <a:off x="1077110" y="1670841"/>
        <a:ext cx="9542230" cy="932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29662-FA29-4946-BE7C-B70A057E3C0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F277B-FC7D-4C35-AD0D-0B49D824916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228D62-B4C5-48D6-9439-29482C9F844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fr-FR" sz="2400" kern="1200" dirty="0"/>
            <a:t>Le temps privilégié pour le projet est le lundi</a:t>
          </a:r>
          <a:endParaRPr lang="en-US" sz="2400" kern="1200" dirty="0"/>
        </a:p>
      </dsp:txBody>
      <dsp:txXfrm>
        <a:off x="1437631" y="531"/>
        <a:ext cx="9077968" cy="1244702"/>
      </dsp:txXfrm>
    </dsp:sp>
    <dsp:sp modelId="{26BBB6D5-C9A1-4FE7-BB76-1286BF1CD87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B2101-4517-42D7-BC86-176F95FEEC9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002B5-D2D4-4EFD-9436-E98317216AC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fr-FR" sz="2400" kern="1200" dirty="0"/>
            <a:t>Certains mardis pourront être utilisés pour le projet selon l’avancée des travaux mais la priorité reste </a:t>
          </a:r>
          <a:r>
            <a:rPr lang="fr-FR" sz="2400" b="1" kern="1200" dirty="0"/>
            <a:t>la préparation de l’écrit</a:t>
          </a:r>
          <a:endParaRPr lang="en-US" sz="2400" b="1" kern="1200" dirty="0"/>
        </a:p>
      </dsp:txBody>
      <dsp:txXfrm>
        <a:off x="1437631" y="1556410"/>
        <a:ext cx="9077968" cy="1244702"/>
      </dsp:txXfrm>
    </dsp:sp>
    <dsp:sp modelId="{E09ED092-915F-45EA-8E7A-E780C771052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26C4-95BC-4968-9F8C-F8CF582D277A}">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32ACD-BB8F-4AAF-BC8E-B87991F7463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fr-FR" sz="2400" kern="1200"/>
            <a:t>La fiche projet donne des objectifs raisonnables, mais le projet peut évoluer au fil de votre travail, en accord avec les professeurs.</a:t>
          </a:r>
          <a:endParaRPr lang="en-US" sz="24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4CEDC-E547-1677-8DF6-AE02E6A47D6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1C3E9FA-2112-EED8-7D1E-8E0585486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291ECCF-8C92-67B5-7D07-72052E9F9F0B}"/>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53561E98-0F1B-4507-3641-41214A518C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1B46E3-A5E3-715B-94F3-B3370C860A88}"/>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74200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6D0E7-2B39-9E6E-710F-BF8991B2CB2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8BB704C-0056-96B7-B10F-4C2318040AB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B7CAA8-C639-58F6-371C-4EFC234990BB}"/>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5AB36068-50A2-223F-F024-3B6F11A02F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27A297-05F3-52E4-3F87-95547FE565BF}"/>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296084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248BAB8-DA61-374B-FB71-C5909ECC7A0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84905A2-9EDB-EE47-3000-54BC9E7B792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0BB03F-5ABB-65C7-375A-B984B7ACD8F0}"/>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CAF9FD57-9E66-6F10-2B64-7FB4A13CD6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47C65F-B42F-E569-13E5-609777D6DC12}"/>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24912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BD758-0F84-8EC1-E56E-A1EA0F7B1C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9AFBF5-50C4-EC9A-66B5-0D9FA9B7755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A8BD5C-A8A0-7320-7AF2-3EB853EC015C}"/>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946EC209-3BD8-BD2A-DDD5-8352163D02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924466-564F-DE00-E41D-05EADBBAEC14}"/>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92747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BE151-8016-4013-053F-E6DF72B179C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1F3DAD3-0ECC-561C-DDD7-9C6D32D0E0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9182883-4B1A-7C74-807E-3FD0CF237BDE}"/>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06D3D299-1BCF-329A-081E-7029A5C655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3369A4-78B5-1DC9-9FA5-973301A254F8}"/>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21900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911D0E-EF46-8571-3D14-E4AC8F234F3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93625B-D61A-7CF7-349F-103BC933CE4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D11F7FF-1BAA-F6DC-9B44-F47DE7C20A8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528955-F6BE-3A53-0D23-2683AFB71EBA}"/>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6" name="Espace réservé du pied de page 5">
            <a:extLst>
              <a:ext uri="{FF2B5EF4-FFF2-40B4-BE49-F238E27FC236}">
                <a16:creationId xmlns:a16="http://schemas.microsoft.com/office/drawing/2014/main" id="{C5D6ABCB-5070-EA15-AF02-52015904B9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6EB722-3F77-F299-5AF0-EF96C4ED6D12}"/>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249611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D148D-06D3-6043-6434-315D6650BCC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9CB15B-5913-F382-3B23-339377668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071F985-5ABB-C2C2-D6A7-B87ED600AED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06EAF6C-C217-DA3C-7A2A-23DE0F952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D23FFD0-0C25-4FCE-F62D-CAB316BD15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6FE44FF-EA57-8552-2E8E-26A35ABB8438}"/>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8" name="Espace réservé du pied de page 7">
            <a:extLst>
              <a:ext uri="{FF2B5EF4-FFF2-40B4-BE49-F238E27FC236}">
                <a16:creationId xmlns:a16="http://schemas.microsoft.com/office/drawing/2014/main" id="{256F1A3F-32F9-E317-8134-CEC7BEF7948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ACF60E6-0A15-BFCE-27CE-A55666E31590}"/>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2178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3D0A6-3F36-ED11-14E3-9F3A537F39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F9AB23A-8672-3482-FADF-B9ADFF613BE4}"/>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4" name="Espace réservé du pied de page 3">
            <a:extLst>
              <a:ext uri="{FF2B5EF4-FFF2-40B4-BE49-F238E27FC236}">
                <a16:creationId xmlns:a16="http://schemas.microsoft.com/office/drawing/2014/main" id="{2FAA8ACA-2BEC-9D11-77A9-26D64231A1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59226D3-5496-5AF6-E153-5B4F803D84F1}"/>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90579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FE575D-2B18-7F10-7974-F7AD55E95F35}"/>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3" name="Espace réservé du pied de page 2">
            <a:extLst>
              <a:ext uri="{FF2B5EF4-FFF2-40B4-BE49-F238E27FC236}">
                <a16:creationId xmlns:a16="http://schemas.microsoft.com/office/drawing/2014/main" id="{47971755-28A8-4008-9996-7CA9F669D42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53F8436-FF14-4684-0BB6-CBBB661BEEA7}"/>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363655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4D10F-D4E5-ED7C-262A-CFB53CA004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D0FF211-3055-6700-52B7-A4F93F70F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06FB116-00D3-C50F-2FF6-B4D2832E1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812735-105D-F673-6E6E-0DB681E7ACFB}"/>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6" name="Espace réservé du pied de page 5">
            <a:extLst>
              <a:ext uri="{FF2B5EF4-FFF2-40B4-BE49-F238E27FC236}">
                <a16:creationId xmlns:a16="http://schemas.microsoft.com/office/drawing/2014/main" id="{351477E7-D97D-B58D-C97C-62EFC9079F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1C6002-C2B5-6CD7-7143-242CD1E66C78}"/>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406041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E94DEC-9298-9DE5-4884-6A7CF1CD9A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A141DA-0439-8D5F-825A-94C30045F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100BDD-0788-73A9-4C51-62447BDE4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A87738-A04C-AB8A-846D-B45C7F3BDAB1}"/>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6" name="Espace réservé du pied de page 5">
            <a:extLst>
              <a:ext uri="{FF2B5EF4-FFF2-40B4-BE49-F238E27FC236}">
                <a16:creationId xmlns:a16="http://schemas.microsoft.com/office/drawing/2014/main" id="{57E19756-D4D4-AAE2-9A69-7B398F5509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F4D4A9-05F8-1E39-1CEC-E20F0183BD47}"/>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74635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5DF935-2CA9-E67A-1624-7892AED8E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E749410-43FC-DED3-444C-10D88BE6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D3DBF4-15E2-ABA3-E810-9BE372C81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C9C32276-DE3E-7ABB-55BD-E8FBC59B6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8BBC40-2742-EFC4-A58D-7FD49BC1F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393CAA-0D28-4D7B-8792-29C2EB51DA19}" type="slidenum">
              <a:rPr lang="fr-FR" smtClean="0"/>
              <a:t>‹N°›</a:t>
            </a:fld>
            <a:endParaRPr lang="fr-FR"/>
          </a:p>
        </p:txBody>
      </p:sp>
    </p:spTree>
    <p:extLst>
      <p:ext uri="{BB962C8B-B14F-4D97-AF65-F5344CB8AC3E}">
        <p14:creationId xmlns:p14="http://schemas.microsoft.com/office/powerpoint/2010/main" val="858037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259C43-60D2-3F6A-E020-ACF0BD79CB2F}"/>
              </a:ext>
            </a:extLst>
          </p:cNvPr>
          <p:cNvSpPr>
            <a:spLocks noGrp="1"/>
          </p:cNvSpPr>
          <p:nvPr>
            <p:ph type="ctrTitle"/>
          </p:nvPr>
        </p:nvSpPr>
        <p:spPr>
          <a:xfrm>
            <a:off x="638881" y="4501453"/>
            <a:ext cx="10909640" cy="1065836"/>
          </a:xfrm>
        </p:spPr>
        <p:txBody>
          <a:bodyPr anchor="ctr">
            <a:normAutofit/>
          </a:bodyPr>
          <a:lstStyle/>
          <a:p>
            <a:r>
              <a:rPr lang="fr-FR" sz="6600" dirty="0"/>
              <a:t>KIT LUMINEUX INTERACTIF</a:t>
            </a:r>
          </a:p>
        </p:txBody>
      </p:sp>
      <p:sp>
        <p:nvSpPr>
          <p:cNvPr id="3" name="Sous-titre 2">
            <a:extLst>
              <a:ext uri="{FF2B5EF4-FFF2-40B4-BE49-F238E27FC236}">
                <a16:creationId xmlns:a16="http://schemas.microsoft.com/office/drawing/2014/main" id="{6AA00C18-1DF5-DB58-03CD-DD337A6E768F}"/>
              </a:ext>
            </a:extLst>
          </p:cNvPr>
          <p:cNvSpPr>
            <a:spLocks noGrp="1"/>
          </p:cNvSpPr>
          <p:nvPr>
            <p:ph type="subTitle" idx="1"/>
          </p:nvPr>
        </p:nvSpPr>
        <p:spPr>
          <a:xfrm>
            <a:off x="638881" y="5647503"/>
            <a:ext cx="10909643" cy="552659"/>
          </a:xfrm>
        </p:spPr>
        <p:txBody>
          <a:bodyPr anchor="ctr">
            <a:normAutofit/>
          </a:bodyPr>
          <a:lstStyle/>
          <a:p>
            <a:r>
              <a:rPr lang="fr-FR" dirty="0"/>
              <a:t>3 ITEC – 2 SIN</a:t>
            </a:r>
          </a:p>
        </p:txBody>
      </p:sp>
      <p:pic>
        <p:nvPicPr>
          <p:cNvPr id="5" name="Image 4" descr="Une image contenant Graphique, Police, graphisme, logo&#10;&#10;Description générée automatiquement">
            <a:extLst>
              <a:ext uri="{FF2B5EF4-FFF2-40B4-BE49-F238E27FC236}">
                <a16:creationId xmlns:a16="http://schemas.microsoft.com/office/drawing/2014/main" id="{EF5E4A31-06E9-41AD-1BE3-B2C515047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0" y="320040"/>
            <a:ext cx="4831096" cy="3895344"/>
          </a:xfrm>
          <a:prstGeom prst="rect">
            <a:avLst/>
          </a:prstGeom>
        </p:spPr>
      </p:pic>
      <p:pic>
        <p:nvPicPr>
          <p:cNvPr id="7" name="Image 6" descr="Une image contenant texte, Graphique, graphisme, Police&#10;&#10;Description générée automatiquement">
            <a:extLst>
              <a:ext uri="{FF2B5EF4-FFF2-40B4-BE49-F238E27FC236}">
                <a16:creationId xmlns:a16="http://schemas.microsoft.com/office/drawing/2014/main" id="{5A0DC5AA-DF31-6CDA-C617-E7997F68E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805481"/>
            <a:ext cx="5614416" cy="2924462"/>
          </a:xfrm>
          <a:prstGeom prst="rect">
            <a:avLst/>
          </a:prstGeom>
        </p:spPr>
      </p:pic>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1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4D9245-E198-BF4D-9871-58F1BC17641F}"/>
              </a:ext>
            </a:extLst>
          </p:cNvPr>
          <p:cNvSpPr>
            <a:spLocks noGrp="1"/>
          </p:cNvSpPr>
          <p:nvPr>
            <p:ph type="title"/>
          </p:nvPr>
        </p:nvSpPr>
        <p:spPr>
          <a:xfrm>
            <a:off x="640080" y="325369"/>
            <a:ext cx="4368602" cy="1956841"/>
          </a:xfrm>
        </p:spPr>
        <p:txBody>
          <a:bodyPr anchor="b">
            <a:normAutofit/>
          </a:bodyPr>
          <a:lstStyle/>
          <a:p>
            <a:r>
              <a:rPr lang="fr-FR" sz="5400" dirty="0"/>
              <a:t>Présentation générale</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mur, personne, Danse, Condition physique&#10;&#10;Description générée automatiquement">
            <a:extLst>
              <a:ext uri="{FF2B5EF4-FFF2-40B4-BE49-F238E27FC236}">
                <a16:creationId xmlns:a16="http://schemas.microsoft.com/office/drawing/2014/main" id="{D734B348-440C-457F-4915-53D269CD7317}"/>
              </a:ext>
            </a:extLst>
          </p:cNvPr>
          <p:cNvPicPr>
            <a:picLocks noChangeAspect="1"/>
          </p:cNvPicPr>
          <p:nvPr/>
        </p:nvPicPr>
        <p:blipFill rotWithShape="1">
          <a:blip r:embed="rId2">
            <a:extLst>
              <a:ext uri="{28A0092B-C50C-407E-A947-70E740481C1C}">
                <a14:useLocalDpi xmlns:a14="http://schemas.microsoft.com/office/drawing/2010/main" val="0"/>
              </a:ext>
            </a:extLst>
          </a:blip>
          <a:srcRect r="1273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Espace réservé du contenu 2">
            <a:extLst>
              <a:ext uri="{FF2B5EF4-FFF2-40B4-BE49-F238E27FC236}">
                <a16:creationId xmlns:a16="http://schemas.microsoft.com/office/drawing/2014/main" id="{426F49B3-476E-A472-61EA-D0B377BC1218}"/>
              </a:ext>
            </a:extLst>
          </p:cNvPr>
          <p:cNvSpPr>
            <a:spLocks noGrp="1"/>
          </p:cNvSpPr>
          <p:nvPr>
            <p:ph idx="1"/>
          </p:nvPr>
        </p:nvSpPr>
        <p:spPr>
          <a:xfrm>
            <a:off x="133304" y="2756024"/>
            <a:ext cx="6080209" cy="3659732"/>
          </a:xfrm>
        </p:spPr>
        <p:txBody>
          <a:bodyPr>
            <a:normAutofit fontScale="70000" lnSpcReduction="20000"/>
          </a:bodyPr>
          <a:lstStyle/>
          <a:p>
            <a:pPr marL="0" indent="0" algn="just">
              <a:buNone/>
            </a:pPr>
            <a:r>
              <a:rPr lang="fr-FR" sz="2000" dirty="0"/>
              <a:t>Permettre à tous de vivre en bonne santé et promouvoir le bien-être de tous à tout âge est l'un des grands principes du développement durable. Les différents types de rééducation aujourd'hui nécessitent souvent des outils différents, complexes et coûteux pour un thérapeute qui souhaite proposer un large panel de possibilités de rééducation couvrant :</a:t>
            </a:r>
          </a:p>
          <a:p>
            <a:pPr marL="0" indent="0" algn="just">
              <a:buNone/>
            </a:pPr>
            <a:r>
              <a:rPr lang="fr-FR" sz="2000" dirty="0"/>
              <a:t>	- la rééducation fonctionnelle : travail de la coordination, la 	mobilité et la fonctionnalité des patients pour améliorer ou 	retrouver des capacités motrices.</a:t>
            </a:r>
          </a:p>
          <a:p>
            <a:pPr marL="0" indent="0" algn="just">
              <a:buNone/>
            </a:pPr>
            <a:r>
              <a:rPr lang="fr-FR" sz="2000" dirty="0"/>
              <a:t>	- la rééducation vestibulaire : renfort des muscles impliqués 	dans l'équilibre et travail de la </a:t>
            </a:r>
            <a:r>
              <a:rPr lang="fr-FR" sz="2000" dirty="0" err="1"/>
              <a:t>proprioconception</a:t>
            </a:r>
            <a:r>
              <a:rPr lang="fr-FR" sz="2000" dirty="0"/>
              <a:t> (perception 	conscient et inconsciente de notre propre corps)</a:t>
            </a:r>
          </a:p>
          <a:p>
            <a:pPr marL="0" indent="0" algn="just">
              <a:buNone/>
            </a:pPr>
            <a:r>
              <a:rPr lang="fr-FR" sz="2000" dirty="0"/>
              <a:t>	- la rééducation cognitive : stimulation des fonctions cognitives 	telles que la mémoire, l'attention et la prise de décision.</a:t>
            </a:r>
          </a:p>
          <a:p>
            <a:pPr marL="0" indent="0" algn="just">
              <a:buNone/>
            </a:pPr>
            <a:r>
              <a:rPr lang="fr-FR" sz="2000" dirty="0"/>
              <a:t>	- la rééducation neuromusculaire : travail et renfort de la 	coordination, de la force et de la réactivité des muscles du tronc 	et des membres inférieurs et supérieurs.</a:t>
            </a:r>
          </a:p>
          <a:p>
            <a:pPr marL="0" indent="0" algn="just">
              <a:buNone/>
            </a:pPr>
            <a:r>
              <a:rPr lang="fr-FR" sz="2000" dirty="0"/>
              <a:t>Autant que possible, le système réalisé doit être ludique et stimulant pour rendre dynamique les séances et susciter l'adhésion du patient.</a:t>
            </a:r>
          </a:p>
          <a:p>
            <a:endParaRPr lang="fr-FR" sz="2000" dirty="0"/>
          </a:p>
        </p:txBody>
      </p:sp>
    </p:spTree>
    <p:extLst>
      <p:ext uri="{BB962C8B-B14F-4D97-AF65-F5344CB8AC3E}">
        <p14:creationId xmlns:p14="http://schemas.microsoft.com/office/powerpoint/2010/main" val="107371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C0279A-3E46-5A0C-05DD-19832231717C}"/>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0E27DA3-DDB1-7FA8-348D-E297680F1ECE}"/>
              </a:ext>
            </a:extLst>
          </p:cNvPr>
          <p:cNvSpPr>
            <a:spLocks noGrp="1"/>
          </p:cNvSpPr>
          <p:nvPr>
            <p:ph type="title"/>
          </p:nvPr>
        </p:nvSpPr>
        <p:spPr>
          <a:xfrm>
            <a:off x="572493" y="238539"/>
            <a:ext cx="11018520" cy="1434415"/>
          </a:xfrm>
        </p:spPr>
        <p:txBody>
          <a:bodyPr anchor="b">
            <a:normAutofit/>
          </a:bodyPr>
          <a:lstStyle/>
          <a:p>
            <a:r>
              <a:rPr lang="fr-FR" sz="5400"/>
              <a:t>OBJECTIFS</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B85C3B8-0F29-BF89-A51A-71949D9925E3}"/>
              </a:ext>
            </a:extLst>
          </p:cNvPr>
          <p:cNvSpPr>
            <a:spLocks noGrp="1"/>
          </p:cNvSpPr>
          <p:nvPr>
            <p:ph idx="1"/>
          </p:nvPr>
        </p:nvSpPr>
        <p:spPr>
          <a:xfrm>
            <a:off x="572493" y="2071316"/>
            <a:ext cx="6713552" cy="4119172"/>
          </a:xfrm>
        </p:spPr>
        <p:txBody>
          <a:bodyPr anchor="t">
            <a:normAutofit/>
          </a:bodyPr>
          <a:lstStyle/>
          <a:p>
            <a:pPr marL="0" indent="0">
              <a:buNone/>
            </a:pPr>
            <a:r>
              <a:rPr lang="fr-FR" sz="2200"/>
              <a:t>Réaliser un prototype de kit de rééducation musculaire et cognitive comprenant :</a:t>
            </a:r>
          </a:p>
          <a:p>
            <a:r>
              <a:rPr lang="fr-FR" sz="2200"/>
              <a:t>le boîtier de configuration du système et la page web associée permettant de choisir la séquence de rééducation (plusieurs modes) et d'afficher les résultats obtenus sur une séquence.</a:t>
            </a:r>
          </a:p>
          <a:p>
            <a:r>
              <a:rPr lang="fr-FR" sz="2200"/>
              <a:t>4 buzzers lumineux (couleurs réglables) autonomes et communicants.</a:t>
            </a:r>
          </a:p>
          <a:p>
            <a:r>
              <a:rPr lang="fr-FR" sz="2200"/>
              <a:t>un « cadre » permettant d'être utilisé comme système d'accrochage et de transport de l'ensemble.</a:t>
            </a:r>
          </a:p>
        </p:txBody>
      </p:sp>
      <p:pic>
        <p:nvPicPr>
          <p:cNvPr id="5" name="Image 4">
            <a:extLst>
              <a:ext uri="{FF2B5EF4-FFF2-40B4-BE49-F238E27FC236}">
                <a16:creationId xmlns:a16="http://schemas.microsoft.com/office/drawing/2014/main" id="{523A3B62-CCAD-F8C6-0687-B78EBDA61CD7}"/>
              </a:ext>
            </a:extLst>
          </p:cNvPr>
          <p:cNvPicPr>
            <a:picLocks noChangeAspect="1"/>
          </p:cNvPicPr>
          <p:nvPr/>
        </p:nvPicPr>
        <p:blipFill rotWithShape="1">
          <a:blip r:embed="rId2">
            <a:extLst>
              <a:ext uri="{28A0092B-C50C-407E-A947-70E740481C1C}">
                <a14:useLocalDpi xmlns:a14="http://schemas.microsoft.com/office/drawing/2010/main" val="0"/>
              </a:ext>
            </a:extLst>
          </a:blip>
          <a:srcRect l="6233" r="10312" b="4"/>
          <a:stretch/>
        </p:blipFill>
        <p:spPr>
          <a:xfrm>
            <a:off x="7675658" y="2093976"/>
            <a:ext cx="3941064" cy="4096512"/>
          </a:xfrm>
          <a:prstGeom prst="rect">
            <a:avLst/>
          </a:prstGeom>
        </p:spPr>
      </p:pic>
    </p:spTree>
    <p:extLst>
      <p:ext uri="{BB962C8B-B14F-4D97-AF65-F5344CB8AC3E}">
        <p14:creationId xmlns:p14="http://schemas.microsoft.com/office/powerpoint/2010/main" val="428916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82D545-8EF0-B2C0-4DAE-7897C66A16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Diagramme de contexte</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capture d’écran, diagramme, Police&#10;&#10;Description générée automatiquement">
            <a:extLst>
              <a:ext uri="{FF2B5EF4-FFF2-40B4-BE49-F238E27FC236}">
                <a16:creationId xmlns:a16="http://schemas.microsoft.com/office/drawing/2014/main" id="{3B44BB23-B48B-1A40-852B-E8D28BEA4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168" y="902057"/>
            <a:ext cx="8074357" cy="5316750"/>
          </a:xfrm>
          <a:prstGeom prst="rect">
            <a:avLst/>
          </a:prstGeom>
        </p:spPr>
      </p:pic>
    </p:spTree>
    <p:extLst>
      <p:ext uri="{BB962C8B-B14F-4D97-AF65-F5344CB8AC3E}">
        <p14:creationId xmlns:p14="http://schemas.microsoft.com/office/powerpoint/2010/main" val="69457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B4FC4F-A2E4-FE68-73A4-54DFB370C84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7229D19-71C1-EA75-4303-6875927A884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Diagramme des cas d’utilisation</a:t>
            </a: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apture d’écran, diagramme, Police&#10;&#10;Description générée automatiquement">
            <a:extLst>
              <a:ext uri="{FF2B5EF4-FFF2-40B4-BE49-F238E27FC236}">
                <a16:creationId xmlns:a16="http://schemas.microsoft.com/office/drawing/2014/main" id="{E3C3AB0B-A7E2-1070-4B2F-F71792F98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341" y="2084546"/>
            <a:ext cx="7367274" cy="4495575"/>
          </a:xfrm>
          <a:prstGeom prst="rect">
            <a:avLst/>
          </a:prstGeom>
        </p:spPr>
      </p:pic>
    </p:spTree>
    <p:extLst>
      <p:ext uri="{BB962C8B-B14F-4D97-AF65-F5344CB8AC3E}">
        <p14:creationId xmlns:p14="http://schemas.microsoft.com/office/powerpoint/2010/main" val="8168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206793-2A74-17EB-0B26-241E5C1594C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75971F-7ACF-77A8-6536-EA11CF86A8D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Diagramme des exigences</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1C49B8BF-5FC7-4ED0-B867-E16B108D6473}"/>
              </a:ext>
            </a:extLst>
          </p:cNvPr>
          <p:cNvSpPr txBox="1"/>
          <p:nvPr/>
        </p:nvSpPr>
        <p:spPr>
          <a:xfrm>
            <a:off x="229049" y="6202344"/>
            <a:ext cx="3669324" cy="369332"/>
          </a:xfrm>
          <a:prstGeom prst="rect">
            <a:avLst/>
          </a:prstGeom>
          <a:noFill/>
        </p:spPr>
        <p:txBody>
          <a:bodyPr wrap="square" rtlCol="0">
            <a:spAutoFit/>
          </a:bodyPr>
          <a:lstStyle/>
          <a:p>
            <a:r>
              <a:rPr lang="fr-FR" dirty="0"/>
              <a:t>Disponible en fichier image lisible !</a:t>
            </a:r>
          </a:p>
        </p:txBody>
      </p:sp>
      <p:pic>
        <p:nvPicPr>
          <p:cNvPr id="8" name="Image 7" descr="Une image contenant texte, Plan, diagramme, écriture manuscrite&#10;&#10;Description générée automatiquement">
            <a:extLst>
              <a:ext uri="{FF2B5EF4-FFF2-40B4-BE49-F238E27FC236}">
                <a16:creationId xmlns:a16="http://schemas.microsoft.com/office/drawing/2014/main" id="{6F861A86-C365-A4B5-C504-BE6DDB908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763" y="0"/>
            <a:ext cx="6983237" cy="6858000"/>
          </a:xfrm>
          <a:prstGeom prst="rect">
            <a:avLst/>
          </a:prstGeom>
        </p:spPr>
      </p:pic>
    </p:spTree>
    <p:extLst>
      <p:ext uri="{BB962C8B-B14F-4D97-AF65-F5344CB8AC3E}">
        <p14:creationId xmlns:p14="http://schemas.microsoft.com/office/powerpoint/2010/main" val="253652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38EE11-711B-E76F-DA3C-53A5F8AC66C5}"/>
              </a:ext>
            </a:extLst>
          </p:cNvPr>
          <p:cNvSpPr>
            <a:spLocks noGrp="1"/>
          </p:cNvSpPr>
          <p:nvPr>
            <p:ph type="title"/>
          </p:nvPr>
        </p:nvSpPr>
        <p:spPr/>
        <p:txBody>
          <a:bodyPr/>
          <a:lstStyle/>
          <a:p>
            <a:r>
              <a:rPr lang="fr-FR" dirty="0"/>
              <a:t>Tâches élèves  projet</a:t>
            </a:r>
          </a:p>
        </p:txBody>
      </p:sp>
      <p:sp>
        <p:nvSpPr>
          <p:cNvPr id="3" name="Espace réservé du contenu 2">
            <a:extLst>
              <a:ext uri="{FF2B5EF4-FFF2-40B4-BE49-F238E27FC236}">
                <a16:creationId xmlns:a16="http://schemas.microsoft.com/office/drawing/2014/main" id="{1A843D7D-AB9A-B4F5-2D11-F34630206E03}"/>
              </a:ext>
            </a:extLst>
          </p:cNvPr>
          <p:cNvSpPr>
            <a:spLocks noGrp="1"/>
          </p:cNvSpPr>
          <p:nvPr>
            <p:ph sz="half" idx="1"/>
          </p:nvPr>
        </p:nvSpPr>
        <p:spPr>
          <a:xfrm>
            <a:off x="369275" y="1434209"/>
            <a:ext cx="10984524" cy="706559"/>
          </a:xfrm>
        </p:spPr>
        <p:txBody>
          <a:bodyPr>
            <a:normAutofit fontScale="92500" lnSpcReduction="20000"/>
          </a:bodyPr>
          <a:lstStyle/>
          <a:p>
            <a:pPr algn="just"/>
            <a:r>
              <a:rPr lang="fr-FR" dirty="0"/>
              <a:t>ITEC 1 : Conception et modélisation du boîtier maître et de la structure d’accueil (cadre) de l’ensemble du kit</a:t>
            </a:r>
          </a:p>
        </p:txBody>
      </p:sp>
      <p:sp>
        <p:nvSpPr>
          <p:cNvPr id="4" name="Espace réservé du contenu 3">
            <a:extLst>
              <a:ext uri="{FF2B5EF4-FFF2-40B4-BE49-F238E27FC236}">
                <a16:creationId xmlns:a16="http://schemas.microsoft.com/office/drawing/2014/main" id="{EA6AF9B7-9445-4804-2FCB-AA4242B0A576}"/>
              </a:ext>
            </a:extLst>
          </p:cNvPr>
          <p:cNvSpPr>
            <a:spLocks noGrp="1"/>
          </p:cNvSpPr>
          <p:nvPr>
            <p:ph sz="half" idx="2"/>
          </p:nvPr>
        </p:nvSpPr>
        <p:spPr>
          <a:xfrm>
            <a:off x="369275" y="2734896"/>
            <a:ext cx="10984525" cy="706559"/>
          </a:xfrm>
        </p:spPr>
        <p:txBody>
          <a:bodyPr>
            <a:normAutofit fontScale="92500" lnSpcReduction="20000"/>
          </a:bodyPr>
          <a:lstStyle/>
          <a:p>
            <a:pPr algn="just"/>
            <a:r>
              <a:rPr lang="fr-FR" dirty="0"/>
              <a:t>SIN 1 :  Conception de la partie « informations » du boîtier de commande, stockage local des données des patients et interface web de commande</a:t>
            </a:r>
          </a:p>
        </p:txBody>
      </p:sp>
      <p:graphicFrame>
        <p:nvGraphicFramePr>
          <p:cNvPr id="7" name="ZoneTexte 4">
            <a:extLst>
              <a:ext uri="{FF2B5EF4-FFF2-40B4-BE49-F238E27FC236}">
                <a16:creationId xmlns:a16="http://schemas.microsoft.com/office/drawing/2014/main" id="{600CE069-FEE5-242E-57B6-A89A9109F15B}"/>
              </a:ext>
            </a:extLst>
          </p:cNvPr>
          <p:cNvGraphicFramePr/>
          <p:nvPr>
            <p:extLst>
              <p:ext uri="{D42A27DB-BD31-4B8C-83A1-F6EECF244321}">
                <p14:modId xmlns:p14="http://schemas.microsoft.com/office/powerpoint/2010/main" val="2161649424"/>
              </p:ext>
            </p:extLst>
          </p:nvPr>
        </p:nvGraphicFramePr>
        <p:xfrm>
          <a:off x="838200" y="4158855"/>
          <a:ext cx="10619341" cy="3108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6950F130-65F3-2F13-DAFE-2AC10B2155A6}"/>
              </a:ext>
            </a:extLst>
          </p:cNvPr>
          <p:cNvSpPr txBox="1">
            <a:spLocks/>
          </p:cNvSpPr>
          <p:nvPr/>
        </p:nvSpPr>
        <p:spPr>
          <a:xfrm>
            <a:off x="369275" y="2117848"/>
            <a:ext cx="11353802" cy="70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t>ITEC 2 &amp; 3 : Conception et modélisation des buzzers lumineux</a:t>
            </a:r>
          </a:p>
        </p:txBody>
      </p:sp>
      <p:sp>
        <p:nvSpPr>
          <p:cNvPr id="6" name="Espace réservé du contenu 3">
            <a:extLst>
              <a:ext uri="{FF2B5EF4-FFF2-40B4-BE49-F238E27FC236}">
                <a16:creationId xmlns:a16="http://schemas.microsoft.com/office/drawing/2014/main" id="{99A2ABC1-125D-02A3-B362-E30FF2BB5777}"/>
              </a:ext>
            </a:extLst>
          </p:cNvPr>
          <p:cNvSpPr txBox="1">
            <a:spLocks/>
          </p:cNvSpPr>
          <p:nvPr/>
        </p:nvSpPr>
        <p:spPr>
          <a:xfrm>
            <a:off x="369274" y="3527765"/>
            <a:ext cx="10984525" cy="7065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t>SIN 2 :  Conception de la partie « informations » des buzzers, stockage local des données des patients et interface web d’affichage des performances</a:t>
            </a:r>
          </a:p>
        </p:txBody>
      </p:sp>
    </p:spTree>
    <p:extLst>
      <p:ext uri="{BB962C8B-B14F-4D97-AF65-F5344CB8AC3E}">
        <p14:creationId xmlns:p14="http://schemas.microsoft.com/office/powerpoint/2010/main" val="337599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2B3759-3A2F-F689-6335-6D2BB386F690}"/>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que sur un document avec stylet">
            <a:extLst>
              <a:ext uri="{FF2B5EF4-FFF2-40B4-BE49-F238E27FC236}">
                <a16:creationId xmlns:a16="http://schemas.microsoft.com/office/drawing/2014/main" id="{E9EDA45B-A071-AFAE-89F9-3214D930C2E4}"/>
              </a:ext>
            </a:extLst>
          </p:cNvPr>
          <p:cNvPicPr>
            <a:picLocks noChangeAspect="1"/>
          </p:cNvPicPr>
          <p:nvPr/>
        </p:nvPicPr>
        <p:blipFill rotWithShape="1">
          <a:blip r:embed="rId2"/>
          <a:srcRect l="30532" r="1680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585BE7-CDBB-3778-B9BB-F2AD8036180C}"/>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Production attendue</a:t>
            </a:r>
          </a:p>
        </p:txBody>
      </p:sp>
      <p:sp>
        <p:nvSpPr>
          <p:cNvPr id="3" name="Espace réservé du contenu 2">
            <a:extLst>
              <a:ext uri="{FF2B5EF4-FFF2-40B4-BE49-F238E27FC236}">
                <a16:creationId xmlns:a16="http://schemas.microsoft.com/office/drawing/2014/main" id="{AE2FAA8F-65C8-52FD-3604-BA28C37E9E71}"/>
              </a:ext>
            </a:extLst>
          </p:cNvPr>
          <p:cNvSpPr>
            <a:spLocks noGrp="1"/>
          </p:cNvSpPr>
          <p:nvPr>
            <p:ph sz="half" idx="1"/>
          </p:nvPr>
        </p:nvSpPr>
        <p:spPr>
          <a:xfrm>
            <a:off x="5842611" y="1773190"/>
            <a:ext cx="5484285" cy="3496878"/>
          </a:xfrm>
        </p:spPr>
        <p:txBody>
          <a:bodyPr vert="horz" lIns="91440" tIns="45720" rIns="91440" bIns="45720" rtlCol="0" anchor="ctr">
            <a:normAutofit/>
          </a:bodyPr>
          <a:lstStyle/>
          <a:p>
            <a:pPr algn="just"/>
            <a:r>
              <a:rPr lang="fr-FR" sz="2000" dirty="0"/>
              <a:t>Prototype comprenant au minimum le boîtier, le cadre et deux buzzers,</a:t>
            </a:r>
          </a:p>
          <a:p>
            <a:pPr algn="just"/>
            <a:r>
              <a:rPr lang="fr-FR" sz="2000" dirty="0"/>
              <a:t>Une page web permettant de configurer la séquence et d'afficher les performances,</a:t>
            </a:r>
          </a:p>
          <a:p>
            <a:pPr algn="just"/>
            <a:r>
              <a:rPr lang="fr-FR" sz="2000" dirty="0"/>
              <a:t>4 configurations de séquence au minimum avec une notice d'explications.</a:t>
            </a:r>
            <a:r>
              <a:rPr lang="en-US" sz="2000" dirty="0"/>
              <a:t>)</a:t>
            </a:r>
          </a:p>
          <a:p>
            <a:pPr algn="just"/>
            <a:r>
              <a:rPr lang="en-US" sz="2000" dirty="0" err="1"/>
              <a:t>Présentation</a:t>
            </a:r>
            <a:r>
              <a:rPr lang="en-US" sz="2000" dirty="0"/>
              <a:t> d'un rapport </a:t>
            </a:r>
            <a:r>
              <a:rPr lang="en-US" sz="2000" dirty="0" err="1"/>
              <a:t>écrit</a:t>
            </a:r>
            <a:r>
              <a:rPr lang="en-US" sz="2000" dirty="0"/>
              <a:t> des solutions collectives </a:t>
            </a:r>
            <a:r>
              <a:rPr lang="en-US" sz="2000" dirty="0" err="1"/>
              <a:t>comprenant</a:t>
            </a:r>
            <a:r>
              <a:rPr lang="en-US" sz="2000" dirty="0"/>
              <a:t> les solutions </a:t>
            </a:r>
            <a:r>
              <a:rPr lang="en-US" sz="2000" dirty="0" err="1"/>
              <a:t>personnelles</a:t>
            </a:r>
            <a:r>
              <a:rPr lang="en-US" sz="2000" dirty="0"/>
              <a:t> du </a:t>
            </a:r>
            <a:r>
              <a:rPr lang="en-US" sz="2000" dirty="0" err="1"/>
              <a:t>candidat</a:t>
            </a:r>
            <a:r>
              <a:rPr lang="en-US" sz="2000" dirty="0"/>
              <a:t> sur 10 pages</a:t>
            </a:r>
          </a:p>
        </p:txBody>
      </p:sp>
    </p:spTree>
    <p:extLst>
      <p:ext uri="{BB962C8B-B14F-4D97-AF65-F5344CB8AC3E}">
        <p14:creationId xmlns:p14="http://schemas.microsoft.com/office/powerpoint/2010/main" val="119665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EA101E-1456-CE59-F378-9B0996724F3B}"/>
              </a:ext>
            </a:extLst>
          </p:cNvPr>
          <p:cNvSpPr>
            <a:spLocks noGrp="1"/>
          </p:cNvSpPr>
          <p:nvPr>
            <p:ph type="title"/>
          </p:nvPr>
        </p:nvSpPr>
        <p:spPr>
          <a:xfrm>
            <a:off x="841248" y="256032"/>
            <a:ext cx="10506456" cy="1014984"/>
          </a:xfrm>
        </p:spPr>
        <p:txBody>
          <a:bodyPr anchor="b">
            <a:normAutofit/>
          </a:bodyPr>
          <a:lstStyle/>
          <a:p>
            <a:r>
              <a:rPr lang="fr-FR" dirty="0"/>
              <a:t>Organisation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1E1904D2-F280-DAFD-2186-F43A0779652C}"/>
              </a:ext>
            </a:extLst>
          </p:cNvPr>
          <p:cNvGraphicFramePr>
            <a:graphicFrameLocks noGrp="1"/>
          </p:cNvGraphicFramePr>
          <p:nvPr>
            <p:ph idx="1"/>
            <p:extLst>
              <p:ext uri="{D42A27DB-BD31-4B8C-83A1-F6EECF244321}">
                <p14:modId xmlns:p14="http://schemas.microsoft.com/office/powerpoint/2010/main" val="240953531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9559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4964BA986B434D800965BDF3F9C3B2" ma:contentTypeVersion="9" ma:contentTypeDescription="Crée un document." ma:contentTypeScope="" ma:versionID="5fec921b099cc14cb5b2a1118ca116b2">
  <xsd:schema xmlns:xsd="http://www.w3.org/2001/XMLSchema" xmlns:xs="http://www.w3.org/2001/XMLSchema" xmlns:p="http://schemas.microsoft.com/office/2006/metadata/properties" xmlns:ns2="b693b91f-07e2-42da-9e6f-f8e2eb15700a" targetNamespace="http://schemas.microsoft.com/office/2006/metadata/properties" ma:root="true" ma:fieldsID="72cb85d4d99d658500c55f2395d22928" ns2:_="">
    <xsd:import namespace="b693b91f-07e2-42da-9e6f-f8e2eb15700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3b91f-07e2-42da-9e6f-f8e2eb1570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a7704139-d5e0-43aa-8ec5-3a574cd096e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93b91f-07e2-42da-9e6f-f8e2eb15700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4EE6E8D-E5E7-49E1-BEB9-8B5D86114949}"/>
</file>

<file path=customXml/itemProps2.xml><?xml version="1.0" encoding="utf-8"?>
<ds:datastoreItem xmlns:ds="http://schemas.openxmlformats.org/officeDocument/2006/customXml" ds:itemID="{8DBD0724-EBAD-4C09-9D3B-281F388C492D}"/>
</file>

<file path=customXml/itemProps3.xml><?xml version="1.0" encoding="utf-8"?>
<ds:datastoreItem xmlns:ds="http://schemas.openxmlformats.org/officeDocument/2006/customXml" ds:itemID="{C7F0EB11-81AB-42A6-A17A-CEAE27C2C82B}"/>
</file>

<file path=docProps/app.xml><?xml version="1.0" encoding="utf-8"?>
<Properties xmlns="http://schemas.openxmlformats.org/officeDocument/2006/extended-properties" xmlns:vt="http://schemas.openxmlformats.org/officeDocument/2006/docPropsVTypes">
  <TotalTime>52</TotalTime>
  <Words>543</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Aptos</vt:lpstr>
      <vt:lpstr>Aptos Display</vt:lpstr>
      <vt:lpstr>Arial</vt:lpstr>
      <vt:lpstr>Calibri</vt:lpstr>
      <vt:lpstr>Thème Office</vt:lpstr>
      <vt:lpstr>KIT LUMINEUX INTERACTIF</vt:lpstr>
      <vt:lpstr>Présentation générale</vt:lpstr>
      <vt:lpstr>OBJECTIFS</vt:lpstr>
      <vt:lpstr>Diagramme de contexte</vt:lpstr>
      <vt:lpstr>Diagramme des cas d’utilisation</vt:lpstr>
      <vt:lpstr>Diagramme des exigences</vt:lpstr>
      <vt:lpstr>Tâches élèves  projet</vt:lpstr>
      <vt:lpstr>Production attendue</vt:lpstr>
      <vt:lpstr>Organisation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ARBRE ENR-1</dc:title>
  <dc:creator>Matthieu Herrou</dc:creator>
  <cp:lastModifiedBy>Matthieu Herrou</cp:lastModifiedBy>
  <cp:revision>5</cp:revision>
  <dcterms:created xsi:type="dcterms:W3CDTF">2024-03-05T01:21:01Z</dcterms:created>
  <dcterms:modified xsi:type="dcterms:W3CDTF">2024-03-05T12:35:02Z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0x0101008C4964BA986B434D800965BDF3F9C3B2</vt:lpwstr>
  </property>
</Properties>
</file>