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E8B7A-1618-4C6B-A9D4-062864A1A7C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723767-646D-4E59-9984-B711A91A0ED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La fiche projet académique contient le détail des tâches et les attendus propres à chaque partie.</a:t>
          </a:r>
          <a:endParaRPr lang="en-US"/>
        </a:p>
      </dgm:t>
    </dgm:pt>
    <dgm:pt modelId="{338BEC36-6601-4DF9-94F3-48B52199834C}" type="parTrans" cxnId="{C9E3E661-3FB5-45A9-814C-2E3F2D97CAD3}">
      <dgm:prSet/>
      <dgm:spPr/>
      <dgm:t>
        <a:bodyPr/>
        <a:lstStyle/>
        <a:p>
          <a:endParaRPr lang="en-US"/>
        </a:p>
      </dgm:t>
    </dgm:pt>
    <dgm:pt modelId="{ED112F76-3670-42EC-82C1-F26C6B5DCD3C}" type="sibTrans" cxnId="{C9E3E661-3FB5-45A9-814C-2E3F2D97CAD3}">
      <dgm:prSet/>
      <dgm:spPr/>
      <dgm:t>
        <a:bodyPr/>
        <a:lstStyle/>
        <a:p>
          <a:endParaRPr lang="en-US"/>
        </a:p>
      </dgm:t>
    </dgm:pt>
    <dgm:pt modelId="{B2F9D13F-9D78-43A7-B756-D19340DFE9B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Le découpage proposé vise à s’adapter aux exigences académiques, pas à la réalité du projet : la production attendue doit se faire en lien avec les autres élèves travaillant sur le même projet</a:t>
          </a:r>
          <a:endParaRPr lang="en-US"/>
        </a:p>
      </dgm:t>
    </dgm:pt>
    <dgm:pt modelId="{EA1E1B2C-CDAD-44D7-B80A-4F364062FBCF}" type="parTrans" cxnId="{753699F6-7E1A-47E3-8351-00A6A36F736C}">
      <dgm:prSet/>
      <dgm:spPr/>
      <dgm:t>
        <a:bodyPr/>
        <a:lstStyle/>
        <a:p>
          <a:endParaRPr lang="en-US"/>
        </a:p>
      </dgm:t>
    </dgm:pt>
    <dgm:pt modelId="{9574F9C9-31DA-4E29-B61A-718AA13A9CB8}" type="sibTrans" cxnId="{753699F6-7E1A-47E3-8351-00A6A36F736C}">
      <dgm:prSet/>
      <dgm:spPr/>
      <dgm:t>
        <a:bodyPr/>
        <a:lstStyle/>
        <a:p>
          <a:endParaRPr lang="en-US"/>
        </a:p>
      </dgm:t>
    </dgm:pt>
    <dgm:pt modelId="{788140DD-89E1-4343-AEC5-E282F7050037}" type="pres">
      <dgm:prSet presAssocID="{B43E8B7A-1618-4C6B-A9D4-062864A1A7C2}" presName="root" presStyleCnt="0">
        <dgm:presLayoutVars>
          <dgm:dir/>
          <dgm:resizeHandles val="exact"/>
        </dgm:presLayoutVars>
      </dgm:prSet>
      <dgm:spPr/>
    </dgm:pt>
    <dgm:pt modelId="{2C81B08F-9E59-4DCF-AF2F-3CFC90AE86D2}" type="pres">
      <dgm:prSet presAssocID="{97723767-646D-4E59-9984-B711A91A0ED8}" presName="compNode" presStyleCnt="0"/>
      <dgm:spPr/>
    </dgm:pt>
    <dgm:pt modelId="{B9EAC8E0-93B0-470E-AA33-1FFB6B3A5F0A}" type="pres">
      <dgm:prSet presAssocID="{97723767-646D-4E59-9984-B711A91A0ED8}" presName="bgRect" presStyleLbl="bgShp" presStyleIdx="0" presStyleCnt="2"/>
      <dgm:spPr/>
    </dgm:pt>
    <dgm:pt modelId="{5C6424B2-12FB-44C5-B829-00D3BB18544A}" type="pres">
      <dgm:prSet presAssocID="{97723767-646D-4E59-9984-B711A91A0E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FC34544-0183-4FD1-8CFD-77E81CDB504F}" type="pres">
      <dgm:prSet presAssocID="{97723767-646D-4E59-9984-B711A91A0ED8}" presName="spaceRect" presStyleCnt="0"/>
      <dgm:spPr/>
    </dgm:pt>
    <dgm:pt modelId="{378F9FAD-8FF0-4E07-B6B5-C58924BB74CD}" type="pres">
      <dgm:prSet presAssocID="{97723767-646D-4E59-9984-B711A91A0ED8}" presName="parTx" presStyleLbl="revTx" presStyleIdx="0" presStyleCnt="2">
        <dgm:presLayoutVars>
          <dgm:chMax val="0"/>
          <dgm:chPref val="0"/>
        </dgm:presLayoutVars>
      </dgm:prSet>
      <dgm:spPr/>
    </dgm:pt>
    <dgm:pt modelId="{6D77B74F-E4AA-4408-8E94-59438589B4F4}" type="pres">
      <dgm:prSet presAssocID="{ED112F76-3670-42EC-82C1-F26C6B5DCD3C}" presName="sibTrans" presStyleCnt="0"/>
      <dgm:spPr/>
    </dgm:pt>
    <dgm:pt modelId="{10309EED-1427-4E70-A6CD-E18883529203}" type="pres">
      <dgm:prSet presAssocID="{B2F9D13F-9D78-43A7-B756-D19340DFE9B5}" presName="compNode" presStyleCnt="0"/>
      <dgm:spPr/>
    </dgm:pt>
    <dgm:pt modelId="{55A568A3-9910-4601-867D-93F3A9801810}" type="pres">
      <dgm:prSet presAssocID="{B2F9D13F-9D78-43A7-B756-D19340DFE9B5}" presName="bgRect" presStyleLbl="bgShp" presStyleIdx="1" presStyleCnt="2"/>
      <dgm:spPr/>
    </dgm:pt>
    <dgm:pt modelId="{8EC167F4-C2B7-4CBA-9407-555975297A2A}" type="pres">
      <dgm:prSet presAssocID="{B2F9D13F-9D78-43A7-B756-D19340DFE9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inture"/>
        </a:ext>
      </dgm:extLst>
    </dgm:pt>
    <dgm:pt modelId="{68206A07-FCAE-4BB2-AD13-D43EED71D920}" type="pres">
      <dgm:prSet presAssocID="{B2F9D13F-9D78-43A7-B756-D19340DFE9B5}" presName="spaceRect" presStyleCnt="0"/>
      <dgm:spPr/>
    </dgm:pt>
    <dgm:pt modelId="{D3FF0C0F-E778-4DBA-9805-86F34F109D4D}" type="pres">
      <dgm:prSet presAssocID="{B2F9D13F-9D78-43A7-B756-D19340DFE9B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E3E661-3FB5-45A9-814C-2E3F2D97CAD3}" srcId="{B43E8B7A-1618-4C6B-A9D4-062864A1A7C2}" destId="{97723767-646D-4E59-9984-B711A91A0ED8}" srcOrd="0" destOrd="0" parTransId="{338BEC36-6601-4DF9-94F3-48B52199834C}" sibTransId="{ED112F76-3670-42EC-82C1-F26C6B5DCD3C}"/>
    <dgm:cxn modelId="{AEC7D942-7A71-4415-975C-2BA039617A52}" type="presOf" srcId="{B43E8B7A-1618-4C6B-A9D4-062864A1A7C2}" destId="{788140DD-89E1-4343-AEC5-E282F7050037}" srcOrd="0" destOrd="0" presId="urn:microsoft.com/office/officeart/2018/2/layout/IconVerticalSolidList"/>
    <dgm:cxn modelId="{5DC4FC83-F3D3-4E94-9167-4F62B7046098}" type="presOf" srcId="{97723767-646D-4E59-9984-B711A91A0ED8}" destId="{378F9FAD-8FF0-4E07-B6B5-C58924BB74CD}" srcOrd="0" destOrd="0" presId="urn:microsoft.com/office/officeart/2018/2/layout/IconVerticalSolidList"/>
    <dgm:cxn modelId="{04D7AEC5-BF27-4CF4-ADDB-D0E1A006F370}" type="presOf" srcId="{B2F9D13F-9D78-43A7-B756-D19340DFE9B5}" destId="{D3FF0C0F-E778-4DBA-9805-86F34F109D4D}" srcOrd="0" destOrd="0" presId="urn:microsoft.com/office/officeart/2018/2/layout/IconVerticalSolidList"/>
    <dgm:cxn modelId="{753699F6-7E1A-47E3-8351-00A6A36F736C}" srcId="{B43E8B7A-1618-4C6B-A9D4-062864A1A7C2}" destId="{B2F9D13F-9D78-43A7-B756-D19340DFE9B5}" srcOrd="1" destOrd="0" parTransId="{EA1E1B2C-CDAD-44D7-B80A-4F364062FBCF}" sibTransId="{9574F9C9-31DA-4E29-B61A-718AA13A9CB8}"/>
    <dgm:cxn modelId="{E375EE2E-4D0B-446F-9D89-F846AB198A99}" type="presParOf" srcId="{788140DD-89E1-4343-AEC5-E282F7050037}" destId="{2C81B08F-9E59-4DCF-AF2F-3CFC90AE86D2}" srcOrd="0" destOrd="0" presId="urn:microsoft.com/office/officeart/2018/2/layout/IconVerticalSolidList"/>
    <dgm:cxn modelId="{0368AB48-608A-4AB2-A6C9-7AC5AF74B8DC}" type="presParOf" srcId="{2C81B08F-9E59-4DCF-AF2F-3CFC90AE86D2}" destId="{B9EAC8E0-93B0-470E-AA33-1FFB6B3A5F0A}" srcOrd="0" destOrd="0" presId="urn:microsoft.com/office/officeart/2018/2/layout/IconVerticalSolidList"/>
    <dgm:cxn modelId="{210DB664-B1EF-4BB3-B44E-BC650BAB29EE}" type="presParOf" srcId="{2C81B08F-9E59-4DCF-AF2F-3CFC90AE86D2}" destId="{5C6424B2-12FB-44C5-B829-00D3BB18544A}" srcOrd="1" destOrd="0" presId="urn:microsoft.com/office/officeart/2018/2/layout/IconVerticalSolidList"/>
    <dgm:cxn modelId="{FA91B807-9926-45F3-89D4-EA38149A3DA1}" type="presParOf" srcId="{2C81B08F-9E59-4DCF-AF2F-3CFC90AE86D2}" destId="{9FC34544-0183-4FD1-8CFD-77E81CDB504F}" srcOrd="2" destOrd="0" presId="urn:microsoft.com/office/officeart/2018/2/layout/IconVerticalSolidList"/>
    <dgm:cxn modelId="{CC098693-BB18-4E0E-BFFE-1457F8F80A9E}" type="presParOf" srcId="{2C81B08F-9E59-4DCF-AF2F-3CFC90AE86D2}" destId="{378F9FAD-8FF0-4E07-B6B5-C58924BB74CD}" srcOrd="3" destOrd="0" presId="urn:microsoft.com/office/officeart/2018/2/layout/IconVerticalSolidList"/>
    <dgm:cxn modelId="{F24B590A-3C59-46BC-A710-3D3636A9C4E6}" type="presParOf" srcId="{788140DD-89E1-4343-AEC5-E282F7050037}" destId="{6D77B74F-E4AA-4408-8E94-59438589B4F4}" srcOrd="1" destOrd="0" presId="urn:microsoft.com/office/officeart/2018/2/layout/IconVerticalSolidList"/>
    <dgm:cxn modelId="{CF37875C-8410-4FD5-9B95-9FF29B526658}" type="presParOf" srcId="{788140DD-89E1-4343-AEC5-E282F7050037}" destId="{10309EED-1427-4E70-A6CD-E18883529203}" srcOrd="2" destOrd="0" presId="urn:microsoft.com/office/officeart/2018/2/layout/IconVerticalSolidList"/>
    <dgm:cxn modelId="{9954D437-2484-4B10-B107-9FC20777031A}" type="presParOf" srcId="{10309EED-1427-4E70-A6CD-E18883529203}" destId="{55A568A3-9910-4601-867D-93F3A9801810}" srcOrd="0" destOrd="0" presId="urn:microsoft.com/office/officeart/2018/2/layout/IconVerticalSolidList"/>
    <dgm:cxn modelId="{B04032B9-3D11-429E-BEEA-6F875FF4A74B}" type="presParOf" srcId="{10309EED-1427-4E70-A6CD-E18883529203}" destId="{8EC167F4-C2B7-4CBA-9407-555975297A2A}" srcOrd="1" destOrd="0" presId="urn:microsoft.com/office/officeart/2018/2/layout/IconVerticalSolidList"/>
    <dgm:cxn modelId="{BD475C65-037F-4069-9BAC-4DEA87CD58DF}" type="presParOf" srcId="{10309EED-1427-4E70-A6CD-E18883529203}" destId="{68206A07-FCAE-4BB2-AD13-D43EED71D920}" srcOrd="2" destOrd="0" presId="urn:microsoft.com/office/officeart/2018/2/layout/IconVerticalSolidList"/>
    <dgm:cxn modelId="{39632FD9-F3E4-43A3-86C7-7ADFF639A51C}" type="presParOf" srcId="{10309EED-1427-4E70-A6CD-E18883529203}" destId="{D3FF0C0F-E778-4DBA-9805-86F34F109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AEDF41-97B2-4710-9648-3672E3C59D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10D88B6-28E5-4555-9391-F1BB8FEE0743}">
      <dgm:prSet/>
      <dgm:spPr/>
      <dgm:t>
        <a:bodyPr/>
        <a:lstStyle/>
        <a:p>
          <a:r>
            <a:rPr lang="fr-FR" dirty="0"/>
            <a:t>Le temps privilégié pour le projet est le lundi</a:t>
          </a:r>
          <a:endParaRPr lang="en-US" dirty="0"/>
        </a:p>
      </dgm:t>
    </dgm:pt>
    <dgm:pt modelId="{C87C4FBB-975D-4821-86AA-0309013239BD}" type="parTrans" cxnId="{8040CA88-1E4B-46A7-86AC-94365EE73DBB}">
      <dgm:prSet/>
      <dgm:spPr/>
      <dgm:t>
        <a:bodyPr/>
        <a:lstStyle/>
        <a:p>
          <a:endParaRPr lang="en-US"/>
        </a:p>
      </dgm:t>
    </dgm:pt>
    <dgm:pt modelId="{061E6DF2-5FD9-4BC6-BC81-FC7FB49A90D7}" type="sibTrans" cxnId="{8040CA88-1E4B-46A7-86AC-94365EE73DBB}">
      <dgm:prSet/>
      <dgm:spPr/>
      <dgm:t>
        <a:bodyPr/>
        <a:lstStyle/>
        <a:p>
          <a:endParaRPr lang="en-US"/>
        </a:p>
      </dgm:t>
    </dgm:pt>
    <dgm:pt modelId="{452AB7CE-BD88-4B6B-9883-B304B1CC7910}">
      <dgm:prSet/>
      <dgm:spPr/>
      <dgm:t>
        <a:bodyPr/>
        <a:lstStyle/>
        <a:p>
          <a:r>
            <a:rPr lang="fr-FR" dirty="0"/>
            <a:t>Certains mardis pourront être utilisés pour le projet selon l’avancée des travaux mais la priorité reste </a:t>
          </a:r>
          <a:r>
            <a:rPr lang="fr-FR" b="1" dirty="0"/>
            <a:t>la préparation de l’écrit</a:t>
          </a:r>
          <a:endParaRPr lang="en-US" b="1" dirty="0"/>
        </a:p>
      </dgm:t>
    </dgm:pt>
    <dgm:pt modelId="{6799337E-741F-4C54-8EF8-72907C312B56}" type="parTrans" cxnId="{7D1EB3AF-59DE-4951-A279-2E0D5178EDB8}">
      <dgm:prSet/>
      <dgm:spPr/>
      <dgm:t>
        <a:bodyPr/>
        <a:lstStyle/>
        <a:p>
          <a:endParaRPr lang="en-US"/>
        </a:p>
      </dgm:t>
    </dgm:pt>
    <dgm:pt modelId="{D0906E61-84EC-4AEB-8CD6-2C2992B36B5F}" type="sibTrans" cxnId="{7D1EB3AF-59DE-4951-A279-2E0D5178EDB8}">
      <dgm:prSet/>
      <dgm:spPr/>
      <dgm:t>
        <a:bodyPr/>
        <a:lstStyle/>
        <a:p>
          <a:endParaRPr lang="en-US"/>
        </a:p>
      </dgm:t>
    </dgm:pt>
    <dgm:pt modelId="{932D8D72-B836-44C7-80D0-47816CCB557F}">
      <dgm:prSet/>
      <dgm:spPr/>
      <dgm:t>
        <a:bodyPr/>
        <a:lstStyle/>
        <a:p>
          <a:r>
            <a:rPr lang="fr-FR"/>
            <a:t>La fiche projet donne des objectifs raisonnables, mais le projet peut évoluer au fil de votre travail, en accord avec les professeurs.</a:t>
          </a:r>
          <a:endParaRPr lang="en-US"/>
        </a:p>
      </dgm:t>
    </dgm:pt>
    <dgm:pt modelId="{1828FDE6-9CEA-4F71-862A-811D57BBCBE1}" type="parTrans" cxnId="{AB74C4C8-8251-49BA-B705-EC1EC0E5086B}">
      <dgm:prSet/>
      <dgm:spPr/>
      <dgm:t>
        <a:bodyPr/>
        <a:lstStyle/>
        <a:p>
          <a:endParaRPr lang="en-US"/>
        </a:p>
      </dgm:t>
    </dgm:pt>
    <dgm:pt modelId="{EF234895-F395-4FEC-99FA-E8D10E793FA7}" type="sibTrans" cxnId="{AB74C4C8-8251-49BA-B705-EC1EC0E5086B}">
      <dgm:prSet/>
      <dgm:spPr/>
      <dgm:t>
        <a:bodyPr/>
        <a:lstStyle/>
        <a:p>
          <a:endParaRPr lang="en-US"/>
        </a:p>
      </dgm:t>
    </dgm:pt>
    <dgm:pt modelId="{7283080F-E2D8-4AE6-8B34-DAA81BA9356E}" type="pres">
      <dgm:prSet presAssocID="{37AEDF41-97B2-4710-9648-3672E3C59D1C}" presName="root" presStyleCnt="0">
        <dgm:presLayoutVars>
          <dgm:dir/>
          <dgm:resizeHandles val="exact"/>
        </dgm:presLayoutVars>
      </dgm:prSet>
      <dgm:spPr/>
    </dgm:pt>
    <dgm:pt modelId="{48AC2D4F-325F-4834-B223-EE6CCDD0FC88}" type="pres">
      <dgm:prSet presAssocID="{710D88B6-28E5-4555-9391-F1BB8FEE0743}" presName="compNode" presStyleCnt="0"/>
      <dgm:spPr/>
    </dgm:pt>
    <dgm:pt modelId="{58229662-FA29-4946-BE7C-B70A057E3C0F}" type="pres">
      <dgm:prSet presAssocID="{710D88B6-28E5-4555-9391-F1BB8FEE0743}" presName="bgRect" presStyleLbl="bgShp" presStyleIdx="0" presStyleCnt="3"/>
      <dgm:spPr/>
    </dgm:pt>
    <dgm:pt modelId="{754F277B-FC7D-4C35-AD0D-0B49D824916D}" type="pres">
      <dgm:prSet presAssocID="{710D88B6-28E5-4555-9391-F1BB8FEE07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avec un remplissage uni"/>
        </a:ext>
      </dgm:extLst>
    </dgm:pt>
    <dgm:pt modelId="{1A15418D-1873-4B33-AEDB-B89117FB68C1}" type="pres">
      <dgm:prSet presAssocID="{710D88B6-28E5-4555-9391-F1BB8FEE0743}" presName="spaceRect" presStyleCnt="0"/>
      <dgm:spPr/>
    </dgm:pt>
    <dgm:pt modelId="{E6228D62-B4C5-48D6-9439-29482C9F8440}" type="pres">
      <dgm:prSet presAssocID="{710D88B6-28E5-4555-9391-F1BB8FEE0743}" presName="parTx" presStyleLbl="revTx" presStyleIdx="0" presStyleCnt="3">
        <dgm:presLayoutVars>
          <dgm:chMax val="0"/>
          <dgm:chPref val="0"/>
        </dgm:presLayoutVars>
      </dgm:prSet>
      <dgm:spPr/>
    </dgm:pt>
    <dgm:pt modelId="{9D42DC40-3FCB-4E2E-B866-BDEB87D5E052}" type="pres">
      <dgm:prSet presAssocID="{061E6DF2-5FD9-4BC6-BC81-FC7FB49A90D7}" presName="sibTrans" presStyleCnt="0"/>
      <dgm:spPr/>
    </dgm:pt>
    <dgm:pt modelId="{5B61CEE4-98CE-4A09-883A-95B43270E3FC}" type="pres">
      <dgm:prSet presAssocID="{452AB7CE-BD88-4B6B-9883-B304B1CC7910}" presName="compNode" presStyleCnt="0"/>
      <dgm:spPr/>
    </dgm:pt>
    <dgm:pt modelId="{26BBB6D5-C9A1-4FE7-BB76-1286BF1CD870}" type="pres">
      <dgm:prSet presAssocID="{452AB7CE-BD88-4B6B-9883-B304B1CC7910}" presName="bgRect" presStyleLbl="bgShp" presStyleIdx="1" presStyleCnt="3"/>
      <dgm:spPr/>
    </dgm:pt>
    <dgm:pt modelId="{7B3B2101-4517-42D7-BC86-176F95FEEC91}" type="pres">
      <dgm:prSet presAssocID="{452AB7CE-BD88-4B6B-9883-B304B1CC79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ue avec un remplissage uni"/>
        </a:ext>
      </dgm:extLst>
    </dgm:pt>
    <dgm:pt modelId="{E0E6F54B-B9FC-4AB6-9E28-031D567E256B}" type="pres">
      <dgm:prSet presAssocID="{452AB7CE-BD88-4B6B-9883-B304B1CC7910}" presName="spaceRect" presStyleCnt="0"/>
      <dgm:spPr/>
    </dgm:pt>
    <dgm:pt modelId="{59A002B5-D2D4-4EFD-9436-E98317216ACA}" type="pres">
      <dgm:prSet presAssocID="{452AB7CE-BD88-4B6B-9883-B304B1CC7910}" presName="parTx" presStyleLbl="revTx" presStyleIdx="1" presStyleCnt="3">
        <dgm:presLayoutVars>
          <dgm:chMax val="0"/>
          <dgm:chPref val="0"/>
        </dgm:presLayoutVars>
      </dgm:prSet>
      <dgm:spPr/>
    </dgm:pt>
    <dgm:pt modelId="{6259C703-13F4-40CA-A1CA-C001EEB00F3D}" type="pres">
      <dgm:prSet presAssocID="{D0906E61-84EC-4AEB-8CD6-2C2992B36B5F}" presName="sibTrans" presStyleCnt="0"/>
      <dgm:spPr/>
    </dgm:pt>
    <dgm:pt modelId="{83D24600-638A-4A4D-80F8-DD41A1D96DE3}" type="pres">
      <dgm:prSet presAssocID="{932D8D72-B836-44C7-80D0-47816CCB557F}" presName="compNode" presStyleCnt="0"/>
      <dgm:spPr/>
    </dgm:pt>
    <dgm:pt modelId="{E09ED092-915F-45EA-8E7A-E780C7710522}" type="pres">
      <dgm:prSet presAssocID="{932D8D72-B836-44C7-80D0-47816CCB557F}" presName="bgRect" presStyleLbl="bgShp" presStyleIdx="2" presStyleCnt="3"/>
      <dgm:spPr/>
    </dgm:pt>
    <dgm:pt modelId="{1FC226C4-95BC-4968-9F8C-F8CF582D277A}" type="pres">
      <dgm:prSet presAssocID="{932D8D72-B836-44C7-80D0-47816CCB55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EED9AF1D-B2CE-4026-9330-C10B5E154EB7}" type="pres">
      <dgm:prSet presAssocID="{932D8D72-B836-44C7-80D0-47816CCB557F}" presName="spaceRect" presStyleCnt="0"/>
      <dgm:spPr/>
    </dgm:pt>
    <dgm:pt modelId="{7ED32ACD-BB8F-4AAF-BC8E-B87991F7463B}" type="pres">
      <dgm:prSet presAssocID="{932D8D72-B836-44C7-80D0-47816CCB55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5AA90E-EC4E-47FC-AEA2-28F3AEDE67D1}" type="presOf" srcId="{37AEDF41-97B2-4710-9648-3672E3C59D1C}" destId="{7283080F-E2D8-4AE6-8B34-DAA81BA9356E}" srcOrd="0" destOrd="0" presId="urn:microsoft.com/office/officeart/2018/2/layout/IconVerticalSolidList"/>
    <dgm:cxn modelId="{DDD56C20-2D5A-460F-9BFF-9525934BF98D}" type="presOf" srcId="{452AB7CE-BD88-4B6B-9883-B304B1CC7910}" destId="{59A002B5-D2D4-4EFD-9436-E98317216ACA}" srcOrd="0" destOrd="0" presId="urn:microsoft.com/office/officeart/2018/2/layout/IconVerticalSolidList"/>
    <dgm:cxn modelId="{8040CA88-1E4B-46A7-86AC-94365EE73DBB}" srcId="{37AEDF41-97B2-4710-9648-3672E3C59D1C}" destId="{710D88B6-28E5-4555-9391-F1BB8FEE0743}" srcOrd="0" destOrd="0" parTransId="{C87C4FBB-975D-4821-86AA-0309013239BD}" sibTransId="{061E6DF2-5FD9-4BC6-BC81-FC7FB49A90D7}"/>
    <dgm:cxn modelId="{7D1EB3AF-59DE-4951-A279-2E0D5178EDB8}" srcId="{37AEDF41-97B2-4710-9648-3672E3C59D1C}" destId="{452AB7CE-BD88-4B6B-9883-B304B1CC7910}" srcOrd="1" destOrd="0" parTransId="{6799337E-741F-4C54-8EF8-72907C312B56}" sibTransId="{D0906E61-84EC-4AEB-8CD6-2C2992B36B5F}"/>
    <dgm:cxn modelId="{4BC9FFC6-898D-4B38-A3DA-43E25659B6BF}" type="presOf" srcId="{710D88B6-28E5-4555-9391-F1BB8FEE0743}" destId="{E6228D62-B4C5-48D6-9439-29482C9F8440}" srcOrd="0" destOrd="0" presId="urn:microsoft.com/office/officeart/2018/2/layout/IconVerticalSolidList"/>
    <dgm:cxn modelId="{D7D9D6C7-43EB-47FB-B02D-C900CA3F9193}" type="presOf" srcId="{932D8D72-B836-44C7-80D0-47816CCB557F}" destId="{7ED32ACD-BB8F-4AAF-BC8E-B87991F7463B}" srcOrd="0" destOrd="0" presId="urn:microsoft.com/office/officeart/2018/2/layout/IconVerticalSolidList"/>
    <dgm:cxn modelId="{AB74C4C8-8251-49BA-B705-EC1EC0E5086B}" srcId="{37AEDF41-97B2-4710-9648-3672E3C59D1C}" destId="{932D8D72-B836-44C7-80D0-47816CCB557F}" srcOrd="2" destOrd="0" parTransId="{1828FDE6-9CEA-4F71-862A-811D57BBCBE1}" sibTransId="{EF234895-F395-4FEC-99FA-E8D10E793FA7}"/>
    <dgm:cxn modelId="{FBA79932-D832-4F66-BB61-55AA235D41FD}" type="presParOf" srcId="{7283080F-E2D8-4AE6-8B34-DAA81BA9356E}" destId="{48AC2D4F-325F-4834-B223-EE6CCDD0FC88}" srcOrd="0" destOrd="0" presId="urn:microsoft.com/office/officeart/2018/2/layout/IconVerticalSolidList"/>
    <dgm:cxn modelId="{DD85C544-AC0E-4FF0-94EC-C37643A8F8F1}" type="presParOf" srcId="{48AC2D4F-325F-4834-B223-EE6CCDD0FC88}" destId="{58229662-FA29-4946-BE7C-B70A057E3C0F}" srcOrd="0" destOrd="0" presId="urn:microsoft.com/office/officeart/2018/2/layout/IconVerticalSolidList"/>
    <dgm:cxn modelId="{8595CE9B-9C26-4C7E-983B-1A7B328DF347}" type="presParOf" srcId="{48AC2D4F-325F-4834-B223-EE6CCDD0FC88}" destId="{754F277B-FC7D-4C35-AD0D-0B49D824916D}" srcOrd="1" destOrd="0" presId="urn:microsoft.com/office/officeart/2018/2/layout/IconVerticalSolidList"/>
    <dgm:cxn modelId="{A90F334B-F811-4840-A711-219EBF205CD5}" type="presParOf" srcId="{48AC2D4F-325F-4834-B223-EE6CCDD0FC88}" destId="{1A15418D-1873-4B33-AEDB-B89117FB68C1}" srcOrd="2" destOrd="0" presId="urn:microsoft.com/office/officeart/2018/2/layout/IconVerticalSolidList"/>
    <dgm:cxn modelId="{6B1000C2-6248-4B42-82EA-34E528A1695A}" type="presParOf" srcId="{48AC2D4F-325F-4834-B223-EE6CCDD0FC88}" destId="{E6228D62-B4C5-48D6-9439-29482C9F8440}" srcOrd="3" destOrd="0" presId="urn:microsoft.com/office/officeart/2018/2/layout/IconVerticalSolidList"/>
    <dgm:cxn modelId="{8479B66D-ADF2-4B28-9F77-27EE7A1B5D60}" type="presParOf" srcId="{7283080F-E2D8-4AE6-8B34-DAA81BA9356E}" destId="{9D42DC40-3FCB-4E2E-B866-BDEB87D5E052}" srcOrd="1" destOrd="0" presId="urn:microsoft.com/office/officeart/2018/2/layout/IconVerticalSolidList"/>
    <dgm:cxn modelId="{B68EB8C9-4870-46CF-B379-1F18181B6AD6}" type="presParOf" srcId="{7283080F-E2D8-4AE6-8B34-DAA81BA9356E}" destId="{5B61CEE4-98CE-4A09-883A-95B43270E3FC}" srcOrd="2" destOrd="0" presId="urn:microsoft.com/office/officeart/2018/2/layout/IconVerticalSolidList"/>
    <dgm:cxn modelId="{E2B4CA24-8731-49D3-A3CB-FED3A5B1B31E}" type="presParOf" srcId="{5B61CEE4-98CE-4A09-883A-95B43270E3FC}" destId="{26BBB6D5-C9A1-4FE7-BB76-1286BF1CD870}" srcOrd="0" destOrd="0" presId="urn:microsoft.com/office/officeart/2018/2/layout/IconVerticalSolidList"/>
    <dgm:cxn modelId="{485D5ABE-E4A8-410D-9C56-4A45CB140342}" type="presParOf" srcId="{5B61CEE4-98CE-4A09-883A-95B43270E3FC}" destId="{7B3B2101-4517-42D7-BC86-176F95FEEC91}" srcOrd="1" destOrd="0" presId="urn:microsoft.com/office/officeart/2018/2/layout/IconVerticalSolidList"/>
    <dgm:cxn modelId="{69AB8AC4-C04F-430B-8A0F-C46C96AE8386}" type="presParOf" srcId="{5B61CEE4-98CE-4A09-883A-95B43270E3FC}" destId="{E0E6F54B-B9FC-4AB6-9E28-031D567E256B}" srcOrd="2" destOrd="0" presId="urn:microsoft.com/office/officeart/2018/2/layout/IconVerticalSolidList"/>
    <dgm:cxn modelId="{867BD2C5-B94E-4E5C-86D8-00699D3694B9}" type="presParOf" srcId="{5B61CEE4-98CE-4A09-883A-95B43270E3FC}" destId="{59A002B5-D2D4-4EFD-9436-E98317216ACA}" srcOrd="3" destOrd="0" presId="urn:microsoft.com/office/officeart/2018/2/layout/IconVerticalSolidList"/>
    <dgm:cxn modelId="{FD76284F-C0BD-489E-B0F5-E2E7DEB3FB78}" type="presParOf" srcId="{7283080F-E2D8-4AE6-8B34-DAA81BA9356E}" destId="{6259C703-13F4-40CA-A1CA-C001EEB00F3D}" srcOrd="3" destOrd="0" presId="urn:microsoft.com/office/officeart/2018/2/layout/IconVerticalSolidList"/>
    <dgm:cxn modelId="{C579BAA4-5EAF-4DB5-8E67-C2CB6CFDE229}" type="presParOf" srcId="{7283080F-E2D8-4AE6-8B34-DAA81BA9356E}" destId="{83D24600-638A-4A4D-80F8-DD41A1D96DE3}" srcOrd="4" destOrd="0" presId="urn:microsoft.com/office/officeart/2018/2/layout/IconVerticalSolidList"/>
    <dgm:cxn modelId="{80B48F4D-9CDE-4199-B1AB-1646B9F462D0}" type="presParOf" srcId="{83D24600-638A-4A4D-80F8-DD41A1D96DE3}" destId="{E09ED092-915F-45EA-8E7A-E780C7710522}" srcOrd="0" destOrd="0" presId="urn:microsoft.com/office/officeart/2018/2/layout/IconVerticalSolidList"/>
    <dgm:cxn modelId="{C66D053F-5907-45F1-96A3-845BB3665C92}" type="presParOf" srcId="{83D24600-638A-4A4D-80F8-DD41A1D96DE3}" destId="{1FC226C4-95BC-4968-9F8C-F8CF582D277A}" srcOrd="1" destOrd="0" presId="urn:microsoft.com/office/officeart/2018/2/layout/IconVerticalSolidList"/>
    <dgm:cxn modelId="{D3048EB9-A31A-4A78-8858-757D947C9CB1}" type="presParOf" srcId="{83D24600-638A-4A4D-80F8-DD41A1D96DE3}" destId="{EED9AF1D-B2CE-4026-9330-C10B5E154EB7}" srcOrd="2" destOrd="0" presId="urn:microsoft.com/office/officeart/2018/2/layout/IconVerticalSolidList"/>
    <dgm:cxn modelId="{56EB6800-322D-4B30-B4ED-6B15B9C7E10D}" type="presParOf" srcId="{83D24600-638A-4A4D-80F8-DD41A1D96DE3}" destId="{7ED32ACD-BB8F-4AAF-BC8E-B87991F746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AC8E0-93B0-470E-AA33-1FFB6B3A5F0A}">
      <dsp:nvSpPr>
        <dsp:cNvPr id="0" name=""/>
        <dsp:cNvSpPr/>
      </dsp:nvSpPr>
      <dsp:spPr>
        <a:xfrm>
          <a:off x="0" y="505138"/>
          <a:ext cx="10619341" cy="9325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424B2-12FB-44C5-B829-00D3BB18544A}">
      <dsp:nvSpPr>
        <dsp:cNvPr id="0" name=""/>
        <dsp:cNvSpPr/>
      </dsp:nvSpPr>
      <dsp:spPr>
        <a:xfrm>
          <a:off x="282100" y="714964"/>
          <a:ext cx="512909" cy="512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F9FAD-8FF0-4E07-B6B5-C58924BB74CD}">
      <dsp:nvSpPr>
        <dsp:cNvPr id="0" name=""/>
        <dsp:cNvSpPr/>
      </dsp:nvSpPr>
      <dsp:spPr>
        <a:xfrm>
          <a:off x="1077110" y="505138"/>
          <a:ext cx="9542230" cy="93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6" tIns="98696" rIns="98696" bIns="986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La fiche projet académique contient le détail des tâches et les attendus propres à chaque partie.</a:t>
          </a:r>
          <a:endParaRPr lang="en-US" sz="1800" kern="1200"/>
        </a:p>
      </dsp:txBody>
      <dsp:txXfrm>
        <a:off x="1077110" y="505138"/>
        <a:ext cx="9542230" cy="932562"/>
      </dsp:txXfrm>
    </dsp:sp>
    <dsp:sp modelId="{55A568A3-9910-4601-867D-93F3A9801810}">
      <dsp:nvSpPr>
        <dsp:cNvPr id="0" name=""/>
        <dsp:cNvSpPr/>
      </dsp:nvSpPr>
      <dsp:spPr>
        <a:xfrm>
          <a:off x="0" y="1670841"/>
          <a:ext cx="10619341" cy="9325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167F4-C2B7-4CBA-9407-555975297A2A}">
      <dsp:nvSpPr>
        <dsp:cNvPr id="0" name=""/>
        <dsp:cNvSpPr/>
      </dsp:nvSpPr>
      <dsp:spPr>
        <a:xfrm>
          <a:off x="282100" y="1880668"/>
          <a:ext cx="512909" cy="512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F0C0F-E778-4DBA-9805-86F34F109D4D}">
      <dsp:nvSpPr>
        <dsp:cNvPr id="0" name=""/>
        <dsp:cNvSpPr/>
      </dsp:nvSpPr>
      <dsp:spPr>
        <a:xfrm>
          <a:off x="1077110" y="1670841"/>
          <a:ext cx="9542230" cy="93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96" tIns="98696" rIns="98696" bIns="986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Le découpage proposé vise à s’adapter aux exigences académiques, pas à la réalité du projet : la production attendue doit se faire en lien avec les autres élèves travaillant sur le même projet</a:t>
          </a:r>
          <a:endParaRPr lang="en-US" sz="1800" kern="1200"/>
        </a:p>
      </dsp:txBody>
      <dsp:txXfrm>
        <a:off x="1077110" y="1670841"/>
        <a:ext cx="9542230" cy="932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29662-FA29-4946-BE7C-B70A057E3C0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F277B-FC7D-4C35-AD0D-0B49D824916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8D62-B4C5-48D6-9439-29482C9F844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Le temps privilégié pour le projet est le lundi</a:t>
          </a:r>
          <a:endParaRPr lang="en-US" sz="2400" kern="1200" dirty="0"/>
        </a:p>
      </dsp:txBody>
      <dsp:txXfrm>
        <a:off x="1437631" y="531"/>
        <a:ext cx="9077968" cy="1244702"/>
      </dsp:txXfrm>
    </dsp:sp>
    <dsp:sp modelId="{26BBB6D5-C9A1-4FE7-BB76-1286BF1CD87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B2101-4517-42D7-BC86-176F95FEEC9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002B5-D2D4-4EFD-9436-E98317216AC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Certains mardis pourront être utilisés pour le projet selon l’avancée des travaux mais la priorité reste </a:t>
          </a:r>
          <a:r>
            <a:rPr lang="fr-FR" sz="2400" b="1" kern="1200" dirty="0"/>
            <a:t>la préparation de l’écrit</a:t>
          </a:r>
          <a:endParaRPr lang="en-US" sz="2400" b="1" kern="1200" dirty="0"/>
        </a:p>
      </dsp:txBody>
      <dsp:txXfrm>
        <a:off x="1437631" y="1556410"/>
        <a:ext cx="9077968" cy="1244702"/>
      </dsp:txXfrm>
    </dsp:sp>
    <dsp:sp modelId="{E09ED092-915F-45EA-8E7A-E780C771052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226C4-95BC-4968-9F8C-F8CF582D277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32ACD-BB8F-4AAF-BC8E-B87991F7463B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La fiche projet donne des objectifs raisonnables, mais le projet peut évoluer au fil de votre travail, en accord avec les professeurs.</a:t>
          </a:r>
          <a:endParaRPr lang="en-US" sz="24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4CEDC-E547-1677-8DF6-AE02E6A4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C3E9FA-2112-EED8-7D1E-8E0585486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91ECCF-8C92-67B5-7D07-72052E9F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61E98-0F1B-4507-3641-41214A51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B46E3-A5E3-715B-94F3-B3370C86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00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6D0E7-2B39-9E6E-710F-BF8991B2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BB704C-0056-96B7-B10F-4C2318040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B7CAA8-C639-58F6-371C-4EFC2349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36068-50A2-223F-F024-3B6F11A0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27A297-05F3-52E4-3F87-95547FE5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8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48BAB8-DA61-374B-FB71-C5909ECC7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4905A2-9EDB-EE47-3000-54BC9E7B7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BB03F-5ABB-65C7-375A-B984B7A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9FD57-9E66-6F10-2B64-7FB4A13C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7C65F-B42F-E569-13E5-609777D6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12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BD758-0F84-8EC1-E56E-A1EA0F7B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AFBF5-50C4-EC9A-66B5-0D9FA9B7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8BD5C-A8A0-7320-7AF2-3EB853EC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EC209-3BD8-BD2A-DDD5-8352163D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24466-564F-DE00-E41D-05EADBBA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4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BE151-8016-4013-053F-E6DF72B1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F3DAD3-0ECC-561C-DDD7-9C6D32D0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82883-4B1A-7C74-807E-3FD0CF23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3D299-1BCF-329A-081E-7029A5C6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369A4-78B5-1DC9-9FA5-973301A2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0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11D0E-EF46-8571-3D14-E4AC8F23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3625B-D61A-7CF7-349F-103BC933C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11F7FF-1BAA-F6DC-9B44-F47DE7C2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528955-F6BE-3A53-0D23-2683AFB7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D6ABCB-5070-EA15-AF02-52015904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6EB722-3F77-F299-5AF0-EF96C4ED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1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D148D-06D3-6043-6434-315D6650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9CB15B-5913-F382-3B23-33937766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71F985-5ABB-C2C2-D6A7-B87ED6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6EAF6C-C217-DA3C-7A2A-23DE0F952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23FFD0-0C25-4FCE-F62D-CAB316BD1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FE44FF-EA57-8552-2E8E-26A35ABB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6F1A3F-32F9-E317-8134-CEC7BEF7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CF60E6-0A15-BFCE-27CE-A55666E3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3D0A6-3F36-ED11-14E3-9F3A537F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9AB23A-8672-3482-FADF-B9ADFF61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AA8ACA-2BEC-9D11-77A9-26D6423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9226D3-5496-5AF6-E153-5B4F803D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9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FE575D-2B18-7F10-7974-F7AD55E9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971755-28A8-4008-9996-7CA9F669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3F8436-FF14-4684-0BB6-CBBB661B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5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4D10F-D4E5-ED7C-262A-CFB53CA0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FF211-3055-6700-52B7-A4F93F70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6FB116-00D3-C50F-2FF6-B4D2832E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12735-105D-F673-6E6E-0DB681E7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1477E7-D97D-B58D-C97C-62EFC907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1C6002-C2B5-6CD7-7143-242CD1E6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94DEC-9298-9DE5-4884-6A7CF1CD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A141DA-0439-8D5F-825A-94C30045F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100BDD-0788-73A9-4C51-62447BDE4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A87738-A04C-AB8A-846D-B45C7F3B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E19756-D4D4-AAE2-9A69-7B398F55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F4D4A9-05F8-1E39-1CEC-E20F0183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5DF935-2CA9-E67A-1624-7892AED8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749410-43FC-DED3-444C-10D88BE6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3DBF4-15E2-ABA3-E810-9BE372C8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02466-9028-4D7D-9619-1292D59801E0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32276-DE3E-7ABB-55BD-E8FBC59B6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BBC40-2742-EFC4-A58D-7FD49BC1F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93CAA-0D28-4D7B-8792-29C2EB51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259C43-60D2-3F6A-E020-ACF0BD79C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fr-FR" sz="6600" dirty="0"/>
              <a:t>Restructuration camping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A00C18-1DF5-DB58-03CD-DD337A6E7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47503"/>
            <a:ext cx="10909643" cy="552659"/>
          </a:xfrm>
        </p:spPr>
        <p:txBody>
          <a:bodyPr anchor="ctr">
            <a:normAutofit/>
          </a:bodyPr>
          <a:lstStyle/>
          <a:p>
            <a:r>
              <a:rPr lang="fr-FR" dirty="0"/>
              <a:t>4 AC – 1 SIN et 4 AC – 1 SIN</a:t>
            </a:r>
          </a:p>
        </p:txBody>
      </p:sp>
      <p:pic>
        <p:nvPicPr>
          <p:cNvPr id="5" name="Image 4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EF5E4A31-06E9-41AD-1BE3-B2C515047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0" y="320040"/>
            <a:ext cx="4831096" cy="3895344"/>
          </a:xfrm>
          <a:prstGeom prst="rect">
            <a:avLst/>
          </a:prstGeom>
        </p:spPr>
      </p:pic>
      <p:pic>
        <p:nvPicPr>
          <p:cNvPr id="7" name="Image 6" descr="Une image contenant texte, Graphique, graphisme, Police&#10;&#10;Description générée automatiquement">
            <a:extLst>
              <a:ext uri="{FF2B5EF4-FFF2-40B4-BE49-F238E27FC236}">
                <a16:creationId xmlns:a16="http://schemas.microsoft.com/office/drawing/2014/main" id="{5A0DC5AA-DF31-6CDA-C617-E7997F68E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805481"/>
            <a:ext cx="5614416" cy="2924462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0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paysage, ciel, plein air, nuage&#10;&#10;Description générée automatiquement">
            <a:extLst>
              <a:ext uri="{FF2B5EF4-FFF2-40B4-BE49-F238E27FC236}">
                <a16:creationId xmlns:a16="http://schemas.microsoft.com/office/drawing/2014/main" id="{70258E8A-F45D-CA5F-26A6-7EC440C8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5" r="139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4D9245-E198-BF4D-9871-58F1BC17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/>
              <a:t>Présentation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6F49B3-476E-A472-61EA-D0B377BC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700"/>
              <a:t>Dans le cadre de la restructuration d'un camping sur la commune du Lauzet-Ubaye (04), les élèves devront proposer des solutions techniques en adéquation avec le cahier des charges fixé par la municipalité, propriétaire de ce complexe touristique afin d'envisager sa réouverture à l'été 2025. </a:t>
            </a:r>
          </a:p>
          <a:p>
            <a:pPr marL="0" indent="0">
              <a:buNone/>
            </a:pPr>
            <a:r>
              <a:rPr lang="fr-FR" sz="1700"/>
              <a:t>Le contrôle d'accès, l'accessibilité PMR et la réglementation incendie devront être appliqués et mis en place.</a:t>
            </a:r>
          </a:p>
          <a:p>
            <a:pPr marL="0" indent="0">
              <a:buNone/>
            </a:pPr>
            <a:endParaRPr lang="fr-FR" sz="1700"/>
          </a:p>
        </p:txBody>
      </p:sp>
    </p:spTree>
    <p:extLst>
      <p:ext uri="{BB962C8B-B14F-4D97-AF65-F5344CB8AC3E}">
        <p14:creationId xmlns:p14="http://schemas.microsoft.com/office/powerpoint/2010/main" val="10737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0279A-3E46-5A0C-05DD-19832231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E27DA3-DDB1-7FA8-348D-E297680F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OBJECTIFS</a:t>
            </a: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5C3B8-0F29-BF89-A51A-71949D99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900" dirty="0"/>
              <a:t>- Etablir l'état des lieux du site suivant les documents fournis,</a:t>
            </a:r>
          </a:p>
          <a:p>
            <a:pPr marL="0" indent="0">
              <a:buNone/>
            </a:pPr>
            <a:r>
              <a:rPr lang="fr-FR" sz="1900" dirty="0"/>
              <a:t>- Analyser les contraintes structurelles des bâtiments existants,</a:t>
            </a:r>
          </a:p>
          <a:p>
            <a:pPr marL="0" indent="0">
              <a:buNone/>
            </a:pPr>
            <a:r>
              <a:rPr lang="fr-FR" sz="1900" dirty="0"/>
              <a:t>- Redessiner le projet en entier,</a:t>
            </a:r>
          </a:p>
          <a:p>
            <a:pPr marL="0" indent="0">
              <a:buNone/>
            </a:pPr>
            <a:r>
              <a:rPr lang="fr-FR" sz="1900" b="1" dirty="0"/>
              <a:t>- Concevoir une structure domotique standard pour les chalets et l’accueil</a:t>
            </a:r>
          </a:p>
          <a:p>
            <a:pPr marL="0" indent="0">
              <a:buNone/>
            </a:pPr>
            <a:r>
              <a:rPr lang="fr-FR" sz="1900" dirty="0"/>
              <a:t>- Mise en commun des ressources sur le réseau du lycée, dans l'espace dédié.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72436F-E330-540E-3E1F-98DDD7DFB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7" r="137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91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82D545-8EF0-B2C0-4DAE-7897C66A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Diagramme de contexte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74301C3D-ADF8-7347-18C0-890DB2C8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23" y="438150"/>
            <a:ext cx="62738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B4FC4F-A2E4-FE68-73A4-54DFB370C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3F972DFA-9696-CF87-A91A-28792BC05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59" y="733186"/>
            <a:ext cx="8457455" cy="5391627"/>
          </a:xfrm>
          <a:prstGeom prst="rect">
            <a:avLst/>
          </a:prstGeom>
        </p:spPr>
      </p:pic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229D19-71C1-EA75-4303-6875927A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941507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d’utilisation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68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06793-2A74-17EB-0B26-241E5C159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75971F-7ACF-77A8-6536-EA11CF86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exigences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49B8BF-5FC7-4ED0-B867-E16B108D6473}"/>
              </a:ext>
            </a:extLst>
          </p:cNvPr>
          <p:cNvSpPr txBox="1"/>
          <p:nvPr/>
        </p:nvSpPr>
        <p:spPr>
          <a:xfrm>
            <a:off x="229049" y="6202344"/>
            <a:ext cx="387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Disponible en fichier image lisible ! </a:t>
            </a:r>
          </a:p>
        </p:txBody>
      </p:sp>
      <p:pic>
        <p:nvPicPr>
          <p:cNvPr id="4" name="Image 3" descr="Une image contenant texte, diagramme, Plan, Parallèle&#10;&#10;Description générée automatiquement">
            <a:extLst>
              <a:ext uri="{FF2B5EF4-FFF2-40B4-BE49-F238E27FC236}">
                <a16:creationId xmlns:a16="http://schemas.microsoft.com/office/drawing/2014/main" id="{DE662DF2-DFC4-83F6-CCED-83BE0FACD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36" y="0"/>
            <a:ext cx="7446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2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EE11-711B-E76F-DA3C-53A5F8AC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élèves  projet</a:t>
            </a:r>
          </a:p>
        </p:txBody>
      </p:sp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600CE069-FEE5-242E-57B6-A89A9109F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649424"/>
              </p:ext>
            </p:extLst>
          </p:nvPr>
        </p:nvGraphicFramePr>
        <p:xfrm>
          <a:off x="838200" y="4158855"/>
          <a:ext cx="10619341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99A2ABC1-125D-02A3-B362-E30FF2BB5777}"/>
              </a:ext>
            </a:extLst>
          </p:cNvPr>
          <p:cNvSpPr txBox="1">
            <a:spLocks/>
          </p:cNvSpPr>
          <p:nvPr/>
        </p:nvSpPr>
        <p:spPr>
          <a:xfrm>
            <a:off x="838200" y="1553888"/>
            <a:ext cx="10984525" cy="778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SIN 1 :  Projet bâtiment principal et piscine : gestion de l’accès aux bâtiments (ensemble du camping).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A429A695-4CAE-6037-5A68-D50CBCE27D82}"/>
              </a:ext>
            </a:extLst>
          </p:cNvPr>
          <p:cNvSpPr txBox="1">
            <a:spLocks/>
          </p:cNvSpPr>
          <p:nvPr/>
        </p:nvSpPr>
        <p:spPr>
          <a:xfrm>
            <a:off x="838200" y="2467231"/>
            <a:ext cx="10984525" cy="778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600" dirty="0"/>
              <a:t>SIN 2 : Projet </a:t>
            </a:r>
            <a:r>
              <a:rPr lang="fr-FR" sz="2600" dirty="0" err="1"/>
              <a:t>Châlet</a:t>
            </a:r>
            <a:r>
              <a:rPr lang="fr-FR" sz="2600" dirty="0"/>
              <a:t> 6-8 personnes : Conception de l'infrastructure générale de la domotique des chalets : pilotage de volets roulants/stores, gestion du chauffage/climatisation avec prise de température, gestion ECS (le contrôle d'accès ne sera pas traité)…</a:t>
            </a:r>
          </a:p>
        </p:txBody>
      </p:sp>
    </p:spTree>
    <p:extLst>
      <p:ext uri="{BB962C8B-B14F-4D97-AF65-F5344CB8AC3E}">
        <p14:creationId xmlns:p14="http://schemas.microsoft.com/office/powerpoint/2010/main" val="337599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B3759-3A2F-F689-6335-6D2BB386F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E9EDA45B-A071-AFAE-89F9-3214D930C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2" r="1680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585BE7-CDBB-3778-B9BB-F2AD8036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Production </a:t>
            </a:r>
            <a:r>
              <a:rPr lang="en-US" sz="4000" dirty="0" err="1"/>
              <a:t>attendue</a:t>
            </a:r>
            <a:endParaRPr lang="en-US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FAA8F-65C8-52FD-3604-BA28C37E9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2611" y="1773190"/>
            <a:ext cx="5484285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fr-FR" sz="2000" dirty="0"/>
              <a:t>Prototype ou sous ensemble fonctionnel d'une maquette réelle à échelle réduite permettant de caractériser les performances au regard du cahier des charges.</a:t>
            </a:r>
          </a:p>
          <a:p>
            <a:pPr algn="just"/>
            <a:r>
              <a:rPr lang="fr-FR" sz="2000" dirty="0"/>
              <a:t>Un dossier technique numérique contenant l'ensemble des documents (schémas, algorigrammes, programmes...) utiles pour l'exploitation du système.</a:t>
            </a:r>
          </a:p>
          <a:p>
            <a:pPr algn="just"/>
            <a:r>
              <a:rPr lang="en-US" sz="2000" dirty="0" err="1"/>
              <a:t>Présentation</a:t>
            </a:r>
            <a:r>
              <a:rPr lang="en-US" sz="2000" dirty="0"/>
              <a:t> d'un rapport </a:t>
            </a:r>
            <a:r>
              <a:rPr lang="en-US" sz="2000" dirty="0" err="1"/>
              <a:t>écrit</a:t>
            </a:r>
            <a:r>
              <a:rPr lang="en-US" sz="2000" dirty="0"/>
              <a:t> des solutions collectives </a:t>
            </a:r>
            <a:r>
              <a:rPr lang="en-US" sz="2000" dirty="0" err="1"/>
              <a:t>comprenant</a:t>
            </a:r>
            <a:r>
              <a:rPr lang="en-US" sz="2000" dirty="0"/>
              <a:t> les solutions </a:t>
            </a:r>
            <a:r>
              <a:rPr lang="en-US" sz="2000" dirty="0" err="1"/>
              <a:t>personnelles</a:t>
            </a:r>
            <a:r>
              <a:rPr lang="en-US" sz="2000" dirty="0"/>
              <a:t> du </a:t>
            </a:r>
            <a:r>
              <a:rPr lang="en-US" sz="2000" dirty="0" err="1"/>
              <a:t>candidat</a:t>
            </a:r>
            <a:r>
              <a:rPr lang="en-US" sz="2000" dirty="0"/>
              <a:t> sur 10 pages</a:t>
            </a:r>
          </a:p>
        </p:txBody>
      </p:sp>
    </p:spTree>
    <p:extLst>
      <p:ext uri="{BB962C8B-B14F-4D97-AF65-F5344CB8AC3E}">
        <p14:creationId xmlns:p14="http://schemas.microsoft.com/office/powerpoint/2010/main" val="119665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EA101E-1456-CE59-F378-9B099672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Organisation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E1904D2-F280-DAFD-2186-F43A07796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3531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955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4964BA986B434D800965BDF3F9C3B2" ma:contentTypeVersion="9" ma:contentTypeDescription="Crée un document." ma:contentTypeScope="" ma:versionID="5fec921b099cc14cb5b2a1118ca116b2">
  <xsd:schema xmlns:xsd="http://www.w3.org/2001/XMLSchema" xmlns:xs="http://www.w3.org/2001/XMLSchema" xmlns:p="http://schemas.microsoft.com/office/2006/metadata/properties" xmlns:ns2="b693b91f-07e2-42da-9e6f-f8e2eb15700a" targetNamespace="http://schemas.microsoft.com/office/2006/metadata/properties" ma:root="true" ma:fieldsID="72cb85d4d99d658500c55f2395d22928" ns2:_="">
    <xsd:import namespace="b693b91f-07e2-42da-9e6f-f8e2eb1570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3b91f-07e2-42da-9e6f-f8e2eb1570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a7704139-d5e0-43aa-8ec5-3a574cd096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93b91f-07e2-42da-9e6f-f8e2eb1570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11E9BBF-BDBC-4FDA-B1F4-0251BB3EF830}"/>
</file>

<file path=customXml/itemProps2.xml><?xml version="1.0" encoding="utf-8"?>
<ds:datastoreItem xmlns:ds="http://schemas.openxmlformats.org/officeDocument/2006/customXml" ds:itemID="{32B1AF29-3316-43A7-9021-0E729F513B67}"/>
</file>

<file path=customXml/itemProps3.xml><?xml version="1.0" encoding="utf-8"?>
<ds:datastoreItem xmlns:ds="http://schemas.openxmlformats.org/officeDocument/2006/customXml" ds:itemID="{895068FC-7716-4B21-9809-E490F73385F6}"/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389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Thème Office</vt:lpstr>
      <vt:lpstr>Restructuration camping </vt:lpstr>
      <vt:lpstr>Présentation générale</vt:lpstr>
      <vt:lpstr>OBJECTIFS</vt:lpstr>
      <vt:lpstr>Diagramme de contexte</vt:lpstr>
      <vt:lpstr>Diagramme des cas d’utilisation</vt:lpstr>
      <vt:lpstr>Diagramme des exigences</vt:lpstr>
      <vt:lpstr>Tâches élèves  projet</vt:lpstr>
      <vt:lpstr>Production attendue</vt:lpstr>
      <vt:lpstr>Organisation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ENR-1</dc:title>
  <dc:creator>Matthieu Herrou</dc:creator>
  <cp:lastModifiedBy>Matthieu Herrou</cp:lastModifiedBy>
  <cp:revision>11</cp:revision>
  <dcterms:created xsi:type="dcterms:W3CDTF">2024-03-05T01:21:01Z</dcterms:created>
  <dcterms:modified xsi:type="dcterms:W3CDTF">2024-03-05T12:45:12Z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0x0101008C4964BA986B434D800965BDF3F9C3B2</vt:lpwstr>
  </property>
</Properties>
</file>