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74" r:id="rId2"/>
  </p:sldMasterIdLst>
  <p:notesMasterIdLst>
    <p:notesMasterId r:id="rId10"/>
  </p:notesMasterIdLst>
  <p:sldIdLst>
    <p:sldId id="261" r:id="rId3"/>
    <p:sldId id="262" r:id="rId4"/>
    <p:sldId id="263" r:id="rId5"/>
    <p:sldId id="264" r:id="rId6"/>
    <p:sldId id="265" r:id="rId7"/>
    <p:sldId id="267" r:id="rId8"/>
    <p:sldId id="269" r:id="rId9"/>
  </p:sldIdLst>
  <p:sldSz cx="12192000" cy="6858000"/>
  <p:notesSz cx="7772400" cy="100584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Fira Sans Extra Condensed" panose="020B05030500000200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hW1P6JIqx8DD3rXqODyHuTukK0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37583F-BA25-485B-AF93-03D8D4629FEE}">
  <a:tblStyle styleId="{E437583F-BA25-485B-AF93-03D8D4629FE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customschemas.google.com/relationships/presentationmetadata" Target="meta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7" name="Google Shape;3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3694941206_0_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" name="Google Shape;369;g136949412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6" name="Google Shape;386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3694941206_0_1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3" name="Google Shape;403;g1369494120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3694941206_0_3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0" name="Google Shape;420;g1369494120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066244c191_0_13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	 </a:t>
            </a:r>
            <a:endParaRPr/>
          </a:p>
        </p:txBody>
      </p:sp>
      <p:sp>
        <p:nvSpPr>
          <p:cNvPr id="498" name="Google Shape;498;g1066244c191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588" name="Google Shape;588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80" y="216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Complejidad del algoritmo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5"/>
          <p:cNvSpPr/>
          <p:nvPr/>
        </p:nvSpPr>
        <p:spPr>
          <a:xfrm>
            <a:off x="627920" y="3293390"/>
            <a:ext cx="609030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Complejidad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tiempo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memoria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delalgoritmo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Dijkstra. V </a:t>
            </a:r>
            <a:r>
              <a:rPr lang="en-US" sz="2200" dirty="0">
                <a:solidFill>
                  <a:srgbClr val="001E33"/>
                </a:solidFill>
              </a:rPr>
              <a:t>son </a:t>
            </a:r>
            <a:r>
              <a:rPr lang="en-US" sz="2200" dirty="0" err="1">
                <a:solidFill>
                  <a:srgbClr val="001E33"/>
                </a:solidFill>
              </a:rPr>
              <a:t>los</a:t>
            </a:r>
            <a:r>
              <a:rPr lang="en-US" sz="2200" dirty="0">
                <a:solidFill>
                  <a:srgbClr val="001E33"/>
                </a:solidFill>
              </a:rPr>
              <a:t> vertices y 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 son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aristas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400" b="1" i="0" u="none" strike="noStrike" cap="none" dirty="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5"/>
          <p:cNvSpPr/>
          <p:nvPr/>
        </p:nvSpPr>
        <p:spPr>
          <a:xfrm rot="10800000" flipH="1">
            <a:off x="4567200" y="11746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360" name="Google Shape;360;p5"/>
          <p:cNvGraphicFramePr/>
          <p:nvPr>
            <p:extLst>
              <p:ext uri="{D42A27DB-BD31-4B8C-83A1-F6EECF244321}">
                <p14:modId xmlns:p14="http://schemas.microsoft.com/office/powerpoint/2010/main" val="3520236426"/>
              </p:ext>
            </p:extLst>
          </p:nvPr>
        </p:nvGraphicFramePr>
        <p:xfrm>
          <a:off x="471720" y="1194240"/>
          <a:ext cx="6246500" cy="1859275"/>
        </p:xfrm>
        <a:graphic>
          <a:graphicData uri="http://schemas.openxmlformats.org/drawingml/2006/table">
            <a:tbl>
              <a:tblPr>
                <a:noFill/>
                <a:tableStyleId>{E437583F-BA25-485B-AF93-03D8D4629FEE}</a:tableStyleId>
              </a:tblPr>
              <a:tblGrid>
                <a:gridCol w="226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7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temporal</a:t>
                      </a:r>
                      <a:endParaRPr sz="22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de la memoria</a:t>
                      </a:r>
                      <a:endParaRPr sz="22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2200" b="1" u="none" strike="noStrike" cap="none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Dijkstra</a:t>
                      </a:r>
                      <a:endParaRPr sz="2200" b="1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O(log V)</a:t>
                      </a:r>
                      <a:endParaRPr sz="2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</a:t>
                      </a:r>
                      <a:r>
                        <a:rPr lang="en-US" sz="2200" u="none" strike="noStrike" cap="none" dirty="0">
                          <a:solidFill>
                            <a:srgbClr val="FFFFFF"/>
                          </a:solidFill>
                        </a:rPr>
                        <a:t>V*2</a:t>
                      </a:r>
                      <a:r>
                        <a:rPr lang="en-US" sz="2200" u="none" strike="noStrike" cap="none" baseline="30000" dirty="0">
                          <a:solidFill>
                            <a:srgbClr val="FFFFFF"/>
                          </a:solidFill>
                        </a:rPr>
                        <a:t>E</a:t>
                      </a: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2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65" name="Google Shape;36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50250" y="1768400"/>
            <a:ext cx="4157674" cy="31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g13694941206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75" y="2158"/>
            <a:ext cx="12196075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g13694941206_0_0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FFFFFF"/>
                </a:solidFill>
              </a:rPr>
              <a:t>Primer camino que minimiza d = ???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g13694941206_0_0"/>
          <p:cNvSpPr/>
          <p:nvPr/>
        </p:nvSpPr>
        <p:spPr>
          <a:xfrm>
            <a:off x="277853" y="3500674"/>
            <a:ext cx="111750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dirty="0" err="1">
                <a:solidFill>
                  <a:srgbClr val="001E33"/>
                </a:solidFill>
              </a:rPr>
              <a:t>Distancia</a:t>
            </a:r>
            <a:r>
              <a:rPr lang="en-US" sz="2200" dirty="0">
                <a:solidFill>
                  <a:srgbClr val="001E33"/>
                </a:solidFill>
              </a:rPr>
              <a:t> y </a:t>
            </a:r>
            <a:r>
              <a:rPr lang="en-US" sz="2200" dirty="0" err="1">
                <a:solidFill>
                  <a:srgbClr val="001E33"/>
                </a:solidFill>
              </a:rPr>
              <a:t>riesgo</a:t>
            </a:r>
            <a:r>
              <a:rPr lang="en-US" sz="2200" dirty="0">
                <a:solidFill>
                  <a:srgbClr val="001E33"/>
                </a:solidFill>
              </a:rPr>
              <a:t> de </a:t>
            </a:r>
            <a:r>
              <a:rPr lang="en-US" sz="2200" dirty="0" err="1">
                <a:solidFill>
                  <a:srgbClr val="001E33"/>
                </a:solidFill>
              </a:rPr>
              <a:t>acoso</a:t>
            </a:r>
            <a:r>
              <a:rPr lang="en-US" sz="2200" dirty="0">
                <a:solidFill>
                  <a:srgbClr val="001E33"/>
                </a:solidFill>
              </a:rPr>
              <a:t> para </a:t>
            </a:r>
            <a:r>
              <a:rPr lang="en-US" sz="2200" dirty="0" err="1">
                <a:solidFill>
                  <a:srgbClr val="001E33"/>
                </a:solidFill>
              </a:rPr>
              <a:t>el</a:t>
            </a:r>
            <a:r>
              <a:rPr lang="en-US" sz="2200" dirty="0">
                <a:solidFill>
                  <a:srgbClr val="001E33"/>
                </a:solidFill>
              </a:rPr>
              <a:t> </a:t>
            </a:r>
            <a:r>
              <a:rPr lang="en-US" sz="2200" dirty="0" err="1">
                <a:solidFill>
                  <a:srgbClr val="001E33"/>
                </a:solidFill>
              </a:rPr>
              <a:t>camino</a:t>
            </a:r>
            <a:r>
              <a:rPr lang="en-US" sz="2200" dirty="0">
                <a:solidFill>
                  <a:srgbClr val="001E33"/>
                </a:solidFill>
              </a:rPr>
              <a:t> que </a:t>
            </a:r>
            <a:r>
              <a:rPr lang="en-US" sz="2200" dirty="0" err="1">
                <a:solidFill>
                  <a:srgbClr val="001E33"/>
                </a:solidFill>
              </a:rPr>
              <a:t>minimiza</a:t>
            </a:r>
            <a:r>
              <a:rPr lang="en-US" sz="2200" dirty="0">
                <a:solidFill>
                  <a:srgbClr val="001E33"/>
                </a:solidFill>
              </a:rPr>
              <a:t> d = -75.5764695. </a:t>
            </a:r>
            <a:r>
              <a:rPr lang="en-US" sz="2200" dirty="0" err="1">
                <a:solidFill>
                  <a:srgbClr val="001E33"/>
                </a:solidFill>
              </a:rPr>
              <a:t>Tiempo</a:t>
            </a:r>
            <a:r>
              <a:rPr lang="en-US" sz="2200" dirty="0">
                <a:solidFill>
                  <a:srgbClr val="001E33"/>
                </a:solidFill>
              </a:rPr>
              <a:t> de </a:t>
            </a:r>
            <a:r>
              <a:rPr lang="en-US" sz="2200" dirty="0" err="1">
                <a:solidFill>
                  <a:srgbClr val="001E33"/>
                </a:solidFill>
              </a:rPr>
              <a:t>ejecución</a:t>
            </a:r>
            <a:r>
              <a:rPr lang="en-US" sz="2200" dirty="0">
                <a:solidFill>
                  <a:srgbClr val="001E33"/>
                </a:solidFill>
              </a:rPr>
              <a:t> de 60.2 </a:t>
            </a:r>
            <a:r>
              <a:rPr lang="en-US" sz="2200" dirty="0" err="1">
                <a:solidFill>
                  <a:srgbClr val="001E33"/>
                </a:solidFill>
              </a:rPr>
              <a:t>segundos</a:t>
            </a:r>
            <a:r>
              <a:rPr lang="en-US" sz="2200" dirty="0">
                <a:solidFill>
                  <a:srgbClr val="001E33"/>
                </a:solidFill>
              </a:rPr>
              <a:t>.</a:t>
            </a:r>
            <a:endParaRPr sz="22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0" name="Google Shape;380;g13694941206_0_0"/>
          <p:cNvGraphicFramePr/>
          <p:nvPr>
            <p:extLst>
              <p:ext uri="{D42A27DB-BD31-4B8C-83A1-F6EECF244321}">
                <p14:modId xmlns:p14="http://schemas.microsoft.com/office/powerpoint/2010/main" val="3398230349"/>
              </p:ext>
            </p:extLst>
          </p:nvPr>
        </p:nvGraphicFramePr>
        <p:xfrm>
          <a:off x="333820" y="1499040"/>
          <a:ext cx="10831485" cy="1859300"/>
        </p:xfrm>
        <a:graphic>
          <a:graphicData uri="http://schemas.openxmlformats.org/drawingml/2006/table">
            <a:tbl>
              <a:tblPr>
                <a:noFill/>
                <a:tableStyleId>{E437583F-BA25-485B-AF93-03D8D4629FEE}</a:tableStyleId>
              </a:tblPr>
              <a:tblGrid>
                <a:gridCol w="2731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9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5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35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Origen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Destino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Distancia (metros)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>
                          <a:solidFill>
                            <a:srgbClr val="001E33"/>
                          </a:solidFill>
                        </a:rPr>
                        <a:t>Riesgo de acoso </a:t>
                      </a:r>
                      <a:br>
                        <a:rPr lang="en-US" sz="2200" b="1">
                          <a:solidFill>
                            <a:srgbClr val="001E33"/>
                          </a:solidFill>
                        </a:rPr>
                      </a:br>
                      <a:r>
                        <a:rPr lang="en-US" sz="2200" b="1">
                          <a:solidFill>
                            <a:srgbClr val="001E33"/>
                          </a:solidFill>
                        </a:rPr>
                        <a:t>(entre 0 y 1)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A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EAFIT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</a:t>
                      </a:r>
                      <a:r>
                        <a:rPr lang="en-US" sz="2200">
                          <a:solidFill>
                            <a:srgbClr val="001E33"/>
                          </a:solidFill>
                        </a:rPr>
                        <a:t>Nacional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 dirty="0">
                          <a:solidFill>
                            <a:srgbClr val="001E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-75.5764695</a:t>
                      </a:r>
                      <a:endParaRPr sz="2200" b="0" u="none" strike="noStrike" cap="none" dirty="0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 dirty="0">
                          <a:solidFill>
                            <a:srgbClr val="001E33"/>
                          </a:solidFill>
                        </a:rPr>
                        <a:t>6.2011545</a:t>
                      </a:r>
                      <a:endParaRPr sz="2200" u="none" strike="noStrike" cap="none" dirty="0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FFFFFF"/>
                </a:solidFill>
              </a:rPr>
              <a:t>Segundo camino que minimiza d = ???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4" name="Google Shape;394;gadd317ae2b_0_201"/>
          <p:cNvGraphicFramePr/>
          <p:nvPr>
            <p:extLst>
              <p:ext uri="{D42A27DB-BD31-4B8C-83A1-F6EECF244321}">
                <p14:modId xmlns:p14="http://schemas.microsoft.com/office/powerpoint/2010/main" val="2198012234"/>
              </p:ext>
            </p:extLst>
          </p:nvPr>
        </p:nvGraphicFramePr>
        <p:xfrm>
          <a:off x="333820" y="1499040"/>
          <a:ext cx="11310600" cy="1859300"/>
        </p:xfrm>
        <a:graphic>
          <a:graphicData uri="http://schemas.openxmlformats.org/drawingml/2006/table">
            <a:tbl>
              <a:tblPr>
                <a:noFill/>
                <a:tableStyleId>{E437583F-BA25-485B-AF93-03D8D4629FEE}</a:tableStyleId>
              </a:tblPr>
              <a:tblGrid>
                <a:gridCol w="28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Origen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Destino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Distancia (metros)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>
                          <a:solidFill>
                            <a:srgbClr val="001E33"/>
                          </a:solidFill>
                        </a:rPr>
                        <a:t>Riesgo de acoso </a:t>
                      </a:r>
                      <a:br>
                        <a:rPr lang="en-US" sz="2200" b="1">
                          <a:solidFill>
                            <a:srgbClr val="001E33"/>
                          </a:solidFill>
                        </a:rPr>
                      </a:br>
                      <a:r>
                        <a:rPr lang="en-US" sz="2200" b="1">
                          <a:solidFill>
                            <a:srgbClr val="001E33"/>
                          </a:solidFill>
                        </a:rPr>
                        <a:t>(entre 0 y 1)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EAFIT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</a:t>
                      </a:r>
                      <a:r>
                        <a:rPr lang="en-US" sz="2200">
                          <a:solidFill>
                            <a:srgbClr val="001E33"/>
                          </a:solidFill>
                        </a:rPr>
                        <a:t>Nacional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 dirty="0">
                          <a:solidFill>
                            <a:srgbClr val="001E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-75.5805063</a:t>
                      </a:r>
                      <a:endParaRPr sz="2200" b="0" u="none" strike="noStrike" cap="none" dirty="0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 dirty="0">
                          <a:solidFill>
                            <a:srgbClr val="001E33"/>
                          </a:solidFill>
                        </a:rPr>
                        <a:t>6.247958</a:t>
                      </a:r>
                      <a:endParaRPr sz="2200" u="none" strike="noStrike" cap="none" dirty="0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8" name="Google Shape;398;gadd317ae2b_0_201"/>
          <p:cNvSpPr/>
          <p:nvPr/>
        </p:nvSpPr>
        <p:spPr>
          <a:xfrm>
            <a:off x="265329" y="3499661"/>
            <a:ext cx="111750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dirty="0" err="1">
                <a:solidFill>
                  <a:srgbClr val="001E33"/>
                </a:solidFill>
              </a:rPr>
              <a:t>Distancia</a:t>
            </a:r>
            <a:r>
              <a:rPr lang="en-US" sz="2200" dirty="0">
                <a:solidFill>
                  <a:srgbClr val="001E33"/>
                </a:solidFill>
              </a:rPr>
              <a:t> y </a:t>
            </a:r>
            <a:r>
              <a:rPr lang="en-US" sz="2200" dirty="0" err="1">
                <a:solidFill>
                  <a:srgbClr val="001E33"/>
                </a:solidFill>
              </a:rPr>
              <a:t>riesgo</a:t>
            </a:r>
            <a:r>
              <a:rPr lang="en-US" sz="2200" dirty="0">
                <a:solidFill>
                  <a:srgbClr val="001E33"/>
                </a:solidFill>
              </a:rPr>
              <a:t> de </a:t>
            </a:r>
            <a:r>
              <a:rPr lang="en-US" sz="2200" dirty="0" err="1">
                <a:solidFill>
                  <a:srgbClr val="001E33"/>
                </a:solidFill>
              </a:rPr>
              <a:t>acoso</a:t>
            </a:r>
            <a:r>
              <a:rPr lang="en-US" sz="2200" dirty="0">
                <a:solidFill>
                  <a:srgbClr val="001E33"/>
                </a:solidFill>
              </a:rPr>
              <a:t> para </a:t>
            </a:r>
            <a:r>
              <a:rPr lang="en-US" sz="2200" dirty="0" err="1">
                <a:solidFill>
                  <a:srgbClr val="001E33"/>
                </a:solidFill>
              </a:rPr>
              <a:t>el</a:t>
            </a:r>
            <a:r>
              <a:rPr lang="en-US" sz="2200" dirty="0">
                <a:solidFill>
                  <a:srgbClr val="001E33"/>
                </a:solidFill>
              </a:rPr>
              <a:t> </a:t>
            </a:r>
            <a:r>
              <a:rPr lang="en-US" sz="2200" dirty="0" err="1">
                <a:solidFill>
                  <a:srgbClr val="001E33"/>
                </a:solidFill>
              </a:rPr>
              <a:t>camino</a:t>
            </a:r>
            <a:r>
              <a:rPr lang="en-US" sz="2200" dirty="0">
                <a:solidFill>
                  <a:srgbClr val="001E33"/>
                </a:solidFill>
              </a:rPr>
              <a:t> que </a:t>
            </a:r>
            <a:r>
              <a:rPr lang="en-US" sz="2200" dirty="0" err="1">
                <a:solidFill>
                  <a:srgbClr val="001E33"/>
                </a:solidFill>
              </a:rPr>
              <a:t>minimiza</a:t>
            </a:r>
            <a:r>
              <a:rPr lang="en-US" sz="2200" dirty="0">
                <a:solidFill>
                  <a:srgbClr val="001E33"/>
                </a:solidFill>
              </a:rPr>
              <a:t> d = -75.5805063. </a:t>
            </a:r>
            <a:r>
              <a:rPr lang="en-US" sz="2200" dirty="0" err="1">
                <a:solidFill>
                  <a:srgbClr val="001E33"/>
                </a:solidFill>
              </a:rPr>
              <a:t>Tiempo</a:t>
            </a:r>
            <a:r>
              <a:rPr lang="en-US" sz="2200" dirty="0">
                <a:solidFill>
                  <a:srgbClr val="001E33"/>
                </a:solidFill>
              </a:rPr>
              <a:t> de </a:t>
            </a:r>
            <a:r>
              <a:rPr lang="en-US" sz="2200" dirty="0" err="1">
                <a:solidFill>
                  <a:srgbClr val="001E33"/>
                </a:solidFill>
              </a:rPr>
              <a:t>ejecución</a:t>
            </a:r>
            <a:r>
              <a:rPr lang="en-US" sz="2200" dirty="0">
                <a:solidFill>
                  <a:srgbClr val="001E33"/>
                </a:solidFill>
              </a:rPr>
              <a:t> de 73.143 </a:t>
            </a:r>
            <a:r>
              <a:rPr lang="en-US" sz="2200" dirty="0" err="1">
                <a:solidFill>
                  <a:srgbClr val="001E33"/>
                </a:solidFill>
              </a:rPr>
              <a:t>segundos</a:t>
            </a:r>
            <a:r>
              <a:rPr lang="en-US" sz="2200" dirty="0">
                <a:solidFill>
                  <a:srgbClr val="001E33"/>
                </a:solidFill>
              </a:rPr>
              <a:t>.</a:t>
            </a:r>
            <a:endParaRPr sz="22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g13694941206_0_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5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g13694941206_0_16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FFFFFF"/>
                </a:solidFill>
              </a:rPr>
              <a:t>Tercer camino que minimiza d = ???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1" name="Google Shape;411;g13694941206_0_16"/>
          <p:cNvGraphicFramePr/>
          <p:nvPr>
            <p:extLst>
              <p:ext uri="{D42A27DB-BD31-4B8C-83A1-F6EECF244321}">
                <p14:modId xmlns:p14="http://schemas.microsoft.com/office/powerpoint/2010/main" val="4040171520"/>
              </p:ext>
            </p:extLst>
          </p:nvPr>
        </p:nvGraphicFramePr>
        <p:xfrm>
          <a:off x="333820" y="1499040"/>
          <a:ext cx="11310600" cy="1524020"/>
        </p:xfrm>
        <a:graphic>
          <a:graphicData uri="http://schemas.openxmlformats.org/drawingml/2006/table">
            <a:tbl>
              <a:tblPr>
                <a:noFill/>
                <a:tableStyleId>{E437583F-BA25-485B-AF93-03D8D4629FEE}</a:tableStyleId>
              </a:tblPr>
              <a:tblGrid>
                <a:gridCol w="28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Origen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Destino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Distancia (metros)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>
                          <a:solidFill>
                            <a:srgbClr val="001E33"/>
                          </a:solidFill>
                        </a:rPr>
                        <a:t>Riesgo de acoso </a:t>
                      </a:r>
                      <a:br>
                        <a:rPr lang="en-US" sz="2200" b="1">
                          <a:solidFill>
                            <a:srgbClr val="001E33"/>
                          </a:solidFill>
                        </a:rPr>
                      </a:br>
                      <a:r>
                        <a:rPr lang="en-US" sz="2200" b="1">
                          <a:solidFill>
                            <a:srgbClr val="001E33"/>
                          </a:solidFill>
                        </a:rPr>
                        <a:t>(entre 0 y 1)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EAFIT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</a:t>
                      </a:r>
                      <a:r>
                        <a:rPr lang="en-US" sz="2200">
                          <a:solidFill>
                            <a:srgbClr val="001E33"/>
                          </a:solidFill>
                        </a:rPr>
                        <a:t>Nacional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 dirty="0">
                          <a:solidFill>
                            <a:srgbClr val="001E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-75.580523</a:t>
                      </a:r>
                      <a:endParaRPr sz="2200" b="0" u="none" strike="noStrike" cap="none" dirty="0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 dirty="0">
                          <a:solidFill>
                            <a:srgbClr val="001E33"/>
                          </a:solidFill>
                        </a:rPr>
                        <a:t>6.235568</a:t>
                      </a:r>
                      <a:endParaRPr sz="2200" u="none" strike="noStrike" cap="none" dirty="0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5" name="Google Shape;415;g13694941206_0_16"/>
          <p:cNvSpPr/>
          <p:nvPr/>
        </p:nvSpPr>
        <p:spPr>
          <a:xfrm>
            <a:off x="356050" y="3106325"/>
            <a:ext cx="111750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buSzPts val="1400"/>
            </a:pPr>
            <a:r>
              <a:rPr lang="en-US" sz="2200" dirty="0" err="1">
                <a:solidFill>
                  <a:srgbClr val="001E33"/>
                </a:solidFill>
              </a:rPr>
              <a:t>Distancia</a:t>
            </a:r>
            <a:r>
              <a:rPr lang="en-US" sz="2200" dirty="0">
                <a:solidFill>
                  <a:srgbClr val="001E33"/>
                </a:solidFill>
              </a:rPr>
              <a:t> y </a:t>
            </a:r>
            <a:r>
              <a:rPr lang="en-US" sz="2200" dirty="0" err="1">
                <a:solidFill>
                  <a:srgbClr val="001E33"/>
                </a:solidFill>
              </a:rPr>
              <a:t>riesgo</a:t>
            </a:r>
            <a:r>
              <a:rPr lang="en-US" sz="2200" dirty="0">
                <a:solidFill>
                  <a:srgbClr val="001E33"/>
                </a:solidFill>
              </a:rPr>
              <a:t> de </a:t>
            </a:r>
            <a:r>
              <a:rPr lang="en-US" sz="2200" dirty="0" err="1">
                <a:solidFill>
                  <a:srgbClr val="001E33"/>
                </a:solidFill>
              </a:rPr>
              <a:t>acoso</a:t>
            </a:r>
            <a:r>
              <a:rPr lang="en-US" sz="2200" dirty="0">
                <a:solidFill>
                  <a:srgbClr val="001E33"/>
                </a:solidFill>
              </a:rPr>
              <a:t> para </a:t>
            </a:r>
            <a:r>
              <a:rPr lang="en-US" sz="2200" dirty="0" err="1">
                <a:solidFill>
                  <a:srgbClr val="001E33"/>
                </a:solidFill>
              </a:rPr>
              <a:t>el</a:t>
            </a:r>
            <a:r>
              <a:rPr lang="en-US" sz="2200" dirty="0">
                <a:solidFill>
                  <a:srgbClr val="001E33"/>
                </a:solidFill>
              </a:rPr>
              <a:t> </a:t>
            </a:r>
            <a:r>
              <a:rPr lang="en-US" sz="2200" dirty="0" err="1">
                <a:solidFill>
                  <a:srgbClr val="001E33"/>
                </a:solidFill>
              </a:rPr>
              <a:t>camino</a:t>
            </a:r>
            <a:r>
              <a:rPr lang="en-US" sz="2200" dirty="0">
                <a:solidFill>
                  <a:srgbClr val="001E33"/>
                </a:solidFill>
              </a:rPr>
              <a:t> que </a:t>
            </a:r>
            <a:r>
              <a:rPr lang="en-US" sz="2200" dirty="0" err="1">
                <a:solidFill>
                  <a:srgbClr val="001E33"/>
                </a:solidFill>
              </a:rPr>
              <a:t>minimiza</a:t>
            </a:r>
            <a:r>
              <a:rPr lang="en-US" sz="2200" dirty="0">
                <a:solidFill>
                  <a:srgbClr val="001E33"/>
                </a:solidFill>
              </a:rPr>
              <a:t> d = </a:t>
            </a:r>
            <a:r>
              <a:rPr lang="en-US" sz="2200" b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-75.580523.</a:t>
            </a:r>
            <a:r>
              <a:rPr lang="en-US" sz="2200" dirty="0">
                <a:solidFill>
                  <a:srgbClr val="001E33"/>
                </a:solidFill>
              </a:rPr>
              <a:t> </a:t>
            </a:r>
            <a:r>
              <a:rPr lang="en-US" sz="2200" dirty="0" err="1">
                <a:solidFill>
                  <a:srgbClr val="001E33"/>
                </a:solidFill>
              </a:rPr>
              <a:t>Tiempo</a:t>
            </a:r>
            <a:r>
              <a:rPr lang="en-US" sz="2200" dirty="0">
                <a:solidFill>
                  <a:srgbClr val="001E33"/>
                </a:solidFill>
              </a:rPr>
              <a:t> de </a:t>
            </a:r>
            <a:r>
              <a:rPr lang="en-US" sz="2200" dirty="0" err="1">
                <a:solidFill>
                  <a:srgbClr val="001E33"/>
                </a:solidFill>
              </a:rPr>
              <a:t>ejecución</a:t>
            </a:r>
            <a:r>
              <a:rPr lang="en-US" sz="2200" dirty="0">
                <a:solidFill>
                  <a:srgbClr val="001E33"/>
                </a:solidFill>
              </a:rPr>
              <a:t> de 45.789 </a:t>
            </a:r>
            <a:r>
              <a:rPr lang="en-US" sz="2200" dirty="0" err="1">
                <a:solidFill>
                  <a:srgbClr val="001E33"/>
                </a:solidFill>
              </a:rPr>
              <a:t>segundos</a:t>
            </a:r>
            <a:r>
              <a:rPr lang="en-US" sz="2200" dirty="0">
                <a:solidFill>
                  <a:srgbClr val="001E33"/>
                </a:solidFill>
              </a:rPr>
              <a:t>.</a:t>
            </a:r>
            <a:endParaRPr sz="22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g13694941206_0_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5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g13694941206_0_38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FFFFFF"/>
                </a:solidFill>
              </a:rPr>
              <a:t>Comparación visual de los tres caminos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4BC61D9-25E2-418D-C4F2-A18B853CB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968" y="968069"/>
            <a:ext cx="9107905" cy="49218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oogle Shape;500;g1066244c191_0_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73" y="-22061"/>
            <a:ext cx="12197163" cy="6856922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g1066244c191_0_133"/>
          <p:cNvSpPr/>
          <p:nvPr/>
        </p:nvSpPr>
        <p:spPr>
          <a:xfrm>
            <a:off x="265327" y="376925"/>
            <a:ext cx="4945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Direcciones de trabajo futuras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g1066244c191_0_133"/>
          <p:cNvSpPr/>
          <p:nvPr/>
        </p:nvSpPr>
        <p:spPr>
          <a:xfrm>
            <a:off x="859448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g1066244c191_0_133"/>
          <p:cNvSpPr/>
          <p:nvPr/>
        </p:nvSpPr>
        <p:spPr>
          <a:xfrm>
            <a:off x="3812548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g1066244c191_0_133"/>
          <p:cNvSpPr/>
          <p:nvPr/>
        </p:nvSpPr>
        <p:spPr>
          <a:xfrm>
            <a:off x="8229722" y="1248073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g1066244c191_0_133"/>
          <p:cNvSpPr/>
          <p:nvPr/>
        </p:nvSpPr>
        <p:spPr>
          <a:xfrm>
            <a:off x="8234822" y="1379275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48AC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g1066244c191_0_133"/>
          <p:cNvSpPr/>
          <p:nvPr/>
        </p:nvSpPr>
        <p:spPr>
          <a:xfrm>
            <a:off x="3811772" y="12914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00AA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g1066244c191_0_133"/>
          <p:cNvSpPr/>
          <p:nvPr/>
        </p:nvSpPr>
        <p:spPr>
          <a:xfrm>
            <a:off x="859046" y="12914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48AC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g1066244c191_0_133"/>
          <p:cNvSpPr/>
          <p:nvPr/>
        </p:nvSpPr>
        <p:spPr>
          <a:xfrm>
            <a:off x="8252003" y="1463730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Ing. Software </a:t>
            </a:r>
            <a:endParaRPr sz="2200" b="1" i="0" u="none" strike="noStrike" cap="none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1" name="Google Shape;511;g1066244c191_0_133"/>
          <p:cNvSpPr/>
          <p:nvPr/>
        </p:nvSpPr>
        <p:spPr>
          <a:xfrm>
            <a:off x="3802800" y="13792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dirty="0" err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Datos</a:t>
            </a:r>
            <a:r>
              <a:rPr lang="en-US" sz="2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II</a:t>
            </a:r>
            <a:endParaRPr sz="2200" b="1" i="0" u="none" strike="noStrike" cap="none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2" name="Google Shape;512;g1066244c191_0_133"/>
          <p:cNvSpPr/>
          <p:nvPr/>
        </p:nvSpPr>
        <p:spPr>
          <a:xfrm>
            <a:off x="810150" y="1333775"/>
            <a:ext cx="1582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19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Bases de datos</a:t>
            </a:r>
            <a:endParaRPr sz="19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14" name="Google Shape;514;g1066244c191_0_133"/>
          <p:cNvGrpSpPr/>
          <p:nvPr/>
        </p:nvGrpSpPr>
        <p:grpSpPr>
          <a:xfrm>
            <a:off x="8698295" y="2242271"/>
            <a:ext cx="1088700" cy="830400"/>
            <a:chOff x="368350" y="2234988"/>
            <a:chExt cx="1088700" cy="830400"/>
          </a:xfrm>
        </p:grpSpPr>
        <p:sp>
          <p:nvSpPr>
            <p:cNvPr id="515" name="Google Shape;515;g1066244c191_0_133"/>
            <p:cNvSpPr/>
            <p:nvPr/>
          </p:nvSpPr>
          <p:spPr>
            <a:xfrm>
              <a:off x="368350" y="22349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1" i="0" u="none" strike="noStrike" cap="none" dirty="0" err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Aplicación</a:t>
              </a:r>
              <a:r>
                <a:rPr lang="en-US" sz="1600" b="1" i="0" u="none" strike="noStrike" cap="none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sz="1600" b="1" dirty="0" err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móvil</a:t>
              </a:r>
              <a:endParaRPr sz="1600" b="1" i="0" u="none" strike="noStrike" cap="none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6" name="Google Shape;516;g1066244c191_0_133"/>
            <p:cNvSpPr/>
            <p:nvPr/>
          </p:nvSpPr>
          <p:spPr>
            <a:xfrm rot="-5400000">
              <a:off x="44509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7" name="Google Shape;517;g1066244c191_0_133"/>
            <p:cNvSpPr/>
            <p:nvPr/>
          </p:nvSpPr>
          <p:spPr>
            <a:xfrm rot="-5400000">
              <a:off x="621837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8" name="Google Shape;518;g1066244c191_0_133"/>
            <p:cNvSpPr/>
            <p:nvPr/>
          </p:nvSpPr>
          <p:spPr>
            <a:xfrm rot="-5400000">
              <a:off x="798579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9" name="Google Shape;519;g1066244c191_0_133"/>
            <p:cNvSpPr/>
            <p:nvPr/>
          </p:nvSpPr>
          <p:spPr>
            <a:xfrm rot="-5400000">
              <a:off x="975322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0" name="Google Shape;520;g1066244c191_0_133"/>
            <p:cNvSpPr/>
            <p:nvPr/>
          </p:nvSpPr>
          <p:spPr>
            <a:xfrm rot="-5400000">
              <a:off x="115208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1" name="Google Shape;521;g1066244c191_0_133"/>
            <p:cNvSpPr/>
            <p:nvPr/>
          </p:nvSpPr>
          <p:spPr>
            <a:xfrm rot="-5400000">
              <a:off x="1328826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22" name="Google Shape;522;g1066244c191_0_133"/>
          <p:cNvGrpSpPr/>
          <p:nvPr/>
        </p:nvGrpSpPr>
        <p:grpSpPr>
          <a:xfrm>
            <a:off x="4245158" y="2182335"/>
            <a:ext cx="1088700" cy="830400"/>
            <a:chOff x="673150" y="2539788"/>
            <a:chExt cx="1088700" cy="830400"/>
          </a:xfrm>
        </p:grpSpPr>
        <p:sp>
          <p:nvSpPr>
            <p:cNvPr id="523" name="Google Shape;523;g1066244c191_0_133"/>
            <p:cNvSpPr/>
            <p:nvPr/>
          </p:nvSpPr>
          <p:spPr>
            <a:xfrm>
              <a:off x="673150" y="25397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dist="57150" dir="7080000" algn="bl" rotWithShape="0">
                <a:srgbClr val="000000">
                  <a:alpha val="1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Aplicación web</a:t>
              </a:r>
              <a:endParaRPr sz="16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4" name="Google Shape;524;g1066244c191_0_133"/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5" name="Google Shape;525;g1066244c191_0_133"/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6" name="Google Shape;526;g1066244c191_0_133"/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7" name="Google Shape;527;g1066244c191_0_133"/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8" name="Google Shape;528;g1066244c191_0_133"/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9" name="Google Shape;529;g1066244c191_0_133"/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A28CD842-6CA0-7808-5B89-A63058EDA582}"/>
              </a:ext>
            </a:extLst>
          </p:cNvPr>
          <p:cNvSpPr/>
          <p:nvPr/>
        </p:nvSpPr>
        <p:spPr>
          <a:xfrm>
            <a:off x="937264" y="2305615"/>
            <a:ext cx="1857355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 esta podríamos utilizar nuevas librería, después de una exhaustiva investigación  para la optimización del código al igual de nuevas funciones de las que ya utilizamos como folium.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3E2EAC9-C104-7D3A-6F25-B0562D0CD151}"/>
              </a:ext>
            </a:extLst>
          </p:cNvPr>
          <p:cNvSpPr/>
          <p:nvPr/>
        </p:nvSpPr>
        <p:spPr>
          <a:xfrm>
            <a:off x="3880470" y="3185618"/>
            <a:ext cx="1857355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Poderlo llevar a otro paso digital donde las personas puedan llevar su seguridad desde la comodidad de sus dispositivos mediante una pagina </a:t>
            </a:r>
            <a:r>
              <a:rPr lang="es-E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  <a:r>
              <a:rPr lang="es-E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AA96862-1301-3E1F-1E49-97514EF56813}"/>
              </a:ext>
            </a:extLst>
          </p:cNvPr>
          <p:cNvSpPr/>
          <p:nvPr/>
        </p:nvSpPr>
        <p:spPr>
          <a:xfrm>
            <a:off x="8252004" y="3249386"/>
            <a:ext cx="1809900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 esta podríamos crear una interfaz mediante una app móvil, que pueda tener diferentes menús, como filtros de tiempo, distancia, y riesgo y el usuario poder obtener la menor.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0" name="Google Shape;590;gadd317ae2b_0_117"/>
          <p:cNvPicPr preferRelativeResize="0"/>
          <p:nvPr/>
        </p:nvPicPr>
        <p:blipFill rotWithShape="1">
          <a:blip r:embed="rId3">
            <a:alphaModFix/>
          </a:blip>
          <a:srcRect l="20134"/>
          <a:stretch/>
        </p:blipFill>
        <p:spPr>
          <a:xfrm>
            <a:off x="-47400" y="0"/>
            <a:ext cx="9787201" cy="6893125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gadd317ae2b_0_117"/>
          <p:cNvSpPr/>
          <p:nvPr/>
        </p:nvSpPr>
        <p:spPr>
          <a:xfrm>
            <a:off x="-53831" y="-8709"/>
            <a:ext cx="12254399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57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¡GRACIAS!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5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 </a:t>
            </a:r>
            <a:r>
              <a:rPr lang="en-US" sz="25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25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apoyo</a:t>
            </a:r>
            <a:r>
              <a:rPr lang="en-US" sz="25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beca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Sapiencia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financiada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por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municipio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Medellín. </a:t>
            </a:r>
            <a:r>
              <a:rPr lang="en-US" sz="2200" dirty="0">
                <a:solidFill>
                  <a:srgbClr val="001E33"/>
                </a:solidFill>
              </a:rPr>
              <a:t>La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autores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agradecen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a la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Vicerrectoría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Descubrimiento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Creación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, de la Universidad EAFIT,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esta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investigación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348</Words>
  <Application>Microsoft Office PowerPoint</Application>
  <PresentationFormat>Panorámica</PresentationFormat>
  <Paragraphs>51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Fira Sans Extra Condensed</vt:lpstr>
      <vt:lpstr>Calibri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Referee</dc:creator>
  <cp:lastModifiedBy>MELISA RUA</cp:lastModifiedBy>
  <cp:revision>2</cp:revision>
  <dcterms:created xsi:type="dcterms:W3CDTF">2020-06-26T14:36:07Z</dcterms:created>
  <dcterms:modified xsi:type="dcterms:W3CDTF">2022-11-08T14:52:20Z</dcterms:modified>
</cp:coreProperties>
</file>