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3/13/2014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3/13/2014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3/13/2014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3/13/2014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7/docs/api/java/util/regex/Pattern.html" TargetMode="External"/><Relationship Id="rId2" Type="http://schemas.openxmlformats.org/officeDocument/2006/relationships/hyperlink" Target="http://docs.oracle.com/javase/tutorial/essential/regex/matcher.html" TargetMode="External"/><Relationship Id="rId1" Type="http://schemas.openxmlformats.org/officeDocument/2006/relationships/slideLayout" Target="../slideLayouts/slideLayout2.xml"/><Relationship Id="rId4" Type="http://schemas.openxmlformats.org/officeDocument/2006/relationships/hyperlink" Target="http://www.tutorialspoint.com/java/java_hashtable_clas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7200" dirty="0" smtClean="0"/>
              <a:t>Regular </a:t>
            </a:r>
            <a:r>
              <a:rPr lang="en-US" sz="7200" dirty="0" err="1" smtClean="0"/>
              <a:t>EXpressions</a:t>
            </a:r>
            <a:r>
              <a:rPr lang="en-US" sz="7200" dirty="0" smtClean="0"/>
              <a:t> </a:t>
            </a:r>
            <a:br>
              <a:rPr lang="en-US" sz="7200" dirty="0" smtClean="0"/>
            </a:br>
            <a:r>
              <a:rPr lang="en-US" sz="7200" dirty="0" smtClean="0"/>
              <a:t>&amp; </a:t>
            </a:r>
            <a:br>
              <a:rPr lang="en-US" sz="7200" dirty="0" smtClean="0"/>
            </a:br>
            <a:r>
              <a:rPr lang="en-US" sz="7200" dirty="0" smtClean="0"/>
              <a:t>Hash-Tables and Hash-Maps</a:t>
            </a:r>
            <a:endParaRPr lang="en-US" sz="72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38306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93407"/>
          </a:xfrm>
        </p:spPr>
        <p:txBody>
          <a:bodyPr/>
          <a:lstStyle/>
          <a:p>
            <a:r>
              <a:rPr lang="en-US" dirty="0" smtClean="0"/>
              <a:t>Important methods</a:t>
            </a:r>
            <a:endParaRPr lang="en-US" dirty="0"/>
          </a:p>
        </p:txBody>
      </p:sp>
      <p:sp>
        <p:nvSpPr>
          <p:cNvPr id="3" name="Content Placeholder 2"/>
          <p:cNvSpPr>
            <a:spLocks noGrp="1"/>
          </p:cNvSpPr>
          <p:nvPr>
            <p:ph idx="1"/>
          </p:nvPr>
        </p:nvSpPr>
        <p:spPr>
          <a:xfrm>
            <a:off x="1069848" y="1378039"/>
            <a:ext cx="10058400" cy="4971246"/>
          </a:xfrm>
        </p:spPr>
        <p:txBody>
          <a:bodyPr>
            <a:normAutofit lnSpcReduction="10000"/>
          </a:bodyPr>
          <a:lstStyle/>
          <a:p>
            <a:pPr marL="342900" indent="-342900">
              <a:buFont typeface="+mj-lt"/>
              <a:buAutoNum type="arabicPeriod"/>
            </a:pPr>
            <a:r>
              <a:rPr lang="en-US" sz="1600" dirty="0" err="1" smtClean="0"/>
              <a:t>boolean</a:t>
            </a:r>
            <a:r>
              <a:rPr lang="en-US" sz="1600" dirty="0" smtClean="0"/>
              <a:t> </a:t>
            </a:r>
            <a:r>
              <a:rPr lang="en-US" sz="1600" dirty="0"/>
              <a:t>contains(Object value</a:t>
            </a:r>
            <a:r>
              <a:rPr lang="en-US" sz="1600" dirty="0" smtClean="0"/>
              <a:t>) </a:t>
            </a:r>
            <a:r>
              <a:rPr lang="en-US" sz="1600" dirty="0" smtClean="0">
                <a:solidFill>
                  <a:srgbClr val="92D050"/>
                </a:solidFill>
              </a:rPr>
              <a:t>//Returns </a:t>
            </a:r>
            <a:r>
              <a:rPr lang="en-US" sz="1600" dirty="0">
                <a:solidFill>
                  <a:srgbClr val="92D050"/>
                </a:solidFill>
              </a:rPr>
              <a:t>true if some value equal to value exists within the hash table. Returns false if the value isn't </a:t>
            </a:r>
            <a:r>
              <a:rPr lang="en-US" sz="1600" dirty="0" smtClean="0">
                <a:solidFill>
                  <a:srgbClr val="92D050"/>
                </a:solidFill>
              </a:rPr>
              <a:t>found.</a:t>
            </a:r>
          </a:p>
          <a:p>
            <a:pPr marL="342900" indent="-342900">
              <a:buFont typeface="+mj-lt"/>
              <a:buAutoNum type="arabicPeriod"/>
            </a:pPr>
            <a:r>
              <a:rPr lang="en-US" sz="1600" dirty="0" err="1" smtClean="0"/>
              <a:t>boolean</a:t>
            </a:r>
            <a:r>
              <a:rPr lang="en-US" sz="1600" dirty="0" smtClean="0"/>
              <a:t> </a:t>
            </a:r>
            <a:r>
              <a:rPr lang="en-US" sz="1600" dirty="0" err="1"/>
              <a:t>containsKey</a:t>
            </a:r>
            <a:r>
              <a:rPr lang="en-US" sz="1600" dirty="0"/>
              <a:t>(Object key</a:t>
            </a:r>
            <a:r>
              <a:rPr lang="en-US" sz="1600" dirty="0" smtClean="0"/>
              <a:t>) </a:t>
            </a:r>
            <a:r>
              <a:rPr lang="en-US" sz="1600" dirty="0" smtClean="0">
                <a:solidFill>
                  <a:srgbClr val="92D050"/>
                </a:solidFill>
              </a:rPr>
              <a:t>//Returns </a:t>
            </a:r>
            <a:r>
              <a:rPr lang="en-US" sz="1600" dirty="0">
                <a:solidFill>
                  <a:srgbClr val="92D050"/>
                </a:solidFill>
              </a:rPr>
              <a:t>true if some key equal to key exists within the hash table. Returns false if the key isn't </a:t>
            </a:r>
            <a:r>
              <a:rPr lang="en-US" sz="1600" dirty="0" smtClean="0">
                <a:solidFill>
                  <a:srgbClr val="92D050"/>
                </a:solidFill>
              </a:rPr>
              <a:t>found.</a:t>
            </a:r>
          </a:p>
          <a:p>
            <a:pPr marL="342900" indent="-342900">
              <a:buFont typeface="+mj-lt"/>
              <a:buAutoNum type="arabicPeriod"/>
            </a:pPr>
            <a:r>
              <a:rPr lang="en-US" sz="1600" dirty="0" err="1" smtClean="0"/>
              <a:t>boolean</a:t>
            </a:r>
            <a:r>
              <a:rPr lang="en-US" sz="1600" dirty="0" smtClean="0"/>
              <a:t> </a:t>
            </a:r>
            <a:r>
              <a:rPr lang="en-US" sz="1600" dirty="0" err="1"/>
              <a:t>containsValue</a:t>
            </a:r>
            <a:r>
              <a:rPr lang="en-US" sz="1600" dirty="0"/>
              <a:t>(Object value</a:t>
            </a:r>
            <a:r>
              <a:rPr lang="en-US" sz="1600" dirty="0" smtClean="0"/>
              <a:t>) </a:t>
            </a:r>
            <a:r>
              <a:rPr lang="en-US" sz="1600" dirty="0" smtClean="0">
                <a:solidFill>
                  <a:srgbClr val="92D050"/>
                </a:solidFill>
              </a:rPr>
              <a:t>//Returns </a:t>
            </a:r>
            <a:r>
              <a:rPr lang="en-US" sz="1600" dirty="0">
                <a:solidFill>
                  <a:srgbClr val="92D050"/>
                </a:solidFill>
              </a:rPr>
              <a:t>true if some value equal to value exists within the hash table. Returns false if the value isn't </a:t>
            </a:r>
            <a:r>
              <a:rPr lang="en-US" sz="1600" dirty="0" smtClean="0">
                <a:solidFill>
                  <a:srgbClr val="92D050"/>
                </a:solidFill>
              </a:rPr>
              <a:t>found.</a:t>
            </a:r>
          </a:p>
          <a:p>
            <a:pPr marL="342900" indent="-342900">
              <a:buFont typeface="+mj-lt"/>
              <a:buAutoNum type="arabicPeriod"/>
            </a:pPr>
            <a:r>
              <a:rPr lang="en-US" sz="1600" dirty="0" smtClean="0"/>
              <a:t>Enumeration </a:t>
            </a:r>
            <a:r>
              <a:rPr lang="en-US" sz="1600" dirty="0"/>
              <a:t>elements( </a:t>
            </a:r>
            <a:r>
              <a:rPr lang="en-US" sz="1600" dirty="0" smtClean="0"/>
              <a:t>) </a:t>
            </a:r>
            <a:r>
              <a:rPr lang="en-US" sz="1600" dirty="0" smtClean="0">
                <a:solidFill>
                  <a:srgbClr val="92D050"/>
                </a:solidFill>
              </a:rPr>
              <a:t>//Returns </a:t>
            </a:r>
            <a:r>
              <a:rPr lang="en-US" sz="1600" dirty="0">
                <a:solidFill>
                  <a:srgbClr val="92D050"/>
                </a:solidFill>
              </a:rPr>
              <a:t>an enumeration of the values contained in the hash </a:t>
            </a:r>
            <a:r>
              <a:rPr lang="en-US" sz="1600" dirty="0" smtClean="0">
                <a:solidFill>
                  <a:srgbClr val="92D050"/>
                </a:solidFill>
              </a:rPr>
              <a:t>table.</a:t>
            </a:r>
          </a:p>
          <a:p>
            <a:pPr marL="342900" indent="-342900">
              <a:buFont typeface="+mj-lt"/>
              <a:buAutoNum type="arabicPeriod"/>
            </a:pPr>
            <a:r>
              <a:rPr lang="en-US" sz="1600" dirty="0" smtClean="0"/>
              <a:t>Object </a:t>
            </a:r>
            <a:r>
              <a:rPr lang="en-US" sz="1600" dirty="0"/>
              <a:t>get(Object key</a:t>
            </a:r>
            <a:r>
              <a:rPr lang="en-US" sz="1600" dirty="0" smtClean="0"/>
              <a:t>) </a:t>
            </a:r>
            <a:r>
              <a:rPr lang="en-US" sz="1600" dirty="0" smtClean="0">
                <a:solidFill>
                  <a:srgbClr val="92D050"/>
                </a:solidFill>
              </a:rPr>
              <a:t>//Returns </a:t>
            </a:r>
            <a:r>
              <a:rPr lang="en-US" sz="1600" dirty="0">
                <a:solidFill>
                  <a:srgbClr val="92D050"/>
                </a:solidFill>
              </a:rPr>
              <a:t>the object that contains the value associated with key. If key is not in the hash table, a null object is </a:t>
            </a:r>
            <a:r>
              <a:rPr lang="en-US" sz="1600" dirty="0" smtClean="0">
                <a:solidFill>
                  <a:srgbClr val="92D050"/>
                </a:solidFill>
              </a:rPr>
              <a:t>returned.</a:t>
            </a:r>
          </a:p>
          <a:p>
            <a:pPr marL="342900" indent="-342900">
              <a:buFont typeface="+mj-lt"/>
              <a:buAutoNum type="arabicPeriod"/>
            </a:pPr>
            <a:r>
              <a:rPr lang="en-US" sz="1600" dirty="0" err="1" smtClean="0"/>
              <a:t>boolean</a:t>
            </a:r>
            <a:r>
              <a:rPr lang="en-US" sz="1600" dirty="0" smtClean="0"/>
              <a:t> </a:t>
            </a:r>
            <a:r>
              <a:rPr lang="en-US" sz="1600" dirty="0" err="1"/>
              <a:t>isEmpty</a:t>
            </a:r>
            <a:r>
              <a:rPr lang="en-US" sz="1600" dirty="0"/>
              <a:t>( </a:t>
            </a:r>
            <a:r>
              <a:rPr lang="en-US" sz="1600" dirty="0" smtClean="0"/>
              <a:t>) </a:t>
            </a:r>
            <a:r>
              <a:rPr lang="en-US" sz="1600" dirty="0" smtClean="0">
                <a:solidFill>
                  <a:srgbClr val="92D050"/>
                </a:solidFill>
              </a:rPr>
              <a:t>//Returns </a:t>
            </a:r>
            <a:r>
              <a:rPr lang="en-US" sz="1600" dirty="0">
                <a:solidFill>
                  <a:srgbClr val="92D050"/>
                </a:solidFill>
              </a:rPr>
              <a:t>true if the hash table is empty; returns false if it contains at least one </a:t>
            </a:r>
            <a:r>
              <a:rPr lang="en-US" sz="1600" dirty="0" smtClean="0">
                <a:solidFill>
                  <a:srgbClr val="92D050"/>
                </a:solidFill>
              </a:rPr>
              <a:t>key.</a:t>
            </a:r>
          </a:p>
          <a:p>
            <a:pPr marL="342900" indent="-342900">
              <a:buFont typeface="+mj-lt"/>
              <a:buAutoNum type="arabicPeriod"/>
            </a:pPr>
            <a:r>
              <a:rPr lang="en-US" sz="1600" dirty="0" smtClean="0"/>
              <a:t>Enumeration </a:t>
            </a:r>
            <a:r>
              <a:rPr lang="en-US" sz="1600" dirty="0"/>
              <a:t>keys( </a:t>
            </a:r>
            <a:r>
              <a:rPr lang="en-US" sz="1600" dirty="0" smtClean="0"/>
              <a:t>) </a:t>
            </a:r>
            <a:r>
              <a:rPr lang="en-US" sz="1600" dirty="0" smtClean="0">
                <a:solidFill>
                  <a:srgbClr val="92D050"/>
                </a:solidFill>
              </a:rPr>
              <a:t>//Returns </a:t>
            </a:r>
            <a:r>
              <a:rPr lang="en-US" sz="1600" dirty="0">
                <a:solidFill>
                  <a:srgbClr val="92D050"/>
                </a:solidFill>
              </a:rPr>
              <a:t>an enumeration of the keys contained in the hash </a:t>
            </a:r>
            <a:r>
              <a:rPr lang="en-US" sz="1600" dirty="0" smtClean="0">
                <a:solidFill>
                  <a:srgbClr val="92D050"/>
                </a:solidFill>
              </a:rPr>
              <a:t>table.</a:t>
            </a:r>
          </a:p>
          <a:p>
            <a:pPr marL="342900" indent="-342900">
              <a:buFont typeface="+mj-lt"/>
              <a:buAutoNum type="arabicPeriod"/>
            </a:pPr>
            <a:r>
              <a:rPr lang="en-US" sz="1600" dirty="0" smtClean="0"/>
              <a:t>Object </a:t>
            </a:r>
            <a:r>
              <a:rPr lang="en-US" sz="1600" dirty="0"/>
              <a:t>put(Object key, Object value</a:t>
            </a:r>
            <a:r>
              <a:rPr lang="en-US" sz="1600" dirty="0" smtClean="0"/>
              <a:t>) </a:t>
            </a:r>
            <a:r>
              <a:rPr lang="en-US" sz="1600" dirty="0" smtClean="0">
                <a:solidFill>
                  <a:srgbClr val="92D050"/>
                </a:solidFill>
              </a:rPr>
              <a:t>//Inserts </a:t>
            </a:r>
            <a:r>
              <a:rPr lang="en-US" sz="1600" dirty="0">
                <a:solidFill>
                  <a:srgbClr val="92D050"/>
                </a:solidFill>
              </a:rPr>
              <a:t>a key and a value into the hash table. Returns null if key isn't already in the hash table; returns the previous value associated with key if key is already in the hash </a:t>
            </a:r>
            <a:r>
              <a:rPr lang="en-US" sz="1600" dirty="0" smtClean="0">
                <a:solidFill>
                  <a:srgbClr val="92D050"/>
                </a:solidFill>
              </a:rPr>
              <a:t>table.</a:t>
            </a:r>
            <a:endParaRPr lang="en-US" sz="1600" dirty="0" smtClean="0"/>
          </a:p>
          <a:p>
            <a:pPr marL="342900" indent="-342900">
              <a:buFont typeface="+mj-lt"/>
              <a:buAutoNum type="arabicPeriod"/>
            </a:pPr>
            <a:r>
              <a:rPr lang="en-US" sz="1600" dirty="0" smtClean="0"/>
              <a:t>void </a:t>
            </a:r>
            <a:r>
              <a:rPr lang="en-US" sz="1600" dirty="0"/>
              <a:t>rehash( </a:t>
            </a:r>
            <a:r>
              <a:rPr lang="en-US" sz="1600" dirty="0" smtClean="0"/>
              <a:t>) </a:t>
            </a:r>
            <a:r>
              <a:rPr lang="en-US" sz="1600" dirty="0" smtClean="0">
                <a:solidFill>
                  <a:srgbClr val="92D050"/>
                </a:solidFill>
              </a:rPr>
              <a:t>//Increases </a:t>
            </a:r>
            <a:r>
              <a:rPr lang="en-US" sz="1600" dirty="0">
                <a:solidFill>
                  <a:srgbClr val="92D050"/>
                </a:solidFill>
              </a:rPr>
              <a:t>the size of the hash table and rehashes all of its </a:t>
            </a:r>
            <a:r>
              <a:rPr lang="en-US" sz="1600" dirty="0" smtClean="0">
                <a:solidFill>
                  <a:srgbClr val="92D050"/>
                </a:solidFill>
              </a:rPr>
              <a:t>keys.</a:t>
            </a:r>
          </a:p>
          <a:p>
            <a:pPr marL="342900" indent="-342900">
              <a:buFont typeface="+mj-lt"/>
              <a:buAutoNum type="arabicPeriod"/>
            </a:pPr>
            <a:r>
              <a:rPr lang="en-US" sz="1600" dirty="0" smtClean="0"/>
              <a:t>Object </a:t>
            </a:r>
            <a:r>
              <a:rPr lang="en-US" sz="1600" dirty="0"/>
              <a:t>remove(Object key</a:t>
            </a:r>
            <a:r>
              <a:rPr lang="en-US" sz="1600" dirty="0" smtClean="0"/>
              <a:t>) </a:t>
            </a:r>
            <a:r>
              <a:rPr lang="en-US" sz="1600" dirty="0" smtClean="0">
                <a:solidFill>
                  <a:srgbClr val="92D050"/>
                </a:solidFill>
              </a:rPr>
              <a:t>//Removes </a:t>
            </a:r>
            <a:r>
              <a:rPr lang="en-US" sz="1600" dirty="0">
                <a:solidFill>
                  <a:srgbClr val="92D050"/>
                </a:solidFill>
              </a:rPr>
              <a:t>key and its value. Returns the value associated with key. If key is not in the hash table, a null object is returned.</a:t>
            </a:r>
            <a:endParaRPr lang="en-US" sz="1600" dirty="0">
              <a:solidFill>
                <a:srgbClr val="92D050"/>
              </a:solidFill>
            </a:endParaRPr>
          </a:p>
        </p:txBody>
      </p:sp>
    </p:spTree>
    <p:extLst>
      <p:ext uri="{BB962C8B-B14F-4D97-AF65-F5344CB8AC3E}">
        <p14:creationId xmlns:p14="http://schemas.microsoft.com/office/powerpoint/2010/main" val="393200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MAP</a:t>
            </a:r>
            <a:endParaRPr lang="en-US" dirty="0"/>
          </a:p>
        </p:txBody>
      </p:sp>
      <p:sp>
        <p:nvSpPr>
          <p:cNvPr id="3" name="Content Placeholder 2"/>
          <p:cNvSpPr>
            <a:spLocks noGrp="1"/>
          </p:cNvSpPr>
          <p:nvPr>
            <p:ph idx="1"/>
          </p:nvPr>
        </p:nvSpPr>
        <p:spPr>
          <a:xfrm>
            <a:off x="1069848" y="1674254"/>
            <a:ext cx="10058400" cy="4497946"/>
          </a:xfrm>
        </p:spPr>
        <p:txBody>
          <a:bodyPr/>
          <a:lstStyle/>
          <a:p>
            <a:endParaRPr lang="en-US" dirty="0" smtClean="0"/>
          </a:p>
          <a:p>
            <a:endParaRPr lang="en-US" dirty="0"/>
          </a:p>
          <a:p>
            <a:r>
              <a:rPr lang="en-US" dirty="0" err="1"/>
              <a:t>HashMap</a:t>
            </a:r>
            <a:r>
              <a:rPr lang="en-US" dirty="0"/>
              <a:t> class uses a </a:t>
            </a:r>
            <a:r>
              <a:rPr lang="en-US" dirty="0" err="1"/>
              <a:t>hashtable</a:t>
            </a:r>
            <a:r>
              <a:rPr lang="en-US" dirty="0"/>
              <a:t> to implement the Map interface. </a:t>
            </a:r>
            <a:endParaRPr lang="en-US" dirty="0" smtClean="0"/>
          </a:p>
          <a:p>
            <a:endParaRPr lang="en-US" dirty="0"/>
          </a:p>
          <a:p>
            <a:r>
              <a:rPr lang="en-US" dirty="0" smtClean="0"/>
              <a:t>This </a:t>
            </a:r>
            <a:r>
              <a:rPr lang="en-US" dirty="0"/>
              <a:t>allows the execution time of basic operations, such as get( ) and put( ), to remain constant even for large sets.</a:t>
            </a:r>
            <a:endParaRPr lang="en-US" dirty="0"/>
          </a:p>
        </p:txBody>
      </p:sp>
    </p:spTree>
    <p:extLst>
      <p:ext uri="{BB962C8B-B14F-4D97-AF65-F5344CB8AC3E}">
        <p14:creationId xmlns:p14="http://schemas.microsoft.com/office/powerpoint/2010/main" val="402582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lstStyle/>
          <a:p>
            <a:r>
              <a:rPr lang="en-US" dirty="0" err="1"/>
              <a:t>HashMap</a:t>
            </a:r>
            <a:r>
              <a:rPr lang="en-US" dirty="0"/>
              <a:t>( ) </a:t>
            </a:r>
            <a:r>
              <a:rPr lang="en-US" dirty="0">
                <a:solidFill>
                  <a:schemeClr val="bg1">
                    <a:lumMod val="50000"/>
                  </a:schemeClr>
                </a:solidFill>
              </a:rPr>
              <a:t>//default hash </a:t>
            </a:r>
            <a:r>
              <a:rPr lang="en-US" dirty="0" smtClean="0">
                <a:solidFill>
                  <a:schemeClr val="bg1">
                    <a:lumMod val="50000"/>
                  </a:schemeClr>
                </a:solidFill>
              </a:rPr>
              <a:t>map</a:t>
            </a:r>
          </a:p>
          <a:p>
            <a:endParaRPr lang="en-US" dirty="0" smtClean="0"/>
          </a:p>
          <a:p>
            <a:r>
              <a:rPr lang="en-US" dirty="0" err="1" smtClean="0"/>
              <a:t>HashMap</a:t>
            </a:r>
            <a:r>
              <a:rPr lang="en-US" dirty="0" smtClean="0"/>
              <a:t>(Map </a:t>
            </a:r>
            <a:r>
              <a:rPr lang="en-US" dirty="0"/>
              <a:t>m) </a:t>
            </a:r>
            <a:r>
              <a:rPr lang="en-US" dirty="0">
                <a:solidFill>
                  <a:schemeClr val="bg1">
                    <a:lumMod val="50000"/>
                  </a:schemeClr>
                </a:solidFill>
              </a:rPr>
              <a:t>//initializes the hash map by using the elements of </a:t>
            </a:r>
            <a:r>
              <a:rPr lang="en-US" dirty="0" smtClean="0">
                <a:solidFill>
                  <a:schemeClr val="bg1">
                    <a:lumMod val="50000"/>
                  </a:schemeClr>
                </a:solidFill>
              </a:rPr>
              <a:t>m</a:t>
            </a:r>
          </a:p>
          <a:p>
            <a:endParaRPr lang="en-US" dirty="0" smtClean="0"/>
          </a:p>
          <a:p>
            <a:r>
              <a:rPr lang="en-US" dirty="0" err="1" smtClean="0"/>
              <a:t>HashMap</a:t>
            </a:r>
            <a:r>
              <a:rPr lang="en-US" dirty="0" smtClean="0"/>
              <a:t>(</a:t>
            </a:r>
            <a:r>
              <a:rPr lang="en-US" dirty="0" err="1" smtClean="0"/>
              <a:t>int</a:t>
            </a:r>
            <a:r>
              <a:rPr lang="en-US" dirty="0" smtClean="0"/>
              <a:t> </a:t>
            </a:r>
            <a:r>
              <a:rPr lang="en-US" dirty="0"/>
              <a:t>capacity) </a:t>
            </a:r>
            <a:r>
              <a:rPr lang="en-US" dirty="0">
                <a:solidFill>
                  <a:schemeClr val="bg1">
                    <a:lumMod val="50000"/>
                  </a:schemeClr>
                </a:solidFill>
              </a:rPr>
              <a:t>//initializes the capacity of the hash map to </a:t>
            </a:r>
            <a:r>
              <a:rPr lang="en-US" dirty="0" smtClean="0">
                <a:solidFill>
                  <a:schemeClr val="bg1">
                    <a:lumMod val="50000"/>
                  </a:schemeClr>
                </a:solidFill>
              </a:rPr>
              <a:t>capacity</a:t>
            </a:r>
          </a:p>
          <a:p>
            <a:endParaRPr lang="en-US" dirty="0" smtClean="0"/>
          </a:p>
          <a:p>
            <a:r>
              <a:rPr lang="en-US" dirty="0" err="1" smtClean="0"/>
              <a:t>HashMap</a:t>
            </a:r>
            <a:r>
              <a:rPr lang="en-US" dirty="0" smtClean="0"/>
              <a:t>(</a:t>
            </a:r>
            <a:r>
              <a:rPr lang="en-US" dirty="0" err="1" smtClean="0"/>
              <a:t>int</a:t>
            </a:r>
            <a:r>
              <a:rPr lang="en-US" dirty="0" smtClean="0"/>
              <a:t> </a:t>
            </a:r>
            <a:r>
              <a:rPr lang="en-US" dirty="0"/>
              <a:t>capacity, float </a:t>
            </a:r>
            <a:r>
              <a:rPr lang="en-US" dirty="0" err="1"/>
              <a:t>fillRatio</a:t>
            </a:r>
            <a:r>
              <a:rPr lang="en-US" dirty="0"/>
              <a:t>) </a:t>
            </a:r>
            <a:r>
              <a:rPr lang="en-US" dirty="0">
                <a:solidFill>
                  <a:schemeClr val="bg1">
                    <a:lumMod val="50000"/>
                  </a:schemeClr>
                </a:solidFill>
              </a:rPr>
              <a:t>//initializes both the capacity and fill ratio of the hash map by using its arguments</a:t>
            </a:r>
            <a:endParaRPr lang="en-US" dirty="0">
              <a:solidFill>
                <a:schemeClr val="bg1">
                  <a:lumMod val="50000"/>
                </a:schemeClr>
              </a:solidFill>
            </a:endParaRPr>
          </a:p>
        </p:txBody>
      </p:sp>
    </p:spTree>
    <p:extLst>
      <p:ext uri="{BB962C8B-B14F-4D97-AF65-F5344CB8AC3E}">
        <p14:creationId xmlns:p14="http://schemas.microsoft.com/office/powerpoint/2010/main" val="4197180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228258"/>
          </a:xfrm>
        </p:spPr>
        <p:txBody>
          <a:bodyPr/>
          <a:lstStyle/>
          <a:p>
            <a:r>
              <a:rPr lang="en-US" dirty="0" smtClean="0"/>
              <a:t>Important methods</a:t>
            </a:r>
            <a:endParaRPr lang="en-US" dirty="0"/>
          </a:p>
        </p:txBody>
      </p:sp>
      <p:sp>
        <p:nvSpPr>
          <p:cNvPr id="3" name="Content Placeholder 2"/>
          <p:cNvSpPr>
            <a:spLocks noGrp="1"/>
          </p:cNvSpPr>
          <p:nvPr>
            <p:ph idx="1"/>
          </p:nvPr>
        </p:nvSpPr>
        <p:spPr>
          <a:xfrm>
            <a:off x="1069848" y="1712890"/>
            <a:ext cx="10058400" cy="4459310"/>
          </a:xfrm>
        </p:spPr>
        <p:txBody>
          <a:bodyPr/>
          <a:lstStyle/>
          <a:p>
            <a:pPr marL="457200" indent="-457200">
              <a:buFont typeface="+mj-lt"/>
              <a:buAutoNum type="arabicPeriod"/>
            </a:pPr>
            <a:r>
              <a:rPr lang="en-US" dirty="0" err="1"/>
              <a:t>boolean</a:t>
            </a:r>
            <a:r>
              <a:rPr lang="en-US" dirty="0"/>
              <a:t> </a:t>
            </a:r>
            <a:r>
              <a:rPr lang="en-US" dirty="0" err="1"/>
              <a:t>containsKey</a:t>
            </a:r>
            <a:r>
              <a:rPr lang="en-US" dirty="0"/>
              <a:t>(Object key) </a:t>
            </a:r>
            <a:r>
              <a:rPr lang="en-US" dirty="0" smtClean="0">
                <a:solidFill>
                  <a:srgbClr val="00B050"/>
                </a:solidFill>
              </a:rPr>
              <a:t>//Returns </a:t>
            </a:r>
            <a:r>
              <a:rPr lang="en-US" dirty="0">
                <a:solidFill>
                  <a:srgbClr val="00B050"/>
                </a:solidFill>
              </a:rPr>
              <a:t>true if this map contains a mapping for the specified </a:t>
            </a:r>
            <a:r>
              <a:rPr lang="en-US" dirty="0" smtClean="0">
                <a:solidFill>
                  <a:srgbClr val="00B050"/>
                </a:solidFill>
              </a:rPr>
              <a:t>key.</a:t>
            </a:r>
          </a:p>
          <a:p>
            <a:pPr marL="457200" indent="-457200">
              <a:buFont typeface="+mj-lt"/>
              <a:buAutoNum type="arabicPeriod"/>
            </a:pPr>
            <a:r>
              <a:rPr lang="en-US" dirty="0" err="1" smtClean="0"/>
              <a:t>boolean</a:t>
            </a:r>
            <a:r>
              <a:rPr lang="en-US" dirty="0" smtClean="0"/>
              <a:t> </a:t>
            </a:r>
            <a:r>
              <a:rPr lang="en-US" dirty="0" err="1"/>
              <a:t>containsValue</a:t>
            </a:r>
            <a:r>
              <a:rPr lang="en-US" dirty="0"/>
              <a:t>(Object value) </a:t>
            </a:r>
            <a:r>
              <a:rPr lang="en-US" dirty="0" smtClean="0"/>
              <a:t> </a:t>
            </a:r>
            <a:r>
              <a:rPr lang="en-US" dirty="0" smtClean="0">
                <a:solidFill>
                  <a:srgbClr val="00B050"/>
                </a:solidFill>
              </a:rPr>
              <a:t>//Returns </a:t>
            </a:r>
            <a:r>
              <a:rPr lang="en-US" dirty="0">
                <a:solidFill>
                  <a:srgbClr val="00B050"/>
                </a:solidFill>
              </a:rPr>
              <a:t>true if this map maps one or more keys to the specified </a:t>
            </a:r>
            <a:r>
              <a:rPr lang="en-US" dirty="0" smtClean="0">
                <a:solidFill>
                  <a:srgbClr val="00B050"/>
                </a:solidFill>
              </a:rPr>
              <a:t>value.</a:t>
            </a:r>
          </a:p>
          <a:p>
            <a:pPr marL="457200" indent="-457200">
              <a:buFont typeface="+mj-lt"/>
              <a:buAutoNum type="arabicPeriod"/>
            </a:pPr>
            <a:r>
              <a:rPr lang="en-US" dirty="0" smtClean="0"/>
              <a:t>Set </a:t>
            </a:r>
            <a:r>
              <a:rPr lang="en-US" dirty="0" err="1"/>
              <a:t>entrySet</a:t>
            </a:r>
            <a:r>
              <a:rPr lang="en-US" dirty="0"/>
              <a:t>() </a:t>
            </a:r>
            <a:r>
              <a:rPr lang="en-US" dirty="0" smtClean="0"/>
              <a:t> </a:t>
            </a:r>
            <a:r>
              <a:rPr lang="en-US" dirty="0" smtClean="0">
                <a:solidFill>
                  <a:srgbClr val="00B050"/>
                </a:solidFill>
              </a:rPr>
              <a:t>//Returns </a:t>
            </a:r>
            <a:r>
              <a:rPr lang="en-US" dirty="0">
                <a:solidFill>
                  <a:srgbClr val="00B050"/>
                </a:solidFill>
              </a:rPr>
              <a:t>a collection view of the mappings contained in this </a:t>
            </a:r>
            <a:r>
              <a:rPr lang="en-US" dirty="0" smtClean="0">
                <a:solidFill>
                  <a:srgbClr val="00B050"/>
                </a:solidFill>
              </a:rPr>
              <a:t>map.</a:t>
            </a:r>
          </a:p>
          <a:p>
            <a:pPr marL="457200" indent="-457200">
              <a:buFont typeface="+mj-lt"/>
              <a:buAutoNum type="arabicPeriod"/>
            </a:pPr>
            <a:r>
              <a:rPr lang="en-US" dirty="0" smtClean="0"/>
              <a:t>Object </a:t>
            </a:r>
            <a:r>
              <a:rPr lang="en-US" dirty="0"/>
              <a:t>get(Object key) </a:t>
            </a:r>
            <a:r>
              <a:rPr lang="en-US" dirty="0" smtClean="0"/>
              <a:t> </a:t>
            </a:r>
            <a:r>
              <a:rPr lang="en-US" dirty="0" smtClean="0">
                <a:solidFill>
                  <a:srgbClr val="00B050"/>
                </a:solidFill>
              </a:rPr>
              <a:t>//Returns </a:t>
            </a:r>
            <a:r>
              <a:rPr lang="en-US" dirty="0">
                <a:solidFill>
                  <a:srgbClr val="00B050"/>
                </a:solidFill>
              </a:rPr>
              <a:t>the value to which the specified key is mapped in this identity hash map, or null if the map contains no mapping for this </a:t>
            </a:r>
            <a:r>
              <a:rPr lang="en-US" dirty="0" smtClean="0">
                <a:solidFill>
                  <a:srgbClr val="00B050"/>
                </a:solidFill>
              </a:rPr>
              <a:t>key.</a:t>
            </a:r>
          </a:p>
          <a:p>
            <a:pPr marL="457200" indent="-457200">
              <a:buFont typeface="+mj-lt"/>
              <a:buAutoNum type="arabicPeriod"/>
            </a:pPr>
            <a:r>
              <a:rPr lang="en-US" dirty="0" err="1" smtClean="0"/>
              <a:t>boolean</a:t>
            </a:r>
            <a:r>
              <a:rPr lang="en-US" dirty="0" smtClean="0"/>
              <a:t> </a:t>
            </a:r>
            <a:r>
              <a:rPr lang="en-US" dirty="0" err="1"/>
              <a:t>isEmpty</a:t>
            </a:r>
            <a:r>
              <a:rPr lang="en-US" dirty="0" smtClean="0"/>
              <a:t>() </a:t>
            </a:r>
            <a:r>
              <a:rPr lang="en-US" dirty="0" smtClean="0">
                <a:solidFill>
                  <a:srgbClr val="00B050"/>
                </a:solidFill>
              </a:rPr>
              <a:t>//Returns </a:t>
            </a:r>
            <a:r>
              <a:rPr lang="en-US" dirty="0">
                <a:solidFill>
                  <a:srgbClr val="00B050"/>
                </a:solidFill>
              </a:rPr>
              <a:t>true if this map contains no key-value mappings</a:t>
            </a:r>
            <a:r>
              <a:rPr lang="en-US" dirty="0" smtClean="0">
                <a:solidFill>
                  <a:srgbClr val="00B050"/>
                </a:solidFill>
              </a:rPr>
              <a:t>.</a:t>
            </a:r>
          </a:p>
          <a:p>
            <a:pPr marL="0" indent="0">
              <a:buNone/>
            </a:pPr>
            <a:endParaRPr lang="en-US" dirty="0">
              <a:solidFill>
                <a:srgbClr val="00B050"/>
              </a:solidFill>
            </a:endParaRPr>
          </a:p>
          <a:p>
            <a:pPr marL="0" indent="0">
              <a:buNone/>
            </a:pPr>
            <a:r>
              <a:rPr lang="en-US" dirty="0" smtClean="0"/>
              <a:t>Basically same as Hash Table………………..</a:t>
            </a:r>
            <a:endParaRPr lang="en-US" dirty="0"/>
          </a:p>
        </p:txBody>
      </p:sp>
    </p:spTree>
    <p:extLst>
      <p:ext uri="{BB962C8B-B14F-4D97-AF65-F5344CB8AC3E}">
        <p14:creationId xmlns:p14="http://schemas.microsoft.com/office/powerpoint/2010/main" val="133018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docs.oracle.com/javase/tutorial/essential/regex/matcher.html</a:t>
            </a:r>
            <a:endParaRPr lang="en-US" dirty="0" smtClean="0"/>
          </a:p>
          <a:p>
            <a:endParaRPr lang="en-US" dirty="0"/>
          </a:p>
          <a:p>
            <a:r>
              <a:rPr lang="en-US" dirty="0">
                <a:hlinkClick r:id="rId3"/>
              </a:rPr>
              <a:t>http://</a:t>
            </a:r>
            <a:r>
              <a:rPr lang="en-US" dirty="0" smtClean="0">
                <a:hlinkClick r:id="rId3"/>
              </a:rPr>
              <a:t>docs.oracle.com/javase/7/docs/api/java/util/regex/Pattern.html</a:t>
            </a:r>
            <a:endParaRPr lang="en-US" dirty="0" smtClean="0"/>
          </a:p>
          <a:p>
            <a:endParaRPr lang="en-US" dirty="0"/>
          </a:p>
          <a:p>
            <a:r>
              <a:rPr lang="en-US" dirty="0">
                <a:hlinkClick r:id="rId4"/>
              </a:rPr>
              <a:t>http://</a:t>
            </a:r>
            <a:r>
              <a:rPr lang="en-US" dirty="0" smtClean="0">
                <a:hlinkClick r:id="rId4"/>
              </a:rPr>
              <a:t>www.tutorialspoint.com/java/java_hashtable_class.htm</a:t>
            </a:r>
            <a:endParaRPr lang="en-US" dirty="0" smtClean="0"/>
          </a:p>
          <a:p>
            <a:endParaRPr lang="en-US" dirty="0"/>
          </a:p>
          <a:p>
            <a:endParaRPr lang="en-US" dirty="0"/>
          </a:p>
        </p:txBody>
      </p:sp>
    </p:spTree>
    <p:extLst>
      <p:ext uri="{BB962C8B-B14F-4D97-AF65-F5344CB8AC3E}">
        <p14:creationId xmlns:p14="http://schemas.microsoft.com/office/powerpoint/2010/main" val="136039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 (DEFINITION)</a:t>
            </a:r>
            <a:endParaRPr lang="en-US" dirty="0"/>
          </a:p>
        </p:txBody>
      </p:sp>
      <p:sp>
        <p:nvSpPr>
          <p:cNvPr id="3" name="Content Placeholder 2"/>
          <p:cNvSpPr>
            <a:spLocks noGrp="1"/>
          </p:cNvSpPr>
          <p:nvPr>
            <p:ph idx="1"/>
          </p:nvPr>
        </p:nvSpPr>
        <p:spPr/>
        <p:txBody>
          <a:bodyPr/>
          <a:lstStyle/>
          <a:p>
            <a:r>
              <a:rPr lang="en-US" dirty="0" smtClean="0"/>
              <a:t>Sequence of characters</a:t>
            </a:r>
          </a:p>
          <a:p>
            <a:endParaRPr lang="en-US" dirty="0"/>
          </a:p>
          <a:p>
            <a:r>
              <a:rPr lang="en-US" dirty="0" smtClean="0"/>
              <a:t>Generalized form</a:t>
            </a:r>
          </a:p>
          <a:p>
            <a:endParaRPr lang="en-US" dirty="0"/>
          </a:p>
          <a:p>
            <a:r>
              <a:rPr lang="en-US" dirty="0" smtClean="0"/>
              <a:t>Expresses Pattern of strings in a Generalized notation</a:t>
            </a:r>
          </a:p>
          <a:p>
            <a:endParaRPr lang="en-US" dirty="0"/>
          </a:p>
          <a:p>
            <a:pPr marL="0" indent="0">
              <a:buNone/>
            </a:pPr>
            <a:endParaRPr lang="en-US" dirty="0"/>
          </a:p>
        </p:txBody>
      </p:sp>
    </p:spTree>
    <p:extLst>
      <p:ext uri="{BB962C8B-B14F-4D97-AF65-F5344CB8AC3E}">
        <p14:creationId xmlns:p14="http://schemas.microsoft.com/office/powerpoint/2010/main" val="151614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 (cont..)</a:t>
            </a:r>
            <a:endParaRPr lang="en-US" dirty="0"/>
          </a:p>
        </p:txBody>
      </p:sp>
      <p:sp>
        <p:nvSpPr>
          <p:cNvPr id="3" name="Content Placeholder 2"/>
          <p:cNvSpPr>
            <a:spLocks noGrp="1"/>
          </p:cNvSpPr>
          <p:nvPr>
            <p:ph idx="1"/>
          </p:nvPr>
        </p:nvSpPr>
        <p:spPr>
          <a:xfrm>
            <a:off x="1069848" y="2498500"/>
            <a:ext cx="10058400" cy="3673699"/>
          </a:xfrm>
        </p:spPr>
        <p:txBody>
          <a:bodyPr/>
          <a:lstStyle/>
          <a:p>
            <a:r>
              <a:rPr lang="en-US" dirty="0" smtClean="0"/>
              <a:t>Mainly used in</a:t>
            </a:r>
          </a:p>
          <a:p>
            <a:pPr lvl="1"/>
            <a:r>
              <a:rPr lang="en-US" dirty="0" smtClean="0"/>
              <a:t>Pattern Matching with strings</a:t>
            </a:r>
          </a:p>
          <a:p>
            <a:pPr lvl="1"/>
            <a:r>
              <a:rPr lang="en-US" dirty="0" smtClean="0"/>
              <a:t>In Theoretical Computer Science to represent </a:t>
            </a:r>
            <a:r>
              <a:rPr lang="en-US" dirty="0" err="1" smtClean="0"/>
              <a:t>Atomatons</a:t>
            </a:r>
            <a:r>
              <a:rPr lang="en-US" dirty="0" smtClean="0"/>
              <a:t> and Regular Languages</a:t>
            </a:r>
          </a:p>
          <a:p>
            <a:endParaRPr lang="en-US" dirty="0"/>
          </a:p>
          <a:p>
            <a:r>
              <a:rPr lang="en-US" dirty="0" smtClean="0"/>
              <a:t>Can be implemented using Java and many other languages.</a:t>
            </a:r>
          </a:p>
          <a:p>
            <a:pPr lvl="1"/>
            <a:r>
              <a:rPr lang="en-US" dirty="0" err="1" smtClean="0"/>
              <a:t>Eg</a:t>
            </a:r>
            <a:r>
              <a:rPr lang="en-US" dirty="0"/>
              <a:t>: “</a:t>
            </a:r>
            <a:r>
              <a:rPr lang="en-US" dirty="0" err="1"/>
              <a:t>boolean</a:t>
            </a:r>
            <a:r>
              <a:rPr lang="en-US" dirty="0"/>
              <a:t> b = </a:t>
            </a:r>
            <a:r>
              <a:rPr lang="en-US" dirty="0" err="1"/>
              <a:t>Pattern.matches</a:t>
            </a:r>
            <a:r>
              <a:rPr lang="en-US" dirty="0"/>
              <a:t>("a*b", "</a:t>
            </a:r>
            <a:r>
              <a:rPr lang="en-US" dirty="0" err="1"/>
              <a:t>aaaaab</a:t>
            </a:r>
            <a:r>
              <a:rPr lang="en-US" dirty="0" smtClean="0"/>
              <a:t>");” in Java.</a:t>
            </a:r>
          </a:p>
          <a:p>
            <a:pPr lvl="1"/>
            <a:r>
              <a:rPr lang="en-US" dirty="0" err="1" smtClean="0"/>
              <a:t>Eg</a:t>
            </a:r>
            <a:r>
              <a:rPr lang="en-US" dirty="0" smtClean="0"/>
              <a:t>: “regex(?n, “Chicago”, “</a:t>
            </a:r>
            <a:r>
              <a:rPr lang="en-US" dirty="0" err="1" smtClean="0"/>
              <a:t>i</a:t>
            </a:r>
            <a:r>
              <a:rPr lang="en-US" dirty="0" smtClean="0"/>
              <a:t>”)” in SPARQL.</a:t>
            </a:r>
            <a:endParaRPr lang="en-US" dirty="0"/>
          </a:p>
        </p:txBody>
      </p:sp>
    </p:spTree>
    <p:extLst>
      <p:ext uri="{BB962C8B-B14F-4D97-AF65-F5344CB8AC3E}">
        <p14:creationId xmlns:p14="http://schemas.microsoft.com/office/powerpoint/2010/main" val="364646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 (meaning)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457200" indent="-457200">
              <a:buFont typeface="+mj-lt"/>
              <a:buAutoNum type="arabicPeriod"/>
            </a:pPr>
            <a:r>
              <a:rPr lang="en-US" dirty="0" smtClean="0"/>
              <a:t>a*b  =&gt;  </a:t>
            </a:r>
            <a:r>
              <a:rPr lang="en-US" dirty="0" err="1" smtClean="0"/>
              <a:t>aaaaa</a:t>
            </a:r>
            <a:r>
              <a:rPr lang="en-US" dirty="0" smtClean="0"/>
              <a:t>……….b  OR   b      [1 or 0 a’s followed by 1 b]</a:t>
            </a:r>
          </a:p>
          <a:p>
            <a:pPr marL="457200" indent="-457200">
              <a:buFont typeface="+mj-lt"/>
              <a:buAutoNum type="arabicPeriod"/>
            </a:pPr>
            <a:endParaRPr lang="en-US" dirty="0"/>
          </a:p>
          <a:p>
            <a:pPr marL="457200" indent="-457200">
              <a:buFont typeface="+mj-lt"/>
              <a:buAutoNum type="arabicPeriod"/>
            </a:pPr>
            <a:r>
              <a:rPr lang="en-US" dirty="0" err="1" smtClean="0"/>
              <a:t>a</a:t>
            </a:r>
            <a:r>
              <a:rPr lang="en-US" baseline="30000" dirty="0" err="1" smtClean="0"/>
              <a:t>+</a:t>
            </a:r>
            <a:r>
              <a:rPr lang="en-US" dirty="0" err="1" smtClean="0"/>
              <a:t>b</a:t>
            </a:r>
            <a:r>
              <a:rPr lang="en-US" dirty="0" smtClean="0"/>
              <a:t>  =&gt;  </a:t>
            </a:r>
            <a:r>
              <a:rPr lang="en-US" dirty="0" err="1" smtClean="0"/>
              <a:t>aaaa</a:t>
            </a:r>
            <a:r>
              <a:rPr lang="en-US" dirty="0" smtClean="0"/>
              <a:t>……….b    OR   ab    [at least 1 a followed by 1 b] </a:t>
            </a:r>
          </a:p>
          <a:p>
            <a:pPr marL="457200" indent="-457200">
              <a:buFont typeface="+mj-lt"/>
              <a:buAutoNum type="arabicPeriod"/>
            </a:pPr>
            <a:endParaRPr lang="en-US" dirty="0"/>
          </a:p>
          <a:p>
            <a:pPr marL="457200" indent="-457200">
              <a:buFont typeface="+mj-lt"/>
              <a:buAutoNum type="arabicPeriod"/>
            </a:pPr>
            <a:r>
              <a:rPr lang="en-US" dirty="0" smtClean="0"/>
              <a:t>(</a:t>
            </a:r>
            <a:r>
              <a:rPr lang="en-US" dirty="0" err="1" smtClean="0"/>
              <a:t>a|b</a:t>
            </a:r>
            <a:r>
              <a:rPr lang="en-US" dirty="0" smtClean="0"/>
              <a:t>)   =&gt;  Either    a    OR      b.</a:t>
            </a:r>
          </a:p>
          <a:p>
            <a:pPr marL="457200" indent="-457200">
              <a:buFont typeface="+mj-lt"/>
              <a:buAutoNum type="arabicPeriod"/>
            </a:pPr>
            <a:endParaRPr lang="en-US" dirty="0"/>
          </a:p>
          <a:p>
            <a:pPr marL="457200" indent="-457200">
              <a:buFont typeface="+mj-lt"/>
              <a:buAutoNum type="arabicPeriod"/>
            </a:pPr>
            <a:r>
              <a:rPr lang="en-US" dirty="0" smtClean="0"/>
              <a:t>(</a:t>
            </a:r>
            <a:r>
              <a:rPr lang="en-US" dirty="0" err="1" smtClean="0"/>
              <a:t>a|b</a:t>
            </a:r>
            <a:r>
              <a:rPr lang="en-US" dirty="0" smtClean="0"/>
              <a:t>)*bb  =&gt; aaaa…….bb	OR	</a:t>
            </a:r>
            <a:r>
              <a:rPr lang="en-US" dirty="0" err="1" smtClean="0"/>
              <a:t>bbb</a:t>
            </a:r>
            <a:r>
              <a:rPr lang="en-US" dirty="0" smtClean="0"/>
              <a:t>………bb</a:t>
            </a:r>
            <a:endParaRPr lang="en-US" dirty="0"/>
          </a:p>
        </p:txBody>
      </p:sp>
    </p:spTree>
    <p:extLst>
      <p:ext uri="{BB962C8B-B14F-4D97-AF65-F5344CB8AC3E}">
        <p14:creationId xmlns:p14="http://schemas.microsoft.com/office/powerpoint/2010/main" val="209677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JAVA</a:t>
            </a:r>
            <a:endParaRPr lang="en-US" dirty="0"/>
          </a:p>
        </p:txBody>
      </p:sp>
      <p:sp>
        <p:nvSpPr>
          <p:cNvPr id="3" name="Content Placeholder 2"/>
          <p:cNvSpPr>
            <a:spLocks noGrp="1"/>
          </p:cNvSpPr>
          <p:nvPr>
            <p:ph idx="1"/>
          </p:nvPr>
        </p:nvSpPr>
        <p:spPr>
          <a:xfrm>
            <a:off x="1069848" y="2871988"/>
            <a:ext cx="10058400" cy="3300211"/>
          </a:xfrm>
        </p:spPr>
        <p:txBody>
          <a:bodyPr/>
          <a:lstStyle/>
          <a:p>
            <a:pPr marL="0" indent="0">
              <a:buNone/>
            </a:pPr>
            <a:r>
              <a:rPr lang="en-US" dirty="0" smtClean="0"/>
              <a:t>Important APIs and Interfaces</a:t>
            </a:r>
          </a:p>
          <a:p>
            <a:pPr marL="0" indent="0">
              <a:buNone/>
            </a:pPr>
            <a:endParaRPr lang="en-US" dirty="0" smtClean="0"/>
          </a:p>
          <a:p>
            <a:pPr marL="731520" lvl="1" indent="-457200">
              <a:buFont typeface="+mj-lt"/>
              <a:buAutoNum type="alphaLcPeriod"/>
            </a:pPr>
            <a:r>
              <a:rPr lang="en-US" dirty="0" err="1" smtClean="0"/>
              <a:t>java.util.regex</a:t>
            </a:r>
            <a:endParaRPr lang="en-US" dirty="0" smtClean="0"/>
          </a:p>
          <a:p>
            <a:pPr marL="731520" lvl="1" indent="-457200">
              <a:buFont typeface="+mj-lt"/>
              <a:buAutoNum type="alphaLcPeriod"/>
            </a:pPr>
            <a:endParaRPr lang="en-US" dirty="0"/>
          </a:p>
          <a:p>
            <a:pPr marL="731520" lvl="1" indent="-457200">
              <a:buFont typeface="+mj-lt"/>
              <a:buAutoNum type="alphaLcPeriod"/>
            </a:pPr>
            <a:r>
              <a:rPr lang="en-US" dirty="0" err="1" smtClean="0"/>
              <a:t>java.util.regex.Pattern</a:t>
            </a:r>
            <a:endParaRPr lang="en-US" dirty="0" smtClean="0"/>
          </a:p>
          <a:p>
            <a:pPr marL="731520" lvl="1" indent="-457200">
              <a:buFont typeface="+mj-lt"/>
              <a:buAutoNum type="alphaLcPeriod"/>
            </a:pPr>
            <a:endParaRPr lang="en-US" dirty="0"/>
          </a:p>
          <a:p>
            <a:pPr marL="731520" lvl="1" indent="-457200">
              <a:buFont typeface="+mj-lt"/>
              <a:buAutoNum type="alphaLcPeriod"/>
            </a:pPr>
            <a:r>
              <a:rPr lang="en-US" dirty="0" err="1"/>
              <a:t>Serializable</a:t>
            </a:r>
            <a:r>
              <a:rPr lang="en-US" dirty="0"/>
              <a:t> [Interface</a:t>
            </a:r>
            <a:r>
              <a:rPr lang="en-US" dirty="0" smtClean="0"/>
              <a:t>]</a:t>
            </a:r>
          </a:p>
          <a:p>
            <a:pPr marL="0" indent="0">
              <a:buNone/>
            </a:pPr>
            <a:endParaRPr lang="en-US" dirty="0" smtClean="0"/>
          </a:p>
        </p:txBody>
      </p:sp>
    </p:spTree>
    <p:extLst>
      <p:ext uri="{BB962C8B-B14F-4D97-AF65-F5344CB8AC3E}">
        <p14:creationId xmlns:p14="http://schemas.microsoft.com/office/powerpoint/2010/main" val="399814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a:t>
            </a:r>
            <a:endParaRPr lang="en-US" dirty="0"/>
          </a:p>
        </p:txBody>
      </p:sp>
      <p:sp>
        <p:nvSpPr>
          <p:cNvPr id="3" name="Content Placeholder 2"/>
          <p:cNvSpPr>
            <a:spLocks noGrp="1"/>
          </p:cNvSpPr>
          <p:nvPr>
            <p:ph idx="1"/>
          </p:nvPr>
        </p:nvSpPr>
        <p:spPr/>
        <p:txBody>
          <a:bodyPr/>
          <a:lstStyle/>
          <a:p>
            <a:pPr marL="0" indent="0">
              <a:buNone/>
            </a:pPr>
            <a:r>
              <a:rPr lang="en-US" dirty="0"/>
              <a:t> public final class Pattern</a:t>
            </a:r>
          </a:p>
          <a:p>
            <a:pPr marL="0" indent="0">
              <a:buNone/>
            </a:pPr>
            <a:r>
              <a:rPr lang="en-US" dirty="0"/>
              <a:t>extends Object</a:t>
            </a:r>
          </a:p>
          <a:p>
            <a:pPr marL="0" indent="0">
              <a:buNone/>
            </a:pPr>
            <a:r>
              <a:rPr lang="en-US" dirty="0"/>
              <a:t>implements </a:t>
            </a:r>
            <a:r>
              <a:rPr lang="en-US" dirty="0" err="1"/>
              <a:t>Serializable</a:t>
            </a:r>
            <a:endParaRPr lang="en-US" dirty="0" smtClean="0"/>
          </a:p>
          <a:p>
            <a:pPr marL="0" indent="0">
              <a:buNone/>
            </a:pPr>
            <a:r>
              <a:rPr lang="en-US" dirty="0" smtClean="0"/>
              <a:t>_____________________________________________________________________________</a:t>
            </a:r>
          </a:p>
          <a:p>
            <a:pPr marL="274320" lvl="1" indent="0">
              <a:buNone/>
            </a:pPr>
            <a:r>
              <a:rPr lang="en-US" dirty="0" smtClean="0"/>
              <a:t>Pattern </a:t>
            </a:r>
            <a:r>
              <a:rPr lang="en-US" dirty="0"/>
              <a:t>p = </a:t>
            </a:r>
            <a:r>
              <a:rPr lang="en-US" dirty="0" err="1"/>
              <a:t>Pattern.compile</a:t>
            </a:r>
            <a:r>
              <a:rPr lang="en-US" dirty="0"/>
              <a:t>("a*b");</a:t>
            </a:r>
          </a:p>
          <a:p>
            <a:pPr marL="274320" lvl="1" indent="0">
              <a:buNone/>
            </a:pPr>
            <a:r>
              <a:rPr lang="en-US" dirty="0"/>
              <a:t> Matcher m = </a:t>
            </a:r>
            <a:r>
              <a:rPr lang="en-US" dirty="0" err="1"/>
              <a:t>p.matcher</a:t>
            </a:r>
            <a:r>
              <a:rPr lang="en-US" dirty="0"/>
              <a:t>("</a:t>
            </a:r>
            <a:r>
              <a:rPr lang="en-US" dirty="0" err="1"/>
              <a:t>aaaaab</a:t>
            </a:r>
            <a:r>
              <a:rPr lang="en-US" dirty="0"/>
              <a:t>");</a:t>
            </a:r>
          </a:p>
          <a:p>
            <a:pPr marL="274320" lvl="1" indent="0">
              <a:buNone/>
            </a:pPr>
            <a:r>
              <a:rPr lang="en-US" dirty="0"/>
              <a:t> </a:t>
            </a:r>
            <a:r>
              <a:rPr lang="en-US" dirty="0" err="1"/>
              <a:t>boolean</a:t>
            </a:r>
            <a:r>
              <a:rPr lang="en-US" dirty="0"/>
              <a:t> b = </a:t>
            </a:r>
            <a:r>
              <a:rPr lang="en-US" dirty="0" err="1"/>
              <a:t>m.matches</a:t>
            </a:r>
            <a:r>
              <a:rPr lang="en-US" dirty="0"/>
              <a:t>();</a:t>
            </a:r>
          </a:p>
        </p:txBody>
      </p:sp>
      <p:sp>
        <p:nvSpPr>
          <p:cNvPr id="6" name="Right Brace 5"/>
          <p:cNvSpPr/>
          <p:nvPr/>
        </p:nvSpPr>
        <p:spPr>
          <a:xfrm>
            <a:off x="5267462" y="3747753"/>
            <a:ext cx="463640" cy="1159098"/>
          </a:xfrm>
          <a:prstGeom prst="rightBrace">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p:cNvSpPr txBox="1"/>
          <p:nvPr/>
        </p:nvSpPr>
        <p:spPr>
          <a:xfrm>
            <a:off x="5911403" y="4146804"/>
            <a:ext cx="5356709" cy="369332"/>
          </a:xfrm>
          <a:prstGeom prst="rect">
            <a:avLst/>
          </a:prstGeom>
          <a:noFill/>
        </p:spPr>
        <p:txBody>
          <a:bodyPr wrap="square" rtlCol="0">
            <a:spAutoFit/>
          </a:bodyPr>
          <a:lstStyle/>
          <a:p>
            <a:r>
              <a:rPr lang="en-US" dirty="0"/>
              <a:t>~ </a:t>
            </a:r>
            <a:r>
              <a:rPr lang="en-US" dirty="0" err="1"/>
              <a:t>boolean</a:t>
            </a:r>
            <a:r>
              <a:rPr lang="en-US" dirty="0"/>
              <a:t> b = </a:t>
            </a:r>
            <a:r>
              <a:rPr lang="en-US" dirty="0" err="1"/>
              <a:t>Pattern.matches</a:t>
            </a:r>
            <a:r>
              <a:rPr lang="en-US" dirty="0"/>
              <a:t>("a*b", "</a:t>
            </a:r>
            <a:r>
              <a:rPr lang="en-US" dirty="0" err="1"/>
              <a:t>aaaaab</a:t>
            </a:r>
            <a:r>
              <a:rPr lang="en-US" dirty="0"/>
              <a:t>");</a:t>
            </a:r>
          </a:p>
        </p:txBody>
      </p:sp>
    </p:spTree>
    <p:extLst>
      <p:ext uri="{BB962C8B-B14F-4D97-AF65-F5344CB8AC3E}">
        <p14:creationId xmlns:p14="http://schemas.microsoft.com/office/powerpoint/2010/main" val="82452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(cont..)</a:t>
            </a:r>
            <a:endParaRPr lang="en-US" dirty="0"/>
          </a:p>
        </p:txBody>
      </p:sp>
      <p:sp>
        <p:nvSpPr>
          <p:cNvPr id="3" name="Content Placeholder 2"/>
          <p:cNvSpPr>
            <a:spLocks noGrp="1"/>
          </p:cNvSpPr>
          <p:nvPr>
            <p:ph idx="1"/>
          </p:nvPr>
        </p:nvSpPr>
        <p:spPr>
          <a:xfrm>
            <a:off x="1069848" y="1661375"/>
            <a:ext cx="10058400" cy="4778062"/>
          </a:xfrm>
        </p:spPr>
        <p:txBody>
          <a:bodyPr>
            <a:noAutofit/>
          </a:bodyPr>
          <a:lstStyle/>
          <a:p>
            <a:pPr marL="0" indent="0">
              <a:lnSpc>
                <a:spcPct val="100000"/>
              </a:lnSpc>
              <a:spcBef>
                <a:spcPts val="0"/>
              </a:spcBef>
              <a:buNone/>
            </a:pPr>
            <a:r>
              <a:rPr lang="en-US" sz="1100" dirty="0"/>
              <a:t>Here's an example, MatcherDemo.java, that counts the number of times the word "dog" appears in the input string.</a:t>
            </a:r>
          </a:p>
          <a:p>
            <a:pPr marL="0" indent="0">
              <a:lnSpc>
                <a:spcPct val="100000"/>
              </a:lnSpc>
              <a:spcBef>
                <a:spcPts val="0"/>
              </a:spcBef>
              <a:buNone/>
            </a:pPr>
            <a:endParaRPr lang="en-US" sz="1100" dirty="0"/>
          </a:p>
          <a:p>
            <a:pPr marL="0" indent="0">
              <a:lnSpc>
                <a:spcPct val="100000"/>
              </a:lnSpc>
              <a:spcBef>
                <a:spcPts val="0"/>
              </a:spcBef>
              <a:buNone/>
            </a:pPr>
            <a:r>
              <a:rPr lang="en-US" sz="1100" dirty="0" smtClean="0"/>
              <a:t>import </a:t>
            </a:r>
            <a:r>
              <a:rPr lang="en-US" sz="1100" dirty="0" err="1"/>
              <a:t>java.util.regex.Pattern</a:t>
            </a:r>
            <a:r>
              <a:rPr lang="en-US" sz="1100" dirty="0"/>
              <a:t>;</a:t>
            </a:r>
          </a:p>
          <a:p>
            <a:pPr marL="0" indent="0">
              <a:lnSpc>
                <a:spcPct val="100000"/>
              </a:lnSpc>
              <a:spcBef>
                <a:spcPts val="0"/>
              </a:spcBef>
              <a:buNone/>
            </a:pPr>
            <a:r>
              <a:rPr lang="en-US" sz="1100" dirty="0"/>
              <a:t>import </a:t>
            </a:r>
            <a:r>
              <a:rPr lang="en-US" sz="1100" dirty="0" err="1"/>
              <a:t>java.util.regex.Matcher</a:t>
            </a:r>
            <a:r>
              <a:rPr lang="en-US" sz="1100" dirty="0"/>
              <a:t>;</a:t>
            </a:r>
          </a:p>
          <a:p>
            <a:pPr marL="0" indent="0">
              <a:lnSpc>
                <a:spcPct val="100000"/>
              </a:lnSpc>
              <a:spcBef>
                <a:spcPts val="0"/>
              </a:spcBef>
              <a:buNone/>
            </a:pPr>
            <a:endParaRPr lang="en-US" sz="1100" dirty="0"/>
          </a:p>
          <a:p>
            <a:pPr marL="0" indent="0">
              <a:lnSpc>
                <a:spcPct val="100000"/>
              </a:lnSpc>
              <a:spcBef>
                <a:spcPts val="0"/>
              </a:spcBef>
              <a:buNone/>
            </a:pPr>
            <a:r>
              <a:rPr lang="en-US" sz="1100" dirty="0"/>
              <a:t>public class </a:t>
            </a:r>
            <a:r>
              <a:rPr lang="en-US" sz="1100" dirty="0" err="1"/>
              <a:t>MatcherDemo</a:t>
            </a:r>
            <a:r>
              <a:rPr lang="en-US" sz="1100" dirty="0"/>
              <a:t> {</a:t>
            </a:r>
          </a:p>
          <a:p>
            <a:pPr marL="0" indent="0">
              <a:lnSpc>
                <a:spcPct val="100000"/>
              </a:lnSpc>
              <a:spcBef>
                <a:spcPts val="0"/>
              </a:spcBef>
              <a:buNone/>
            </a:pPr>
            <a:endParaRPr lang="en-US" sz="1100" dirty="0"/>
          </a:p>
          <a:p>
            <a:pPr marL="0" indent="0">
              <a:lnSpc>
                <a:spcPct val="100000"/>
              </a:lnSpc>
              <a:spcBef>
                <a:spcPts val="0"/>
              </a:spcBef>
              <a:buNone/>
            </a:pPr>
            <a:r>
              <a:rPr lang="en-US" sz="1100" dirty="0"/>
              <a:t>    private static final String REGEX =</a:t>
            </a:r>
          </a:p>
          <a:p>
            <a:pPr marL="0" indent="0">
              <a:lnSpc>
                <a:spcPct val="100000"/>
              </a:lnSpc>
              <a:spcBef>
                <a:spcPts val="0"/>
              </a:spcBef>
              <a:buNone/>
            </a:pPr>
            <a:r>
              <a:rPr lang="en-US" sz="1100" dirty="0"/>
              <a:t>        "\\bdog\\b";</a:t>
            </a:r>
          </a:p>
          <a:p>
            <a:pPr marL="0" indent="0">
              <a:lnSpc>
                <a:spcPct val="100000"/>
              </a:lnSpc>
              <a:spcBef>
                <a:spcPts val="0"/>
              </a:spcBef>
              <a:buNone/>
            </a:pPr>
            <a:r>
              <a:rPr lang="en-US" sz="1100" dirty="0"/>
              <a:t>    private static final String INPUT =</a:t>
            </a:r>
          </a:p>
          <a:p>
            <a:pPr marL="0" indent="0">
              <a:lnSpc>
                <a:spcPct val="100000"/>
              </a:lnSpc>
              <a:spcBef>
                <a:spcPts val="0"/>
              </a:spcBef>
              <a:buNone/>
            </a:pPr>
            <a:r>
              <a:rPr lang="en-US" sz="1100" dirty="0"/>
              <a:t>        "dog </a:t>
            </a:r>
            <a:r>
              <a:rPr lang="en-US" sz="1100" dirty="0" err="1"/>
              <a:t>dog</a:t>
            </a:r>
            <a:r>
              <a:rPr lang="en-US" sz="1100" dirty="0"/>
              <a:t> </a:t>
            </a:r>
            <a:r>
              <a:rPr lang="en-US" sz="1100" dirty="0" err="1"/>
              <a:t>dog</a:t>
            </a:r>
            <a:r>
              <a:rPr lang="en-US" sz="1100" dirty="0"/>
              <a:t> doggie </a:t>
            </a:r>
            <a:r>
              <a:rPr lang="en-US" sz="1100" dirty="0" err="1"/>
              <a:t>dogg</a:t>
            </a:r>
            <a:r>
              <a:rPr lang="en-US" sz="1100" dirty="0"/>
              <a:t>";</a:t>
            </a:r>
          </a:p>
          <a:p>
            <a:pPr marL="0" indent="0">
              <a:lnSpc>
                <a:spcPct val="100000"/>
              </a:lnSpc>
              <a:spcBef>
                <a:spcPts val="0"/>
              </a:spcBef>
              <a:buNone/>
            </a:pPr>
            <a:endParaRPr lang="en-US" sz="1100" dirty="0"/>
          </a:p>
          <a:p>
            <a:pPr marL="0" indent="0">
              <a:lnSpc>
                <a:spcPct val="100000"/>
              </a:lnSpc>
              <a:spcBef>
                <a:spcPts val="0"/>
              </a:spcBef>
              <a:buNone/>
            </a:pPr>
            <a:r>
              <a:rPr lang="en-US" sz="1100" dirty="0"/>
              <a:t>    public static void main(String[] </a:t>
            </a:r>
            <a:r>
              <a:rPr lang="en-US" sz="1100" dirty="0" err="1"/>
              <a:t>args</a:t>
            </a:r>
            <a:r>
              <a:rPr lang="en-US" sz="1100" dirty="0"/>
              <a:t>) {</a:t>
            </a:r>
          </a:p>
          <a:p>
            <a:pPr marL="0" indent="0">
              <a:lnSpc>
                <a:spcPct val="100000"/>
              </a:lnSpc>
              <a:spcBef>
                <a:spcPts val="0"/>
              </a:spcBef>
              <a:buNone/>
            </a:pPr>
            <a:r>
              <a:rPr lang="en-US" sz="1100" dirty="0"/>
              <a:t>       Pattern p = </a:t>
            </a:r>
            <a:r>
              <a:rPr lang="en-US" sz="1100" dirty="0" err="1"/>
              <a:t>Pattern.compile</a:t>
            </a:r>
            <a:r>
              <a:rPr lang="en-US" sz="1100" dirty="0"/>
              <a:t>(REGEX);</a:t>
            </a:r>
          </a:p>
          <a:p>
            <a:pPr marL="0" indent="0">
              <a:lnSpc>
                <a:spcPct val="100000"/>
              </a:lnSpc>
              <a:spcBef>
                <a:spcPts val="0"/>
              </a:spcBef>
              <a:buNone/>
            </a:pPr>
            <a:r>
              <a:rPr lang="en-US" sz="1100" dirty="0"/>
              <a:t>       //  get a matcher object</a:t>
            </a:r>
          </a:p>
          <a:p>
            <a:pPr marL="0" indent="0">
              <a:lnSpc>
                <a:spcPct val="100000"/>
              </a:lnSpc>
              <a:spcBef>
                <a:spcPts val="0"/>
              </a:spcBef>
              <a:buNone/>
            </a:pPr>
            <a:r>
              <a:rPr lang="en-US" sz="1100" dirty="0"/>
              <a:t>       Matcher m = </a:t>
            </a:r>
            <a:r>
              <a:rPr lang="en-US" sz="1100" dirty="0" err="1"/>
              <a:t>p.matcher</a:t>
            </a:r>
            <a:r>
              <a:rPr lang="en-US" sz="1100" dirty="0"/>
              <a:t>(INPUT);</a:t>
            </a:r>
          </a:p>
          <a:p>
            <a:pPr marL="0" indent="0">
              <a:lnSpc>
                <a:spcPct val="100000"/>
              </a:lnSpc>
              <a:spcBef>
                <a:spcPts val="0"/>
              </a:spcBef>
              <a:buNone/>
            </a:pPr>
            <a:r>
              <a:rPr lang="en-US" sz="1100" dirty="0"/>
              <a:t>       </a:t>
            </a:r>
            <a:r>
              <a:rPr lang="en-US" sz="1100" dirty="0" err="1"/>
              <a:t>int</a:t>
            </a:r>
            <a:r>
              <a:rPr lang="en-US" sz="1100" dirty="0"/>
              <a:t> count = 0;</a:t>
            </a:r>
          </a:p>
          <a:p>
            <a:pPr marL="0" indent="0">
              <a:lnSpc>
                <a:spcPct val="100000"/>
              </a:lnSpc>
              <a:spcBef>
                <a:spcPts val="0"/>
              </a:spcBef>
              <a:buNone/>
            </a:pPr>
            <a:r>
              <a:rPr lang="en-US" sz="1100" dirty="0"/>
              <a:t>       while(</a:t>
            </a:r>
            <a:r>
              <a:rPr lang="en-US" sz="1100" dirty="0" err="1"/>
              <a:t>m.find</a:t>
            </a:r>
            <a:r>
              <a:rPr lang="en-US" sz="1100" dirty="0"/>
              <a:t>()) {</a:t>
            </a:r>
          </a:p>
          <a:p>
            <a:pPr marL="0" indent="0">
              <a:lnSpc>
                <a:spcPct val="100000"/>
              </a:lnSpc>
              <a:spcBef>
                <a:spcPts val="0"/>
              </a:spcBef>
              <a:buNone/>
            </a:pPr>
            <a:r>
              <a:rPr lang="en-US" sz="1100" dirty="0"/>
              <a:t>           count++;</a:t>
            </a:r>
          </a:p>
          <a:p>
            <a:pPr marL="0" indent="0">
              <a:lnSpc>
                <a:spcPct val="100000"/>
              </a:lnSpc>
              <a:spcBef>
                <a:spcPts val="0"/>
              </a:spcBef>
              <a:buNone/>
            </a:pPr>
            <a:r>
              <a:rPr lang="en-US" sz="1100" dirty="0"/>
              <a:t>           </a:t>
            </a:r>
            <a:r>
              <a:rPr lang="en-US" sz="1100" dirty="0" err="1"/>
              <a:t>System.out.println</a:t>
            </a:r>
            <a:r>
              <a:rPr lang="en-US" sz="1100" dirty="0"/>
              <a:t>("Match number "</a:t>
            </a:r>
          </a:p>
          <a:p>
            <a:pPr marL="0" indent="0">
              <a:lnSpc>
                <a:spcPct val="100000"/>
              </a:lnSpc>
              <a:spcBef>
                <a:spcPts val="0"/>
              </a:spcBef>
              <a:buNone/>
            </a:pPr>
            <a:r>
              <a:rPr lang="en-US" sz="1100" dirty="0"/>
              <a:t>                              + count);</a:t>
            </a:r>
          </a:p>
          <a:p>
            <a:pPr marL="0" indent="0">
              <a:lnSpc>
                <a:spcPct val="100000"/>
              </a:lnSpc>
              <a:spcBef>
                <a:spcPts val="0"/>
              </a:spcBef>
              <a:buNone/>
            </a:pPr>
            <a:r>
              <a:rPr lang="en-US" sz="1100" dirty="0"/>
              <a:t>           </a:t>
            </a:r>
            <a:r>
              <a:rPr lang="en-US" sz="1100" dirty="0" err="1"/>
              <a:t>System.out.println</a:t>
            </a:r>
            <a:r>
              <a:rPr lang="en-US" sz="1100" dirty="0"/>
              <a:t>("start(): "</a:t>
            </a:r>
          </a:p>
          <a:p>
            <a:pPr marL="0" indent="0">
              <a:lnSpc>
                <a:spcPct val="100000"/>
              </a:lnSpc>
              <a:spcBef>
                <a:spcPts val="0"/>
              </a:spcBef>
              <a:buNone/>
            </a:pPr>
            <a:r>
              <a:rPr lang="en-US" sz="1100" dirty="0"/>
              <a:t>                              + </a:t>
            </a:r>
            <a:r>
              <a:rPr lang="en-US" sz="1100" dirty="0" err="1"/>
              <a:t>m.start</a:t>
            </a:r>
            <a:r>
              <a:rPr lang="en-US" sz="1100" dirty="0"/>
              <a:t>());</a:t>
            </a:r>
          </a:p>
          <a:p>
            <a:pPr marL="0" indent="0">
              <a:lnSpc>
                <a:spcPct val="100000"/>
              </a:lnSpc>
              <a:spcBef>
                <a:spcPts val="0"/>
              </a:spcBef>
              <a:buNone/>
            </a:pPr>
            <a:r>
              <a:rPr lang="en-US" sz="1100" dirty="0"/>
              <a:t>           </a:t>
            </a:r>
            <a:r>
              <a:rPr lang="en-US" sz="1100" dirty="0" err="1"/>
              <a:t>System.out.println</a:t>
            </a:r>
            <a:r>
              <a:rPr lang="en-US" sz="1100" dirty="0"/>
              <a:t>("end(): "</a:t>
            </a:r>
          </a:p>
          <a:p>
            <a:pPr marL="0" indent="0">
              <a:lnSpc>
                <a:spcPct val="100000"/>
              </a:lnSpc>
              <a:spcBef>
                <a:spcPts val="0"/>
              </a:spcBef>
              <a:buNone/>
            </a:pPr>
            <a:r>
              <a:rPr lang="en-US" sz="1100" dirty="0"/>
              <a:t>                              + </a:t>
            </a:r>
            <a:r>
              <a:rPr lang="en-US" sz="1100" dirty="0" err="1"/>
              <a:t>m.end</a:t>
            </a:r>
            <a:r>
              <a:rPr lang="en-US" sz="1100" dirty="0"/>
              <a:t>());</a:t>
            </a:r>
          </a:p>
          <a:p>
            <a:pPr marL="0" indent="0">
              <a:lnSpc>
                <a:spcPct val="100000"/>
              </a:lnSpc>
              <a:spcBef>
                <a:spcPts val="0"/>
              </a:spcBef>
              <a:buNone/>
            </a:pPr>
            <a:r>
              <a:rPr lang="en-US" sz="1100" dirty="0"/>
              <a:t>      }</a:t>
            </a:r>
          </a:p>
          <a:p>
            <a:pPr marL="0" indent="0">
              <a:lnSpc>
                <a:spcPct val="100000"/>
              </a:lnSpc>
              <a:spcBef>
                <a:spcPts val="0"/>
              </a:spcBef>
              <a:buNone/>
            </a:pPr>
            <a:r>
              <a:rPr lang="en-US" sz="1100" dirty="0"/>
              <a:t>   }</a:t>
            </a:r>
          </a:p>
        </p:txBody>
      </p:sp>
    </p:spTree>
    <p:extLst>
      <p:ext uri="{BB962C8B-B14F-4D97-AF65-F5344CB8AC3E}">
        <p14:creationId xmlns:p14="http://schemas.microsoft.com/office/powerpoint/2010/main" val="397761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215379"/>
          </a:xfrm>
        </p:spPr>
        <p:txBody>
          <a:bodyPr/>
          <a:lstStyle/>
          <a:p>
            <a:r>
              <a:rPr lang="en-US" dirty="0" smtClean="0"/>
              <a:t>Hash Table</a:t>
            </a:r>
            <a:endParaRPr lang="en-US" dirty="0"/>
          </a:p>
        </p:txBody>
      </p:sp>
      <p:sp>
        <p:nvSpPr>
          <p:cNvPr id="3" name="Content Placeholder 2"/>
          <p:cNvSpPr>
            <a:spLocks noGrp="1"/>
          </p:cNvSpPr>
          <p:nvPr>
            <p:ph idx="1"/>
          </p:nvPr>
        </p:nvSpPr>
        <p:spPr/>
        <p:txBody>
          <a:bodyPr/>
          <a:lstStyle/>
          <a:p>
            <a:r>
              <a:rPr lang="en-US" dirty="0" err="1" smtClean="0"/>
              <a:t>Hashtable</a:t>
            </a:r>
            <a:r>
              <a:rPr lang="en-US" dirty="0" smtClean="0"/>
              <a:t> </a:t>
            </a:r>
            <a:r>
              <a:rPr lang="en-US" dirty="0"/>
              <a:t>was part of the original </a:t>
            </a:r>
            <a:r>
              <a:rPr lang="en-US" dirty="0" err="1"/>
              <a:t>java.util</a:t>
            </a:r>
            <a:r>
              <a:rPr lang="en-US" dirty="0"/>
              <a:t> and is a concrete implementation of a Dictionary</a:t>
            </a:r>
            <a:r>
              <a:rPr lang="en-US" dirty="0" smtClean="0"/>
              <a:t>.</a:t>
            </a:r>
          </a:p>
          <a:p>
            <a:endParaRPr lang="en-US" dirty="0" smtClean="0"/>
          </a:p>
          <a:p>
            <a:r>
              <a:rPr lang="en-US" dirty="0" err="1" smtClean="0"/>
              <a:t>Hashtable</a:t>
            </a:r>
            <a:r>
              <a:rPr lang="en-US" dirty="0" smtClean="0"/>
              <a:t> </a:t>
            </a:r>
            <a:r>
              <a:rPr lang="en-US" dirty="0"/>
              <a:t>stores key/value pairs in a hash table</a:t>
            </a:r>
            <a:r>
              <a:rPr lang="en-US" dirty="0" smtClean="0"/>
              <a:t>.</a:t>
            </a:r>
          </a:p>
          <a:p>
            <a:endParaRPr lang="en-US" dirty="0" smtClean="0"/>
          </a:p>
          <a:p>
            <a:r>
              <a:rPr lang="en-US" dirty="0" smtClean="0"/>
              <a:t>When </a:t>
            </a:r>
            <a:r>
              <a:rPr lang="en-US" dirty="0"/>
              <a:t>using a </a:t>
            </a:r>
            <a:r>
              <a:rPr lang="en-US" dirty="0" err="1"/>
              <a:t>Hashtable</a:t>
            </a:r>
            <a:r>
              <a:rPr lang="en-US" dirty="0"/>
              <a:t>, you specify an object that is used as a key, and the value that you want linked to that key. The key is then hashed, and the resulting hash code is used as the index at which the value is stored within the table</a:t>
            </a:r>
            <a:r>
              <a:rPr lang="en-US" dirty="0" smtClean="0"/>
              <a:t>.</a:t>
            </a:r>
          </a:p>
          <a:p>
            <a:endParaRPr lang="en-US" dirty="0"/>
          </a:p>
          <a:p>
            <a:r>
              <a:rPr lang="en-US" i="1" dirty="0" smtClean="0"/>
              <a:t>Hash Table Class</a:t>
            </a:r>
            <a:endParaRPr lang="en-US" i="1" dirty="0"/>
          </a:p>
        </p:txBody>
      </p:sp>
    </p:spTree>
    <p:extLst>
      <p:ext uri="{BB962C8B-B14F-4D97-AF65-F5344CB8AC3E}">
        <p14:creationId xmlns:p14="http://schemas.microsoft.com/office/powerpoint/2010/main" val="71416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 constructors</a:t>
            </a:r>
            <a:endParaRPr lang="en-US" dirty="0"/>
          </a:p>
        </p:txBody>
      </p:sp>
      <p:sp>
        <p:nvSpPr>
          <p:cNvPr id="3" name="Content Placeholder 2"/>
          <p:cNvSpPr>
            <a:spLocks noGrp="1"/>
          </p:cNvSpPr>
          <p:nvPr>
            <p:ph idx="1"/>
          </p:nvPr>
        </p:nvSpPr>
        <p:spPr/>
        <p:txBody>
          <a:bodyPr/>
          <a:lstStyle/>
          <a:p>
            <a:r>
              <a:rPr lang="en-US" dirty="0" err="1"/>
              <a:t>Hashtable</a:t>
            </a:r>
            <a:r>
              <a:rPr lang="en-US" dirty="0"/>
              <a:t>( ) //default </a:t>
            </a:r>
            <a:r>
              <a:rPr lang="en-US" dirty="0" smtClean="0"/>
              <a:t>constructor</a:t>
            </a:r>
          </a:p>
          <a:p>
            <a:endParaRPr lang="en-US" dirty="0" smtClean="0"/>
          </a:p>
          <a:p>
            <a:r>
              <a:rPr lang="en-US" dirty="0" err="1" smtClean="0"/>
              <a:t>Hashtable</a:t>
            </a:r>
            <a:r>
              <a:rPr lang="en-US" dirty="0" smtClean="0"/>
              <a:t>(</a:t>
            </a:r>
            <a:r>
              <a:rPr lang="en-US" dirty="0" err="1" smtClean="0"/>
              <a:t>int</a:t>
            </a:r>
            <a:r>
              <a:rPr lang="en-US" dirty="0" smtClean="0"/>
              <a:t> </a:t>
            </a:r>
            <a:r>
              <a:rPr lang="en-US" dirty="0"/>
              <a:t>size) //creates a hash table that has an initial size specified by </a:t>
            </a:r>
            <a:r>
              <a:rPr lang="en-US" dirty="0" smtClean="0"/>
              <a:t>size</a:t>
            </a:r>
          </a:p>
          <a:p>
            <a:endParaRPr lang="en-US" dirty="0" smtClean="0"/>
          </a:p>
          <a:p>
            <a:r>
              <a:rPr lang="en-US" dirty="0" err="1" smtClean="0"/>
              <a:t>Hashtable</a:t>
            </a:r>
            <a:r>
              <a:rPr lang="en-US" dirty="0" smtClean="0"/>
              <a:t>(</a:t>
            </a:r>
            <a:r>
              <a:rPr lang="en-US" dirty="0" err="1" smtClean="0"/>
              <a:t>int</a:t>
            </a:r>
            <a:r>
              <a:rPr lang="en-US" dirty="0" smtClean="0"/>
              <a:t> </a:t>
            </a:r>
            <a:r>
              <a:rPr lang="en-US" dirty="0"/>
              <a:t>size, float </a:t>
            </a:r>
            <a:r>
              <a:rPr lang="en-US" dirty="0" err="1"/>
              <a:t>fillRatio</a:t>
            </a:r>
            <a:r>
              <a:rPr lang="en-US" dirty="0"/>
              <a:t>) //creates a hash table that has an initial size specified by size and a fill ratio specified by </a:t>
            </a:r>
            <a:r>
              <a:rPr lang="en-US" dirty="0" err="1"/>
              <a:t>fillRatio</a:t>
            </a:r>
            <a:r>
              <a:rPr lang="en-US" dirty="0" smtClean="0"/>
              <a:t>.</a:t>
            </a:r>
          </a:p>
          <a:p>
            <a:endParaRPr lang="en-US" dirty="0" smtClean="0"/>
          </a:p>
          <a:p>
            <a:r>
              <a:rPr lang="en-US" dirty="0" err="1" smtClean="0"/>
              <a:t>Hashtable</a:t>
            </a:r>
            <a:r>
              <a:rPr lang="en-US" dirty="0" smtClean="0"/>
              <a:t>(Map </a:t>
            </a:r>
            <a:r>
              <a:rPr lang="en-US" dirty="0"/>
              <a:t>m) //creates a hash table that is initialized with the elements in m.</a:t>
            </a:r>
            <a:r>
              <a:rPr lang="en-US" dirty="0"/>
              <a:t/>
            </a:r>
            <a:br>
              <a:rPr lang="en-US" dirty="0"/>
            </a:br>
            <a:endParaRPr lang="en-US" dirty="0"/>
          </a:p>
        </p:txBody>
      </p:sp>
    </p:spTree>
    <p:extLst>
      <p:ext uri="{BB962C8B-B14F-4D97-AF65-F5344CB8AC3E}">
        <p14:creationId xmlns:p14="http://schemas.microsoft.com/office/powerpoint/2010/main" val="412495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TC103090434[[fn=Wood Type]]</Template>
  <TotalTime>65</TotalTime>
  <Words>871</Words>
  <Application>Microsoft Office PowerPoint</Application>
  <PresentationFormat>Widescreen</PresentationFormat>
  <Paragraphs>124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Rockwell</vt:lpstr>
      <vt:lpstr>Rockwell Condensed</vt:lpstr>
      <vt:lpstr>Wingdings</vt:lpstr>
      <vt:lpstr>Wood Type</vt:lpstr>
      <vt:lpstr>Regular EXpressions  &amp;  Hash-Tables and Hash-Maps</vt:lpstr>
      <vt:lpstr>Regular Expressions (DEFINITION)</vt:lpstr>
      <vt:lpstr>Regular Expressions (cont..)</vt:lpstr>
      <vt:lpstr>Regular Expressions (meaning)</vt:lpstr>
      <vt:lpstr>Implementation in JAVA</vt:lpstr>
      <vt:lpstr>EXAMPLE CODE</vt:lpstr>
      <vt:lpstr>Example code (cont..)</vt:lpstr>
      <vt:lpstr>Hash Table</vt:lpstr>
      <vt:lpstr>Hash Table constructors</vt:lpstr>
      <vt:lpstr>Important methods</vt:lpstr>
      <vt:lpstr>HASH MAP</vt:lpstr>
      <vt:lpstr>Constructors</vt:lpstr>
      <vt:lpstr>Important methods</vt:lpstr>
      <vt:lpstr>Sources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  &amp;  Hash-Tables and Hash-Maps</dc:title>
  <dc:creator>Mayukh Das</dc:creator>
  <cp:lastModifiedBy>Mayukh Das</cp:lastModifiedBy>
  <cp:revision>15</cp:revision>
  <dcterms:created xsi:type="dcterms:W3CDTF">2014-03-14T00:20:08Z</dcterms:created>
  <dcterms:modified xsi:type="dcterms:W3CDTF">2014-03-14T01:25:53Z</dcterms:modified>
</cp:coreProperties>
</file>