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F74F60-65EB-47B5-82AF-DF19FDE09FF8}">
  <a:tblStyle styleId="{9DF74F60-65EB-47B5-82AF-DF19FDE09F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471e6ad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471e6ad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6471e6ad3_1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6471e6ad3_1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26471e6ad3_1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26471e6ad3_1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26471e6ad3_1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26471e6ad3_1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6471e6ad3_1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6471e6ad3_1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6471e6ad3_1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6471e6ad3_1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26471e6ad3_1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26471e6ad3_1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6471e6ad3_1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6471e6ad3_1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26471e6ad3_1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26471e6ad3_1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26471e6ad3_1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26471e6ad3_1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26471e6ad3_1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26471e6ad3_1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471e6ad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471e6ad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26471e6ad3_1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26471e6ad3_1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26471e6ad3_1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26471e6ad3_1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26471e6ad3_1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26471e6ad3_1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26471e6ad3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26471e6ad3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26471e6ad3_1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26471e6ad3_1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26471e6ad3_1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26471e6ad3_1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26471e6ad3_1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26471e6ad3_1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26471e6ad3_1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26471e6ad3_1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24887a72e3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24887a72e3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24887a72e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7" name="Google Shape;2117;g24887a72e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471e6ad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471e6ad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24887a72e3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6" name="Google Shape;2126;g24887a72e3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24887a72e3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24887a72e3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4887a72e3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4887a72e3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24887a72e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24887a72e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24887a72e3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24887a72e3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24887a72e3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24887a72e3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887a72e3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887a72e3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24887a72e3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24887a72e3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26471e6ad3_1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26471e6ad3_1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26471e6ad3_1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26471e6ad3_1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471e6a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471e6a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6471e6ad3_1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6471e6ad3_1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24887a72e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24887a72e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24887a72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24887a72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26471e6ad3_1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26471e6ad3_1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26471e6ad3_1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26471e6ad3_1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26471e6ad3_1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26471e6ad3_1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26471e6ad3_1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26471e6ad3_1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6471e6ad3_1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6471e6ad3_1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471e6ad3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471e6ad3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471e6ad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471e6ad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471e6ad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471e6ad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471e6ad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471e6ad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471e6ad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471e6ad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471e6ad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471e6ad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471e6a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471e6a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471e6ad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471e6ad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471e6ad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471e6ad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471e6ad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471e6ad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471e6ad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471e6ad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471e6ad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471e6ad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471e6ad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471e6ad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471e6ad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471e6a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471e6ad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471e6ad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471e6ad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471e6ad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471e6ad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471e6ad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471e6a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471e6a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471e6ad3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6471e6ad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471e6ad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6471e6ad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6471e6ad3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6471e6ad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471e6ad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471e6ad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6471e6ad3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6471e6ad3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6471e6ad3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6471e6ad3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6471e6ad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6471e6ad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6471e6ad3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6471e6ad3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6471e6ad3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6471e6ad3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6471e6ad3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6471e6ad3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887a72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887a72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887a72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887a72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4887a72e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4887a72e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4887a72e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4887a72e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4887a72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4887a72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4887a72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4887a72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4887a72e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4887a72e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4887a72e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4887a72e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4887a72e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4887a72e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4887a72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4887a72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887a72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887a72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4887a72e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4887a72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4887a72e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4887a72e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4887a72e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4887a72e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4887a72e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4887a72e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4887a72e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4887a72e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4887a72e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4887a72e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4887a72e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4887a72e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4887a72e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4887a72e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4887a72e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4887a72e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4887a72e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4887a72e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471e6a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471e6a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4887a72e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4887a72e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4887a72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4887a72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4887a72e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4887a72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6471e6ad3_1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6471e6ad3_1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6471e6ad3_1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6471e6ad3_1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6471e6ad3_1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6471e6ad3_1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6471e6ad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6471e6ad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6471e6ad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6471e6ad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6471e6ad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6471e6ad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6471e6ad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6471e6ad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471e6a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471e6a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6471e6ad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6471e6ad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6471e6ad3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6471e6ad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4887a72e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4887a72e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4887a72e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4887a72e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4887a72e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4887a72e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6471e6ad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6471e6ad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6471e6ad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6471e6ad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6471e6ad3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6471e6ad3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4887a72e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4887a72e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4887a72e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4887a72e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471e6ad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471e6ad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4887a72e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4887a72e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4887a72e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4887a72e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4887a72e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24887a72e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4887a72e3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24887a72e3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26471e6ad3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26471e6ad3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6471e6ad3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6471e6ad3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26471e6ad3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26471e6ad3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6471e6ad3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6471e6ad3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6471e6ad3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6471e6ad3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6471e6ad3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26471e6ad3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471e6ad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471e6ad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6471e6ad3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6471e6ad3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26471e6ad3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26471e6ad3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6471e6ad3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26471e6ad3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6471e6ad3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26471e6ad3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6471e6ad3_1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26471e6ad3_1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26471e6ad3_1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26471e6ad3_1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26471e6ad3_1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26471e6ad3_1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26471e6ad3_1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26471e6ad3_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26471e6ad3_1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26471e6ad3_1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26471e6ad3_1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26471e6ad3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jp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“learn” we need some measurement of error.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a Cost/Loss Function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Quadratic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Cross-Entropy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9" name="Google Shape;1819;p112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simplicity, we begin to describe and visualize these sets of neurons as blocks instead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20" name="Google Shape;1820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1" name="Google Shape;1821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2" name="Google Shape;1822;p112"/>
          <p:cNvSpPr/>
          <p:nvPr/>
        </p:nvSpPr>
        <p:spPr>
          <a:xfrm>
            <a:off x="3542100" y="1309750"/>
            <a:ext cx="606000" cy="323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112"/>
          <p:cNvSpPr txBox="1"/>
          <p:nvPr>
            <p:ph idx="1" type="body"/>
          </p:nvPr>
        </p:nvSpPr>
        <p:spPr>
          <a:xfrm>
            <a:off x="3345650" y="4504825"/>
            <a:ext cx="10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 x L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4" name="Google Shape;1824;p112"/>
          <p:cNvCxnSpPr/>
          <p:nvPr/>
        </p:nvCxnSpPr>
        <p:spPr>
          <a:xfrm flipH="1">
            <a:off x="4235225" y="2792000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25" name="Google Shape;1825;p112"/>
          <p:cNvSpPr/>
          <p:nvPr/>
        </p:nvSpPr>
        <p:spPr>
          <a:xfrm rot="5400000">
            <a:off x="4217313" y="2189525"/>
            <a:ext cx="3364625" cy="1352225"/>
          </a:xfrm>
          <a:prstGeom prst="flowChartInputOutpu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6" name="Google Shape;1826;p112"/>
          <p:cNvCxnSpPr/>
          <p:nvPr/>
        </p:nvCxnSpPr>
        <p:spPr>
          <a:xfrm>
            <a:off x="4853025" y="1183325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7" name="Google Shape;1827;p112"/>
          <p:cNvCxnSpPr/>
          <p:nvPr/>
        </p:nvCxnSpPr>
        <p:spPr>
          <a:xfrm>
            <a:off x="6205250" y="1861600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8" name="Google Shape;1828;p112"/>
          <p:cNvSpPr/>
          <p:nvPr/>
        </p:nvSpPr>
        <p:spPr>
          <a:xfrm>
            <a:off x="6205250" y="4364575"/>
            <a:ext cx="370500" cy="183300"/>
          </a:xfrm>
          <a:prstGeom prst="rtTriangl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112"/>
          <p:cNvSpPr/>
          <p:nvPr/>
        </p:nvSpPr>
        <p:spPr>
          <a:xfrm rot="10800000">
            <a:off x="4865550" y="1183250"/>
            <a:ext cx="368100" cy="191400"/>
          </a:xfrm>
          <a:prstGeom prst="rtTriangl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112"/>
          <p:cNvSpPr/>
          <p:nvPr/>
        </p:nvSpPr>
        <p:spPr>
          <a:xfrm rot="5400000">
            <a:off x="3846813" y="2189525"/>
            <a:ext cx="3364625" cy="1352225"/>
          </a:xfrm>
          <a:prstGeom prst="flowChartInputOutput">
            <a:avLst/>
          </a:prstGeom>
          <a:solidFill>
            <a:srgbClr val="3D85C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1" name="Google Shape;1831;p112"/>
          <p:cNvCxnSpPr/>
          <p:nvPr/>
        </p:nvCxnSpPr>
        <p:spPr>
          <a:xfrm rot="10800000">
            <a:off x="5326025" y="1142050"/>
            <a:ext cx="1284900" cy="648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32" name="Google Shape;1832;p112"/>
          <p:cNvSpPr txBox="1"/>
          <p:nvPr/>
        </p:nvSpPr>
        <p:spPr>
          <a:xfrm>
            <a:off x="5835900" y="1101200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3" name="Google Shape;1833;p112"/>
          <p:cNvCxnSpPr/>
          <p:nvPr/>
        </p:nvCxnSpPr>
        <p:spPr>
          <a:xfrm rot="10800000">
            <a:off x="6710975" y="1885600"/>
            <a:ext cx="0" cy="2664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34" name="Google Shape;1834;p112"/>
          <p:cNvSpPr txBox="1"/>
          <p:nvPr/>
        </p:nvSpPr>
        <p:spPr>
          <a:xfrm>
            <a:off x="6769600" y="2865825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0" name="Google Shape;1840;p11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expand these concepts to 2-D Convolution, since we’ll mainly be dealing with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1" name="Google Shape;1841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2" name="Google Shape;1842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- 2D Convolution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8" name="Google Shape;184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9" name="Google Shape;184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0" name="Google Shape;1850;p114"/>
          <p:cNvSpPr txBox="1"/>
          <p:nvPr>
            <p:ph idx="1" type="body"/>
          </p:nvPr>
        </p:nvSpPr>
        <p:spPr>
          <a:xfrm>
            <a:off x="0" y="1011875"/>
            <a:ext cx="265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Image: (H,W)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1" name="Google Shape;1851;p114"/>
          <p:cNvSpPr/>
          <p:nvPr/>
        </p:nvSpPr>
        <p:spPr>
          <a:xfrm rot="5400000">
            <a:off x="216413" y="2475925"/>
            <a:ext cx="3364625" cy="1352225"/>
          </a:xfrm>
          <a:prstGeom prst="flowChartInputOutput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2" name="Google Shape;1852;p114"/>
          <p:cNvCxnSpPr/>
          <p:nvPr/>
        </p:nvCxnSpPr>
        <p:spPr>
          <a:xfrm rot="10800000">
            <a:off x="3610750" y="1469725"/>
            <a:ext cx="831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53" name="Google Shape;1853;p114"/>
          <p:cNvSpPr txBox="1"/>
          <p:nvPr/>
        </p:nvSpPr>
        <p:spPr>
          <a:xfrm>
            <a:off x="3071925" y="1048788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4" name="Google Shape;1854;p114"/>
          <p:cNvCxnSpPr/>
          <p:nvPr/>
        </p:nvCxnSpPr>
        <p:spPr>
          <a:xfrm rot="10800000">
            <a:off x="4923125" y="1915688"/>
            <a:ext cx="0" cy="266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55" name="Google Shape;1855;p114"/>
          <p:cNvSpPr txBox="1"/>
          <p:nvPr/>
        </p:nvSpPr>
        <p:spPr>
          <a:xfrm>
            <a:off x="4872050" y="3156350"/>
            <a:ext cx="2119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6" name="Google Shape;1856;p114"/>
          <p:cNvSpPr/>
          <p:nvPr/>
        </p:nvSpPr>
        <p:spPr>
          <a:xfrm flipH="1">
            <a:off x="3632920" y="1584575"/>
            <a:ext cx="1092600" cy="30405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7" name="Google Shape;1857;p114"/>
          <p:cNvCxnSpPr/>
          <p:nvPr/>
        </p:nvCxnSpPr>
        <p:spPr>
          <a:xfrm rot="10800000">
            <a:off x="4627625" y="1513900"/>
            <a:ext cx="295500" cy="305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58" name="Google Shape;1858;p114"/>
          <p:cNvSpPr txBox="1"/>
          <p:nvPr/>
        </p:nvSpPr>
        <p:spPr>
          <a:xfrm>
            <a:off x="4732225" y="1291975"/>
            <a:ext cx="1723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W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9" name="Google Shape;1859;p114"/>
          <p:cNvCxnSpPr/>
          <p:nvPr/>
        </p:nvCxnSpPr>
        <p:spPr>
          <a:xfrm flipH="1">
            <a:off x="2782825" y="29522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- 2D Convolution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5" name="Google Shape;1865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6" name="Google Shape;1866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7" name="Google Shape;1867;p115"/>
          <p:cNvSpPr txBox="1"/>
          <p:nvPr>
            <p:ph idx="1" type="body"/>
          </p:nvPr>
        </p:nvSpPr>
        <p:spPr>
          <a:xfrm>
            <a:off x="0" y="1011875"/>
            <a:ext cx="265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Image: (H,W)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8" name="Google Shape;1868;p115"/>
          <p:cNvSpPr/>
          <p:nvPr/>
        </p:nvSpPr>
        <p:spPr>
          <a:xfrm rot="5400000">
            <a:off x="216413" y="2475925"/>
            <a:ext cx="3364625" cy="1352225"/>
          </a:xfrm>
          <a:prstGeom prst="flowChartInputOutput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9" name="Google Shape;1869;p115"/>
          <p:cNvCxnSpPr/>
          <p:nvPr/>
        </p:nvCxnSpPr>
        <p:spPr>
          <a:xfrm rot="10800000">
            <a:off x="3610750" y="1469725"/>
            <a:ext cx="831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70" name="Google Shape;1870;p115"/>
          <p:cNvSpPr txBox="1"/>
          <p:nvPr/>
        </p:nvSpPr>
        <p:spPr>
          <a:xfrm>
            <a:off x="3071925" y="1048788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1" name="Google Shape;1871;p115"/>
          <p:cNvCxnSpPr/>
          <p:nvPr/>
        </p:nvCxnSpPr>
        <p:spPr>
          <a:xfrm rot="10800000">
            <a:off x="4923125" y="1915688"/>
            <a:ext cx="0" cy="266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72" name="Google Shape;1872;p115"/>
          <p:cNvSpPr txBox="1"/>
          <p:nvPr/>
        </p:nvSpPr>
        <p:spPr>
          <a:xfrm>
            <a:off x="4872050" y="3156350"/>
            <a:ext cx="2119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3" name="Google Shape;1873;p115"/>
          <p:cNvSpPr/>
          <p:nvPr/>
        </p:nvSpPr>
        <p:spPr>
          <a:xfrm flipH="1">
            <a:off x="3632920" y="1584575"/>
            <a:ext cx="1092600" cy="30405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4" name="Google Shape;1874;p115"/>
          <p:cNvCxnSpPr/>
          <p:nvPr/>
        </p:nvCxnSpPr>
        <p:spPr>
          <a:xfrm rot="10800000">
            <a:off x="4627625" y="1513900"/>
            <a:ext cx="295500" cy="305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75" name="Google Shape;1875;p115"/>
          <p:cNvSpPr txBox="1"/>
          <p:nvPr/>
        </p:nvSpPr>
        <p:spPr>
          <a:xfrm>
            <a:off x="4732225" y="1291975"/>
            <a:ext cx="1723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W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6" name="Google Shape;1876;p115"/>
          <p:cNvCxnSpPr/>
          <p:nvPr/>
        </p:nvCxnSpPr>
        <p:spPr>
          <a:xfrm flipH="1">
            <a:off x="2782825" y="29522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77" name="Google Shape;1877;p115"/>
          <p:cNvSpPr/>
          <p:nvPr/>
        </p:nvSpPr>
        <p:spPr>
          <a:xfrm rot="5400000">
            <a:off x="1787692" y="4047200"/>
            <a:ext cx="1122975" cy="451325"/>
          </a:xfrm>
          <a:prstGeom prst="flowChartInputOutpu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5"/>
          <p:cNvSpPr/>
          <p:nvPr/>
        </p:nvSpPr>
        <p:spPr>
          <a:xfrm flipH="1">
            <a:off x="3800952" y="4114174"/>
            <a:ext cx="451200" cy="5109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15"/>
          <p:cNvSpPr txBox="1"/>
          <p:nvPr/>
        </p:nvSpPr>
        <p:spPr>
          <a:xfrm>
            <a:off x="1780825" y="3900638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0" name="Google Shape;1880;p115"/>
          <p:cNvSpPr txBox="1"/>
          <p:nvPr/>
        </p:nvSpPr>
        <p:spPr>
          <a:xfrm>
            <a:off x="2123575" y="4600050"/>
            <a:ext cx="451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- 2D Color Images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6" name="Google Shape;1886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7" name="Google Shape;1887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8" name="Google Shape;1888;p116"/>
          <p:cNvSpPr txBox="1"/>
          <p:nvPr>
            <p:ph idx="1" type="body"/>
          </p:nvPr>
        </p:nvSpPr>
        <p:spPr>
          <a:xfrm>
            <a:off x="-76200" y="1011875"/>
            <a:ext cx="265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Image: (H,W,C)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9" name="Google Shape;1889;p116"/>
          <p:cNvCxnSpPr/>
          <p:nvPr/>
        </p:nvCxnSpPr>
        <p:spPr>
          <a:xfrm rot="10800000">
            <a:off x="3610750" y="1469725"/>
            <a:ext cx="831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90" name="Google Shape;1890;p116"/>
          <p:cNvSpPr txBox="1"/>
          <p:nvPr/>
        </p:nvSpPr>
        <p:spPr>
          <a:xfrm>
            <a:off x="3071925" y="1048788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1" name="Google Shape;1891;p116"/>
          <p:cNvCxnSpPr/>
          <p:nvPr/>
        </p:nvCxnSpPr>
        <p:spPr>
          <a:xfrm rot="10800000">
            <a:off x="4923125" y="1915688"/>
            <a:ext cx="0" cy="266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92" name="Google Shape;1892;p116"/>
          <p:cNvSpPr txBox="1"/>
          <p:nvPr/>
        </p:nvSpPr>
        <p:spPr>
          <a:xfrm>
            <a:off x="4872050" y="3156350"/>
            <a:ext cx="2119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116"/>
          <p:cNvSpPr/>
          <p:nvPr/>
        </p:nvSpPr>
        <p:spPr>
          <a:xfrm flipH="1">
            <a:off x="3632920" y="1584575"/>
            <a:ext cx="1092600" cy="30405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4" name="Google Shape;1894;p116"/>
          <p:cNvCxnSpPr/>
          <p:nvPr/>
        </p:nvCxnSpPr>
        <p:spPr>
          <a:xfrm rot="10800000">
            <a:off x="4627625" y="1513900"/>
            <a:ext cx="295500" cy="305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95" name="Google Shape;1895;p116"/>
          <p:cNvSpPr txBox="1"/>
          <p:nvPr/>
        </p:nvSpPr>
        <p:spPr>
          <a:xfrm>
            <a:off x="4732225" y="1291975"/>
            <a:ext cx="1723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W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6" name="Google Shape;1896;p116"/>
          <p:cNvCxnSpPr/>
          <p:nvPr/>
        </p:nvCxnSpPr>
        <p:spPr>
          <a:xfrm flipH="1">
            <a:off x="2995625" y="303742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97" name="Google Shape;1897;p116"/>
          <p:cNvSpPr/>
          <p:nvPr/>
        </p:nvSpPr>
        <p:spPr>
          <a:xfrm rot="5400000">
            <a:off x="448197" y="2601917"/>
            <a:ext cx="3145090" cy="1263989"/>
          </a:xfrm>
          <a:prstGeom prst="flowChartInputOutpu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8" name="Google Shape;1898;p116"/>
          <p:cNvCxnSpPr/>
          <p:nvPr/>
        </p:nvCxnSpPr>
        <p:spPr>
          <a:xfrm>
            <a:off x="1042436" y="1661367"/>
            <a:ext cx="34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9" name="Google Shape;1899;p116"/>
          <p:cNvCxnSpPr/>
          <p:nvPr/>
        </p:nvCxnSpPr>
        <p:spPr>
          <a:xfrm>
            <a:off x="2306425" y="2295386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0" name="Google Shape;1900;p116"/>
          <p:cNvSpPr/>
          <p:nvPr/>
        </p:nvSpPr>
        <p:spPr>
          <a:xfrm>
            <a:off x="2306425" y="4635047"/>
            <a:ext cx="346200" cy="171300"/>
          </a:xfrm>
          <a:prstGeom prst="rtTriangl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116"/>
          <p:cNvSpPr/>
          <p:nvPr/>
        </p:nvSpPr>
        <p:spPr>
          <a:xfrm rot="10800000">
            <a:off x="1054124" y="1661408"/>
            <a:ext cx="344100" cy="178800"/>
          </a:xfrm>
          <a:prstGeom prst="rtTriangl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16"/>
          <p:cNvSpPr/>
          <p:nvPr/>
        </p:nvSpPr>
        <p:spPr>
          <a:xfrm rot="5400000">
            <a:off x="101873" y="2601917"/>
            <a:ext cx="3145090" cy="1263989"/>
          </a:xfrm>
          <a:prstGeom prst="flowChartInputOutpu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3" name="Google Shape;1903;p116"/>
          <p:cNvCxnSpPr/>
          <p:nvPr/>
        </p:nvCxnSpPr>
        <p:spPr>
          <a:xfrm rot="10800000">
            <a:off x="1581628" y="1604559"/>
            <a:ext cx="1201200" cy="60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04" name="Google Shape;1904;p116"/>
          <p:cNvSpPr txBox="1"/>
          <p:nvPr/>
        </p:nvSpPr>
        <p:spPr>
          <a:xfrm>
            <a:off x="2156501" y="1181500"/>
            <a:ext cx="13971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5" name="Google Shape;1905;p116"/>
          <p:cNvCxnSpPr/>
          <p:nvPr/>
        </p:nvCxnSpPr>
        <p:spPr>
          <a:xfrm>
            <a:off x="1053075" y="1661386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116"/>
          <p:cNvCxnSpPr/>
          <p:nvPr/>
        </p:nvCxnSpPr>
        <p:spPr>
          <a:xfrm>
            <a:off x="2306425" y="4801386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7" name="Google Shape;1907;p116"/>
          <p:cNvCxnSpPr>
            <a:stCxn id="1901" idx="2"/>
          </p:cNvCxnSpPr>
          <p:nvPr/>
        </p:nvCxnSpPr>
        <p:spPr>
          <a:xfrm>
            <a:off x="1398224" y="1661408"/>
            <a:ext cx="1246200" cy="6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8" name="Google Shape;1908;p116"/>
          <p:cNvCxnSpPr/>
          <p:nvPr/>
        </p:nvCxnSpPr>
        <p:spPr>
          <a:xfrm>
            <a:off x="2649375" y="2295375"/>
            <a:ext cx="3300" cy="250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Learning- 2D Color Images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4" name="Google Shape;1914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5" name="Google Shape;1915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6" name="Google Shape;1916;p117"/>
          <p:cNvSpPr txBox="1"/>
          <p:nvPr>
            <p:ph idx="1" type="body"/>
          </p:nvPr>
        </p:nvSpPr>
        <p:spPr>
          <a:xfrm>
            <a:off x="-76200" y="1011875"/>
            <a:ext cx="265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Image: (H,W,C)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7" name="Google Shape;1917;p117"/>
          <p:cNvCxnSpPr/>
          <p:nvPr/>
        </p:nvCxnSpPr>
        <p:spPr>
          <a:xfrm rot="10800000">
            <a:off x="3610750" y="1469725"/>
            <a:ext cx="831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18" name="Google Shape;1918;p117"/>
          <p:cNvSpPr txBox="1"/>
          <p:nvPr/>
        </p:nvSpPr>
        <p:spPr>
          <a:xfrm>
            <a:off x="3071925" y="1048788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9" name="Google Shape;1919;p117"/>
          <p:cNvCxnSpPr/>
          <p:nvPr/>
        </p:nvCxnSpPr>
        <p:spPr>
          <a:xfrm rot="10800000">
            <a:off x="4923125" y="1915688"/>
            <a:ext cx="0" cy="266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20" name="Google Shape;1920;p117"/>
          <p:cNvSpPr txBox="1"/>
          <p:nvPr/>
        </p:nvSpPr>
        <p:spPr>
          <a:xfrm>
            <a:off x="4872050" y="3156350"/>
            <a:ext cx="2119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1" name="Google Shape;1921;p117"/>
          <p:cNvSpPr/>
          <p:nvPr/>
        </p:nvSpPr>
        <p:spPr>
          <a:xfrm flipH="1">
            <a:off x="3632920" y="1584575"/>
            <a:ext cx="1092600" cy="30405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2" name="Google Shape;1922;p117"/>
          <p:cNvCxnSpPr/>
          <p:nvPr/>
        </p:nvCxnSpPr>
        <p:spPr>
          <a:xfrm rot="10800000">
            <a:off x="4627625" y="1513900"/>
            <a:ext cx="295500" cy="305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23" name="Google Shape;1923;p117"/>
          <p:cNvSpPr txBox="1"/>
          <p:nvPr/>
        </p:nvSpPr>
        <p:spPr>
          <a:xfrm>
            <a:off x="4732225" y="1291975"/>
            <a:ext cx="1723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W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24" name="Google Shape;1924;p117"/>
          <p:cNvCxnSpPr/>
          <p:nvPr/>
        </p:nvCxnSpPr>
        <p:spPr>
          <a:xfrm flipH="1">
            <a:off x="2995625" y="303742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25" name="Google Shape;1925;p117"/>
          <p:cNvSpPr/>
          <p:nvPr/>
        </p:nvSpPr>
        <p:spPr>
          <a:xfrm rot="5400000">
            <a:off x="448197" y="2601917"/>
            <a:ext cx="3145090" cy="1263989"/>
          </a:xfrm>
          <a:prstGeom prst="flowChartInputOutpu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6" name="Google Shape;1926;p117"/>
          <p:cNvCxnSpPr/>
          <p:nvPr/>
        </p:nvCxnSpPr>
        <p:spPr>
          <a:xfrm>
            <a:off x="1042436" y="1661367"/>
            <a:ext cx="34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117"/>
          <p:cNvCxnSpPr/>
          <p:nvPr/>
        </p:nvCxnSpPr>
        <p:spPr>
          <a:xfrm>
            <a:off x="2306425" y="2295386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8" name="Google Shape;1928;p117"/>
          <p:cNvSpPr/>
          <p:nvPr/>
        </p:nvSpPr>
        <p:spPr>
          <a:xfrm>
            <a:off x="2306425" y="4635047"/>
            <a:ext cx="346200" cy="171300"/>
          </a:xfrm>
          <a:prstGeom prst="rtTriangl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17"/>
          <p:cNvSpPr/>
          <p:nvPr/>
        </p:nvSpPr>
        <p:spPr>
          <a:xfrm rot="10800000">
            <a:off x="1054124" y="1661408"/>
            <a:ext cx="344100" cy="178800"/>
          </a:xfrm>
          <a:prstGeom prst="rtTriangl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17"/>
          <p:cNvSpPr/>
          <p:nvPr/>
        </p:nvSpPr>
        <p:spPr>
          <a:xfrm rot="5400000">
            <a:off x="101873" y="2601917"/>
            <a:ext cx="3145090" cy="1263989"/>
          </a:xfrm>
          <a:prstGeom prst="flowChartInputOutpu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1" name="Google Shape;1931;p117"/>
          <p:cNvCxnSpPr/>
          <p:nvPr/>
        </p:nvCxnSpPr>
        <p:spPr>
          <a:xfrm rot="10800000">
            <a:off x="1581628" y="1604559"/>
            <a:ext cx="1201200" cy="60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32" name="Google Shape;1932;p117"/>
          <p:cNvSpPr txBox="1"/>
          <p:nvPr/>
        </p:nvSpPr>
        <p:spPr>
          <a:xfrm>
            <a:off x="2156501" y="1181500"/>
            <a:ext cx="13971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3" name="Google Shape;1933;p117"/>
          <p:cNvCxnSpPr/>
          <p:nvPr/>
        </p:nvCxnSpPr>
        <p:spPr>
          <a:xfrm>
            <a:off x="1053075" y="1661386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4" name="Google Shape;1934;p117"/>
          <p:cNvCxnSpPr/>
          <p:nvPr/>
        </p:nvCxnSpPr>
        <p:spPr>
          <a:xfrm>
            <a:off x="2306425" y="4801386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5" name="Google Shape;1935;p117"/>
          <p:cNvCxnSpPr>
            <a:stCxn id="1929" idx="2"/>
          </p:cNvCxnSpPr>
          <p:nvPr/>
        </p:nvCxnSpPr>
        <p:spPr>
          <a:xfrm>
            <a:off x="1398224" y="1661408"/>
            <a:ext cx="1246200" cy="6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6" name="Google Shape;1936;p117"/>
          <p:cNvCxnSpPr/>
          <p:nvPr/>
        </p:nvCxnSpPr>
        <p:spPr>
          <a:xfrm>
            <a:off x="2649375" y="2295375"/>
            <a:ext cx="3300" cy="250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7" name="Google Shape;1937;p117"/>
          <p:cNvSpPr/>
          <p:nvPr/>
        </p:nvSpPr>
        <p:spPr>
          <a:xfrm flipH="1">
            <a:off x="3800952" y="4114174"/>
            <a:ext cx="451200" cy="5109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17"/>
          <p:cNvSpPr/>
          <p:nvPr/>
        </p:nvSpPr>
        <p:spPr>
          <a:xfrm rot="5400000">
            <a:off x="1519267" y="4014213"/>
            <a:ext cx="1122975" cy="451325"/>
          </a:xfrm>
          <a:prstGeom prst="flowChartInputOutpu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17"/>
          <p:cNvSpPr txBox="1"/>
          <p:nvPr/>
        </p:nvSpPr>
        <p:spPr>
          <a:xfrm>
            <a:off x="1501025" y="3866675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0" name="Google Shape;1940;p117"/>
          <p:cNvSpPr txBox="1"/>
          <p:nvPr/>
        </p:nvSpPr>
        <p:spPr>
          <a:xfrm>
            <a:off x="1752450" y="4507888"/>
            <a:ext cx="451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1" name="Google Shape;1941;p117"/>
          <p:cNvSpPr/>
          <p:nvPr/>
        </p:nvSpPr>
        <p:spPr>
          <a:xfrm>
            <a:off x="2307475" y="3898675"/>
            <a:ext cx="344100" cy="902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2" name="Google Shape;1942;p117"/>
          <p:cNvCxnSpPr/>
          <p:nvPr/>
        </p:nvCxnSpPr>
        <p:spPr>
          <a:xfrm>
            <a:off x="1855100" y="3678411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43" name="Google Shape;1943;p117"/>
          <p:cNvCxnSpPr/>
          <p:nvPr/>
        </p:nvCxnSpPr>
        <p:spPr>
          <a:xfrm>
            <a:off x="2203650" y="3668450"/>
            <a:ext cx="450600" cy="22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44" name="Google Shape;1944;p117"/>
          <p:cNvSpPr txBox="1"/>
          <p:nvPr/>
        </p:nvSpPr>
        <p:spPr>
          <a:xfrm>
            <a:off x="2306425" y="4665313"/>
            <a:ext cx="451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0" name="Google Shape;1950;p11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commonly visualized with grids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1" name="Google Shape;1951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2" name="Google Shape;1952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3" name="Google Shape;1953;p118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9" name="Google Shape;1959;p11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commonly visualized with grids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0" name="Google Shape;196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1" name="Google Shape;196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2" name="Google Shape;1962;p119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3" name="Google Shape;1963;p119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4" name="Google Shape;1964;p119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0" name="Google Shape;1970;p120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commonly visualized with grids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1" name="Google Shape;1971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2" name="Google Shape;1972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3" name="Google Shape;1973;p120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974" name="Google Shape;1974;p120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5" name="Google Shape;1975;p120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76" name="Google Shape;1976;p120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7" name="Google Shape;1977;p120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120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79" name="Google Shape;1979;p120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1980" name="Google Shape;1980;p120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6" name="Google Shape;1986;p121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commonly visualized with grids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7" name="Google Shape;1987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8" name="Google Shape;1988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9" name="Google Shape;1989;p121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990" name="Google Shape;1990;p121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1" name="Google Shape;1991;p121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1992" name="Google Shape;1992;p121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3" name="Google Shape;1993;p121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4" name="Google Shape;1994;p121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95" name="Google Shape;1995;p121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96" name="Google Shape;1996;p121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97" name="Google Shape;1997;p121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1998" name="Google Shape;1998;p121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483000"/>
                <a:gridCol w="488050"/>
                <a:gridCol w="5080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9" name="Google Shape;1999;p121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measurement of error, we need to minimize it by choosing the correct weight and bias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gradient descent to find the optimal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5" name="Google Shape;2005;p12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commonly visualized with grids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6" name="Google Shape;2006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7" name="Google Shape;2007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8" name="Google Shape;2008;p122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009" name="Google Shape;2009;p122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0" name="Google Shape;2010;p122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2011" name="Google Shape;2011;p122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2" name="Google Shape;2012;p122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3" name="Google Shape;2013;p122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122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122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122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2017" name="Google Shape;2017;p122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483000"/>
                <a:gridCol w="488050"/>
                <a:gridCol w="5080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18" name="Google Shape;2018;p122"/>
          <p:cNvCxnSpPr/>
          <p:nvPr/>
        </p:nvCxnSpPr>
        <p:spPr>
          <a:xfrm flipH="1">
            <a:off x="6464725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2019" name="Google Shape;2019;p122"/>
          <p:cNvGraphicFramePr/>
          <p:nvPr/>
        </p:nvGraphicFramePr>
        <p:xfrm>
          <a:off x="700542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0" name="Google Shape;2020;p122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1" name="Google Shape;2021;p122"/>
          <p:cNvSpPr txBox="1"/>
          <p:nvPr/>
        </p:nvSpPr>
        <p:spPr>
          <a:xfrm>
            <a:off x="6923600" y="4096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Sum the Result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2" name="Google Shape;2022;p122"/>
          <p:cNvSpPr txBox="1"/>
          <p:nvPr/>
        </p:nvSpPr>
        <p:spPr>
          <a:xfrm>
            <a:off x="8649300" y="2980425"/>
            <a:ext cx="455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3" name="Google Shape;2023;p122"/>
          <p:cNvCxnSpPr/>
          <p:nvPr/>
        </p:nvCxnSpPr>
        <p:spPr>
          <a:xfrm flipH="1">
            <a:off x="8189725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9" name="Google Shape;2029;p12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Stride Distance of 1 Example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0" name="Google Shape;2030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1" name="Google Shape;2031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2" name="Google Shape;2032;p123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033" name="Google Shape;2033;p123"/>
          <p:cNvSpPr/>
          <p:nvPr/>
        </p:nvSpPr>
        <p:spPr>
          <a:xfrm>
            <a:off x="12771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4" name="Google Shape;2034;p123"/>
          <p:cNvCxnSpPr/>
          <p:nvPr/>
        </p:nvCxnSpPr>
        <p:spPr>
          <a:xfrm>
            <a:off x="24039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2035" name="Google Shape;2035;p123"/>
          <p:cNvGraphicFramePr/>
          <p:nvPr/>
        </p:nvGraphicFramePr>
        <p:xfrm>
          <a:off x="44190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6" name="Google Shape;2036;p123"/>
          <p:cNvSpPr txBox="1"/>
          <p:nvPr/>
        </p:nvSpPr>
        <p:spPr>
          <a:xfrm>
            <a:off x="4372225" y="3989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7" name="Google Shape;2037;p123"/>
          <p:cNvCxnSpPr/>
          <p:nvPr/>
        </p:nvCxnSpPr>
        <p:spPr>
          <a:xfrm>
            <a:off x="12741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38" name="Google Shape;2038;p123"/>
          <p:cNvCxnSpPr/>
          <p:nvPr/>
        </p:nvCxnSpPr>
        <p:spPr>
          <a:xfrm>
            <a:off x="13013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39" name="Google Shape;2039;p123"/>
          <p:cNvCxnSpPr/>
          <p:nvPr/>
        </p:nvCxnSpPr>
        <p:spPr>
          <a:xfrm>
            <a:off x="24258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40" name="Google Shape;2040;p123"/>
          <p:cNvCxnSpPr/>
          <p:nvPr/>
        </p:nvCxnSpPr>
        <p:spPr>
          <a:xfrm>
            <a:off x="891475" y="1800350"/>
            <a:ext cx="375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6" name="Google Shape;2046;p12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Stride Distance of 2 Example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7" name="Google Shape;2047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8" name="Google Shape;2048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9" name="Google Shape;2049;p124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050" name="Google Shape;2050;p124"/>
          <p:cNvSpPr/>
          <p:nvPr/>
        </p:nvSpPr>
        <p:spPr>
          <a:xfrm>
            <a:off x="16527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1" name="Google Shape;2051;p124"/>
          <p:cNvCxnSpPr/>
          <p:nvPr/>
        </p:nvCxnSpPr>
        <p:spPr>
          <a:xfrm>
            <a:off x="27795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2052" name="Google Shape;2052;p124"/>
          <p:cNvGraphicFramePr/>
          <p:nvPr/>
        </p:nvGraphicFramePr>
        <p:xfrm>
          <a:off x="47946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3" name="Google Shape;2053;p124"/>
          <p:cNvSpPr txBox="1"/>
          <p:nvPr/>
        </p:nvSpPr>
        <p:spPr>
          <a:xfrm>
            <a:off x="4712775" y="3940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4" name="Google Shape;2054;p124"/>
          <p:cNvCxnSpPr/>
          <p:nvPr/>
        </p:nvCxnSpPr>
        <p:spPr>
          <a:xfrm>
            <a:off x="16497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124"/>
          <p:cNvCxnSpPr/>
          <p:nvPr/>
        </p:nvCxnSpPr>
        <p:spPr>
          <a:xfrm>
            <a:off x="16769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124"/>
          <p:cNvCxnSpPr/>
          <p:nvPr/>
        </p:nvCxnSpPr>
        <p:spPr>
          <a:xfrm>
            <a:off x="28014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7" name="Google Shape;2057;p124"/>
          <p:cNvCxnSpPr/>
          <p:nvPr/>
        </p:nvCxnSpPr>
        <p:spPr>
          <a:xfrm>
            <a:off x="891475" y="1800350"/>
            <a:ext cx="751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3" name="Google Shape;2063;p12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Representation of Multiple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4" name="Google Shape;2064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5" name="Google Shape;2065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6" name="Google Shape;2066;p125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7" name="Google Shape;2067;p125"/>
          <p:cNvGraphicFramePr/>
          <p:nvPr/>
        </p:nvGraphicFramePr>
        <p:xfrm>
          <a:off x="4719425" y="207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068" name="Google Shape;2068;p125"/>
          <p:cNvSpPr txBox="1"/>
          <p:nvPr/>
        </p:nvSpPr>
        <p:spPr>
          <a:xfrm>
            <a:off x="4497425" y="457105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Convolution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9" name="Google Shape;2069;p125"/>
          <p:cNvCxnSpPr/>
          <p:nvPr/>
        </p:nvCxnSpPr>
        <p:spPr>
          <a:xfrm>
            <a:off x="3314825" y="2833325"/>
            <a:ext cx="75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70" name="Google Shape;2070;p125"/>
          <p:cNvGraphicFramePr/>
          <p:nvPr/>
        </p:nvGraphicFramePr>
        <p:xfrm>
          <a:off x="4497425" y="236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1" name="Google Shape;2071;p125"/>
          <p:cNvGraphicFramePr/>
          <p:nvPr/>
        </p:nvGraphicFramePr>
        <p:xfrm>
          <a:off x="4309275" y="264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2" name="Google Shape;2072;p125"/>
          <p:cNvGraphicFramePr/>
          <p:nvPr/>
        </p:nvGraphicFramePr>
        <p:xfrm>
          <a:off x="4066025" y="29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3" name="Google Shape;2073;p125"/>
          <p:cNvGraphicFramePr/>
          <p:nvPr/>
        </p:nvGraphicFramePr>
        <p:xfrm>
          <a:off x="3907925" y="326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9" name="Google Shape;2079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original CNN diagram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0" name="Google Shape;2080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1" name="Google Shape;2081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06" y="2205975"/>
            <a:ext cx="7996395" cy="29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7" name="Google Shape;2087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Exactly what we saw here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8" name="Google Shape;2088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9" name="Google Shape;2089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06" y="2205975"/>
            <a:ext cx="7996395" cy="29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0" name="Google Shape;2090;p127"/>
          <p:cNvSpPr/>
          <p:nvPr/>
        </p:nvSpPr>
        <p:spPr>
          <a:xfrm>
            <a:off x="1327200" y="3057425"/>
            <a:ext cx="2093700" cy="1682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127"/>
          <p:cNvSpPr/>
          <p:nvPr/>
        </p:nvSpPr>
        <p:spPr>
          <a:xfrm rot="2910181">
            <a:off x="3291428" y="3187542"/>
            <a:ext cx="2874669" cy="949362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7" name="Google Shape;2097;p12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it is time to discuss subsampling (pooling)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8" name="Google Shape;2098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9" name="Google Shape;2099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06" y="2205975"/>
            <a:ext cx="7996395" cy="29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129"/>
          <p:cNvSpPr txBox="1"/>
          <p:nvPr>
            <p:ph type="ctrTitle"/>
          </p:nvPr>
        </p:nvSpPr>
        <p:spPr>
          <a:xfrm>
            <a:off x="311708" y="157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5" name="Google Shape;210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6" name="Google Shape;210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2" name="Google Shape;2112;p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convolutional layers, let’s discuss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 will subsample the input image, which reduces the memory use and computer load as well as reducing the number of parameters.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3" name="Google Shape;211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4" name="Google Shape;211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0" name="Google Shape;2120;p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layer of pixels in our input image: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1" name="Google Shape;212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2" name="Google Shape;212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3" name="Google Shape;2123;p131"/>
          <p:cNvGraphicFramePr/>
          <p:nvPr/>
        </p:nvGraphicFramePr>
        <p:xfrm>
          <a:off x="3592300" y="2277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backpropagate the gradient descent through multiple layers, from the output layer back to the input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know of dense layers, and later on we’ll introduce softmax layer.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9" name="Google Shape;2129;p132"/>
          <p:cNvSpPr txBox="1"/>
          <p:nvPr>
            <p:ph idx="1" type="body"/>
          </p:nvPr>
        </p:nvSpPr>
        <p:spPr>
          <a:xfrm>
            <a:off x="311700" y="1152475"/>
            <a:ext cx="85206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MNIST digits set, each pixel had a value representing “darkness”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0" name="Google Shape;2130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1" name="Google Shape;2131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2" name="Google Shape;2132;p132"/>
          <p:cNvGraphicFramePr/>
          <p:nvPr/>
        </p:nvGraphicFramePr>
        <p:xfrm>
          <a:off x="3592300" y="2277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.2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.4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.3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8" name="Google Shape;2138;p133"/>
          <p:cNvSpPr txBox="1"/>
          <p:nvPr>
            <p:ph idx="1" type="body"/>
          </p:nvPr>
        </p:nvSpPr>
        <p:spPr>
          <a:xfrm>
            <a:off x="311700" y="1152475"/>
            <a:ext cx="85206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create a 2 by 2 pool of pixels and evaluate the maximum value.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9" name="Google Shape;2139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0" name="Google Shape;2140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1" name="Google Shape;2141;p133"/>
          <p:cNvGraphicFramePr/>
          <p:nvPr/>
        </p:nvGraphicFramePr>
        <p:xfrm>
          <a:off x="3592300" y="2277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.2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.4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.3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142" name="Google Shape;2142;p133"/>
          <p:cNvSpPr/>
          <p:nvPr/>
        </p:nvSpPr>
        <p:spPr>
          <a:xfrm>
            <a:off x="3600475" y="2274500"/>
            <a:ext cx="759000" cy="85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8" name="Google Shape;2148;p134"/>
          <p:cNvSpPr txBox="1"/>
          <p:nvPr>
            <p:ph idx="1" type="body"/>
          </p:nvPr>
        </p:nvSpPr>
        <p:spPr>
          <a:xfrm>
            <a:off x="311700" y="1152475"/>
            <a:ext cx="85206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the max value makes it to the next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9" name="Google Shape;2149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0" name="Google Shape;2150;p134"/>
          <p:cNvGraphicFramePr/>
          <p:nvPr/>
        </p:nvGraphicFramePr>
        <p:xfrm>
          <a:off x="436275" y="2294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.2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.4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.3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151" name="Google Shape;2151;p134"/>
          <p:cNvSpPr/>
          <p:nvPr/>
        </p:nvSpPr>
        <p:spPr>
          <a:xfrm>
            <a:off x="444450" y="2291475"/>
            <a:ext cx="759000" cy="85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52" name="Google Shape;2152;p134"/>
          <p:cNvGraphicFramePr/>
          <p:nvPr/>
        </p:nvGraphicFramePr>
        <p:xfrm>
          <a:off x="4525500" y="279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557000"/>
                <a:gridCol w="557000"/>
                <a:gridCol w="557000"/>
              </a:tblGrid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0.4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53" name="Google Shape;2153;p134"/>
          <p:cNvSpPr/>
          <p:nvPr/>
        </p:nvSpPr>
        <p:spPr>
          <a:xfrm>
            <a:off x="4525500" y="2796200"/>
            <a:ext cx="548100" cy="46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4" name="Google Shape;2154;p134"/>
          <p:cNvCxnSpPr/>
          <p:nvPr/>
        </p:nvCxnSpPr>
        <p:spPr>
          <a:xfrm>
            <a:off x="1203500" y="2294475"/>
            <a:ext cx="3320700" cy="49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134"/>
          <p:cNvCxnSpPr/>
          <p:nvPr/>
        </p:nvCxnSpPr>
        <p:spPr>
          <a:xfrm>
            <a:off x="1223475" y="3143425"/>
            <a:ext cx="3305700" cy="11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1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1" name="Google Shape;2161;p135"/>
          <p:cNvSpPr txBox="1"/>
          <p:nvPr>
            <p:ph idx="1" type="body"/>
          </p:nvPr>
        </p:nvSpPr>
        <p:spPr>
          <a:xfrm>
            <a:off x="311700" y="1152475"/>
            <a:ext cx="85206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then move over by a “stride”, in this case, our stride is two.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2" name="Google Shape;2162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3" name="Google Shape;2163;p135"/>
          <p:cNvGraphicFramePr/>
          <p:nvPr/>
        </p:nvGraphicFramePr>
        <p:xfrm>
          <a:off x="436275" y="2294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.2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.4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.3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164" name="Google Shape;2164;p135"/>
          <p:cNvSpPr/>
          <p:nvPr/>
        </p:nvSpPr>
        <p:spPr>
          <a:xfrm>
            <a:off x="444450" y="2291475"/>
            <a:ext cx="759000" cy="85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5" name="Google Shape;2165;p135"/>
          <p:cNvGraphicFramePr/>
          <p:nvPr/>
        </p:nvGraphicFramePr>
        <p:xfrm>
          <a:off x="4525500" y="279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{9DF74F60-65EB-47B5-82AF-DF19FDE09FF8}</a:tableStyleId>
              </a:tblPr>
              <a:tblGrid>
                <a:gridCol w="557000"/>
                <a:gridCol w="557000"/>
                <a:gridCol w="557000"/>
              </a:tblGrid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0.4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66" name="Google Shape;2166;p135"/>
          <p:cNvSpPr/>
          <p:nvPr/>
        </p:nvSpPr>
        <p:spPr>
          <a:xfrm>
            <a:off x="4525500" y="2796200"/>
            <a:ext cx="548100" cy="46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7" name="Google Shape;2167;p135"/>
          <p:cNvCxnSpPr/>
          <p:nvPr/>
        </p:nvCxnSpPr>
        <p:spPr>
          <a:xfrm>
            <a:off x="1203500" y="2294475"/>
            <a:ext cx="3320700" cy="49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p135"/>
          <p:cNvCxnSpPr/>
          <p:nvPr/>
        </p:nvCxnSpPr>
        <p:spPr>
          <a:xfrm>
            <a:off x="1223475" y="3143425"/>
            <a:ext cx="3305700" cy="11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9" name="Google Shape;2169;p135"/>
          <p:cNvSpPr/>
          <p:nvPr/>
        </p:nvSpPr>
        <p:spPr>
          <a:xfrm>
            <a:off x="444450" y="3143425"/>
            <a:ext cx="759000" cy="7890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135"/>
          <p:cNvSpPr/>
          <p:nvPr/>
        </p:nvSpPr>
        <p:spPr>
          <a:xfrm>
            <a:off x="4525500" y="3281513"/>
            <a:ext cx="548100" cy="4671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Max</a:t>
            </a:r>
            <a:endParaRPr b="1"/>
          </a:p>
        </p:txBody>
      </p:sp>
      <p:cxnSp>
        <p:nvCxnSpPr>
          <p:cNvPr id="2171" name="Google Shape;2171;p135"/>
          <p:cNvCxnSpPr/>
          <p:nvPr/>
        </p:nvCxnSpPr>
        <p:spPr>
          <a:xfrm>
            <a:off x="1203500" y="3146425"/>
            <a:ext cx="3340800" cy="13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135"/>
          <p:cNvCxnSpPr/>
          <p:nvPr/>
        </p:nvCxnSpPr>
        <p:spPr>
          <a:xfrm flipH="1" rot="10800000">
            <a:off x="1203500" y="3752625"/>
            <a:ext cx="3310800" cy="169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8" name="Google Shape;2178;p13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pooling layer will end up removing a lot of information, even a small pooling “kernel” of 2 by 2 with a stride of 2 will remove 75% of the input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9" name="Google Shape;2179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0" name="Google Shape;2180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6" name="Google Shape;2186;p13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common technique deployed with CNN is called “Dropout”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Dropout can be thought of as a form of regularization to help prevent overfitting.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units are randomly dropped, along with their connections.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7" name="Google Shape;2187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8" name="Google Shape;2188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4" name="Google Shape;2194;p13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helps prevent units from “co-adapting” too much.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also quickly point out some famous CNN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5" name="Google Shape;2195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6" name="Google Shape;2196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2" name="Google Shape;2202;p13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LeNet-5 by Yann LeCun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 by Alex Krizhevsky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GoogLeNet by Szegedy at Google Research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ResNet by Kaiming He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to the papers discussing these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3" name="Google Shape;2203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4" name="Google Shape;2204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1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0" name="Google Shape;2210;p140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1" name="Google Shape;2211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2" name="Google Shape;2212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3" name="Google Shape;2213;p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400" y="1657675"/>
            <a:ext cx="6565921" cy="30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9" name="Google Shape;2219;p141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0" name="Google Shape;222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1" name="Google Shape;222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2" name="Google Shape;2222;p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75" y="1717775"/>
            <a:ext cx="80962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backpropagate the gradient descent through multiple layers, from the output layer back to the input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know of dense layers, and later on we’ll introduce softmax layer.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8" name="Google Shape;2228;p14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Neural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9" name="Google Shape;2229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0" name="Google Shape;2230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1" name="Google Shape;2231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56" y="1817275"/>
            <a:ext cx="7996395" cy="29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1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7" name="Google Shape;2237;p14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various supplementary resources!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covered the basics of CNN, let’s explore how to implement one in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8" name="Google Shape;2238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9" name="Google Shape;2239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1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5" name="Google Shape;2245;p1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46" name="Google Shape;2246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7" name="Google Shape;2247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CIFAR-10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3" name="Google Shape;2253;p1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54" name="Google Shape;2254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5" name="Google Shape;2255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146"/>
          <p:cNvSpPr txBox="1"/>
          <p:nvPr>
            <p:ph type="ctrTitle"/>
          </p:nvPr>
        </p:nvSpPr>
        <p:spPr>
          <a:xfrm>
            <a:off x="3434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CIFAR-10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1" name="Google Shape;2261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2" name="Google Shape;2262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8" name="Google Shape;2268;p14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 CNN Exercise with the CIFAR-10 data set.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challenge is dealing with data and creating Tensor batches and sizing.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exercise notebook!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9" name="Google Shape;2269;p1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0" name="Google Shape;2270;p1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6" name="Google Shape;2276;p14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our color image represented as a 3-D prism. Width, Height, and Depth (3 values R, G, B)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7" name="Google Shape;2277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8" name="Google Shape;2278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9" name="Google Shape;2279;p148"/>
          <p:cNvSpPr/>
          <p:nvPr/>
        </p:nvSpPr>
        <p:spPr>
          <a:xfrm>
            <a:off x="2634375" y="3302850"/>
            <a:ext cx="4337150" cy="859475"/>
          </a:xfrm>
          <a:prstGeom prst="flowChartInputOutpu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0" name="Google Shape;2280;p148"/>
          <p:cNvCxnSpPr/>
          <p:nvPr/>
        </p:nvCxnSpPr>
        <p:spPr>
          <a:xfrm>
            <a:off x="2634375" y="4162325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1" name="Google Shape;2281;p148"/>
          <p:cNvCxnSpPr/>
          <p:nvPr/>
        </p:nvCxnSpPr>
        <p:spPr>
          <a:xfrm>
            <a:off x="6102275" y="4162325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2" name="Google Shape;2282;p148"/>
          <p:cNvCxnSpPr/>
          <p:nvPr/>
        </p:nvCxnSpPr>
        <p:spPr>
          <a:xfrm>
            <a:off x="6971525" y="3302850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3" name="Google Shape;2283;p148"/>
          <p:cNvCxnSpPr/>
          <p:nvPr/>
        </p:nvCxnSpPr>
        <p:spPr>
          <a:xfrm flipH="1" rot="10800000">
            <a:off x="6105100" y="3628300"/>
            <a:ext cx="871500" cy="85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4" name="Google Shape;2284;p148"/>
          <p:cNvCxnSpPr/>
          <p:nvPr/>
        </p:nvCxnSpPr>
        <p:spPr>
          <a:xfrm>
            <a:off x="2639350" y="4479800"/>
            <a:ext cx="3465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5" name="Google Shape;2285;p148"/>
          <p:cNvSpPr/>
          <p:nvPr/>
        </p:nvSpPr>
        <p:spPr>
          <a:xfrm>
            <a:off x="4128360" y="3420812"/>
            <a:ext cx="1299300" cy="582600"/>
          </a:xfrm>
          <a:prstGeom prst="smileyFace">
            <a:avLst>
              <a:gd fmla="val 4653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6" name="Google Shape;2286;p148"/>
          <p:cNvCxnSpPr/>
          <p:nvPr/>
        </p:nvCxnSpPr>
        <p:spPr>
          <a:xfrm>
            <a:off x="2599300" y="4695150"/>
            <a:ext cx="35307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287" name="Google Shape;2287;p148"/>
          <p:cNvCxnSpPr/>
          <p:nvPr/>
        </p:nvCxnSpPr>
        <p:spPr>
          <a:xfrm flipH="1" rot="10800000">
            <a:off x="6355500" y="3683650"/>
            <a:ext cx="846300" cy="891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288" name="Google Shape;2288;p148"/>
          <p:cNvCxnSpPr/>
          <p:nvPr/>
        </p:nvCxnSpPr>
        <p:spPr>
          <a:xfrm rot="10800000">
            <a:off x="2414000" y="4104175"/>
            <a:ext cx="0" cy="425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289" name="Google Shape;2289;p148"/>
          <p:cNvSpPr txBox="1"/>
          <p:nvPr/>
        </p:nvSpPr>
        <p:spPr>
          <a:xfrm>
            <a:off x="1933250" y="3683650"/>
            <a:ext cx="846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0" name="Google Shape;2290;p148"/>
          <p:cNvSpPr txBox="1"/>
          <p:nvPr/>
        </p:nvSpPr>
        <p:spPr>
          <a:xfrm>
            <a:off x="4033850" y="4737525"/>
            <a:ext cx="107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1" name="Google Shape;2291;p148"/>
          <p:cNvSpPr txBox="1"/>
          <p:nvPr/>
        </p:nvSpPr>
        <p:spPr>
          <a:xfrm>
            <a:off x="6820600" y="4003400"/>
            <a:ext cx="107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2" name="Google Shape;2292;p148"/>
          <p:cNvSpPr/>
          <p:nvPr/>
        </p:nvSpPr>
        <p:spPr>
          <a:xfrm>
            <a:off x="2649325" y="4169650"/>
            <a:ext cx="3438000" cy="94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148"/>
          <p:cNvSpPr/>
          <p:nvPr/>
        </p:nvSpPr>
        <p:spPr>
          <a:xfrm>
            <a:off x="2649325" y="4273650"/>
            <a:ext cx="3438000" cy="94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148"/>
          <p:cNvSpPr/>
          <p:nvPr/>
        </p:nvSpPr>
        <p:spPr>
          <a:xfrm>
            <a:off x="2645650" y="4381338"/>
            <a:ext cx="3438000" cy="948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0" name="Google Shape;2300;p14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a neural network on a portion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1" name="Google Shape;2301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2" name="Google Shape;2302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3" name="Google Shape;2303;p149"/>
          <p:cNvSpPr/>
          <p:nvPr/>
        </p:nvSpPr>
        <p:spPr>
          <a:xfrm>
            <a:off x="2634375" y="3302850"/>
            <a:ext cx="4337150" cy="859475"/>
          </a:xfrm>
          <a:prstGeom prst="flowChartInputOutpu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4" name="Google Shape;2304;p149"/>
          <p:cNvCxnSpPr/>
          <p:nvPr/>
        </p:nvCxnSpPr>
        <p:spPr>
          <a:xfrm>
            <a:off x="2634375" y="4162325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5" name="Google Shape;2305;p149"/>
          <p:cNvCxnSpPr/>
          <p:nvPr/>
        </p:nvCxnSpPr>
        <p:spPr>
          <a:xfrm>
            <a:off x="6102275" y="4162325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6" name="Google Shape;2306;p149"/>
          <p:cNvCxnSpPr/>
          <p:nvPr/>
        </p:nvCxnSpPr>
        <p:spPr>
          <a:xfrm>
            <a:off x="6971525" y="3302850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7" name="Google Shape;2307;p149"/>
          <p:cNvCxnSpPr/>
          <p:nvPr/>
        </p:nvCxnSpPr>
        <p:spPr>
          <a:xfrm flipH="1" rot="10800000">
            <a:off x="6105100" y="3628300"/>
            <a:ext cx="871500" cy="85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8" name="Google Shape;2308;p149"/>
          <p:cNvCxnSpPr/>
          <p:nvPr/>
        </p:nvCxnSpPr>
        <p:spPr>
          <a:xfrm>
            <a:off x="2639350" y="4479800"/>
            <a:ext cx="3465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9" name="Google Shape;2309;p149"/>
          <p:cNvCxnSpPr/>
          <p:nvPr/>
        </p:nvCxnSpPr>
        <p:spPr>
          <a:xfrm>
            <a:off x="2599300" y="4695150"/>
            <a:ext cx="35307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310" name="Google Shape;2310;p149"/>
          <p:cNvCxnSpPr/>
          <p:nvPr/>
        </p:nvCxnSpPr>
        <p:spPr>
          <a:xfrm flipH="1" rot="10800000">
            <a:off x="6355500" y="3683650"/>
            <a:ext cx="846300" cy="891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311" name="Google Shape;2311;p149"/>
          <p:cNvCxnSpPr/>
          <p:nvPr/>
        </p:nvCxnSpPr>
        <p:spPr>
          <a:xfrm rot="10800000">
            <a:off x="2414000" y="4104175"/>
            <a:ext cx="0" cy="425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312" name="Google Shape;2312;p149"/>
          <p:cNvSpPr txBox="1"/>
          <p:nvPr/>
        </p:nvSpPr>
        <p:spPr>
          <a:xfrm>
            <a:off x="1933250" y="3683650"/>
            <a:ext cx="846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3" name="Google Shape;2313;p149"/>
          <p:cNvSpPr txBox="1"/>
          <p:nvPr/>
        </p:nvSpPr>
        <p:spPr>
          <a:xfrm>
            <a:off x="4033850" y="4737525"/>
            <a:ext cx="107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4" name="Google Shape;2314;p149"/>
          <p:cNvSpPr txBox="1"/>
          <p:nvPr/>
        </p:nvSpPr>
        <p:spPr>
          <a:xfrm>
            <a:off x="6820600" y="4003400"/>
            <a:ext cx="107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15" name="Google Shape;2315;p149"/>
          <p:cNvCxnSpPr/>
          <p:nvPr/>
        </p:nvCxnSpPr>
        <p:spPr>
          <a:xfrm>
            <a:off x="4342175" y="4046350"/>
            <a:ext cx="13314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16" name="Google Shape;2316;p149"/>
          <p:cNvCxnSpPr/>
          <p:nvPr/>
        </p:nvCxnSpPr>
        <p:spPr>
          <a:xfrm>
            <a:off x="4334313" y="3715750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17" name="Google Shape;2317;p149"/>
          <p:cNvSpPr/>
          <p:nvPr/>
        </p:nvSpPr>
        <p:spPr>
          <a:xfrm>
            <a:off x="4334325" y="3385150"/>
            <a:ext cx="1668300" cy="330600"/>
          </a:xfrm>
          <a:prstGeom prst="flowChartInputOutpu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8" name="Google Shape;2318;p149"/>
          <p:cNvCxnSpPr/>
          <p:nvPr/>
        </p:nvCxnSpPr>
        <p:spPr>
          <a:xfrm>
            <a:off x="5673663" y="3715750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19" name="Google Shape;2319;p149"/>
          <p:cNvCxnSpPr/>
          <p:nvPr/>
        </p:nvCxnSpPr>
        <p:spPr>
          <a:xfrm>
            <a:off x="6002613" y="3385150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149"/>
          <p:cNvCxnSpPr/>
          <p:nvPr/>
        </p:nvCxnSpPr>
        <p:spPr>
          <a:xfrm flipH="1" rot="10800000">
            <a:off x="5669375" y="3705550"/>
            <a:ext cx="345000" cy="328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21" name="Google Shape;2321;p149"/>
          <p:cNvCxnSpPr/>
          <p:nvPr/>
        </p:nvCxnSpPr>
        <p:spPr>
          <a:xfrm flipH="1" rot="10800000">
            <a:off x="4334325" y="2611563"/>
            <a:ext cx="358500" cy="1098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2" name="Google Shape;2322;p149"/>
          <p:cNvCxnSpPr/>
          <p:nvPr/>
        </p:nvCxnSpPr>
        <p:spPr>
          <a:xfrm flipH="1" rot="10800000">
            <a:off x="4687050" y="2611563"/>
            <a:ext cx="90900" cy="7527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3" name="Google Shape;2323;p149"/>
          <p:cNvSpPr/>
          <p:nvPr/>
        </p:nvSpPr>
        <p:spPr>
          <a:xfrm>
            <a:off x="4702650" y="2279875"/>
            <a:ext cx="1164900" cy="328500"/>
          </a:xfrm>
          <a:prstGeom prst="cube">
            <a:avLst>
              <a:gd fmla="val 25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4" name="Google Shape;2324;p149"/>
          <p:cNvCxnSpPr/>
          <p:nvPr/>
        </p:nvCxnSpPr>
        <p:spPr>
          <a:xfrm rot="10800000">
            <a:off x="5879625" y="2531563"/>
            <a:ext cx="123000" cy="8451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149"/>
          <p:cNvCxnSpPr/>
          <p:nvPr/>
        </p:nvCxnSpPr>
        <p:spPr>
          <a:xfrm flipH="1" rot="10800000">
            <a:off x="5664350" y="2616625"/>
            <a:ext cx="120300" cy="11019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quick overview of what we know so far!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still need to learn a bit more theory before diving into Convolutional Neural Networks!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Theory 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2" name="Google Shape;19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reviewed the basics, but there are still some theory components we haven’t covered yet…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 of Weights Options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Zeros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Randomness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 great choice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 Distribution Near Zero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Optimal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Functions Distortion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500" y="3718096"/>
            <a:ext cx="2850800" cy="1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 of Weights Options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Xavier (Glorot)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Uniform / Normal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Draw weights from a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zero mean and a specific variance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Xavier Initialization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50" y="1712275"/>
            <a:ext cx="5631249" cy="7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21762"/>
            <a:ext cx="9144001" cy="6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7511" y="3705013"/>
            <a:ext cx="531667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Review of Previous Topics and NNs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Theory Topics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Discuss Famous MNIST Data Set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Solve MNIST with a “normal” NN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CNN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Solve MNIST with CNN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Exercise and Solutions Afterwards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Xavier Initialization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50" y="1982024"/>
            <a:ext cx="9144002" cy="57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4375" y="2705150"/>
            <a:ext cx="2943650" cy="10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4499" y="3772099"/>
            <a:ext cx="3146225" cy="10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- Gradient Descent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Rate - defines the step size during gradient descent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Batch Size - batches allow us to use stochastic gradient descent.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Smaller → less representative of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→ longer training time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- Gradient Descent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Second-Order Behavior of the gradient descent allows us to adjust our learning rate based off the rate of descent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AdaGrad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RMSProp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- Gradient Descent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start with larger steps and then eventually go to smaller step sizes.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Adam allows this change to happen automatically.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Unstable / 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increase the number of layers in a network, the layers towards the input will be affected less by the error calculation occurring at the output as you go backwards through the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Unstable / 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Normalization will help us mitigate these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 vanishing gradients again in more detail when discussing Recurrent Neural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vs Underfitting a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8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0" name="Google Shape;290;p38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1" name="Google Shape;291;p38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6578025" y="2825050"/>
            <a:ext cx="25371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Underfitting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39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6" name="Google Shape;316;p39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7" name="Google Shape;317;p39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2" name="Google Shape;332;p39"/>
          <p:cNvCxnSpPr/>
          <p:nvPr/>
        </p:nvCxnSpPr>
        <p:spPr>
          <a:xfrm flipH="1" rot="10800000">
            <a:off x="2198625" y="2221000"/>
            <a:ext cx="3615900" cy="183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9"/>
          <p:cNvSpPr txBox="1"/>
          <p:nvPr/>
        </p:nvSpPr>
        <p:spPr>
          <a:xfrm>
            <a:off x="6225300" y="1623075"/>
            <a:ext cx="28098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Fitted Model on Training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Underfitting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0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3" name="Google Shape;343;p40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4" name="Google Shape;344;p40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0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0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0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0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0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40"/>
          <p:cNvCxnSpPr/>
          <p:nvPr/>
        </p:nvCxnSpPr>
        <p:spPr>
          <a:xfrm flipH="1" rot="10800000">
            <a:off x="2198625" y="2221000"/>
            <a:ext cx="3615900" cy="183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40"/>
          <p:cNvSpPr/>
          <p:nvPr/>
        </p:nvSpPr>
        <p:spPr>
          <a:xfrm>
            <a:off x="2326900" y="28656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2783100" y="356895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3441550" y="40068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3819325" y="36520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4167050" y="30979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4855350" y="22987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 txBox="1"/>
          <p:nvPr/>
        </p:nvSpPr>
        <p:spPr>
          <a:xfrm>
            <a:off x="6225300" y="1623075"/>
            <a:ext cx="28098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error on test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1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Underfitting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3" name="Google Shape;3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41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1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7" name="Google Shape;377;p41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1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1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1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1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1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1"/>
          <p:cNvCxnSpPr/>
          <p:nvPr/>
        </p:nvCxnSpPr>
        <p:spPr>
          <a:xfrm flipH="1" rot="10800000">
            <a:off x="2198625" y="2221000"/>
            <a:ext cx="3615900" cy="183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1"/>
          <p:cNvSpPr/>
          <p:nvPr/>
        </p:nvSpPr>
        <p:spPr>
          <a:xfrm>
            <a:off x="2326900" y="28656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"/>
          <p:cNvSpPr/>
          <p:nvPr/>
        </p:nvSpPr>
        <p:spPr>
          <a:xfrm>
            <a:off x="2783100" y="356895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1"/>
          <p:cNvSpPr/>
          <p:nvPr/>
        </p:nvSpPr>
        <p:spPr>
          <a:xfrm>
            <a:off x="3441550" y="40068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"/>
          <p:cNvSpPr/>
          <p:nvPr/>
        </p:nvSpPr>
        <p:spPr>
          <a:xfrm>
            <a:off x="3819325" y="36520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167050" y="30979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1"/>
          <p:cNvSpPr/>
          <p:nvPr/>
        </p:nvSpPr>
        <p:spPr>
          <a:xfrm>
            <a:off x="4855350" y="22987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41"/>
          <p:cNvCxnSpPr>
            <a:stCxn id="393" idx="4"/>
          </p:cNvCxnSpPr>
          <p:nvPr/>
        </p:nvCxnSpPr>
        <p:spPr>
          <a:xfrm>
            <a:off x="2387050" y="2985925"/>
            <a:ext cx="0" cy="9480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1"/>
          <p:cNvCxnSpPr>
            <a:stCxn id="398" idx="4"/>
          </p:cNvCxnSpPr>
          <p:nvPr/>
        </p:nvCxnSpPr>
        <p:spPr>
          <a:xfrm>
            <a:off x="4915500" y="2419025"/>
            <a:ext cx="0" cy="2577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1"/>
          <p:cNvCxnSpPr>
            <a:endCxn id="396" idx="0"/>
          </p:cNvCxnSpPr>
          <p:nvPr/>
        </p:nvCxnSpPr>
        <p:spPr>
          <a:xfrm>
            <a:off x="3879475" y="3232600"/>
            <a:ext cx="0" cy="41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1"/>
          <p:cNvCxnSpPr>
            <a:endCxn id="395" idx="0"/>
          </p:cNvCxnSpPr>
          <p:nvPr/>
        </p:nvCxnSpPr>
        <p:spPr>
          <a:xfrm>
            <a:off x="3501700" y="3432925"/>
            <a:ext cx="0" cy="5739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41"/>
          <p:cNvSpPr txBox="1"/>
          <p:nvPr/>
        </p:nvSpPr>
        <p:spPr>
          <a:xfrm>
            <a:off x="6225300" y="1623075"/>
            <a:ext cx="28098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error on test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High error on training and test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2119050"/>
            <a:ext cx="85206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42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a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p42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13" name="Google Shape;413;p42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4" name="Google Shape;414;p42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2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2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2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2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2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2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2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42"/>
          <p:cNvSpPr txBox="1"/>
          <p:nvPr/>
        </p:nvSpPr>
        <p:spPr>
          <a:xfrm>
            <a:off x="6578025" y="2825050"/>
            <a:ext cx="25371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3"/>
          <p:cNvSpPr txBox="1"/>
          <p:nvPr>
            <p:ph idx="1" type="body"/>
          </p:nvPr>
        </p:nvSpPr>
        <p:spPr>
          <a:xfrm>
            <a:off x="311700" y="1152475"/>
            <a:ext cx="87483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a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6" name="Google Shape;43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7" name="Google Shape;43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43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39" name="Google Shape;439;p43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0" name="Google Shape;440;p43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3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3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3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3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3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3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3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3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43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43"/>
          <p:cNvSpPr txBox="1"/>
          <p:nvPr/>
        </p:nvSpPr>
        <p:spPr>
          <a:xfrm>
            <a:off x="6552975" y="1925575"/>
            <a:ext cx="25371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Very low error on training data!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3"/>
          <p:cNvSpPr/>
          <p:nvPr/>
        </p:nvSpPr>
        <p:spPr>
          <a:xfrm>
            <a:off x="2281525" y="1737581"/>
            <a:ext cx="2559250" cy="2711225"/>
          </a:xfrm>
          <a:custGeom>
            <a:rect b="b" l="l" r="r" t="t"/>
            <a:pathLst>
              <a:path extrusionOk="0" h="108449" w="102370">
                <a:moveTo>
                  <a:pt x="0" y="16281"/>
                </a:moveTo>
                <a:cubicBezTo>
                  <a:pt x="401" y="22358"/>
                  <a:pt x="401" y="44461"/>
                  <a:pt x="2404" y="52741"/>
                </a:cubicBezTo>
                <a:cubicBezTo>
                  <a:pt x="4407" y="61021"/>
                  <a:pt x="9950" y="66931"/>
                  <a:pt x="12020" y="65963"/>
                </a:cubicBezTo>
                <a:cubicBezTo>
                  <a:pt x="14090" y="64995"/>
                  <a:pt x="13956" y="53343"/>
                  <a:pt x="14824" y="46932"/>
                </a:cubicBezTo>
                <a:cubicBezTo>
                  <a:pt x="15692" y="40522"/>
                  <a:pt x="15692" y="30605"/>
                  <a:pt x="17228" y="27500"/>
                </a:cubicBezTo>
                <a:cubicBezTo>
                  <a:pt x="18764" y="24395"/>
                  <a:pt x="22070" y="22258"/>
                  <a:pt x="24040" y="28301"/>
                </a:cubicBezTo>
                <a:cubicBezTo>
                  <a:pt x="26010" y="34344"/>
                  <a:pt x="28080" y="53542"/>
                  <a:pt x="29048" y="63759"/>
                </a:cubicBezTo>
                <a:cubicBezTo>
                  <a:pt x="30016" y="73976"/>
                  <a:pt x="29115" y="85295"/>
                  <a:pt x="29849" y="89602"/>
                </a:cubicBezTo>
                <a:cubicBezTo>
                  <a:pt x="30584" y="93909"/>
                  <a:pt x="32620" y="93275"/>
                  <a:pt x="33455" y="89602"/>
                </a:cubicBezTo>
                <a:cubicBezTo>
                  <a:pt x="34290" y="85929"/>
                  <a:pt x="33422" y="72240"/>
                  <a:pt x="34858" y="67566"/>
                </a:cubicBezTo>
                <a:cubicBezTo>
                  <a:pt x="36294" y="62892"/>
                  <a:pt x="40200" y="56982"/>
                  <a:pt x="42070" y="61556"/>
                </a:cubicBezTo>
                <a:cubicBezTo>
                  <a:pt x="43940" y="66130"/>
                  <a:pt x="44273" y="88801"/>
                  <a:pt x="46076" y="95011"/>
                </a:cubicBezTo>
                <a:cubicBezTo>
                  <a:pt x="47879" y="101221"/>
                  <a:pt x="51351" y="104961"/>
                  <a:pt x="52887" y="98817"/>
                </a:cubicBezTo>
                <a:cubicBezTo>
                  <a:pt x="54423" y="92674"/>
                  <a:pt x="54456" y="68334"/>
                  <a:pt x="55291" y="58150"/>
                </a:cubicBezTo>
                <a:cubicBezTo>
                  <a:pt x="56126" y="47967"/>
                  <a:pt x="56527" y="41055"/>
                  <a:pt x="57896" y="37716"/>
                </a:cubicBezTo>
                <a:cubicBezTo>
                  <a:pt x="59265" y="34377"/>
                  <a:pt x="61802" y="27466"/>
                  <a:pt x="63505" y="38117"/>
                </a:cubicBezTo>
                <a:cubicBezTo>
                  <a:pt x="65208" y="48768"/>
                  <a:pt x="66844" y="91372"/>
                  <a:pt x="68113" y="101622"/>
                </a:cubicBezTo>
                <a:cubicBezTo>
                  <a:pt x="69382" y="111872"/>
                  <a:pt x="70784" y="110070"/>
                  <a:pt x="71118" y="99619"/>
                </a:cubicBezTo>
                <a:cubicBezTo>
                  <a:pt x="71452" y="89168"/>
                  <a:pt x="69649" y="53576"/>
                  <a:pt x="70116" y="38918"/>
                </a:cubicBezTo>
                <a:cubicBezTo>
                  <a:pt x="70583" y="24260"/>
                  <a:pt x="72286" y="15680"/>
                  <a:pt x="73922" y="11673"/>
                </a:cubicBezTo>
                <a:cubicBezTo>
                  <a:pt x="75558" y="7667"/>
                  <a:pt x="78930" y="3560"/>
                  <a:pt x="79932" y="14879"/>
                </a:cubicBezTo>
                <a:cubicBezTo>
                  <a:pt x="80934" y="26198"/>
                  <a:pt x="79198" y="68635"/>
                  <a:pt x="79932" y="79586"/>
                </a:cubicBezTo>
                <a:cubicBezTo>
                  <a:pt x="80667" y="90537"/>
                  <a:pt x="83471" y="86397"/>
                  <a:pt x="84339" y="80587"/>
                </a:cubicBezTo>
                <a:cubicBezTo>
                  <a:pt x="85207" y="74777"/>
                  <a:pt x="84507" y="56748"/>
                  <a:pt x="85141" y="44728"/>
                </a:cubicBezTo>
                <a:cubicBezTo>
                  <a:pt x="85776" y="32708"/>
                  <a:pt x="86410" y="15446"/>
                  <a:pt x="88146" y="8468"/>
                </a:cubicBezTo>
                <a:cubicBezTo>
                  <a:pt x="89882" y="1490"/>
                  <a:pt x="94289" y="-3351"/>
                  <a:pt x="95558" y="2859"/>
                </a:cubicBezTo>
                <a:cubicBezTo>
                  <a:pt x="96827" y="9069"/>
                  <a:pt x="95658" y="32742"/>
                  <a:pt x="95758" y="45730"/>
                </a:cubicBezTo>
                <a:cubicBezTo>
                  <a:pt x="95858" y="58718"/>
                  <a:pt x="95224" y="75179"/>
                  <a:pt x="96159" y="80788"/>
                </a:cubicBezTo>
                <a:cubicBezTo>
                  <a:pt x="97094" y="86397"/>
                  <a:pt x="100332" y="81422"/>
                  <a:pt x="101367" y="79385"/>
                </a:cubicBezTo>
                <a:cubicBezTo>
                  <a:pt x="102402" y="77348"/>
                  <a:pt x="102336" y="76747"/>
                  <a:pt x="102369" y="68567"/>
                </a:cubicBezTo>
                <a:cubicBezTo>
                  <a:pt x="102403" y="60387"/>
                  <a:pt x="101702" y="36681"/>
                  <a:pt x="101568" y="30304"/>
                </a:cubicBez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44"/>
          <p:cNvSpPr txBox="1"/>
          <p:nvPr>
            <p:ph idx="1" type="body"/>
          </p:nvPr>
        </p:nvSpPr>
        <p:spPr>
          <a:xfrm>
            <a:off x="311700" y="1152475"/>
            <a:ext cx="87483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a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44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66" name="Google Shape;466;p44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67" name="Google Shape;467;p44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4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4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4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4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4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4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4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4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4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4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4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4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44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44"/>
          <p:cNvSpPr txBox="1"/>
          <p:nvPr/>
        </p:nvSpPr>
        <p:spPr>
          <a:xfrm>
            <a:off x="6552975" y="1925575"/>
            <a:ext cx="25371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large error on test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44"/>
          <p:cNvSpPr/>
          <p:nvPr/>
        </p:nvSpPr>
        <p:spPr>
          <a:xfrm>
            <a:off x="2281525" y="1737581"/>
            <a:ext cx="2559250" cy="2711225"/>
          </a:xfrm>
          <a:custGeom>
            <a:rect b="b" l="l" r="r" t="t"/>
            <a:pathLst>
              <a:path extrusionOk="0" h="108449" w="102370">
                <a:moveTo>
                  <a:pt x="0" y="16281"/>
                </a:moveTo>
                <a:cubicBezTo>
                  <a:pt x="401" y="22358"/>
                  <a:pt x="401" y="44461"/>
                  <a:pt x="2404" y="52741"/>
                </a:cubicBezTo>
                <a:cubicBezTo>
                  <a:pt x="4407" y="61021"/>
                  <a:pt x="9950" y="66931"/>
                  <a:pt x="12020" y="65963"/>
                </a:cubicBezTo>
                <a:cubicBezTo>
                  <a:pt x="14090" y="64995"/>
                  <a:pt x="13956" y="53343"/>
                  <a:pt x="14824" y="46932"/>
                </a:cubicBezTo>
                <a:cubicBezTo>
                  <a:pt x="15692" y="40522"/>
                  <a:pt x="15692" y="30605"/>
                  <a:pt x="17228" y="27500"/>
                </a:cubicBezTo>
                <a:cubicBezTo>
                  <a:pt x="18764" y="24395"/>
                  <a:pt x="22070" y="22258"/>
                  <a:pt x="24040" y="28301"/>
                </a:cubicBezTo>
                <a:cubicBezTo>
                  <a:pt x="26010" y="34344"/>
                  <a:pt x="28080" y="53542"/>
                  <a:pt x="29048" y="63759"/>
                </a:cubicBezTo>
                <a:cubicBezTo>
                  <a:pt x="30016" y="73976"/>
                  <a:pt x="29115" y="85295"/>
                  <a:pt x="29849" y="89602"/>
                </a:cubicBezTo>
                <a:cubicBezTo>
                  <a:pt x="30584" y="93909"/>
                  <a:pt x="32620" y="93275"/>
                  <a:pt x="33455" y="89602"/>
                </a:cubicBezTo>
                <a:cubicBezTo>
                  <a:pt x="34290" y="85929"/>
                  <a:pt x="33422" y="72240"/>
                  <a:pt x="34858" y="67566"/>
                </a:cubicBezTo>
                <a:cubicBezTo>
                  <a:pt x="36294" y="62892"/>
                  <a:pt x="40200" y="56982"/>
                  <a:pt x="42070" y="61556"/>
                </a:cubicBezTo>
                <a:cubicBezTo>
                  <a:pt x="43940" y="66130"/>
                  <a:pt x="44273" y="88801"/>
                  <a:pt x="46076" y="95011"/>
                </a:cubicBezTo>
                <a:cubicBezTo>
                  <a:pt x="47879" y="101221"/>
                  <a:pt x="51351" y="104961"/>
                  <a:pt x="52887" y="98817"/>
                </a:cubicBezTo>
                <a:cubicBezTo>
                  <a:pt x="54423" y="92674"/>
                  <a:pt x="54456" y="68334"/>
                  <a:pt x="55291" y="58150"/>
                </a:cubicBezTo>
                <a:cubicBezTo>
                  <a:pt x="56126" y="47967"/>
                  <a:pt x="56527" y="41055"/>
                  <a:pt x="57896" y="37716"/>
                </a:cubicBezTo>
                <a:cubicBezTo>
                  <a:pt x="59265" y="34377"/>
                  <a:pt x="61802" y="27466"/>
                  <a:pt x="63505" y="38117"/>
                </a:cubicBezTo>
                <a:cubicBezTo>
                  <a:pt x="65208" y="48768"/>
                  <a:pt x="66844" y="91372"/>
                  <a:pt x="68113" y="101622"/>
                </a:cubicBezTo>
                <a:cubicBezTo>
                  <a:pt x="69382" y="111872"/>
                  <a:pt x="70784" y="110070"/>
                  <a:pt x="71118" y="99619"/>
                </a:cubicBezTo>
                <a:cubicBezTo>
                  <a:pt x="71452" y="89168"/>
                  <a:pt x="69649" y="53576"/>
                  <a:pt x="70116" y="38918"/>
                </a:cubicBezTo>
                <a:cubicBezTo>
                  <a:pt x="70583" y="24260"/>
                  <a:pt x="72286" y="15680"/>
                  <a:pt x="73922" y="11673"/>
                </a:cubicBezTo>
                <a:cubicBezTo>
                  <a:pt x="75558" y="7667"/>
                  <a:pt x="78930" y="3560"/>
                  <a:pt x="79932" y="14879"/>
                </a:cubicBezTo>
                <a:cubicBezTo>
                  <a:pt x="80934" y="26198"/>
                  <a:pt x="79198" y="68635"/>
                  <a:pt x="79932" y="79586"/>
                </a:cubicBezTo>
                <a:cubicBezTo>
                  <a:pt x="80667" y="90537"/>
                  <a:pt x="83471" y="86397"/>
                  <a:pt x="84339" y="80587"/>
                </a:cubicBezTo>
                <a:cubicBezTo>
                  <a:pt x="85207" y="74777"/>
                  <a:pt x="84507" y="56748"/>
                  <a:pt x="85141" y="44728"/>
                </a:cubicBezTo>
                <a:cubicBezTo>
                  <a:pt x="85776" y="32708"/>
                  <a:pt x="86410" y="15446"/>
                  <a:pt x="88146" y="8468"/>
                </a:cubicBezTo>
                <a:cubicBezTo>
                  <a:pt x="89882" y="1490"/>
                  <a:pt x="94289" y="-3351"/>
                  <a:pt x="95558" y="2859"/>
                </a:cubicBezTo>
                <a:cubicBezTo>
                  <a:pt x="96827" y="9069"/>
                  <a:pt x="95658" y="32742"/>
                  <a:pt x="95758" y="45730"/>
                </a:cubicBezTo>
                <a:cubicBezTo>
                  <a:pt x="95858" y="58718"/>
                  <a:pt x="95224" y="75179"/>
                  <a:pt x="96159" y="80788"/>
                </a:cubicBezTo>
                <a:cubicBezTo>
                  <a:pt x="97094" y="86397"/>
                  <a:pt x="100332" y="81422"/>
                  <a:pt x="101367" y="79385"/>
                </a:cubicBezTo>
                <a:cubicBezTo>
                  <a:pt x="102402" y="77348"/>
                  <a:pt x="102336" y="76747"/>
                  <a:pt x="102369" y="68567"/>
                </a:cubicBezTo>
                <a:cubicBezTo>
                  <a:pt x="102403" y="60387"/>
                  <a:pt x="101702" y="36681"/>
                  <a:pt x="101568" y="30304"/>
                </a:cubicBez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84" name="Google Shape;484;p44"/>
          <p:cNvSpPr/>
          <p:nvPr/>
        </p:nvSpPr>
        <p:spPr>
          <a:xfrm>
            <a:off x="2393150" y="277547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>
            <a:off x="2697950" y="359397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>
            <a:off x="3476625" y="39267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3732475" y="37723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4"/>
          <p:cNvSpPr/>
          <p:nvPr/>
        </p:nvSpPr>
        <p:spPr>
          <a:xfrm>
            <a:off x="4113363" y="30979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4"/>
          <p:cNvSpPr/>
          <p:nvPr/>
        </p:nvSpPr>
        <p:spPr>
          <a:xfrm>
            <a:off x="4855350" y="22987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45"/>
          <p:cNvSpPr txBox="1"/>
          <p:nvPr>
            <p:ph idx="1" type="body"/>
          </p:nvPr>
        </p:nvSpPr>
        <p:spPr>
          <a:xfrm>
            <a:off x="311700" y="1152475"/>
            <a:ext cx="87483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a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p45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9" name="Google Shape;499;p45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0" name="Google Shape;500;p45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5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5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5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5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5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5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45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45"/>
          <p:cNvSpPr/>
          <p:nvPr/>
        </p:nvSpPr>
        <p:spPr>
          <a:xfrm>
            <a:off x="2281525" y="1737581"/>
            <a:ext cx="2559250" cy="2711225"/>
          </a:xfrm>
          <a:custGeom>
            <a:rect b="b" l="l" r="r" t="t"/>
            <a:pathLst>
              <a:path extrusionOk="0" h="108449" w="102370">
                <a:moveTo>
                  <a:pt x="0" y="16281"/>
                </a:moveTo>
                <a:cubicBezTo>
                  <a:pt x="401" y="22358"/>
                  <a:pt x="401" y="44461"/>
                  <a:pt x="2404" y="52741"/>
                </a:cubicBezTo>
                <a:cubicBezTo>
                  <a:pt x="4407" y="61021"/>
                  <a:pt x="9950" y="66931"/>
                  <a:pt x="12020" y="65963"/>
                </a:cubicBezTo>
                <a:cubicBezTo>
                  <a:pt x="14090" y="64995"/>
                  <a:pt x="13956" y="53343"/>
                  <a:pt x="14824" y="46932"/>
                </a:cubicBezTo>
                <a:cubicBezTo>
                  <a:pt x="15692" y="40522"/>
                  <a:pt x="15692" y="30605"/>
                  <a:pt x="17228" y="27500"/>
                </a:cubicBezTo>
                <a:cubicBezTo>
                  <a:pt x="18764" y="24395"/>
                  <a:pt x="22070" y="22258"/>
                  <a:pt x="24040" y="28301"/>
                </a:cubicBezTo>
                <a:cubicBezTo>
                  <a:pt x="26010" y="34344"/>
                  <a:pt x="28080" y="53542"/>
                  <a:pt x="29048" y="63759"/>
                </a:cubicBezTo>
                <a:cubicBezTo>
                  <a:pt x="30016" y="73976"/>
                  <a:pt x="29115" y="85295"/>
                  <a:pt x="29849" y="89602"/>
                </a:cubicBezTo>
                <a:cubicBezTo>
                  <a:pt x="30584" y="93909"/>
                  <a:pt x="32620" y="93275"/>
                  <a:pt x="33455" y="89602"/>
                </a:cubicBezTo>
                <a:cubicBezTo>
                  <a:pt x="34290" y="85929"/>
                  <a:pt x="33422" y="72240"/>
                  <a:pt x="34858" y="67566"/>
                </a:cubicBezTo>
                <a:cubicBezTo>
                  <a:pt x="36294" y="62892"/>
                  <a:pt x="40200" y="56982"/>
                  <a:pt x="42070" y="61556"/>
                </a:cubicBezTo>
                <a:cubicBezTo>
                  <a:pt x="43940" y="66130"/>
                  <a:pt x="44273" y="88801"/>
                  <a:pt x="46076" y="95011"/>
                </a:cubicBezTo>
                <a:cubicBezTo>
                  <a:pt x="47879" y="101221"/>
                  <a:pt x="51351" y="104961"/>
                  <a:pt x="52887" y="98817"/>
                </a:cubicBezTo>
                <a:cubicBezTo>
                  <a:pt x="54423" y="92674"/>
                  <a:pt x="54456" y="68334"/>
                  <a:pt x="55291" y="58150"/>
                </a:cubicBezTo>
                <a:cubicBezTo>
                  <a:pt x="56126" y="47967"/>
                  <a:pt x="56527" y="41055"/>
                  <a:pt x="57896" y="37716"/>
                </a:cubicBezTo>
                <a:cubicBezTo>
                  <a:pt x="59265" y="34377"/>
                  <a:pt x="61802" y="27466"/>
                  <a:pt x="63505" y="38117"/>
                </a:cubicBezTo>
                <a:cubicBezTo>
                  <a:pt x="65208" y="48768"/>
                  <a:pt x="66844" y="91372"/>
                  <a:pt x="68113" y="101622"/>
                </a:cubicBezTo>
                <a:cubicBezTo>
                  <a:pt x="69382" y="111872"/>
                  <a:pt x="70784" y="110070"/>
                  <a:pt x="71118" y="99619"/>
                </a:cubicBezTo>
                <a:cubicBezTo>
                  <a:pt x="71452" y="89168"/>
                  <a:pt x="69649" y="53576"/>
                  <a:pt x="70116" y="38918"/>
                </a:cubicBezTo>
                <a:cubicBezTo>
                  <a:pt x="70583" y="24260"/>
                  <a:pt x="72286" y="15680"/>
                  <a:pt x="73922" y="11673"/>
                </a:cubicBezTo>
                <a:cubicBezTo>
                  <a:pt x="75558" y="7667"/>
                  <a:pt x="78930" y="3560"/>
                  <a:pt x="79932" y="14879"/>
                </a:cubicBezTo>
                <a:cubicBezTo>
                  <a:pt x="80934" y="26198"/>
                  <a:pt x="79198" y="68635"/>
                  <a:pt x="79932" y="79586"/>
                </a:cubicBezTo>
                <a:cubicBezTo>
                  <a:pt x="80667" y="90537"/>
                  <a:pt x="83471" y="86397"/>
                  <a:pt x="84339" y="80587"/>
                </a:cubicBezTo>
                <a:cubicBezTo>
                  <a:pt x="85207" y="74777"/>
                  <a:pt x="84507" y="56748"/>
                  <a:pt x="85141" y="44728"/>
                </a:cubicBezTo>
                <a:cubicBezTo>
                  <a:pt x="85776" y="32708"/>
                  <a:pt x="86410" y="15446"/>
                  <a:pt x="88146" y="8468"/>
                </a:cubicBezTo>
                <a:cubicBezTo>
                  <a:pt x="89882" y="1490"/>
                  <a:pt x="94289" y="-3351"/>
                  <a:pt x="95558" y="2859"/>
                </a:cubicBezTo>
                <a:cubicBezTo>
                  <a:pt x="96827" y="9069"/>
                  <a:pt x="95658" y="32742"/>
                  <a:pt x="95758" y="45730"/>
                </a:cubicBezTo>
                <a:cubicBezTo>
                  <a:pt x="95858" y="58718"/>
                  <a:pt x="95224" y="75179"/>
                  <a:pt x="96159" y="80788"/>
                </a:cubicBezTo>
                <a:cubicBezTo>
                  <a:pt x="97094" y="86397"/>
                  <a:pt x="100332" y="81422"/>
                  <a:pt x="101367" y="79385"/>
                </a:cubicBezTo>
                <a:cubicBezTo>
                  <a:pt x="102402" y="77348"/>
                  <a:pt x="102336" y="76747"/>
                  <a:pt x="102369" y="68567"/>
                </a:cubicBezTo>
                <a:cubicBezTo>
                  <a:pt x="102403" y="60387"/>
                  <a:pt x="101702" y="36681"/>
                  <a:pt x="101568" y="30304"/>
                </a:cubicBez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16" name="Google Shape;516;p45"/>
          <p:cNvSpPr/>
          <p:nvPr/>
        </p:nvSpPr>
        <p:spPr>
          <a:xfrm>
            <a:off x="2393150" y="277547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5"/>
          <p:cNvSpPr/>
          <p:nvPr/>
        </p:nvSpPr>
        <p:spPr>
          <a:xfrm>
            <a:off x="2697950" y="359397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5"/>
          <p:cNvSpPr/>
          <p:nvPr/>
        </p:nvSpPr>
        <p:spPr>
          <a:xfrm>
            <a:off x="3476625" y="39267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5"/>
          <p:cNvSpPr/>
          <p:nvPr/>
        </p:nvSpPr>
        <p:spPr>
          <a:xfrm>
            <a:off x="3732475" y="37723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5"/>
          <p:cNvSpPr/>
          <p:nvPr/>
        </p:nvSpPr>
        <p:spPr>
          <a:xfrm>
            <a:off x="4113363" y="30979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5"/>
          <p:cNvSpPr/>
          <p:nvPr/>
        </p:nvSpPr>
        <p:spPr>
          <a:xfrm>
            <a:off x="4855350" y="22987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45"/>
          <p:cNvCxnSpPr/>
          <p:nvPr/>
        </p:nvCxnSpPr>
        <p:spPr>
          <a:xfrm>
            <a:off x="2453300" y="2883275"/>
            <a:ext cx="0" cy="4146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5"/>
          <p:cNvCxnSpPr>
            <a:endCxn id="517" idx="0"/>
          </p:cNvCxnSpPr>
          <p:nvPr/>
        </p:nvCxnSpPr>
        <p:spPr>
          <a:xfrm>
            <a:off x="2758100" y="2371175"/>
            <a:ext cx="0" cy="12228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5"/>
          <p:cNvCxnSpPr>
            <a:endCxn id="519" idx="0"/>
          </p:cNvCxnSpPr>
          <p:nvPr/>
        </p:nvCxnSpPr>
        <p:spPr>
          <a:xfrm>
            <a:off x="3792625" y="2576500"/>
            <a:ext cx="0" cy="11958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5"/>
          <p:cNvCxnSpPr/>
          <p:nvPr/>
        </p:nvCxnSpPr>
        <p:spPr>
          <a:xfrm>
            <a:off x="4171900" y="1970650"/>
            <a:ext cx="1500" cy="11274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5"/>
          <p:cNvCxnSpPr>
            <a:stCxn id="518" idx="4"/>
          </p:cNvCxnSpPr>
          <p:nvPr/>
        </p:nvCxnSpPr>
        <p:spPr>
          <a:xfrm>
            <a:off x="3536775" y="4047000"/>
            <a:ext cx="0" cy="2397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45"/>
          <p:cNvSpPr txBox="1"/>
          <p:nvPr/>
        </p:nvSpPr>
        <p:spPr>
          <a:xfrm>
            <a:off x="6552975" y="1925575"/>
            <a:ext cx="25371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large error on test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46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Need to strike a balance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6" name="Google Shape;536;p46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7" name="Google Shape;537;p46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8" name="Google Shape;538;p46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6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6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6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6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6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6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6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6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6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6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6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6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46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46"/>
          <p:cNvSpPr/>
          <p:nvPr/>
        </p:nvSpPr>
        <p:spPr>
          <a:xfrm>
            <a:off x="2248725" y="2080825"/>
            <a:ext cx="2924825" cy="1708750"/>
          </a:xfrm>
          <a:custGeom>
            <a:rect b="b" l="l" r="r" t="t"/>
            <a:pathLst>
              <a:path extrusionOk="0" h="68350" w="116993">
                <a:moveTo>
                  <a:pt x="0" y="7012"/>
                </a:moveTo>
                <a:cubicBezTo>
                  <a:pt x="6745" y="17229"/>
                  <a:pt x="20968" y="69482"/>
                  <a:pt x="40467" y="68313"/>
                </a:cubicBezTo>
                <a:cubicBezTo>
                  <a:pt x="59966" y="67144"/>
                  <a:pt x="104239" y="11386"/>
                  <a:pt x="116993" y="0"/>
                </a:cubicBez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47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potentially hundreds of parameters in a deep learning neural network, the possibility of overfitting is very high!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 few ways to help mitigate this issue.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48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L1/L2 Regularization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Adds a penalty for  larger weights in the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unique to neural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9" name="Google Shape;56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49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Dropout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to neural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neurons during training randomly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Network doesn’t over rely on any particular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0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Expanding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Artificially expand data by adding noise, tilting images, adding low white noise to sound data, etc...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4" name="Google Shape;584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5" name="Google Shape;585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51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still have more theory to learn, such as pooling layers, convolutional layers,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we’ll wait until we begin to build CNNs to cover those!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famous MNIST data set, a must know for CNN!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Quick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00" name="Google Shape;600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classic data set in Deep Learning is the MNIST data set.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some basics about it since we’ll be using it quite frequently during this section of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this data is easy to access with TensorFlow. TF has: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55,000 training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10,000 test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5,000 validation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6" name="Google Shape;61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MNIST data set contains handwritten single digits from 0 to 9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4" name="Google Shape;62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5" name="Google Shape;62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300" y="2386925"/>
            <a:ext cx="3585150" cy="2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single digit image can be represented as an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25" y="2221947"/>
            <a:ext cx="5554474" cy="2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Specifically, 28 by 28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values represent the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flatten this array to a 1-D vector of 784 numbers. Either (781,1) or (1,781) is fine, as long as the dimensions are consistent.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0" name="Google Shape;66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1" name="Google Shape;66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175" y="2743200"/>
            <a:ext cx="5905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Flattening out the image  ends up removing some of the 2-D information, such as the relationship of a pixel to its neighboring pixels.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ignore this, but come back to it later when we discuss CNN in depth!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Google Shape;66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Google Shape;67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think of the entire group of the 55,000 images as a tensor (an n-dimensional array)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61"/>
          <p:cNvPicPr preferRelativeResize="0"/>
          <p:nvPr/>
        </p:nvPicPr>
        <p:blipFill rotWithShape="1">
          <a:blip r:embed="rId4">
            <a:alphaModFix/>
          </a:blip>
          <a:srcRect b="0" l="0" r="0" t="12785"/>
          <a:stretch/>
        </p:blipFill>
        <p:spPr>
          <a:xfrm>
            <a:off x="1858075" y="2775450"/>
            <a:ext cx="5525500" cy="218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2119050"/>
            <a:ext cx="85206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what 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so far!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labels we’ll use One-Hot Encoding.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instead of having labels such as “One”, “Two”, etc… we’ll have a single array for each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label is represented  based off the index position in the label array.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corresponding label will be a 1 at the index location and zero every where else.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4 would have this label array: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[0,0,0,0,1,0,0,0,0,0]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 result, the labels for the training data ends up being a large 2-d array (10,55000):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2" name="Google Shape;70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3" name="Google Shape;70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64"/>
          <p:cNvPicPr preferRelativeResize="0"/>
          <p:nvPr/>
        </p:nvPicPr>
        <p:blipFill rotWithShape="1">
          <a:blip r:embed="rId4">
            <a:alphaModFix/>
          </a:blip>
          <a:srcRect b="7" l="0" r="0" t="20934"/>
          <a:stretch/>
        </p:blipFill>
        <p:spPr>
          <a:xfrm>
            <a:off x="1520012" y="2859576"/>
            <a:ext cx="6103975" cy="16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“Basic” Approach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1" name="Google Shape;71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dive into using CNN on the MNIST data set we’ll use a more basic Softmax Regression Approach.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this method (it’s very similar to the methods used in the previous sections)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Softmax Regression returns a list of values between 0 and 1 that add up to one.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this as a list of probabilities!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787" y="3309379"/>
            <a:ext cx="5514427" cy="13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Softmax as our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6" name="Google Shape;73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7" name="Google Shape;73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713" y="2189626"/>
            <a:ext cx="5188576" cy="261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Google Shape;74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213" y="1741400"/>
            <a:ext cx="6753586" cy="26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3" name="Google Shape;753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equation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4" name="Google Shape;75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5" name="Google Shape;75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37" y="2369126"/>
            <a:ext cx="7651528" cy="17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equation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50" y="2150850"/>
            <a:ext cx="8618128" cy="21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Single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perform a calculation in a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Montserrat"/>
              <a:buChar char="○"/>
            </a:pPr>
            <a:r>
              <a:rPr lang="en" sz="3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 </a:t>
            </a:r>
            <a:r>
              <a:rPr b="1" lang="en" sz="3500">
                <a:solidFill>
                  <a:srgbClr val="54545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· </a:t>
            </a:r>
            <a:r>
              <a:rPr lang="en" sz="3500">
                <a:solidFill>
                  <a:srgbClr val="54545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 + b = z</a:t>
            </a:r>
            <a:endParaRPr sz="3500">
              <a:solidFill>
                <a:srgbClr val="54545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500"/>
              <a:buFont typeface="Montserrat"/>
              <a:buChar char="○"/>
            </a:pPr>
            <a:r>
              <a:rPr lang="en" sz="3500">
                <a:solidFill>
                  <a:srgbClr val="54545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=</a:t>
            </a:r>
            <a:r>
              <a:rPr b="1" lang="en" sz="3500">
                <a:solidFill>
                  <a:srgbClr val="54545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5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σ(z)</a:t>
            </a:r>
            <a:endParaRPr sz="3500">
              <a:solidFill>
                <a:srgbClr val="54545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implement this with Python and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2" name="Google Shape;772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3" name="Google Shape;773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3"/>
          <p:cNvSpPr txBox="1"/>
          <p:nvPr>
            <p:ph type="ctrTitle"/>
          </p:nvPr>
        </p:nvSpPr>
        <p:spPr>
          <a:xfrm>
            <a:off x="311708" y="157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solved the MNIST task with a very simple linear approach.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much better approach using Convolutional Neural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4" name="Google Shape;794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like the simple perceptron, CNNs also have their origins in biological research.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Hubel and Wiesel studied the structure of the visual cortex in mammals, winning a Nobel Prize in 1981.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5" name="Google Shape;795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6" name="Google Shape;796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6"/>
          <p:cNvSpPr/>
          <p:nvPr/>
        </p:nvSpPr>
        <p:spPr>
          <a:xfrm flipH="1">
            <a:off x="4317125" y="3027300"/>
            <a:ext cx="2238600" cy="990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EAD1DC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3" name="Google Shape;803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Their research revealed that neurons in the visual cortex had a small local receptive field.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4" name="Google Shape;804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5" name="Google Shape;805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76"/>
          <p:cNvSpPr/>
          <p:nvPr/>
        </p:nvSpPr>
        <p:spPr>
          <a:xfrm>
            <a:off x="1041725" y="2982325"/>
            <a:ext cx="1251900" cy="1251900"/>
          </a:xfrm>
          <a:prstGeom prst="smileyFace">
            <a:avLst>
              <a:gd fmla="val 4653" name="adj"/>
            </a:avLst>
          </a:prstGeom>
          <a:solidFill>
            <a:srgbClr val="FFD9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76"/>
          <p:cNvSpPr/>
          <p:nvPr/>
        </p:nvSpPr>
        <p:spPr>
          <a:xfrm>
            <a:off x="3540875" y="3062425"/>
            <a:ext cx="1131900" cy="1131900"/>
          </a:xfrm>
          <a:prstGeom prst="pie">
            <a:avLst>
              <a:gd fmla="val 8060194" name="adj1"/>
              <a:gd fmla="val 13828550" name="adj2"/>
            </a:avLst>
          </a:prstGeom>
          <a:solidFill>
            <a:srgbClr val="F3F3F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76"/>
          <p:cNvSpPr/>
          <p:nvPr/>
        </p:nvSpPr>
        <p:spPr>
          <a:xfrm>
            <a:off x="3540875" y="3393025"/>
            <a:ext cx="185400" cy="470700"/>
          </a:xfrm>
          <a:prstGeom prst="ellipse">
            <a:avLst/>
          </a:prstGeom>
          <a:solidFill>
            <a:srgbClr val="834E3A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76"/>
          <p:cNvSpPr/>
          <p:nvPr/>
        </p:nvSpPr>
        <p:spPr>
          <a:xfrm>
            <a:off x="1948225" y="3142575"/>
            <a:ext cx="370500" cy="34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76"/>
          <p:cNvSpPr/>
          <p:nvPr/>
        </p:nvSpPr>
        <p:spPr>
          <a:xfrm>
            <a:off x="1948225" y="3675600"/>
            <a:ext cx="370500" cy="34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1" name="Google Shape;811;p76"/>
          <p:cNvCxnSpPr>
            <a:endCxn id="808" idx="1"/>
          </p:cNvCxnSpPr>
          <p:nvPr/>
        </p:nvCxnSpPr>
        <p:spPr>
          <a:xfrm>
            <a:off x="2323926" y="3162557"/>
            <a:ext cx="1244100" cy="2994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76"/>
          <p:cNvCxnSpPr>
            <a:endCxn id="808" idx="1"/>
          </p:cNvCxnSpPr>
          <p:nvPr/>
        </p:nvCxnSpPr>
        <p:spPr>
          <a:xfrm flipH="1" rot="10800000">
            <a:off x="2318526" y="3461957"/>
            <a:ext cx="1249500" cy="26400"/>
          </a:xfrm>
          <a:prstGeom prst="curvedConnector4">
            <a:avLst>
              <a:gd fmla="val 48914" name="adj1"/>
              <a:gd fmla="val -75067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76"/>
          <p:cNvCxnSpPr>
            <a:endCxn id="808" idx="3"/>
          </p:cNvCxnSpPr>
          <p:nvPr/>
        </p:nvCxnSpPr>
        <p:spPr>
          <a:xfrm flipH="1" rot="10800000">
            <a:off x="2305926" y="3794793"/>
            <a:ext cx="1262100" cy="2229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76"/>
          <p:cNvCxnSpPr>
            <a:endCxn id="808" idx="3"/>
          </p:cNvCxnSpPr>
          <p:nvPr/>
        </p:nvCxnSpPr>
        <p:spPr>
          <a:xfrm>
            <a:off x="2318826" y="3693393"/>
            <a:ext cx="1249200" cy="101400"/>
          </a:xfrm>
          <a:prstGeom prst="curvedConnector4">
            <a:avLst>
              <a:gd fmla="val 48913" name="adj1"/>
              <a:gd fmla="val 44559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76"/>
          <p:cNvSpPr/>
          <p:nvPr/>
        </p:nvSpPr>
        <p:spPr>
          <a:xfrm>
            <a:off x="4812950" y="3162550"/>
            <a:ext cx="185400" cy="185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6"/>
          <p:cNvSpPr/>
          <p:nvPr/>
        </p:nvSpPr>
        <p:spPr>
          <a:xfrm>
            <a:off x="4812950" y="3693400"/>
            <a:ext cx="185400" cy="185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7" name="Google Shape;817;p76"/>
          <p:cNvCxnSpPr>
            <a:stCxn id="808" idx="1"/>
            <a:endCxn id="815" idx="2"/>
          </p:cNvCxnSpPr>
          <p:nvPr/>
        </p:nvCxnSpPr>
        <p:spPr>
          <a:xfrm rot="-5400000">
            <a:off x="4087176" y="2736107"/>
            <a:ext cx="206700" cy="12450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76"/>
          <p:cNvCxnSpPr>
            <a:stCxn id="808" idx="3"/>
            <a:endCxn id="816" idx="3"/>
          </p:cNvCxnSpPr>
          <p:nvPr/>
        </p:nvCxnSpPr>
        <p:spPr>
          <a:xfrm flipH="1" rot="-5400000">
            <a:off x="4175526" y="3187293"/>
            <a:ext cx="57000" cy="1272000"/>
          </a:xfrm>
          <a:prstGeom prst="curvedConnector3">
            <a:avLst>
              <a:gd fmla="val 21768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76"/>
          <p:cNvSpPr/>
          <p:nvPr/>
        </p:nvSpPr>
        <p:spPr>
          <a:xfrm>
            <a:off x="5138525" y="3164325"/>
            <a:ext cx="185400" cy="185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6"/>
          <p:cNvSpPr/>
          <p:nvPr/>
        </p:nvSpPr>
        <p:spPr>
          <a:xfrm>
            <a:off x="5138525" y="3695175"/>
            <a:ext cx="185400" cy="185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6"/>
          <p:cNvSpPr/>
          <p:nvPr/>
        </p:nvSpPr>
        <p:spPr>
          <a:xfrm>
            <a:off x="5138525" y="3429750"/>
            <a:ext cx="185400" cy="185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2" name="Google Shape;822;p76"/>
          <p:cNvCxnSpPr>
            <a:stCxn id="815" idx="6"/>
            <a:endCxn id="819" idx="2"/>
          </p:cNvCxnSpPr>
          <p:nvPr/>
        </p:nvCxnSpPr>
        <p:spPr>
          <a:xfrm>
            <a:off x="4998350" y="3255250"/>
            <a:ext cx="140100" cy="1800"/>
          </a:xfrm>
          <a:prstGeom prst="curvedConnector3">
            <a:avLst>
              <a:gd fmla="val 5002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76"/>
          <p:cNvCxnSpPr>
            <a:stCxn id="815" idx="6"/>
            <a:endCxn id="821" idx="2"/>
          </p:cNvCxnSpPr>
          <p:nvPr/>
        </p:nvCxnSpPr>
        <p:spPr>
          <a:xfrm>
            <a:off x="4998350" y="3255250"/>
            <a:ext cx="140100" cy="267300"/>
          </a:xfrm>
          <a:prstGeom prst="curvedConnector3">
            <a:avLst>
              <a:gd fmla="val 5002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76"/>
          <p:cNvCxnSpPr>
            <a:stCxn id="816" idx="6"/>
            <a:endCxn id="821" idx="2"/>
          </p:cNvCxnSpPr>
          <p:nvPr/>
        </p:nvCxnSpPr>
        <p:spPr>
          <a:xfrm flipH="1" rot="10800000">
            <a:off x="4998350" y="3522400"/>
            <a:ext cx="140100" cy="263700"/>
          </a:xfrm>
          <a:prstGeom prst="curvedConnector3">
            <a:avLst>
              <a:gd fmla="val 5002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76"/>
          <p:cNvCxnSpPr>
            <a:stCxn id="816" idx="6"/>
            <a:endCxn id="820" idx="2"/>
          </p:cNvCxnSpPr>
          <p:nvPr/>
        </p:nvCxnSpPr>
        <p:spPr>
          <a:xfrm>
            <a:off x="4998350" y="3786100"/>
            <a:ext cx="140100" cy="1800"/>
          </a:xfrm>
          <a:prstGeom prst="curvedConnector3">
            <a:avLst>
              <a:gd fmla="val 5002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76"/>
          <p:cNvCxnSpPr>
            <a:stCxn id="819" idx="6"/>
          </p:cNvCxnSpPr>
          <p:nvPr/>
        </p:nvCxnSpPr>
        <p:spPr>
          <a:xfrm>
            <a:off x="5323925" y="3257025"/>
            <a:ext cx="365400" cy="141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76"/>
          <p:cNvCxnSpPr/>
          <p:nvPr/>
        </p:nvCxnSpPr>
        <p:spPr>
          <a:xfrm>
            <a:off x="5323925" y="3522400"/>
            <a:ext cx="385500" cy="75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76"/>
          <p:cNvCxnSpPr>
            <a:stCxn id="820" idx="6"/>
          </p:cNvCxnSpPr>
          <p:nvPr/>
        </p:nvCxnSpPr>
        <p:spPr>
          <a:xfrm flipH="1" rot="10800000">
            <a:off x="5323925" y="3708375"/>
            <a:ext cx="470700" cy="79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then inspired an ANN architecture that would become CNN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Famously implemented in the 1998 paper by Yann LeCun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LeNet-5 architecture was first used to classify the MNIST data set.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5" name="Google Shape;83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6" name="Google Shape;83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learning about CNNs you’ll often see a diagram like this: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3" name="Google Shape;84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06" y="2205975"/>
            <a:ext cx="7996395" cy="29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0" name="Google Shape;85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break down the various aspects of a CNN seen here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1" name="Google Shape;85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06" y="2205975"/>
            <a:ext cx="7996395" cy="29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DNN vs CNN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Convolutions and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Dropout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9" name="Google Shape;85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0" name="Google Shape;86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Tensors are N-Dimensional Arrays that we build up to: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Scalar - 3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- [3,4,5]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- [ [3,4] , [5,6] , [7,8] 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 - [[ [ 1, 2] , [ 3, 4] ],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[[ 5, 6] , [ 7, 8]]]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7" name="Google Shape;86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8" name="Google Shape;86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Sigmoid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(We’ll discuss other functions later 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Tensors make it very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feed in sets of images into our model - (I,H,W,C)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: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H: Height of Image in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W: Width of Image in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C: Color Channels: 1-Grayscale, 3-RGB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5" name="Google Shape;875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Google Shape;876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the difference between a Densely Connected Neural Network and a Convolutional Neural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we’ve already been able to create DNNs with tf.estimator API.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3" name="Google Shape;883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4" name="Google Shape;884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0" name="Google Shape;890;p84"/>
          <p:cNvSpPr txBox="1"/>
          <p:nvPr>
            <p:ph idx="1" type="body"/>
          </p:nvPr>
        </p:nvSpPr>
        <p:spPr>
          <a:xfrm>
            <a:off x="311700" y="1152475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Densely Connected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1" name="Google Shape;891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2" name="Google Shape;892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84"/>
          <p:cNvSpPr/>
          <p:nvPr/>
        </p:nvSpPr>
        <p:spPr>
          <a:xfrm>
            <a:off x="1893150" y="224107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84"/>
          <p:cNvSpPr/>
          <p:nvPr/>
        </p:nvSpPr>
        <p:spPr>
          <a:xfrm>
            <a:off x="1893150" y="29845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84"/>
          <p:cNvSpPr/>
          <p:nvPr/>
        </p:nvSpPr>
        <p:spPr>
          <a:xfrm>
            <a:off x="1893150" y="37279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84"/>
          <p:cNvSpPr/>
          <p:nvPr/>
        </p:nvSpPr>
        <p:spPr>
          <a:xfrm>
            <a:off x="3563075" y="18575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84"/>
          <p:cNvSpPr/>
          <p:nvPr/>
        </p:nvSpPr>
        <p:spPr>
          <a:xfrm>
            <a:off x="3563075" y="25631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84"/>
          <p:cNvSpPr/>
          <p:nvPr/>
        </p:nvSpPr>
        <p:spPr>
          <a:xfrm>
            <a:off x="3563075" y="33444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84"/>
          <p:cNvSpPr/>
          <p:nvPr/>
        </p:nvSpPr>
        <p:spPr>
          <a:xfrm>
            <a:off x="3540175" y="41257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0" name="Google Shape;900;p84"/>
          <p:cNvCxnSpPr>
            <a:stCxn id="893" idx="6"/>
            <a:endCxn id="896" idx="2"/>
          </p:cNvCxnSpPr>
          <p:nvPr/>
        </p:nvCxnSpPr>
        <p:spPr>
          <a:xfrm flipH="1" rot="10800000">
            <a:off x="2428950" y="2125575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84"/>
          <p:cNvCxnSpPr>
            <a:stCxn id="893" idx="6"/>
            <a:endCxn id="897" idx="2"/>
          </p:cNvCxnSpPr>
          <p:nvPr/>
        </p:nvCxnSpPr>
        <p:spPr>
          <a:xfrm>
            <a:off x="2428950" y="2508975"/>
            <a:ext cx="11340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84"/>
          <p:cNvCxnSpPr>
            <a:stCxn id="893" idx="6"/>
            <a:endCxn id="898" idx="2"/>
          </p:cNvCxnSpPr>
          <p:nvPr/>
        </p:nvCxnSpPr>
        <p:spPr>
          <a:xfrm>
            <a:off x="2428950" y="2508975"/>
            <a:ext cx="1134000" cy="11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84"/>
          <p:cNvCxnSpPr>
            <a:endCxn id="899" idx="2"/>
          </p:cNvCxnSpPr>
          <p:nvPr/>
        </p:nvCxnSpPr>
        <p:spPr>
          <a:xfrm>
            <a:off x="2428975" y="3268600"/>
            <a:ext cx="1111200" cy="112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84"/>
          <p:cNvCxnSpPr>
            <a:endCxn id="899" idx="2"/>
          </p:cNvCxnSpPr>
          <p:nvPr/>
        </p:nvCxnSpPr>
        <p:spPr>
          <a:xfrm>
            <a:off x="2428975" y="3995800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84"/>
          <p:cNvCxnSpPr>
            <a:stCxn id="895" idx="6"/>
            <a:endCxn id="898" idx="2"/>
          </p:cNvCxnSpPr>
          <p:nvPr/>
        </p:nvCxnSpPr>
        <p:spPr>
          <a:xfrm flipH="1" rot="10800000">
            <a:off x="2428950" y="3612425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84"/>
          <p:cNvCxnSpPr>
            <a:stCxn id="895" idx="6"/>
            <a:endCxn id="897" idx="2"/>
          </p:cNvCxnSpPr>
          <p:nvPr/>
        </p:nvCxnSpPr>
        <p:spPr>
          <a:xfrm flipH="1" rot="10800000">
            <a:off x="2428950" y="2830925"/>
            <a:ext cx="1134000" cy="11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84"/>
          <p:cNvCxnSpPr>
            <a:stCxn id="895" idx="6"/>
            <a:endCxn id="896" idx="2"/>
          </p:cNvCxnSpPr>
          <p:nvPr/>
        </p:nvCxnSpPr>
        <p:spPr>
          <a:xfrm flipH="1" rot="10800000">
            <a:off x="2428950" y="2125325"/>
            <a:ext cx="1134000" cy="18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84"/>
          <p:cNvCxnSpPr>
            <a:stCxn id="893" idx="6"/>
            <a:endCxn id="899" idx="2"/>
          </p:cNvCxnSpPr>
          <p:nvPr/>
        </p:nvCxnSpPr>
        <p:spPr>
          <a:xfrm>
            <a:off x="2428950" y="2508975"/>
            <a:ext cx="1111200" cy="18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84"/>
          <p:cNvCxnSpPr>
            <a:stCxn id="894" idx="6"/>
            <a:endCxn id="896" idx="2"/>
          </p:cNvCxnSpPr>
          <p:nvPr/>
        </p:nvCxnSpPr>
        <p:spPr>
          <a:xfrm flipH="1" rot="10800000">
            <a:off x="2428950" y="2125600"/>
            <a:ext cx="1134000" cy="11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84"/>
          <p:cNvCxnSpPr>
            <a:endCxn id="897" idx="2"/>
          </p:cNvCxnSpPr>
          <p:nvPr/>
        </p:nvCxnSpPr>
        <p:spPr>
          <a:xfrm flipH="1" rot="10800000">
            <a:off x="2429075" y="2831050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84"/>
          <p:cNvCxnSpPr>
            <a:stCxn id="894" idx="6"/>
            <a:endCxn id="898" idx="2"/>
          </p:cNvCxnSpPr>
          <p:nvPr/>
        </p:nvCxnSpPr>
        <p:spPr>
          <a:xfrm>
            <a:off x="2428950" y="3252400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8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8" name="Google Shape;918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9" name="Google Shape;919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5"/>
          <p:cNvSpPr/>
          <p:nvPr/>
        </p:nvSpPr>
        <p:spPr>
          <a:xfrm>
            <a:off x="1893150" y="224107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85"/>
          <p:cNvSpPr/>
          <p:nvPr/>
        </p:nvSpPr>
        <p:spPr>
          <a:xfrm>
            <a:off x="1893150" y="29845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85"/>
          <p:cNvSpPr/>
          <p:nvPr/>
        </p:nvSpPr>
        <p:spPr>
          <a:xfrm>
            <a:off x="1893150" y="37279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85"/>
          <p:cNvSpPr/>
          <p:nvPr/>
        </p:nvSpPr>
        <p:spPr>
          <a:xfrm>
            <a:off x="3563075" y="15854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5"/>
          <p:cNvSpPr/>
          <p:nvPr/>
        </p:nvSpPr>
        <p:spPr>
          <a:xfrm>
            <a:off x="3563075" y="2322513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5"/>
          <p:cNvSpPr/>
          <p:nvPr/>
        </p:nvSpPr>
        <p:spPr>
          <a:xfrm>
            <a:off x="3563075" y="30596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85"/>
          <p:cNvSpPr/>
          <p:nvPr/>
        </p:nvSpPr>
        <p:spPr>
          <a:xfrm>
            <a:off x="3540175" y="37780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85"/>
          <p:cNvCxnSpPr>
            <a:stCxn id="920" idx="6"/>
            <a:endCxn id="923" idx="2"/>
          </p:cNvCxnSpPr>
          <p:nvPr/>
        </p:nvCxnSpPr>
        <p:spPr>
          <a:xfrm flipH="1" rot="10800000">
            <a:off x="2428950" y="1853175"/>
            <a:ext cx="1134000" cy="655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85"/>
          <p:cNvCxnSpPr>
            <a:stCxn id="920" idx="6"/>
            <a:endCxn id="924" idx="2"/>
          </p:cNvCxnSpPr>
          <p:nvPr/>
        </p:nvCxnSpPr>
        <p:spPr>
          <a:xfrm>
            <a:off x="2428950" y="2508975"/>
            <a:ext cx="1134000" cy="81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85"/>
          <p:cNvCxnSpPr>
            <a:stCxn id="920" idx="6"/>
            <a:endCxn id="925" idx="2"/>
          </p:cNvCxnSpPr>
          <p:nvPr/>
        </p:nvCxnSpPr>
        <p:spPr>
          <a:xfrm>
            <a:off x="2428950" y="2508975"/>
            <a:ext cx="1134000" cy="8187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85"/>
          <p:cNvCxnSpPr>
            <a:stCxn id="921" idx="6"/>
            <a:endCxn id="926" idx="2"/>
          </p:cNvCxnSpPr>
          <p:nvPr/>
        </p:nvCxnSpPr>
        <p:spPr>
          <a:xfrm>
            <a:off x="2428950" y="3252400"/>
            <a:ext cx="1111200" cy="793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85"/>
          <p:cNvCxnSpPr>
            <a:stCxn id="922" idx="6"/>
            <a:endCxn id="925" idx="2"/>
          </p:cNvCxnSpPr>
          <p:nvPr/>
        </p:nvCxnSpPr>
        <p:spPr>
          <a:xfrm flipH="1" rot="10800000">
            <a:off x="2428950" y="3327425"/>
            <a:ext cx="1134000" cy="6684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85"/>
          <p:cNvCxnSpPr>
            <a:stCxn id="922" idx="6"/>
            <a:endCxn id="926" idx="2"/>
          </p:cNvCxnSpPr>
          <p:nvPr/>
        </p:nvCxnSpPr>
        <p:spPr>
          <a:xfrm>
            <a:off x="2428950" y="3995825"/>
            <a:ext cx="1111200" cy="50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85"/>
          <p:cNvCxnSpPr>
            <a:stCxn id="921" idx="6"/>
            <a:endCxn id="924" idx="2"/>
          </p:cNvCxnSpPr>
          <p:nvPr/>
        </p:nvCxnSpPr>
        <p:spPr>
          <a:xfrm flipH="1" rot="10800000">
            <a:off x="2428950" y="2590300"/>
            <a:ext cx="1134000" cy="6621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85"/>
          <p:cNvCxnSpPr>
            <a:stCxn id="921" idx="6"/>
            <a:endCxn id="925" idx="2"/>
          </p:cNvCxnSpPr>
          <p:nvPr/>
        </p:nvCxnSpPr>
        <p:spPr>
          <a:xfrm>
            <a:off x="2428950" y="3252400"/>
            <a:ext cx="1134000" cy="75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35" name="Google Shape;935;p85"/>
          <p:cNvSpPr/>
          <p:nvPr/>
        </p:nvSpPr>
        <p:spPr>
          <a:xfrm>
            <a:off x="3563075" y="449637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6" name="Google Shape;936;p85"/>
          <p:cNvCxnSpPr>
            <a:stCxn id="922" idx="6"/>
            <a:endCxn id="935" idx="2"/>
          </p:cNvCxnSpPr>
          <p:nvPr/>
        </p:nvCxnSpPr>
        <p:spPr>
          <a:xfrm>
            <a:off x="2428950" y="3995825"/>
            <a:ext cx="1134000" cy="7686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8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unit is connected to a smaller number of nearby units in next layer.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3" name="Google Shape;943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4" name="Google Shape;944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86"/>
          <p:cNvSpPr/>
          <p:nvPr/>
        </p:nvSpPr>
        <p:spPr>
          <a:xfrm>
            <a:off x="3400625" y="2798073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86"/>
          <p:cNvSpPr/>
          <p:nvPr/>
        </p:nvSpPr>
        <p:spPr>
          <a:xfrm>
            <a:off x="3400625" y="3409093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86"/>
          <p:cNvSpPr/>
          <p:nvPr/>
        </p:nvSpPr>
        <p:spPr>
          <a:xfrm>
            <a:off x="3400625" y="4020113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86"/>
          <p:cNvSpPr/>
          <p:nvPr/>
        </p:nvSpPr>
        <p:spPr>
          <a:xfrm>
            <a:off x="4723222" y="2259174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86"/>
          <p:cNvSpPr/>
          <p:nvPr/>
        </p:nvSpPr>
        <p:spPr>
          <a:xfrm>
            <a:off x="4723222" y="2865006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86"/>
          <p:cNvSpPr/>
          <p:nvPr/>
        </p:nvSpPr>
        <p:spPr>
          <a:xfrm>
            <a:off x="4723222" y="3470838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86"/>
          <p:cNvSpPr/>
          <p:nvPr/>
        </p:nvSpPr>
        <p:spPr>
          <a:xfrm>
            <a:off x="4705085" y="4061270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2" name="Google Shape;952;p86"/>
          <p:cNvCxnSpPr>
            <a:stCxn id="945" idx="6"/>
            <a:endCxn id="948" idx="2"/>
          </p:cNvCxnSpPr>
          <p:nvPr/>
        </p:nvCxnSpPr>
        <p:spPr>
          <a:xfrm flipH="1" rot="10800000">
            <a:off x="3824825" y="2479473"/>
            <a:ext cx="898500" cy="538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86"/>
          <p:cNvCxnSpPr>
            <a:stCxn id="945" idx="6"/>
            <a:endCxn id="949" idx="2"/>
          </p:cNvCxnSpPr>
          <p:nvPr/>
        </p:nvCxnSpPr>
        <p:spPr>
          <a:xfrm>
            <a:off x="3824825" y="3018273"/>
            <a:ext cx="898500" cy="66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86"/>
          <p:cNvCxnSpPr>
            <a:stCxn id="945" idx="6"/>
            <a:endCxn id="950" idx="2"/>
          </p:cNvCxnSpPr>
          <p:nvPr/>
        </p:nvCxnSpPr>
        <p:spPr>
          <a:xfrm>
            <a:off x="3824825" y="3018273"/>
            <a:ext cx="898500" cy="672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86"/>
          <p:cNvCxnSpPr>
            <a:stCxn id="946" idx="6"/>
            <a:endCxn id="951" idx="2"/>
          </p:cNvCxnSpPr>
          <p:nvPr/>
        </p:nvCxnSpPr>
        <p:spPr>
          <a:xfrm>
            <a:off x="3824825" y="3629293"/>
            <a:ext cx="880200" cy="6522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86"/>
          <p:cNvCxnSpPr>
            <a:stCxn id="947" idx="6"/>
            <a:endCxn id="950" idx="2"/>
          </p:cNvCxnSpPr>
          <p:nvPr/>
        </p:nvCxnSpPr>
        <p:spPr>
          <a:xfrm flipH="1" rot="10800000">
            <a:off x="3824825" y="3691013"/>
            <a:ext cx="898500" cy="5493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86"/>
          <p:cNvCxnSpPr>
            <a:stCxn id="947" idx="6"/>
            <a:endCxn id="951" idx="2"/>
          </p:cNvCxnSpPr>
          <p:nvPr/>
        </p:nvCxnSpPr>
        <p:spPr>
          <a:xfrm>
            <a:off x="3824825" y="4240313"/>
            <a:ext cx="880200" cy="41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86"/>
          <p:cNvCxnSpPr>
            <a:stCxn id="946" idx="6"/>
            <a:endCxn id="949" idx="2"/>
          </p:cNvCxnSpPr>
          <p:nvPr/>
        </p:nvCxnSpPr>
        <p:spPr>
          <a:xfrm flipH="1" rot="10800000">
            <a:off x="3824825" y="3085093"/>
            <a:ext cx="898500" cy="5442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86"/>
          <p:cNvCxnSpPr>
            <a:stCxn id="946" idx="6"/>
            <a:endCxn id="950" idx="2"/>
          </p:cNvCxnSpPr>
          <p:nvPr/>
        </p:nvCxnSpPr>
        <p:spPr>
          <a:xfrm>
            <a:off x="3824825" y="3629293"/>
            <a:ext cx="898500" cy="6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0" name="Google Shape;960;p86"/>
          <p:cNvSpPr/>
          <p:nvPr/>
        </p:nvSpPr>
        <p:spPr>
          <a:xfrm>
            <a:off x="4723222" y="4651702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1" name="Google Shape;961;p86"/>
          <p:cNvCxnSpPr>
            <a:stCxn id="947" idx="6"/>
            <a:endCxn id="960" idx="2"/>
          </p:cNvCxnSpPr>
          <p:nvPr/>
        </p:nvCxnSpPr>
        <p:spPr>
          <a:xfrm>
            <a:off x="3824825" y="4240313"/>
            <a:ext cx="898500" cy="631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7" name="Google Shape;967;p8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bother with a CNN instead of a DNN?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8" name="Google Shape;96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9" name="Google Shape;96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87"/>
          <p:cNvSpPr/>
          <p:nvPr/>
        </p:nvSpPr>
        <p:spPr>
          <a:xfrm>
            <a:off x="3400625" y="2798073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87"/>
          <p:cNvSpPr/>
          <p:nvPr/>
        </p:nvSpPr>
        <p:spPr>
          <a:xfrm>
            <a:off x="3400625" y="3409093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87"/>
          <p:cNvSpPr/>
          <p:nvPr/>
        </p:nvSpPr>
        <p:spPr>
          <a:xfrm>
            <a:off x="3400625" y="4020113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87"/>
          <p:cNvSpPr/>
          <p:nvPr/>
        </p:nvSpPr>
        <p:spPr>
          <a:xfrm>
            <a:off x="4723222" y="2259174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7"/>
          <p:cNvSpPr/>
          <p:nvPr/>
        </p:nvSpPr>
        <p:spPr>
          <a:xfrm>
            <a:off x="4723222" y="2865006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87"/>
          <p:cNvSpPr/>
          <p:nvPr/>
        </p:nvSpPr>
        <p:spPr>
          <a:xfrm>
            <a:off x="4723222" y="3470838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87"/>
          <p:cNvSpPr/>
          <p:nvPr/>
        </p:nvSpPr>
        <p:spPr>
          <a:xfrm>
            <a:off x="4705085" y="4061270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7" name="Google Shape;977;p87"/>
          <p:cNvCxnSpPr>
            <a:stCxn id="970" idx="6"/>
            <a:endCxn id="973" idx="2"/>
          </p:cNvCxnSpPr>
          <p:nvPr/>
        </p:nvCxnSpPr>
        <p:spPr>
          <a:xfrm flipH="1" rot="10800000">
            <a:off x="3824825" y="2479473"/>
            <a:ext cx="898500" cy="538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87"/>
          <p:cNvCxnSpPr>
            <a:stCxn id="970" idx="6"/>
            <a:endCxn id="974" idx="2"/>
          </p:cNvCxnSpPr>
          <p:nvPr/>
        </p:nvCxnSpPr>
        <p:spPr>
          <a:xfrm>
            <a:off x="3824825" y="3018273"/>
            <a:ext cx="898500" cy="66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87"/>
          <p:cNvCxnSpPr>
            <a:stCxn id="970" idx="6"/>
            <a:endCxn id="975" idx="2"/>
          </p:cNvCxnSpPr>
          <p:nvPr/>
        </p:nvCxnSpPr>
        <p:spPr>
          <a:xfrm>
            <a:off x="3824825" y="3018273"/>
            <a:ext cx="898500" cy="672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87"/>
          <p:cNvCxnSpPr>
            <a:stCxn id="971" idx="6"/>
            <a:endCxn id="976" idx="2"/>
          </p:cNvCxnSpPr>
          <p:nvPr/>
        </p:nvCxnSpPr>
        <p:spPr>
          <a:xfrm>
            <a:off x="3824825" y="3629293"/>
            <a:ext cx="880200" cy="6522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87"/>
          <p:cNvCxnSpPr>
            <a:stCxn id="972" idx="6"/>
            <a:endCxn id="975" idx="2"/>
          </p:cNvCxnSpPr>
          <p:nvPr/>
        </p:nvCxnSpPr>
        <p:spPr>
          <a:xfrm flipH="1" rot="10800000">
            <a:off x="3824825" y="3691013"/>
            <a:ext cx="898500" cy="5493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87"/>
          <p:cNvCxnSpPr>
            <a:stCxn id="972" idx="6"/>
            <a:endCxn id="976" idx="2"/>
          </p:cNvCxnSpPr>
          <p:nvPr/>
        </p:nvCxnSpPr>
        <p:spPr>
          <a:xfrm>
            <a:off x="3824825" y="4240313"/>
            <a:ext cx="880200" cy="41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87"/>
          <p:cNvCxnSpPr>
            <a:stCxn id="971" idx="6"/>
            <a:endCxn id="974" idx="2"/>
          </p:cNvCxnSpPr>
          <p:nvPr/>
        </p:nvCxnSpPr>
        <p:spPr>
          <a:xfrm flipH="1" rot="10800000">
            <a:off x="3824825" y="3085093"/>
            <a:ext cx="898500" cy="5442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87"/>
          <p:cNvCxnSpPr>
            <a:stCxn id="971" idx="6"/>
            <a:endCxn id="975" idx="2"/>
          </p:cNvCxnSpPr>
          <p:nvPr/>
        </p:nvCxnSpPr>
        <p:spPr>
          <a:xfrm>
            <a:off x="3824825" y="3629293"/>
            <a:ext cx="898500" cy="6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5" name="Google Shape;985;p87"/>
          <p:cNvSpPr/>
          <p:nvPr/>
        </p:nvSpPr>
        <p:spPr>
          <a:xfrm>
            <a:off x="4723222" y="4651702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6" name="Google Shape;986;p87"/>
          <p:cNvCxnSpPr>
            <a:stCxn id="972" idx="6"/>
            <a:endCxn id="985" idx="2"/>
          </p:cNvCxnSpPr>
          <p:nvPr/>
        </p:nvCxnSpPr>
        <p:spPr>
          <a:xfrm>
            <a:off x="3824825" y="4240313"/>
            <a:ext cx="898500" cy="631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8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MNIST dataset was 28 by 28 pixels (784 total)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most images are at least 256 by 256 or greater, (&lt;56k total)!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leads to too many parameters, unscalable to new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0" name="Google Shape;1000;p8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Convolutions also have a major advantage for image processing, where pixels nearby to each other are much more correlated to each other for image detection.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1" name="Google Shape;100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2" name="Google Shape;100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89"/>
          <p:cNvSpPr/>
          <p:nvPr/>
        </p:nvSpPr>
        <p:spPr>
          <a:xfrm>
            <a:off x="3731175" y="3327875"/>
            <a:ext cx="1422300" cy="1422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89"/>
          <p:cNvSpPr/>
          <p:nvPr/>
        </p:nvSpPr>
        <p:spPr>
          <a:xfrm>
            <a:off x="3986600" y="3623375"/>
            <a:ext cx="230400" cy="175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89"/>
          <p:cNvSpPr/>
          <p:nvPr/>
        </p:nvSpPr>
        <p:spPr>
          <a:xfrm>
            <a:off x="3963725" y="3823625"/>
            <a:ext cx="230400" cy="175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90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CNN layer looks at an increasingly larger part of the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units only connected to nearby units also aids in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invariance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also helps with regularization, limiting the search of weights to the size of the convolution.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2" name="Google Shape;101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3" name="Google Shape;101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91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the convolutional neural network relates to image recognition!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the input layer, the image itself.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91"/>
          <p:cNvSpPr/>
          <p:nvPr/>
        </p:nvSpPr>
        <p:spPr>
          <a:xfrm>
            <a:off x="2692675" y="3730275"/>
            <a:ext cx="3489525" cy="1413225"/>
          </a:xfrm>
          <a:prstGeom prst="flowChartDecision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91"/>
          <p:cNvSpPr/>
          <p:nvPr/>
        </p:nvSpPr>
        <p:spPr>
          <a:xfrm>
            <a:off x="3787810" y="4071887"/>
            <a:ext cx="1299300" cy="582600"/>
          </a:xfrm>
          <a:prstGeom prst="smileyFace">
            <a:avLst>
              <a:gd fmla="val 4653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Neurons to create a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0"/>
          <p:cNvCxnSpPr>
            <a:stCxn id="114" idx="6"/>
            <a:endCxn id="117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0"/>
          <p:cNvCxnSpPr>
            <a:endCxn id="118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>
            <a:stCxn id="117" idx="6"/>
            <a:endCxn id="120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>
            <a:stCxn id="117" idx="6"/>
            <a:endCxn id="119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stCxn id="117" idx="6"/>
            <a:endCxn id="121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>
            <a:endCxn id="122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>
            <a:endCxn id="122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>
            <a:endCxn id="122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>
            <a:stCxn id="118" idx="6"/>
            <a:endCxn id="119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18" idx="6"/>
            <a:endCxn id="121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endCxn id="120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>
            <a:endCxn id="117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>
            <a:endCxn id="118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>
            <a:endCxn id="117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>
            <a:endCxn id="118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9" name="Google Shape;1029;p9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layers are only connected to pixels in their respective fields.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0" name="Google Shape;1030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1" name="Google Shape;1031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92"/>
          <p:cNvSpPr/>
          <p:nvPr/>
        </p:nvSpPr>
        <p:spPr>
          <a:xfrm>
            <a:off x="2692675" y="3730275"/>
            <a:ext cx="3489525" cy="1413225"/>
          </a:xfrm>
          <a:prstGeom prst="flowChartDecision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92"/>
          <p:cNvSpPr/>
          <p:nvPr/>
        </p:nvSpPr>
        <p:spPr>
          <a:xfrm>
            <a:off x="3787810" y="4071887"/>
            <a:ext cx="1299300" cy="582600"/>
          </a:xfrm>
          <a:prstGeom prst="smileyFace">
            <a:avLst>
              <a:gd fmla="val 4653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92"/>
          <p:cNvSpPr/>
          <p:nvPr/>
        </p:nvSpPr>
        <p:spPr>
          <a:xfrm>
            <a:off x="3202825" y="4169765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5" name="Google Shape;1035;p92"/>
          <p:cNvCxnSpPr>
            <a:stCxn id="1034" idx="1"/>
            <a:endCxn id="1036" idx="1"/>
          </p:cNvCxnSpPr>
          <p:nvPr/>
        </p:nvCxnSpPr>
        <p:spPr>
          <a:xfrm flipH="1" rot="10800000">
            <a:off x="3202825" y="3737545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92"/>
          <p:cNvCxnSpPr/>
          <p:nvPr/>
        </p:nvCxnSpPr>
        <p:spPr>
          <a:xfrm rot="10800000">
            <a:off x="3768000" y="3730270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92"/>
          <p:cNvCxnSpPr>
            <a:endCxn id="1034" idx="2"/>
          </p:cNvCxnSpPr>
          <p:nvPr/>
        </p:nvCxnSpPr>
        <p:spPr>
          <a:xfrm>
            <a:off x="3735475" y="3747824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92"/>
          <p:cNvCxnSpPr>
            <a:endCxn id="1036" idx="6"/>
          </p:cNvCxnSpPr>
          <p:nvPr/>
        </p:nvCxnSpPr>
        <p:spPr>
          <a:xfrm rot="10800000">
            <a:off x="3812125" y="3755350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36" name="Google Shape;1036;p92"/>
          <p:cNvSpPr/>
          <p:nvPr/>
        </p:nvSpPr>
        <p:spPr>
          <a:xfrm>
            <a:off x="3633025" y="3730300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92"/>
          <p:cNvSpPr/>
          <p:nvPr/>
        </p:nvSpPr>
        <p:spPr>
          <a:xfrm>
            <a:off x="3964513" y="4143690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1" name="Google Shape;1041;p92"/>
          <p:cNvCxnSpPr>
            <a:stCxn id="1040" idx="1"/>
            <a:endCxn id="1042" idx="1"/>
          </p:cNvCxnSpPr>
          <p:nvPr/>
        </p:nvCxnSpPr>
        <p:spPr>
          <a:xfrm flipH="1" rot="10800000">
            <a:off x="3964513" y="3711470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92"/>
          <p:cNvCxnSpPr/>
          <p:nvPr/>
        </p:nvCxnSpPr>
        <p:spPr>
          <a:xfrm rot="10800000">
            <a:off x="4529688" y="3704195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92"/>
          <p:cNvCxnSpPr>
            <a:endCxn id="1040" idx="2"/>
          </p:cNvCxnSpPr>
          <p:nvPr/>
        </p:nvCxnSpPr>
        <p:spPr>
          <a:xfrm>
            <a:off x="4497163" y="3721749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92"/>
          <p:cNvCxnSpPr>
            <a:endCxn id="1042" idx="6"/>
          </p:cNvCxnSpPr>
          <p:nvPr/>
        </p:nvCxnSpPr>
        <p:spPr>
          <a:xfrm rot="10800000">
            <a:off x="4573813" y="3729275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42" name="Google Shape;1042;p92"/>
          <p:cNvSpPr/>
          <p:nvPr/>
        </p:nvSpPr>
        <p:spPr>
          <a:xfrm>
            <a:off x="4394713" y="3704225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92"/>
          <p:cNvSpPr/>
          <p:nvPr/>
        </p:nvSpPr>
        <p:spPr>
          <a:xfrm>
            <a:off x="2555450" y="3150613"/>
            <a:ext cx="3489525" cy="1413225"/>
          </a:xfrm>
          <a:prstGeom prst="flowChartDecision">
            <a:avLst/>
          </a:prstGeom>
          <a:solidFill>
            <a:srgbClr val="3F3F3F">
              <a:alpha val="28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92"/>
          <p:cNvSpPr txBox="1"/>
          <p:nvPr/>
        </p:nvSpPr>
        <p:spPr>
          <a:xfrm>
            <a:off x="6182200" y="4272000"/>
            <a:ext cx="234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</a:t>
            </a:r>
            <a:endParaRPr/>
          </a:p>
        </p:txBody>
      </p:sp>
      <p:sp>
        <p:nvSpPr>
          <p:cNvPr id="1048" name="Google Shape;1048;p92"/>
          <p:cNvSpPr txBox="1"/>
          <p:nvPr/>
        </p:nvSpPr>
        <p:spPr>
          <a:xfrm>
            <a:off x="6089900" y="3700425"/>
            <a:ext cx="234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</a:t>
            </a:r>
            <a:r>
              <a:rPr lang="en"/>
              <a:t>Layer 1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layers are only connected to pixels in their respective fields.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93"/>
          <p:cNvSpPr/>
          <p:nvPr/>
        </p:nvSpPr>
        <p:spPr>
          <a:xfrm>
            <a:off x="2692675" y="3730275"/>
            <a:ext cx="3489525" cy="1413225"/>
          </a:xfrm>
          <a:prstGeom prst="flowChartDecision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93"/>
          <p:cNvSpPr/>
          <p:nvPr/>
        </p:nvSpPr>
        <p:spPr>
          <a:xfrm>
            <a:off x="3787810" y="4071887"/>
            <a:ext cx="1299300" cy="582600"/>
          </a:xfrm>
          <a:prstGeom prst="smileyFace">
            <a:avLst>
              <a:gd fmla="val 4653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93"/>
          <p:cNvSpPr/>
          <p:nvPr/>
        </p:nvSpPr>
        <p:spPr>
          <a:xfrm>
            <a:off x="3479575" y="3521665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0" name="Google Shape;1060;p93"/>
          <p:cNvCxnSpPr>
            <a:stCxn id="1059" idx="1"/>
            <a:endCxn id="1061" idx="1"/>
          </p:cNvCxnSpPr>
          <p:nvPr/>
        </p:nvCxnSpPr>
        <p:spPr>
          <a:xfrm flipH="1" rot="10800000">
            <a:off x="3479575" y="3089445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93"/>
          <p:cNvCxnSpPr/>
          <p:nvPr/>
        </p:nvCxnSpPr>
        <p:spPr>
          <a:xfrm rot="10800000">
            <a:off x="4044750" y="3082170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93"/>
          <p:cNvCxnSpPr>
            <a:endCxn id="1059" idx="2"/>
          </p:cNvCxnSpPr>
          <p:nvPr/>
        </p:nvCxnSpPr>
        <p:spPr>
          <a:xfrm>
            <a:off x="4012225" y="3099724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93"/>
          <p:cNvCxnSpPr>
            <a:endCxn id="1061" idx="6"/>
          </p:cNvCxnSpPr>
          <p:nvPr/>
        </p:nvCxnSpPr>
        <p:spPr>
          <a:xfrm rot="10800000">
            <a:off x="4088875" y="3107250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1" name="Google Shape;1061;p93"/>
          <p:cNvSpPr/>
          <p:nvPr/>
        </p:nvSpPr>
        <p:spPr>
          <a:xfrm>
            <a:off x="3909775" y="3082200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93"/>
          <p:cNvSpPr/>
          <p:nvPr/>
        </p:nvSpPr>
        <p:spPr>
          <a:xfrm>
            <a:off x="3202825" y="4169765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6" name="Google Shape;1066;p93"/>
          <p:cNvCxnSpPr>
            <a:stCxn id="1065" idx="1"/>
            <a:endCxn id="1067" idx="1"/>
          </p:cNvCxnSpPr>
          <p:nvPr/>
        </p:nvCxnSpPr>
        <p:spPr>
          <a:xfrm flipH="1" rot="10800000">
            <a:off x="3202825" y="3737545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93"/>
          <p:cNvCxnSpPr/>
          <p:nvPr/>
        </p:nvCxnSpPr>
        <p:spPr>
          <a:xfrm rot="10800000">
            <a:off x="3768000" y="3730270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93"/>
          <p:cNvCxnSpPr>
            <a:endCxn id="1065" idx="2"/>
          </p:cNvCxnSpPr>
          <p:nvPr/>
        </p:nvCxnSpPr>
        <p:spPr>
          <a:xfrm>
            <a:off x="3735475" y="3747824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93"/>
          <p:cNvCxnSpPr>
            <a:endCxn id="1067" idx="6"/>
          </p:cNvCxnSpPr>
          <p:nvPr/>
        </p:nvCxnSpPr>
        <p:spPr>
          <a:xfrm rot="10800000">
            <a:off x="3812125" y="3755350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7" name="Google Shape;1067;p93"/>
          <p:cNvSpPr/>
          <p:nvPr/>
        </p:nvSpPr>
        <p:spPr>
          <a:xfrm>
            <a:off x="3633025" y="3730300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93"/>
          <p:cNvSpPr/>
          <p:nvPr/>
        </p:nvSpPr>
        <p:spPr>
          <a:xfrm>
            <a:off x="3964513" y="4143690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2" name="Google Shape;1072;p93"/>
          <p:cNvCxnSpPr>
            <a:stCxn id="1071" idx="1"/>
            <a:endCxn id="1073" idx="1"/>
          </p:cNvCxnSpPr>
          <p:nvPr/>
        </p:nvCxnSpPr>
        <p:spPr>
          <a:xfrm flipH="1" rot="10800000">
            <a:off x="3964513" y="3711470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93"/>
          <p:cNvCxnSpPr/>
          <p:nvPr/>
        </p:nvCxnSpPr>
        <p:spPr>
          <a:xfrm rot="10800000">
            <a:off x="4529688" y="3704195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93"/>
          <p:cNvCxnSpPr>
            <a:endCxn id="1071" idx="2"/>
          </p:cNvCxnSpPr>
          <p:nvPr/>
        </p:nvCxnSpPr>
        <p:spPr>
          <a:xfrm>
            <a:off x="4497163" y="3721749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93"/>
          <p:cNvCxnSpPr>
            <a:endCxn id="1073" idx="6"/>
          </p:cNvCxnSpPr>
          <p:nvPr/>
        </p:nvCxnSpPr>
        <p:spPr>
          <a:xfrm rot="10800000">
            <a:off x="4573813" y="3729275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73" name="Google Shape;1073;p93"/>
          <p:cNvSpPr/>
          <p:nvPr/>
        </p:nvSpPr>
        <p:spPr>
          <a:xfrm>
            <a:off x="4394713" y="3704225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93"/>
          <p:cNvSpPr/>
          <p:nvPr/>
        </p:nvSpPr>
        <p:spPr>
          <a:xfrm>
            <a:off x="2600375" y="3217325"/>
            <a:ext cx="3489525" cy="1413225"/>
          </a:xfrm>
          <a:prstGeom prst="flowChartDecision">
            <a:avLst/>
          </a:prstGeom>
          <a:solidFill>
            <a:srgbClr val="3F3F3F">
              <a:alpha val="28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93"/>
          <p:cNvSpPr/>
          <p:nvPr/>
        </p:nvSpPr>
        <p:spPr>
          <a:xfrm>
            <a:off x="2555450" y="2595300"/>
            <a:ext cx="3489525" cy="1413225"/>
          </a:xfrm>
          <a:prstGeom prst="flowChartDecision">
            <a:avLst/>
          </a:prstGeom>
          <a:solidFill>
            <a:srgbClr val="3F3F3F">
              <a:alpha val="28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93"/>
          <p:cNvSpPr txBox="1"/>
          <p:nvPr/>
        </p:nvSpPr>
        <p:spPr>
          <a:xfrm>
            <a:off x="6182200" y="4272000"/>
            <a:ext cx="234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</a:t>
            </a:r>
            <a:endParaRPr/>
          </a:p>
        </p:txBody>
      </p:sp>
      <p:sp>
        <p:nvSpPr>
          <p:cNvPr id="1080" name="Google Shape;1080;p93"/>
          <p:cNvSpPr txBox="1"/>
          <p:nvPr/>
        </p:nvSpPr>
        <p:spPr>
          <a:xfrm>
            <a:off x="6089900" y="3700425"/>
            <a:ext cx="234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Layer 1</a:t>
            </a:r>
            <a:endParaRPr/>
          </a:p>
        </p:txBody>
      </p:sp>
      <p:sp>
        <p:nvSpPr>
          <p:cNvPr id="1081" name="Google Shape;1081;p93"/>
          <p:cNvSpPr txBox="1"/>
          <p:nvPr/>
        </p:nvSpPr>
        <p:spPr>
          <a:xfrm>
            <a:off x="6044975" y="3017788"/>
            <a:ext cx="234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Layer 2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7" name="Google Shape;1087;p9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run into a possible issue for edge neurons! There may not be an input there for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8" name="Google Shape;1088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9" name="Google Shape;1089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94"/>
          <p:cNvSpPr/>
          <p:nvPr/>
        </p:nvSpPr>
        <p:spPr>
          <a:xfrm>
            <a:off x="3479575" y="3521665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1" name="Google Shape;1091;p94"/>
          <p:cNvCxnSpPr>
            <a:stCxn id="1090" idx="1"/>
            <a:endCxn id="1092" idx="1"/>
          </p:cNvCxnSpPr>
          <p:nvPr/>
        </p:nvCxnSpPr>
        <p:spPr>
          <a:xfrm flipH="1" rot="10800000">
            <a:off x="3479575" y="3089445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94"/>
          <p:cNvCxnSpPr/>
          <p:nvPr/>
        </p:nvCxnSpPr>
        <p:spPr>
          <a:xfrm rot="10800000">
            <a:off x="4044750" y="3082170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94"/>
          <p:cNvCxnSpPr>
            <a:endCxn id="1090" idx="2"/>
          </p:cNvCxnSpPr>
          <p:nvPr/>
        </p:nvCxnSpPr>
        <p:spPr>
          <a:xfrm>
            <a:off x="4012225" y="3099724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94"/>
          <p:cNvCxnSpPr>
            <a:endCxn id="1092" idx="6"/>
          </p:cNvCxnSpPr>
          <p:nvPr/>
        </p:nvCxnSpPr>
        <p:spPr>
          <a:xfrm rot="10800000">
            <a:off x="4088875" y="3107250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92" name="Google Shape;1092;p94"/>
          <p:cNvSpPr/>
          <p:nvPr/>
        </p:nvSpPr>
        <p:spPr>
          <a:xfrm>
            <a:off x="3909775" y="3082200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94"/>
          <p:cNvSpPr/>
          <p:nvPr/>
        </p:nvSpPr>
        <p:spPr>
          <a:xfrm>
            <a:off x="3838675" y="3002575"/>
            <a:ext cx="3489525" cy="1413225"/>
          </a:xfrm>
          <a:prstGeom prst="flowChartDecision">
            <a:avLst/>
          </a:prstGeom>
          <a:solidFill>
            <a:srgbClr val="3F3F3F">
              <a:alpha val="28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2" name="Google Shape;1102;p9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fix this by adding a “padding” of zeros around the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3" name="Google Shape;110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4" name="Google Shape;110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95"/>
          <p:cNvSpPr/>
          <p:nvPr/>
        </p:nvSpPr>
        <p:spPr>
          <a:xfrm>
            <a:off x="3479575" y="3521665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6" name="Google Shape;1106;p95"/>
          <p:cNvCxnSpPr>
            <a:stCxn id="1105" idx="1"/>
            <a:endCxn id="1107" idx="1"/>
          </p:cNvCxnSpPr>
          <p:nvPr/>
        </p:nvCxnSpPr>
        <p:spPr>
          <a:xfrm flipH="1" rot="10800000">
            <a:off x="3479575" y="3089445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95"/>
          <p:cNvCxnSpPr/>
          <p:nvPr/>
        </p:nvCxnSpPr>
        <p:spPr>
          <a:xfrm rot="10800000">
            <a:off x="4044750" y="3082170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95"/>
          <p:cNvCxnSpPr>
            <a:endCxn id="1105" idx="2"/>
          </p:cNvCxnSpPr>
          <p:nvPr/>
        </p:nvCxnSpPr>
        <p:spPr>
          <a:xfrm>
            <a:off x="4012225" y="3099724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95"/>
          <p:cNvCxnSpPr>
            <a:endCxn id="1107" idx="6"/>
          </p:cNvCxnSpPr>
          <p:nvPr/>
        </p:nvCxnSpPr>
        <p:spPr>
          <a:xfrm rot="10800000">
            <a:off x="4088875" y="3107250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07" name="Google Shape;1107;p95"/>
          <p:cNvSpPr/>
          <p:nvPr/>
        </p:nvSpPr>
        <p:spPr>
          <a:xfrm>
            <a:off x="3909775" y="3082200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95"/>
          <p:cNvSpPr/>
          <p:nvPr/>
        </p:nvSpPr>
        <p:spPr>
          <a:xfrm>
            <a:off x="3838675" y="3002575"/>
            <a:ext cx="3489525" cy="1413225"/>
          </a:xfrm>
          <a:prstGeom prst="flowChartDecision">
            <a:avLst/>
          </a:prstGeom>
          <a:solidFill>
            <a:srgbClr val="3F3F3F">
              <a:alpha val="28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95"/>
          <p:cNvSpPr/>
          <p:nvPr/>
        </p:nvSpPr>
        <p:spPr>
          <a:xfrm>
            <a:off x="3479575" y="2837888"/>
            <a:ext cx="4414250" cy="1787725"/>
          </a:xfrm>
          <a:prstGeom prst="flowChartDecision">
            <a:avLst/>
          </a:prstGeom>
          <a:solidFill>
            <a:srgbClr val="3F3F3F">
              <a:alpha val="28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8" name="Google Shape;1118;p9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1-D Convolution in more detail, then expand this idea to 2-D Convolution.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revisit our DNN and convert it to a CNN.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9" name="Google Shape;111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0" name="Google Shape;112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6" name="Google Shape;1126;p97"/>
          <p:cNvSpPr txBox="1"/>
          <p:nvPr>
            <p:ph idx="1" type="body"/>
          </p:nvPr>
        </p:nvSpPr>
        <p:spPr>
          <a:xfrm>
            <a:off x="311700" y="967700"/>
            <a:ext cx="28737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7" name="Google Shape;112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8" name="Google Shape;112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97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97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97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97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97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97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97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6" name="Google Shape;1136;p97"/>
          <p:cNvCxnSpPr>
            <a:stCxn id="1129" idx="6"/>
            <a:endCxn id="1132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97"/>
          <p:cNvCxnSpPr>
            <a:stCxn id="1129" idx="6"/>
            <a:endCxn id="1133" idx="2"/>
          </p:cNvCxnSpPr>
          <p:nvPr/>
        </p:nvCxnSpPr>
        <p:spPr>
          <a:xfrm flipH="1">
            <a:off x="4005063" y="2336000"/>
            <a:ext cx="11340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97"/>
          <p:cNvCxnSpPr>
            <a:stCxn id="1129" idx="6"/>
            <a:endCxn id="1134" idx="2"/>
          </p:cNvCxnSpPr>
          <p:nvPr/>
        </p:nvCxnSpPr>
        <p:spPr>
          <a:xfrm flipH="1">
            <a:off x="4005063" y="2336000"/>
            <a:ext cx="1134000" cy="11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97"/>
          <p:cNvCxnSpPr>
            <a:endCxn id="1135" idx="2"/>
          </p:cNvCxnSpPr>
          <p:nvPr/>
        </p:nvCxnSpPr>
        <p:spPr>
          <a:xfrm flipH="1">
            <a:off x="4027838" y="3095625"/>
            <a:ext cx="1111200" cy="112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97"/>
          <p:cNvCxnSpPr>
            <a:endCxn id="1135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97"/>
          <p:cNvCxnSpPr>
            <a:stCxn id="1131" idx="6"/>
            <a:endCxn id="1134" idx="2"/>
          </p:cNvCxnSpPr>
          <p:nvPr/>
        </p:nvCxnSpPr>
        <p:spPr>
          <a:xfrm rot="10800000">
            <a:off x="4005063" y="343945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97"/>
          <p:cNvCxnSpPr>
            <a:stCxn id="1131" idx="6"/>
            <a:endCxn id="1133" idx="2"/>
          </p:cNvCxnSpPr>
          <p:nvPr/>
        </p:nvCxnSpPr>
        <p:spPr>
          <a:xfrm rot="10800000">
            <a:off x="4005063" y="2657950"/>
            <a:ext cx="1134000" cy="11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97"/>
          <p:cNvCxnSpPr>
            <a:stCxn id="1131" idx="6"/>
            <a:endCxn id="1132" idx="2"/>
          </p:cNvCxnSpPr>
          <p:nvPr/>
        </p:nvCxnSpPr>
        <p:spPr>
          <a:xfrm rot="10800000">
            <a:off x="4005063" y="1952350"/>
            <a:ext cx="1134000" cy="18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97"/>
          <p:cNvCxnSpPr>
            <a:stCxn id="1129" idx="6"/>
            <a:endCxn id="1135" idx="2"/>
          </p:cNvCxnSpPr>
          <p:nvPr/>
        </p:nvCxnSpPr>
        <p:spPr>
          <a:xfrm flipH="1">
            <a:off x="4027863" y="2336000"/>
            <a:ext cx="1111200" cy="18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97"/>
          <p:cNvCxnSpPr>
            <a:stCxn id="1130" idx="6"/>
            <a:endCxn id="1132" idx="2"/>
          </p:cNvCxnSpPr>
          <p:nvPr/>
        </p:nvCxnSpPr>
        <p:spPr>
          <a:xfrm rot="10800000">
            <a:off x="4005063" y="1952625"/>
            <a:ext cx="1134000" cy="11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97"/>
          <p:cNvCxnSpPr>
            <a:endCxn id="1133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97"/>
          <p:cNvCxnSpPr>
            <a:stCxn id="1130" idx="6"/>
            <a:endCxn id="1134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97"/>
          <p:cNvCxnSpPr>
            <a:stCxn id="1149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97"/>
          <p:cNvCxnSpPr>
            <a:stCxn id="1149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97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9" name="Google Shape;1149;p97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97"/>
          <p:cNvSpPr/>
          <p:nvPr/>
        </p:nvSpPr>
        <p:spPr>
          <a:xfrm flipH="1">
            <a:off x="5101138" y="14168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97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97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5" name="Google Shape;1155;p97"/>
          <p:cNvCxnSpPr>
            <a:stCxn id="1154" idx="7"/>
          </p:cNvCxnSpPr>
          <p:nvPr/>
        </p:nvCxnSpPr>
        <p:spPr>
          <a:xfrm rot="10800000">
            <a:off x="5645654" y="1650966"/>
            <a:ext cx="12090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97"/>
          <p:cNvCxnSpPr>
            <a:stCxn id="1149" idx="7"/>
          </p:cNvCxnSpPr>
          <p:nvPr/>
        </p:nvCxnSpPr>
        <p:spPr>
          <a:xfrm rot="10800000">
            <a:off x="5630954" y="1674691"/>
            <a:ext cx="1223700" cy="12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97"/>
          <p:cNvCxnSpPr>
            <a:stCxn id="1154" idx="6"/>
            <a:endCxn id="1129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97"/>
          <p:cNvCxnSpPr>
            <a:stCxn id="1154" idx="5"/>
            <a:endCxn id="1131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97"/>
          <p:cNvCxnSpPr>
            <a:stCxn id="1154" idx="5"/>
            <a:endCxn id="1130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97"/>
          <p:cNvCxnSpPr>
            <a:stCxn id="1152" idx="6"/>
            <a:endCxn id="1153" idx="2"/>
          </p:cNvCxnSpPr>
          <p:nvPr/>
        </p:nvCxnSpPr>
        <p:spPr>
          <a:xfrm rot="10800000">
            <a:off x="4004938" y="1247025"/>
            <a:ext cx="1096200" cy="43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97"/>
          <p:cNvCxnSpPr>
            <a:stCxn id="1129" idx="6"/>
            <a:endCxn id="1153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97"/>
          <p:cNvCxnSpPr>
            <a:stCxn id="1130" idx="6"/>
            <a:endCxn id="1153" idx="2"/>
          </p:cNvCxnSpPr>
          <p:nvPr/>
        </p:nvCxnSpPr>
        <p:spPr>
          <a:xfrm rot="10800000">
            <a:off x="4005063" y="1247025"/>
            <a:ext cx="1134000" cy="183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97"/>
          <p:cNvCxnSpPr>
            <a:stCxn id="1131" idx="6"/>
          </p:cNvCxnSpPr>
          <p:nvPr/>
        </p:nvCxnSpPr>
        <p:spPr>
          <a:xfrm rot="10800000">
            <a:off x="4005063" y="1247050"/>
            <a:ext cx="1134000" cy="257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97"/>
          <p:cNvCxnSpPr>
            <a:stCxn id="1152" idx="6"/>
            <a:endCxn id="1132" idx="2"/>
          </p:cNvCxnSpPr>
          <p:nvPr/>
        </p:nvCxnSpPr>
        <p:spPr>
          <a:xfrm flipH="1">
            <a:off x="4004938" y="1684725"/>
            <a:ext cx="1096200" cy="2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97"/>
          <p:cNvCxnSpPr>
            <a:stCxn id="1152" idx="6"/>
            <a:endCxn id="1133" idx="2"/>
          </p:cNvCxnSpPr>
          <p:nvPr/>
        </p:nvCxnSpPr>
        <p:spPr>
          <a:xfrm flipH="1">
            <a:off x="4004938" y="1684725"/>
            <a:ext cx="1096200" cy="9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97"/>
          <p:cNvCxnSpPr>
            <a:stCxn id="1152" idx="6"/>
            <a:endCxn id="1134" idx="2"/>
          </p:cNvCxnSpPr>
          <p:nvPr/>
        </p:nvCxnSpPr>
        <p:spPr>
          <a:xfrm flipH="1">
            <a:off x="4004938" y="1684725"/>
            <a:ext cx="1096200" cy="175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97"/>
          <p:cNvCxnSpPr>
            <a:stCxn id="1152" idx="6"/>
            <a:endCxn id="1135" idx="2"/>
          </p:cNvCxnSpPr>
          <p:nvPr/>
        </p:nvCxnSpPr>
        <p:spPr>
          <a:xfrm flipH="1">
            <a:off x="4027738" y="1684725"/>
            <a:ext cx="1073400" cy="253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8" name="Google Shape;1168;p97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9" name="Google Shape;1169;p97"/>
          <p:cNvCxnSpPr>
            <a:stCxn id="1131" idx="6"/>
            <a:endCxn id="1168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97"/>
          <p:cNvCxnSpPr>
            <a:stCxn id="1130" idx="6"/>
            <a:endCxn id="1168" idx="2"/>
          </p:cNvCxnSpPr>
          <p:nvPr/>
        </p:nvCxnSpPr>
        <p:spPr>
          <a:xfrm flipH="1">
            <a:off x="4027863" y="3079425"/>
            <a:ext cx="1111200" cy="180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97"/>
          <p:cNvCxnSpPr>
            <a:stCxn id="1129" idx="6"/>
            <a:endCxn id="1168" idx="2"/>
          </p:cNvCxnSpPr>
          <p:nvPr/>
        </p:nvCxnSpPr>
        <p:spPr>
          <a:xfrm flipH="1">
            <a:off x="4027863" y="2336000"/>
            <a:ext cx="1111200" cy="255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97"/>
          <p:cNvCxnSpPr>
            <a:stCxn id="1152" idx="6"/>
            <a:endCxn id="1168" idx="2"/>
          </p:cNvCxnSpPr>
          <p:nvPr/>
        </p:nvCxnSpPr>
        <p:spPr>
          <a:xfrm flipH="1">
            <a:off x="4027738" y="1684725"/>
            <a:ext cx="1073400" cy="32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98"/>
          <p:cNvSpPr txBox="1"/>
          <p:nvPr>
            <p:ph idx="1" type="body"/>
          </p:nvPr>
        </p:nvSpPr>
        <p:spPr>
          <a:xfrm>
            <a:off x="30050" y="967700"/>
            <a:ext cx="3155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9" name="Google Shape;117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0" name="Google Shape;118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98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98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8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98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8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98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98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8" name="Google Shape;1188;p98"/>
          <p:cNvCxnSpPr>
            <a:stCxn id="1181" idx="6"/>
            <a:endCxn id="1184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89" name="Google Shape;1189;p98"/>
          <p:cNvCxnSpPr>
            <a:endCxn id="1187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90" name="Google Shape;1190;p98"/>
          <p:cNvCxnSpPr>
            <a:endCxn id="1185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91" name="Google Shape;1191;p98"/>
          <p:cNvCxnSpPr>
            <a:stCxn id="1182" idx="6"/>
            <a:endCxn id="1186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92" name="Google Shape;1192;p98"/>
          <p:cNvCxnSpPr>
            <a:stCxn id="1193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98"/>
          <p:cNvCxnSpPr>
            <a:stCxn id="1193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98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3" name="Google Shape;1193;p98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8"/>
          <p:cNvSpPr/>
          <p:nvPr/>
        </p:nvSpPr>
        <p:spPr>
          <a:xfrm flipH="1">
            <a:off x="5101138" y="14168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8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8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9" name="Google Shape;1199;p98"/>
          <p:cNvCxnSpPr>
            <a:stCxn id="1198" idx="7"/>
          </p:cNvCxnSpPr>
          <p:nvPr/>
        </p:nvCxnSpPr>
        <p:spPr>
          <a:xfrm rot="10800000">
            <a:off x="5645654" y="1650966"/>
            <a:ext cx="12090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98"/>
          <p:cNvCxnSpPr>
            <a:stCxn id="1193" idx="7"/>
          </p:cNvCxnSpPr>
          <p:nvPr/>
        </p:nvCxnSpPr>
        <p:spPr>
          <a:xfrm rot="10800000">
            <a:off x="5630954" y="1674691"/>
            <a:ext cx="1223700" cy="12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98"/>
          <p:cNvCxnSpPr>
            <a:stCxn id="1198" idx="6"/>
            <a:endCxn id="1181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98"/>
          <p:cNvCxnSpPr>
            <a:stCxn id="1198" idx="5"/>
            <a:endCxn id="1183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98"/>
          <p:cNvCxnSpPr>
            <a:stCxn id="1198" idx="5"/>
            <a:endCxn id="1182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98"/>
          <p:cNvCxnSpPr>
            <a:stCxn id="1181" idx="6"/>
            <a:endCxn id="1197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05" name="Google Shape;1205;p98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6" name="Google Shape;1206;p98"/>
          <p:cNvCxnSpPr>
            <a:stCxn id="1183" idx="6"/>
            <a:endCxn id="1205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07" name="Google Shape;1207;p98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8" name="Google Shape;1208;p98"/>
          <p:cNvSpPr txBox="1"/>
          <p:nvPr>
            <p:ph idx="1" type="body"/>
          </p:nvPr>
        </p:nvSpPr>
        <p:spPr>
          <a:xfrm>
            <a:off x="4451650" y="431707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4" name="Google Shape;1214;p99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treat these weights as a filter.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5" name="Google Shape;121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6" name="Google Shape;121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99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99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99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99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99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99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99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4" name="Google Shape;1224;p99"/>
          <p:cNvCxnSpPr>
            <a:stCxn id="1217" idx="6"/>
            <a:endCxn id="1220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25" name="Google Shape;1225;p99"/>
          <p:cNvCxnSpPr>
            <a:endCxn id="1223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26" name="Google Shape;1226;p99"/>
          <p:cNvCxnSpPr>
            <a:endCxn id="1221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27" name="Google Shape;1227;p99"/>
          <p:cNvCxnSpPr>
            <a:stCxn id="1218" idx="6"/>
            <a:endCxn id="1222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28" name="Google Shape;1228;p99"/>
          <p:cNvCxnSpPr>
            <a:stCxn id="1229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99"/>
          <p:cNvCxnSpPr>
            <a:stCxn id="1229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99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9" name="Google Shape;1229;p99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99"/>
          <p:cNvSpPr/>
          <p:nvPr/>
        </p:nvSpPr>
        <p:spPr>
          <a:xfrm flipH="1">
            <a:off x="5101138" y="14168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99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99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5" name="Google Shape;1235;p99"/>
          <p:cNvCxnSpPr>
            <a:stCxn id="1234" idx="7"/>
          </p:cNvCxnSpPr>
          <p:nvPr/>
        </p:nvCxnSpPr>
        <p:spPr>
          <a:xfrm rot="10800000">
            <a:off x="5645654" y="1650966"/>
            <a:ext cx="12090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99"/>
          <p:cNvCxnSpPr>
            <a:stCxn id="1229" idx="7"/>
          </p:cNvCxnSpPr>
          <p:nvPr/>
        </p:nvCxnSpPr>
        <p:spPr>
          <a:xfrm rot="10800000">
            <a:off x="5630954" y="1674691"/>
            <a:ext cx="1223700" cy="12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99"/>
          <p:cNvCxnSpPr>
            <a:stCxn id="1234" idx="6"/>
            <a:endCxn id="1217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99"/>
          <p:cNvCxnSpPr>
            <a:stCxn id="1234" idx="5"/>
            <a:endCxn id="1219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99"/>
          <p:cNvCxnSpPr>
            <a:stCxn id="1234" idx="5"/>
            <a:endCxn id="1218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99"/>
          <p:cNvCxnSpPr>
            <a:stCxn id="1217" idx="6"/>
            <a:endCxn id="1233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41" name="Google Shape;1241;p99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2" name="Google Shape;1242;p99"/>
          <p:cNvCxnSpPr>
            <a:stCxn id="1219" idx="6"/>
            <a:endCxn id="1241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43" name="Google Shape;1243;p99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99"/>
          <p:cNvSpPr txBox="1"/>
          <p:nvPr>
            <p:ph idx="1" type="body"/>
          </p:nvPr>
        </p:nvSpPr>
        <p:spPr>
          <a:xfrm>
            <a:off x="4451650" y="431707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100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 = 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+ 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If (w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1,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= (1,-1) Then y = 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is y at a maximum?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1,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= (1,0)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251" name="Google Shape;1251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2" name="Google Shape;1252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100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00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00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00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00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00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00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0" name="Google Shape;1260;p100"/>
          <p:cNvCxnSpPr>
            <a:stCxn id="1253" idx="6"/>
            <a:endCxn id="1256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61" name="Google Shape;1261;p100"/>
          <p:cNvCxnSpPr>
            <a:endCxn id="1259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62" name="Google Shape;1262;p100"/>
          <p:cNvCxnSpPr>
            <a:endCxn id="1257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63" name="Google Shape;1263;p100"/>
          <p:cNvCxnSpPr>
            <a:stCxn id="1254" idx="6"/>
            <a:endCxn id="1258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64" name="Google Shape;1264;p100"/>
          <p:cNvCxnSpPr>
            <a:stCxn id="1265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100"/>
          <p:cNvCxnSpPr>
            <a:stCxn id="1265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100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5" name="Google Shape;1265;p100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00"/>
          <p:cNvSpPr/>
          <p:nvPr/>
        </p:nvSpPr>
        <p:spPr>
          <a:xfrm flipH="1">
            <a:off x="5101138" y="14168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100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100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1" name="Google Shape;1271;p100"/>
          <p:cNvCxnSpPr>
            <a:stCxn id="1270" idx="7"/>
          </p:cNvCxnSpPr>
          <p:nvPr/>
        </p:nvCxnSpPr>
        <p:spPr>
          <a:xfrm rot="10800000">
            <a:off x="5645654" y="1650966"/>
            <a:ext cx="12090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p100"/>
          <p:cNvCxnSpPr>
            <a:stCxn id="1265" idx="7"/>
          </p:cNvCxnSpPr>
          <p:nvPr/>
        </p:nvCxnSpPr>
        <p:spPr>
          <a:xfrm rot="10800000">
            <a:off x="5630954" y="1674691"/>
            <a:ext cx="1223700" cy="12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100"/>
          <p:cNvCxnSpPr>
            <a:stCxn id="1270" idx="6"/>
            <a:endCxn id="1253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100"/>
          <p:cNvCxnSpPr>
            <a:stCxn id="1270" idx="5"/>
            <a:endCxn id="1255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100"/>
          <p:cNvCxnSpPr>
            <a:stCxn id="1270" idx="5"/>
            <a:endCxn id="1254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100"/>
          <p:cNvCxnSpPr>
            <a:stCxn id="1253" idx="6"/>
            <a:endCxn id="1269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77" name="Google Shape;1277;p100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8" name="Google Shape;1278;p100"/>
          <p:cNvCxnSpPr>
            <a:stCxn id="1255" idx="6"/>
            <a:endCxn id="1277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79" name="Google Shape;1279;p100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100"/>
          <p:cNvSpPr txBox="1"/>
          <p:nvPr>
            <p:ph idx="1" type="body"/>
          </p:nvPr>
        </p:nvSpPr>
        <p:spPr>
          <a:xfrm>
            <a:off x="4451650" y="431707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6" name="Google Shape;1286;p101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 = 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+ 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If (w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1,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= (1,-1) Then y = 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is y at a maximum?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1,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= (1,0)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287" name="Google Shape;1287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8" name="Google Shape;1288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101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101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101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101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101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101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101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6" name="Google Shape;1296;p101"/>
          <p:cNvCxnSpPr>
            <a:stCxn id="1289" idx="6"/>
            <a:endCxn id="1292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97" name="Google Shape;1297;p101"/>
          <p:cNvCxnSpPr>
            <a:endCxn id="1295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98" name="Google Shape;1298;p101"/>
          <p:cNvCxnSpPr>
            <a:endCxn id="1293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99" name="Google Shape;1299;p101"/>
          <p:cNvCxnSpPr>
            <a:stCxn id="1290" idx="6"/>
            <a:endCxn id="1294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00" name="Google Shape;1300;p101"/>
          <p:cNvCxnSpPr>
            <a:stCxn id="1301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101"/>
          <p:cNvCxnSpPr>
            <a:stCxn id="1301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101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1" name="Google Shape;1301;p101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01"/>
          <p:cNvSpPr/>
          <p:nvPr/>
        </p:nvSpPr>
        <p:spPr>
          <a:xfrm flipH="1">
            <a:off x="5101138" y="14168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01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01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7" name="Google Shape;1307;p101"/>
          <p:cNvCxnSpPr>
            <a:stCxn id="1306" idx="7"/>
          </p:cNvCxnSpPr>
          <p:nvPr/>
        </p:nvCxnSpPr>
        <p:spPr>
          <a:xfrm rot="10800000">
            <a:off x="5645654" y="1650966"/>
            <a:ext cx="12090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101"/>
          <p:cNvCxnSpPr>
            <a:stCxn id="1301" idx="7"/>
          </p:cNvCxnSpPr>
          <p:nvPr/>
        </p:nvCxnSpPr>
        <p:spPr>
          <a:xfrm rot="10800000">
            <a:off x="5630954" y="1674691"/>
            <a:ext cx="1223700" cy="12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101"/>
          <p:cNvCxnSpPr>
            <a:stCxn id="1306" idx="6"/>
            <a:endCxn id="1289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101"/>
          <p:cNvCxnSpPr>
            <a:stCxn id="1306" idx="5"/>
            <a:endCxn id="1291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101"/>
          <p:cNvCxnSpPr>
            <a:stCxn id="1306" idx="5"/>
            <a:endCxn id="1290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101"/>
          <p:cNvCxnSpPr>
            <a:stCxn id="1289" idx="6"/>
            <a:endCxn id="1305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13" name="Google Shape;1313;p101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4" name="Google Shape;1314;p101"/>
          <p:cNvCxnSpPr>
            <a:stCxn id="1291" idx="6"/>
            <a:endCxn id="1313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15" name="Google Shape;1315;p101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6" name="Google Shape;1316;p101"/>
          <p:cNvSpPr txBox="1"/>
          <p:nvPr>
            <p:ph idx="1" type="body"/>
          </p:nvPr>
        </p:nvSpPr>
        <p:spPr>
          <a:xfrm>
            <a:off x="4451650" y="431707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01"/>
          <p:cNvSpPr txBox="1"/>
          <p:nvPr>
            <p:ph idx="1" type="body"/>
          </p:nvPr>
        </p:nvSpPr>
        <p:spPr>
          <a:xfrm>
            <a:off x="4106275" y="2390513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101"/>
          <p:cNvSpPr txBox="1"/>
          <p:nvPr>
            <p:ph idx="1" type="body"/>
          </p:nvPr>
        </p:nvSpPr>
        <p:spPr>
          <a:xfrm>
            <a:off x="4062925" y="2955263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9" name="Google Shape;1319;p101"/>
          <p:cNvSpPr txBox="1"/>
          <p:nvPr>
            <p:ph idx="1" type="body"/>
          </p:nvPr>
        </p:nvSpPr>
        <p:spPr>
          <a:xfrm>
            <a:off x="4265175" y="12395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0" name="Google Shape;1320;p101"/>
          <p:cNvSpPr txBox="1"/>
          <p:nvPr>
            <p:ph idx="1" type="body"/>
          </p:nvPr>
        </p:nvSpPr>
        <p:spPr>
          <a:xfrm>
            <a:off x="4027875" y="19917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layers → More Abstraction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102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now have a set of weights that can act as a filter for edge detection!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can then expand this idea to multiple filters.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27" name="Google Shape;132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8" name="Google Shape;132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102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02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02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02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02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02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02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6" name="Google Shape;1336;p102"/>
          <p:cNvCxnSpPr>
            <a:stCxn id="1329" idx="6"/>
            <a:endCxn id="1332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37" name="Google Shape;1337;p102"/>
          <p:cNvCxnSpPr>
            <a:endCxn id="1335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38" name="Google Shape;1338;p102"/>
          <p:cNvCxnSpPr>
            <a:endCxn id="1333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39" name="Google Shape;1339;p102"/>
          <p:cNvCxnSpPr>
            <a:stCxn id="1330" idx="6"/>
            <a:endCxn id="1334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40" name="Google Shape;1340;p102"/>
          <p:cNvCxnSpPr>
            <a:stCxn id="1341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102"/>
          <p:cNvCxnSpPr>
            <a:stCxn id="1341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102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102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102"/>
          <p:cNvSpPr/>
          <p:nvPr/>
        </p:nvSpPr>
        <p:spPr>
          <a:xfrm flipH="1">
            <a:off x="5101138" y="14168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102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102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7" name="Google Shape;1347;p102"/>
          <p:cNvCxnSpPr>
            <a:stCxn id="1346" idx="7"/>
          </p:cNvCxnSpPr>
          <p:nvPr/>
        </p:nvCxnSpPr>
        <p:spPr>
          <a:xfrm rot="10800000">
            <a:off x="5645654" y="1650966"/>
            <a:ext cx="12090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102"/>
          <p:cNvCxnSpPr>
            <a:stCxn id="1341" idx="7"/>
          </p:cNvCxnSpPr>
          <p:nvPr/>
        </p:nvCxnSpPr>
        <p:spPr>
          <a:xfrm rot="10800000">
            <a:off x="5630954" y="1674691"/>
            <a:ext cx="1223700" cy="12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102"/>
          <p:cNvCxnSpPr>
            <a:stCxn id="1346" idx="6"/>
            <a:endCxn id="1329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102"/>
          <p:cNvCxnSpPr>
            <a:stCxn id="1346" idx="5"/>
            <a:endCxn id="1331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102"/>
          <p:cNvCxnSpPr>
            <a:stCxn id="1346" idx="5"/>
            <a:endCxn id="1330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102"/>
          <p:cNvCxnSpPr>
            <a:stCxn id="1329" idx="6"/>
            <a:endCxn id="1345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53" name="Google Shape;1353;p102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4" name="Google Shape;1354;p102"/>
          <p:cNvCxnSpPr>
            <a:stCxn id="1331" idx="6"/>
            <a:endCxn id="1353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55" name="Google Shape;1355;p102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02"/>
          <p:cNvSpPr txBox="1"/>
          <p:nvPr>
            <p:ph idx="1" type="body"/>
          </p:nvPr>
        </p:nvSpPr>
        <p:spPr>
          <a:xfrm>
            <a:off x="4451650" y="431707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7" name="Google Shape;1357;p102"/>
          <p:cNvSpPr txBox="1"/>
          <p:nvPr>
            <p:ph idx="1" type="body"/>
          </p:nvPr>
        </p:nvSpPr>
        <p:spPr>
          <a:xfrm>
            <a:off x="4106275" y="2390513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8" name="Google Shape;1358;p102"/>
          <p:cNvSpPr txBox="1"/>
          <p:nvPr>
            <p:ph idx="1" type="body"/>
          </p:nvPr>
        </p:nvSpPr>
        <p:spPr>
          <a:xfrm>
            <a:off x="4062925" y="2955263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102"/>
          <p:cNvSpPr txBox="1"/>
          <p:nvPr>
            <p:ph idx="1" type="body"/>
          </p:nvPr>
        </p:nvSpPr>
        <p:spPr>
          <a:xfrm>
            <a:off x="4265175" y="12395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0" name="Google Shape;1360;p102"/>
          <p:cNvSpPr txBox="1"/>
          <p:nvPr>
            <p:ph idx="1" type="body"/>
          </p:nvPr>
        </p:nvSpPr>
        <p:spPr>
          <a:xfrm>
            <a:off x="4027875" y="19917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103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Filters: 1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 Size: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Stride: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67" name="Google Shape;1367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8" name="Google Shape;1368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103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03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03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03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03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03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03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6" name="Google Shape;1376;p103"/>
          <p:cNvCxnSpPr>
            <a:stCxn id="1369" idx="6"/>
            <a:endCxn id="1372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77" name="Google Shape;1377;p103"/>
          <p:cNvCxnSpPr>
            <a:endCxn id="1375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78" name="Google Shape;1378;p103"/>
          <p:cNvCxnSpPr>
            <a:endCxn id="1373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79" name="Google Shape;1379;p103"/>
          <p:cNvCxnSpPr>
            <a:stCxn id="1370" idx="6"/>
            <a:endCxn id="1374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80" name="Google Shape;1380;p103"/>
          <p:cNvCxnSpPr>
            <a:stCxn id="1381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103"/>
          <p:cNvCxnSpPr>
            <a:stCxn id="1381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103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1" name="Google Shape;1381;p103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03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03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03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7" name="Google Shape;1387;p103"/>
          <p:cNvCxnSpPr>
            <a:stCxn id="1386" idx="7"/>
            <a:endCxn id="1384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103"/>
          <p:cNvCxnSpPr>
            <a:stCxn id="1381" idx="7"/>
            <a:endCxn id="1384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103"/>
          <p:cNvCxnSpPr>
            <a:stCxn id="1386" idx="6"/>
            <a:endCxn id="1369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103"/>
          <p:cNvCxnSpPr>
            <a:stCxn id="1386" idx="5"/>
            <a:endCxn id="1371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103"/>
          <p:cNvCxnSpPr>
            <a:stCxn id="1386" idx="5"/>
            <a:endCxn id="1370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2" name="Google Shape;1392;p103"/>
          <p:cNvCxnSpPr>
            <a:stCxn id="1369" idx="6"/>
            <a:endCxn id="1385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93" name="Google Shape;1393;p103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4" name="Google Shape;1394;p103"/>
          <p:cNvCxnSpPr>
            <a:stCxn id="1371" idx="6"/>
            <a:endCxn id="1393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95" name="Google Shape;1395;p103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6" name="Google Shape;1396;p103"/>
          <p:cNvSpPr txBox="1"/>
          <p:nvPr>
            <p:ph idx="1" type="body"/>
          </p:nvPr>
        </p:nvSpPr>
        <p:spPr>
          <a:xfrm>
            <a:off x="4205075" y="44592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103"/>
          <p:cNvSpPr txBox="1"/>
          <p:nvPr>
            <p:ph idx="1" type="body"/>
          </p:nvPr>
        </p:nvSpPr>
        <p:spPr>
          <a:xfrm>
            <a:off x="4106275" y="2390513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8" name="Google Shape;1398;p103"/>
          <p:cNvSpPr txBox="1"/>
          <p:nvPr>
            <p:ph idx="1" type="body"/>
          </p:nvPr>
        </p:nvSpPr>
        <p:spPr>
          <a:xfrm>
            <a:off x="4062925" y="2955263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103"/>
          <p:cNvSpPr txBox="1"/>
          <p:nvPr>
            <p:ph idx="1" type="body"/>
          </p:nvPr>
        </p:nvSpPr>
        <p:spPr>
          <a:xfrm>
            <a:off x="4205075" y="119947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0" name="Google Shape;1400;p103"/>
          <p:cNvSpPr txBox="1"/>
          <p:nvPr>
            <p:ph idx="1" type="body"/>
          </p:nvPr>
        </p:nvSpPr>
        <p:spPr>
          <a:xfrm>
            <a:off x="4027875" y="1683588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6" name="Google Shape;1406;p104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Filters: 1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 Size: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Stride: 1 (1 Unit at a time)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07" name="Google Shape;1407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8" name="Google Shape;1408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104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104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04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104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104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104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104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6" name="Google Shape;1416;p104"/>
          <p:cNvCxnSpPr>
            <a:endCxn id="1415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17" name="Google Shape;1417;p104"/>
          <p:cNvCxnSpPr>
            <a:stCxn id="1418" idx="6"/>
            <a:endCxn id="1413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19" name="Google Shape;1419;p104"/>
          <p:cNvCxnSpPr>
            <a:stCxn id="1410" idx="6"/>
            <a:endCxn id="1415" idx="1"/>
          </p:cNvCxnSpPr>
          <p:nvPr/>
        </p:nvCxnSpPr>
        <p:spPr>
          <a:xfrm flipH="1">
            <a:off x="3949263" y="3079425"/>
            <a:ext cx="1189800" cy="951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20" name="Google Shape;1420;p104"/>
          <p:cNvCxnSpPr>
            <a:stCxn id="1421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104"/>
          <p:cNvCxnSpPr>
            <a:stCxn id="1421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104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1" name="Google Shape;1421;p104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104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104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104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6" name="Google Shape;1426;p104"/>
          <p:cNvCxnSpPr>
            <a:stCxn id="1425" idx="7"/>
            <a:endCxn id="1418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104"/>
          <p:cNvCxnSpPr>
            <a:stCxn id="1421" idx="7"/>
            <a:endCxn id="1418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104"/>
          <p:cNvCxnSpPr>
            <a:stCxn id="1425" idx="6"/>
            <a:endCxn id="1409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104"/>
          <p:cNvCxnSpPr>
            <a:stCxn id="1425" idx="5"/>
            <a:endCxn id="1411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104"/>
          <p:cNvCxnSpPr>
            <a:stCxn id="1425" idx="5"/>
            <a:endCxn id="1410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1" name="Google Shape;1431;p104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2" name="Google Shape;1432;p104"/>
          <p:cNvCxnSpPr>
            <a:stCxn id="1411" idx="6"/>
            <a:endCxn id="1431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33" name="Google Shape;1433;p104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4" name="Google Shape;1434;p104"/>
          <p:cNvSpPr txBox="1"/>
          <p:nvPr>
            <p:ph idx="1" type="body"/>
          </p:nvPr>
        </p:nvSpPr>
        <p:spPr>
          <a:xfrm>
            <a:off x="4205075" y="44592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5" name="Google Shape;1435;p104"/>
          <p:cNvCxnSpPr>
            <a:stCxn id="1410" idx="6"/>
            <a:endCxn id="1414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36" name="Google Shape;1436;p104"/>
          <p:cNvCxnSpPr>
            <a:stCxn id="1409" idx="6"/>
          </p:cNvCxnSpPr>
          <p:nvPr/>
        </p:nvCxnSpPr>
        <p:spPr>
          <a:xfrm flipH="1">
            <a:off x="3986763" y="2336000"/>
            <a:ext cx="1152300" cy="996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37" name="Google Shape;1437;p104"/>
          <p:cNvCxnSpPr>
            <a:stCxn id="1409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38" name="Google Shape;1438;p104"/>
          <p:cNvCxnSpPr>
            <a:stCxn id="1418" idx="6"/>
            <a:endCxn id="1412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4" name="Google Shape;1444;p105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Remember that we can add zero padding to include more edge pixels.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45" name="Google Shape;1445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6" name="Google Shape;1446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105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05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105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105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105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05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05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4" name="Google Shape;1454;p105"/>
          <p:cNvCxnSpPr>
            <a:endCxn id="1453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55" name="Google Shape;1455;p105"/>
          <p:cNvCxnSpPr>
            <a:stCxn id="1456" idx="6"/>
            <a:endCxn id="1451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57" name="Google Shape;1457;p105"/>
          <p:cNvCxnSpPr>
            <a:stCxn id="1448" idx="6"/>
            <a:endCxn id="1453" idx="1"/>
          </p:cNvCxnSpPr>
          <p:nvPr/>
        </p:nvCxnSpPr>
        <p:spPr>
          <a:xfrm flipH="1">
            <a:off x="3949263" y="3079425"/>
            <a:ext cx="1189800" cy="951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58" name="Google Shape;1458;p105"/>
          <p:cNvCxnSpPr>
            <a:stCxn id="1459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105"/>
          <p:cNvCxnSpPr>
            <a:stCxn id="1459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105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9" name="Google Shape;1459;p105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105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105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105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4" name="Google Shape;1464;p105"/>
          <p:cNvCxnSpPr>
            <a:stCxn id="1463" idx="7"/>
            <a:endCxn id="1456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105"/>
          <p:cNvCxnSpPr>
            <a:stCxn id="1459" idx="7"/>
            <a:endCxn id="1456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105"/>
          <p:cNvCxnSpPr>
            <a:stCxn id="1463" idx="6"/>
            <a:endCxn id="1447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105"/>
          <p:cNvCxnSpPr>
            <a:stCxn id="1463" idx="5"/>
            <a:endCxn id="1449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105"/>
          <p:cNvCxnSpPr>
            <a:stCxn id="1463" idx="5"/>
            <a:endCxn id="1448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9" name="Google Shape;1469;p105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0" name="Google Shape;1470;p105"/>
          <p:cNvCxnSpPr>
            <a:stCxn id="1449" idx="6"/>
            <a:endCxn id="1469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71" name="Google Shape;1471;p105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2" name="Google Shape;1472;p105"/>
          <p:cNvSpPr txBox="1"/>
          <p:nvPr>
            <p:ph idx="1" type="body"/>
          </p:nvPr>
        </p:nvSpPr>
        <p:spPr>
          <a:xfrm>
            <a:off x="4205075" y="44592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3" name="Google Shape;1473;p105"/>
          <p:cNvCxnSpPr>
            <a:stCxn id="1448" idx="6"/>
            <a:endCxn id="1452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74" name="Google Shape;1474;p105"/>
          <p:cNvCxnSpPr>
            <a:stCxn id="1447" idx="6"/>
          </p:cNvCxnSpPr>
          <p:nvPr/>
        </p:nvCxnSpPr>
        <p:spPr>
          <a:xfrm flipH="1">
            <a:off x="3986763" y="2336000"/>
            <a:ext cx="1152300" cy="996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75" name="Google Shape;1475;p105"/>
          <p:cNvCxnSpPr>
            <a:stCxn id="1447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76" name="Google Shape;1476;p105"/>
          <p:cNvCxnSpPr>
            <a:stCxn id="1456" idx="6"/>
            <a:endCxn id="1450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2" name="Google Shape;1482;p106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Filters: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 Size: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Stride: 1 (1 Unit at a time)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3" name="Google Shape;1483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4" name="Google Shape;148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Google Shape;1485;p106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06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06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06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06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06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06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2" name="Google Shape;1492;p106"/>
          <p:cNvCxnSpPr>
            <a:endCxn id="1491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3" name="Google Shape;1493;p106"/>
          <p:cNvCxnSpPr>
            <a:stCxn id="1494" idx="6"/>
            <a:endCxn id="1489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5" name="Google Shape;1495;p106"/>
          <p:cNvCxnSpPr>
            <a:stCxn id="1486" idx="6"/>
            <a:endCxn id="1491" idx="1"/>
          </p:cNvCxnSpPr>
          <p:nvPr/>
        </p:nvCxnSpPr>
        <p:spPr>
          <a:xfrm flipH="1">
            <a:off x="3949263" y="3079425"/>
            <a:ext cx="1189800" cy="951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6" name="Google Shape;1496;p106"/>
          <p:cNvCxnSpPr>
            <a:stCxn id="1497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8" name="Google Shape;1498;p106"/>
          <p:cNvCxnSpPr>
            <a:stCxn id="1497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9" name="Google Shape;1499;p106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94" name="Google Shape;1494;p106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06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1" name="Google Shape;1501;p106"/>
          <p:cNvCxnSpPr>
            <a:stCxn id="1502" idx="7"/>
            <a:endCxn id="1494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3" name="Google Shape;1503;p106"/>
          <p:cNvCxnSpPr>
            <a:stCxn id="1497" idx="7"/>
            <a:endCxn id="1494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4" name="Google Shape;1504;p106"/>
          <p:cNvCxnSpPr>
            <a:stCxn id="1502" idx="6"/>
            <a:endCxn id="1485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5" name="Google Shape;1505;p106"/>
          <p:cNvCxnSpPr>
            <a:stCxn id="1502" idx="5"/>
            <a:endCxn id="1487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6" name="Google Shape;1506;p106"/>
          <p:cNvCxnSpPr>
            <a:stCxn id="1502" idx="5"/>
            <a:endCxn id="1486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07" name="Google Shape;1507;p106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8" name="Google Shape;1508;p106"/>
          <p:cNvCxnSpPr>
            <a:stCxn id="1487" idx="6"/>
            <a:endCxn id="1507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9" name="Google Shape;1509;p106"/>
          <p:cNvCxnSpPr>
            <a:stCxn id="1486" idx="6"/>
            <a:endCxn id="1490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0" name="Google Shape;1510;p106"/>
          <p:cNvCxnSpPr>
            <a:stCxn id="1485" idx="6"/>
          </p:cNvCxnSpPr>
          <p:nvPr/>
        </p:nvCxnSpPr>
        <p:spPr>
          <a:xfrm flipH="1">
            <a:off x="3986763" y="2336000"/>
            <a:ext cx="1152300" cy="996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1" name="Google Shape;1511;p106"/>
          <p:cNvCxnSpPr>
            <a:stCxn id="1485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2" name="Google Shape;1512;p106"/>
          <p:cNvCxnSpPr>
            <a:stCxn id="1494" idx="6"/>
            <a:endCxn id="1488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13" name="Google Shape;1513;p106"/>
          <p:cNvSpPr/>
          <p:nvPr/>
        </p:nvSpPr>
        <p:spPr>
          <a:xfrm flipH="1">
            <a:off x="5291463" y="22205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06"/>
          <p:cNvSpPr/>
          <p:nvPr/>
        </p:nvSpPr>
        <p:spPr>
          <a:xfrm flipH="1">
            <a:off x="5291463" y="2963925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06"/>
          <p:cNvSpPr/>
          <p:nvPr/>
        </p:nvSpPr>
        <p:spPr>
          <a:xfrm flipH="1">
            <a:off x="5291463" y="370735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06"/>
          <p:cNvSpPr/>
          <p:nvPr/>
        </p:nvSpPr>
        <p:spPr>
          <a:xfrm flipH="1">
            <a:off x="5275063" y="14930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106"/>
          <p:cNvCxnSpPr>
            <a:endCxn id="1491" idx="2"/>
          </p:cNvCxnSpPr>
          <p:nvPr/>
        </p:nvCxnSpPr>
        <p:spPr>
          <a:xfrm flipH="1">
            <a:off x="4027838" y="3975225"/>
            <a:ext cx="1263600" cy="245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8" name="Google Shape;1518;p106"/>
          <p:cNvCxnSpPr>
            <a:endCxn id="1507" idx="2"/>
          </p:cNvCxnSpPr>
          <p:nvPr/>
        </p:nvCxnSpPr>
        <p:spPr>
          <a:xfrm flipH="1">
            <a:off x="4027838" y="3975200"/>
            <a:ext cx="1263600" cy="911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9" name="Google Shape;1519;p106"/>
          <p:cNvCxnSpPr>
            <a:endCxn id="1491" idx="1"/>
          </p:cNvCxnSpPr>
          <p:nvPr/>
        </p:nvCxnSpPr>
        <p:spPr>
          <a:xfrm flipH="1">
            <a:off x="3949371" y="3231691"/>
            <a:ext cx="1342200" cy="799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0" name="Google Shape;1520;p106"/>
          <p:cNvCxnSpPr>
            <a:endCxn id="1490" idx="2"/>
          </p:cNvCxnSpPr>
          <p:nvPr/>
        </p:nvCxnSpPr>
        <p:spPr>
          <a:xfrm flipH="1">
            <a:off x="4004938" y="3231750"/>
            <a:ext cx="1286400" cy="207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1" name="Google Shape;1521;p106"/>
          <p:cNvCxnSpPr/>
          <p:nvPr/>
        </p:nvCxnSpPr>
        <p:spPr>
          <a:xfrm flipH="1">
            <a:off x="3996663" y="2488400"/>
            <a:ext cx="1294800" cy="844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2" name="Google Shape;1522;p106"/>
          <p:cNvCxnSpPr>
            <a:endCxn id="1489" idx="2"/>
          </p:cNvCxnSpPr>
          <p:nvPr/>
        </p:nvCxnSpPr>
        <p:spPr>
          <a:xfrm flipH="1">
            <a:off x="4004938" y="2488275"/>
            <a:ext cx="1286400" cy="1698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3" name="Google Shape;1523;p106"/>
          <p:cNvCxnSpPr>
            <a:endCxn id="1489" idx="2"/>
          </p:cNvCxnSpPr>
          <p:nvPr/>
        </p:nvCxnSpPr>
        <p:spPr>
          <a:xfrm flipH="1">
            <a:off x="4004938" y="1760775"/>
            <a:ext cx="1270200" cy="897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4" name="Google Shape;1524;p106"/>
          <p:cNvCxnSpPr>
            <a:endCxn id="1488" idx="2"/>
          </p:cNvCxnSpPr>
          <p:nvPr/>
        </p:nvCxnSpPr>
        <p:spPr>
          <a:xfrm flipH="1">
            <a:off x="4004938" y="1760800"/>
            <a:ext cx="1270200" cy="19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5" name="Google Shape;1525;p106"/>
          <p:cNvCxnSpPr>
            <a:stCxn id="1497" idx="7"/>
          </p:cNvCxnSpPr>
          <p:nvPr/>
        </p:nvCxnSpPr>
        <p:spPr>
          <a:xfrm rot="10800000">
            <a:off x="5827154" y="2532391"/>
            <a:ext cx="10275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6" name="Google Shape;1526;p106"/>
          <p:cNvCxnSpPr>
            <a:stCxn id="1497" idx="5"/>
          </p:cNvCxnSpPr>
          <p:nvPr/>
        </p:nvCxnSpPr>
        <p:spPr>
          <a:xfrm flipH="1">
            <a:off x="5827154" y="3276959"/>
            <a:ext cx="1027500" cy="70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7" name="Google Shape;1527;p106"/>
          <p:cNvCxnSpPr>
            <a:stCxn id="1497" idx="5"/>
          </p:cNvCxnSpPr>
          <p:nvPr/>
        </p:nvCxnSpPr>
        <p:spPr>
          <a:xfrm rot="10800000">
            <a:off x="5827154" y="3240059"/>
            <a:ext cx="1027500" cy="3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8" name="Google Shape;1528;p106"/>
          <p:cNvCxnSpPr/>
          <p:nvPr/>
        </p:nvCxnSpPr>
        <p:spPr>
          <a:xfrm rot="10800000">
            <a:off x="5810954" y="17607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9" name="Google Shape;1529;p106"/>
          <p:cNvCxnSpPr/>
          <p:nvPr/>
        </p:nvCxnSpPr>
        <p:spPr>
          <a:xfrm rot="10800000">
            <a:off x="5810954" y="17607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30" name="Google Shape;1530;p106"/>
          <p:cNvCxnSpPr>
            <a:stCxn id="1502" idx="5"/>
          </p:cNvCxnSpPr>
          <p:nvPr/>
        </p:nvCxnSpPr>
        <p:spPr>
          <a:xfrm flipH="1">
            <a:off x="5827154" y="2333734"/>
            <a:ext cx="1027500" cy="15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31" name="Google Shape;1531;p106"/>
          <p:cNvCxnSpPr>
            <a:stCxn id="1502" idx="5"/>
          </p:cNvCxnSpPr>
          <p:nvPr/>
        </p:nvCxnSpPr>
        <p:spPr>
          <a:xfrm flipH="1">
            <a:off x="5827154" y="2333734"/>
            <a:ext cx="1027500" cy="164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32" name="Google Shape;1532;p106"/>
          <p:cNvCxnSpPr>
            <a:stCxn id="1502" idx="5"/>
          </p:cNvCxnSpPr>
          <p:nvPr/>
        </p:nvCxnSpPr>
        <p:spPr>
          <a:xfrm flipH="1">
            <a:off x="5827154" y="2333734"/>
            <a:ext cx="1027500" cy="89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97" name="Google Shape;1497;p106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106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8" name="Google Shape;1538;p107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Filters: 4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 Size: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Stride: 1 (1 Unit at a time)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9" name="Google Shape;153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0" name="Google Shape;154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p107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07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07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07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07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07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07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8" name="Google Shape;1548;p107"/>
          <p:cNvCxnSpPr>
            <a:endCxn id="1547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49" name="Google Shape;1549;p107"/>
          <p:cNvCxnSpPr>
            <a:stCxn id="1550" idx="6"/>
            <a:endCxn id="1545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51" name="Google Shape;1551;p107"/>
          <p:cNvCxnSpPr>
            <a:stCxn id="1542" idx="6"/>
            <a:endCxn id="1547" idx="1"/>
          </p:cNvCxnSpPr>
          <p:nvPr/>
        </p:nvCxnSpPr>
        <p:spPr>
          <a:xfrm flipH="1">
            <a:off x="3949263" y="3079425"/>
            <a:ext cx="1189800" cy="951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52" name="Google Shape;1552;p107"/>
          <p:cNvCxnSpPr>
            <a:stCxn id="1553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107"/>
          <p:cNvCxnSpPr>
            <a:stCxn id="1553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107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3" name="Google Shape;1553;p107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107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107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07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8" name="Google Shape;1558;p107"/>
          <p:cNvCxnSpPr>
            <a:stCxn id="1557" idx="7"/>
            <a:endCxn id="1550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107"/>
          <p:cNvCxnSpPr>
            <a:stCxn id="1553" idx="7"/>
            <a:endCxn id="1550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107"/>
          <p:cNvCxnSpPr>
            <a:stCxn id="1557" idx="6"/>
            <a:endCxn id="1541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107"/>
          <p:cNvCxnSpPr>
            <a:stCxn id="1557" idx="5"/>
            <a:endCxn id="1543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107"/>
          <p:cNvCxnSpPr>
            <a:stCxn id="1557" idx="5"/>
            <a:endCxn id="1542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3" name="Google Shape;1563;p107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4" name="Google Shape;1564;p107"/>
          <p:cNvCxnSpPr>
            <a:stCxn id="1543" idx="6"/>
            <a:endCxn id="1563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65" name="Google Shape;1565;p107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107"/>
          <p:cNvSpPr txBox="1"/>
          <p:nvPr>
            <p:ph idx="1" type="body"/>
          </p:nvPr>
        </p:nvSpPr>
        <p:spPr>
          <a:xfrm>
            <a:off x="4205075" y="44592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7" name="Google Shape;1567;p107"/>
          <p:cNvCxnSpPr>
            <a:stCxn id="1542" idx="6"/>
            <a:endCxn id="1546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68" name="Google Shape;1568;p107"/>
          <p:cNvCxnSpPr>
            <a:stCxn id="1541" idx="6"/>
          </p:cNvCxnSpPr>
          <p:nvPr/>
        </p:nvCxnSpPr>
        <p:spPr>
          <a:xfrm flipH="1">
            <a:off x="3986763" y="2336000"/>
            <a:ext cx="1152300" cy="996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69" name="Google Shape;1569;p107"/>
          <p:cNvCxnSpPr>
            <a:stCxn id="1541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70" name="Google Shape;1570;p107"/>
          <p:cNvCxnSpPr>
            <a:stCxn id="1550" idx="6"/>
            <a:endCxn id="1544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71" name="Google Shape;1571;p107"/>
          <p:cNvSpPr/>
          <p:nvPr/>
        </p:nvSpPr>
        <p:spPr>
          <a:xfrm flipH="1">
            <a:off x="5291463" y="22205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107"/>
          <p:cNvSpPr/>
          <p:nvPr/>
        </p:nvSpPr>
        <p:spPr>
          <a:xfrm flipH="1">
            <a:off x="5291463" y="2963925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07"/>
          <p:cNvSpPr/>
          <p:nvPr/>
        </p:nvSpPr>
        <p:spPr>
          <a:xfrm flipH="1">
            <a:off x="5291463" y="370735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07"/>
          <p:cNvSpPr/>
          <p:nvPr/>
        </p:nvSpPr>
        <p:spPr>
          <a:xfrm flipH="1">
            <a:off x="5275063" y="14930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07"/>
          <p:cNvSpPr/>
          <p:nvPr/>
        </p:nvSpPr>
        <p:spPr>
          <a:xfrm flipH="1">
            <a:off x="5443863" y="23729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07"/>
          <p:cNvSpPr/>
          <p:nvPr/>
        </p:nvSpPr>
        <p:spPr>
          <a:xfrm flipH="1">
            <a:off x="5443863" y="3116325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07"/>
          <p:cNvSpPr/>
          <p:nvPr/>
        </p:nvSpPr>
        <p:spPr>
          <a:xfrm flipH="1">
            <a:off x="5443863" y="385975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07"/>
          <p:cNvSpPr/>
          <p:nvPr/>
        </p:nvSpPr>
        <p:spPr>
          <a:xfrm flipH="1">
            <a:off x="5427463" y="16454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107"/>
          <p:cNvSpPr/>
          <p:nvPr/>
        </p:nvSpPr>
        <p:spPr>
          <a:xfrm flipH="1">
            <a:off x="5596263" y="25253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107"/>
          <p:cNvSpPr/>
          <p:nvPr/>
        </p:nvSpPr>
        <p:spPr>
          <a:xfrm flipH="1">
            <a:off x="5596263" y="3268725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107"/>
          <p:cNvSpPr/>
          <p:nvPr/>
        </p:nvSpPr>
        <p:spPr>
          <a:xfrm flipH="1">
            <a:off x="5596263" y="401215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107"/>
          <p:cNvSpPr/>
          <p:nvPr/>
        </p:nvSpPr>
        <p:spPr>
          <a:xfrm flipH="1">
            <a:off x="5579863" y="17978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108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Each filter is detecting a different feature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89" name="Google Shape;1589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0" name="Google Shape;1590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108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108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108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108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108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108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108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8" name="Google Shape;1598;p108"/>
          <p:cNvCxnSpPr>
            <a:endCxn id="1597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99" name="Google Shape;1599;p108"/>
          <p:cNvCxnSpPr>
            <a:stCxn id="1600" idx="6"/>
            <a:endCxn id="1595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1" name="Google Shape;1601;p108"/>
          <p:cNvCxnSpPr>
            <a:stCxn id="1592" idx="6"/>
            <a:endCxn id="1597" idx="1"/>
          </p:cNvCxnSpPr>
          <p:nvPr/>
        </p:nvCxnSpPr>
        <p:spPr>
          <a:xfrm flipH="1">
            <a:off x="3949263" y="3079425"/>
            <a:ext cx="1189800" cy="951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2" name="Google Shape;1602;p108"/>
          <p:cNvCxnSpPr>
            <a:stCxn id="1603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4" name="Google Shape;1604;p108"/>
          <p:cNvCxnSpPr>
            <a:stCxn id="1603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108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3" name="Google Shape;1603;p108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108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108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08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8" name="Google Shape;1608;p108"/>
          <p:cNvCxnSpPr>
            <a:stCxn id="1607" idx="7"/>
            <a:endCxn id="1600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108"/>
          <p:cNvCxnSpPr>
            <a:stCxn id="1603" idx="7"/>
            <a:endCxn id="1600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108"/>
          <p:cNvCxnSpPr>
            <a:stCxn id="1607" idx="6"/>
            <a:endCxn id="1591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108"/>
          <p:cNvCxnSpPr>
            <a:stCxn id="1607" idx="5"/>
            <a:endCxn id="1593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108"/>
          <p:cNvCxnSpPr>
            <a:stCxn id="1607" idx="5"/>
            <a:endCxn id="1592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108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4" name="Google Shape;1614;p108"/>
          <p:cNvCxnSpPr>
            <a:stCxn id="1593" idx="6"/>
            <a:endCxn id="1613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15" name="Google Shape;1615;p108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6" name="Google Shape;1616;p108"/>
          <p:cNvSpPr txBox="1"/>
          <p:nvPr>
            <p:ph idx="1" type="body"/>
          </p:nvPr>
        </p:nvSpPr>
        <p:spPr>
          <a:xfrm>
            <a:off x="4205075" y="44592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7" name="Google Shape;1617;p108"/>
          <p:cNvCxnSpPr>
            <a:stCxn id="1592" idx="6"/>
            <a:endCxn id="1596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8" name="Google Shape;1618;p108"/>
          <p:cNvCxnSpPr>
            <a:stCxn id="1591" idx="6"/>
          </p:cNvCxnSpPr>
          <p:nvPr/>
        </p:nvCxnSpPr>
        <p:spPr>
          <a:xfrm flipH="1">
            <a:off x="3986763" y="2336000"/>
            <a:ext cx="1152300" cy="996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9" name="Google Shape;1619;p108"/>
          <p:cNvCxnSpPr>
            <a:stCxn id="1591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20" name="Google Shape;1620;p108"/>
          <p:cNvCxnSpPr>
            <a:stCxn id="1600" idx="6"/>
            <a:endCxn id="1594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21" name="Google Shape;1621;p108"/>
          <p:cNvSpPr/>
          <p:nvPr/>
        </p:nvSpPr>
        <p:spPr>
          <a:xfrm flipH="1">
            <a:off x="5291463" y="22205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08"/>
          <p:cNvSpPr/>
          <p:nvPr/>
        </p:nvSpPr>
        <p:spPr>
          <a:xfrm flipH="1">
            <a:off x="5291463" y="2963925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108"/>
          <p:cNvSpPr/>
          <p:nvPr/>
        </p:nvSpPr>
        <p:spPr>
          <a:xfrm flipH="1">
            <a:off x="5291463" y="370735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08"/>
          <p:cNvSpPr/>
          <p:nvPr/>
        </p:nvSpPr>
        <p:spPr>
          <a:xfrm flipH="1">
            <a:off x="5275063" y="14930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08"/>
          <p:cNvSpPr/>
          <p:nvPr/>
        </p:nvSpPr>
        <p:spPr>
          <a:xfrm flipH="1">
            <a:off x="5443863" y="23729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108"/>
          <p:cNvSpPr/>
          <p:nvPr/>
        </p:nvSpPr>
        <p:spPr>
          <a:xfrm flipH="1">
            <a:off x="5443863" y="3116325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108"/>
          <p:cNvSpPr/>
          <p:nvPr/>
        </p:nvSpPr>
        <p:spPr>
          <a:xfrm flipH="1">
            <a:off x="5443863" y="385975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108"/>
          <p:cNvSpPr/>
          <p:nvPr/>
        </p:nvSpPr>
        <p:spPr>
          <a:xfrm flipH="1">
            <a:off x="5427463" y="16454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108"/>
          <p:cNvSpPr/>
          <p:nvPr/>
        </p:nvSpPr>
        <p:spPr>
          <a:xfrm flipH="1">
            <a:off x="5596263" y="25253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08"/>
          <p:cNvSpPr/>
          <p:nvPr/>
        </p:nvSpPr>
        <p:spPr>
          <a:xfrm flipH="1">
            <a:off x="5596263" y="3268725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108"/>
          <p:cNvSpPr/>
          <p:nvPr/>
        </p:nvSpPr>
        <p:spPr>
          <a:xfrm flipH="1">
            <a:off x="5596263" y="401215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108"/>
          <p:cNvSpPr/>
          <p:nvPr/>
        </p:nvSpPr>
        <p:spPr>
          <a:xfrm flipH="1">
            <a:off x="5579863" y="17978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8" name="Google Shape;1638;p109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Filters: 4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 Size: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Stride: 1 (1 Unit at a time)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39" name="Google Shape;1639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0" name="Google Shape;1640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Google Shape;1641;p109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09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109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109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109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09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09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8" name="Google Shape;1648;p109"/>
          <p:cNvCxnSpPr>
            <a:endCxn id="1647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9" name="Google Shape;1649;p109"/>
          <p:cNvCxnSpPr>
            <a:stCxn id="1650" idx="6"/>
            <a:endCxn id="1645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51" name="Google Shape;1651;p109"/>
          <p:cNvCxnSpPr>
            <a:stCxn id="1642" idx="6"/>
            <a:endCxn id="1647" idx="2"/>
          </p:cNvCxnSpPr>
          <p:nvPr/>
        </p:nvCxnSpPr>
        <p:spPr>
          <a:xfrm flipH="1">
            <a:off x="4027863" y="3079425"/>
            <a:ext cx="1111200" cy="114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52" name="Google Shape;1652;p109"/>
          <p:cNvCxnSpPr>
            <a:stCxn id="1653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4" name="Google Shape;1654;p109"/>
          <p:cNvCxnSpPr>
            <a:stCxn id="1653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5" name="Google Shape;1655;p109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3" name="Google Shape;1653;p109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109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09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09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8" name="Google Shape;1658;p109"/>
          <p:cNvCxnSpPr>
            <a:stCxn id="1657" idx="7"/>
            <a:endCxn id="1650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9" name="Google Shape;1659;p109"/>
          <p:cNvCxnSpPr>
            <a:stCxn id="1653" idx="7"/>
            <a:endCxn id="1650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0" name="Google Shape;1660;p109"/>
          <p:cNvCxnSpPr>
            <a:stCxn id="1657" idx="6"/>
            <a:endCxn id="1641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1" name="Google Shape;1661;p109"/>
          <p:cNvCxnSpPr>
            <a:stCxn id="1657" idx="5"/>
            <a:endCxn id="1643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2" name="Google Shape;1662;p109"/>
          <p:cNvCxnSpPr>
            <a:stCxn id="1657" idx="5"/>
            <a:endCxn id="1642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3" name="Google Shape;1663;p109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4" name="Google Shape;1664;p109"/>
          <p:cNvCxnSpPr>
            <a:stCxn id="1643" idx="6"/>
            <a:endCxn id="1663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5" name="Google Shape;1665;p109"/>
          <p:cNvCxnSpPr>
            <a:stCxn id="1642" idx="6"/>
            <a:endCxn id="1646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6" name="Google Shape;1666;p109"/>
          <p:cNvCxnSpPr>
            <a:stCxn id="1641" idx="6"/>
            <a:endCxn id="1646" idx="2"/>
          </p:cNvCxnSpPr>
          <p:nvPr/>
        </p:nvCxnSpPr>
        <p:spPr>
          <a:xfrm flipH="1">
            <a:off x="4005063" y="2336000"/>
            <a:ext cx="1134000" cy="1103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7" name="Google Shape;1667;p109"/>
          <p:cNvCxnSpPr>
            <a:stCxn id="1641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8" name="Google Shape;1668;p109"/>
          <p:cNvCxnSpPr>
            <a:stCxn id="1650" idx="6"/>
            <a:endCxn id="1644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69" name="Google Shape;1669;p109"/>
          <p:cNvSpPr/>
          <p:nvPr/>
        </p:nvSpPr>
        <p:spPr>
          <a:xfrm flipH="1">
            <a:off x="5291463" y="22205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109"/>
          <p:cNvSpPr/>
          <p:nvPr/>
        </p:nvSpPr>
        <p:spPr>
          <a:xfrm flipH="1">
            <a:off x="5291463" y="2963925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109"/>
          <p:cNvSpPr/>
          <p:nvPr/>
        </p:nvSpPr>
        <p:spPr>
          <a:xfrm flipH="1">
            <a:off x="5291463" y="370735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109"/>
          <p:cNvSpPr/>
          <p:nvPr/>
        </p:nvSpPr>
        <p:spPr>
          <a:xfrm flipH="1">
            <a:off x="5275063" y="14930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109"/>
          <p:cNvSpPr/>
          <p:nvPr/>
        </p:nvSpPr>
        <p:spPr>
          <a:xfrm flipH="1">
            <a:off x="5443863" y="23729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109"/>
          <p:cNvSpPr/>
          <p:nvPr/>
        </p:nvSpPr>
        <p:spPr>
          <a:xfrm flipH="1">
            <a:off x="5443863" y="3116325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109"/>
          <p:cNvSpPr/>
          <p:nvPr/>
        </p:nvSpPr>
        <p:spPr>
          <a:xfrm flipH="1">
            <a:off x="5443863" y="385975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109"/>
          <p:cNvSpPr/>
          <p:nvPr/>
        </p:nvSpPr>
        <p:spPr>
          <a:xfrm flipH="1">
            <a:off x="5427463" y="16454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109"/>
          <p:cNvSpPr/>
          <p:nvPr/>
        </p:nvSpPr>
        <p:spPr>
          <a:xfrm flipH="1">
            <a:off x="5596263" y="25253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109"/>
          <p:cNvSpPr/>
          <p:nvPr/>
        </p:nvSpPr>
        <p:spPr>
          <a:xfrm flipH="1">
            <a:off x="5596263" y="3268725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109"/>
          <p:cNvSpPr/>
          <p:nvPr/>
        </p:nvSpPr>
        <p:spPr>
          <a:xfrm flipH="1">
            <a:off x="5596263" y="401215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109"/>
          <p:cNvSpPr/>
          <p:nvPr/>
        </p:nvSpPr>
        <p:spPr>
          <a:xfrm flipH="1">
            <a:off x="5579863" y="17978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1" name="Google Shape;1681;p109"/>
          <p:cNvCxnSpPr>
            <a:endCxn id="1647" idx="2"/>
          </p:cNvCxnSpPr>
          <p:nvPr/>
        </p:nvCxnSpPr>
        <p:spPr>
          <a:xfrm flipH="1">
            <a:off x="4027838" y="3975225"/>
            <a:ext cx="1263600" cy="24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2" name="Google Shape;1682;p109"/>
          <p:cNvCxnSpPr>
            <a:endCxn id="1645" idx="2"/>
          </p:cNvCxnSpPr>
          <p:nvPr/>
        </p:nvCxnSpPr>
        <p:spPr>
          <a:xfrm flipH="1">
            <a:off x="4004938" y="1760775"/>
            <a:ext cx="1270200" cy="89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3" name="Google Shape;1683;p109"/>
          <p:cNvCxnSpPr>
            <a:endCxn id="1647" idx="2"/>
          </p:cNvCxnSpPr>
          <p:nvPr/>
        </p:nvCxnSpPr>
        <p:spPr>
          <a:xfrm flipH="1">
            <a:off x="4027838" y="3231825"/>
            <a:ext cx="1263600" cy="988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4" name="Google Shape;1684;p109"/>
          <p:cNvCxnSpPr>
            <a:endCxn id="1663" idx="2"/>
          </p:cNvCxnSpPr>
          <p:nvPr/>
        </p:nvCxnSpPr>
        <p:spPr>
          <a:xfrm flipH="1">
            <a:off x="4027838" y="3975200"/>
            <a:ext cx="1263600" cy="9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5" name="Google Shape;1685;p109"/>
          <p:cNvCxnSpPr>
            <a:endCxn id="1646" idx="2"/>
          </p:cNvCxnSpPr>
          <p:nvPr/>
        </p:nvCxnSpPr>
        <p:spPr>
          <a:xfrm flipH="1">
            <a:off x="4004938" y="3231750"/>
            <a:ext cx="1286400" cy="207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6" name="Google Shape;1686;p109"/>
          <p:cNvCxnSpPr>
            <a:endCxn id="1646" idx="2"/>
          </p:cNvCxnSpPr>
          <p:nvPr/>
        </p:nvCxnSpPr>
        <p:spPr>
          <a:xfrm flipH="1">
            <a:off x="4004938" y="2488350"/>
            <a:ext cx="1286400" cy="951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7" name="Google Shape;1687;p109"/>
          <p:cNvCxnSpPr>
            <a:endCxn id="1645" idx="2"/>
          </p:cNvCxnSpPr>
          <p:nvPr/>
        </p:nvCxnSpPr>
        <p:spPr>
          <a:xfrm flipH="1">
            <a:off x="4004938" y="2488275"/>
            <a:ext cx="1286400" cy="169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8" name="Google Shape;1688;p109"/>
          <p:cNvCxnSpPr>
            <a:endCxn id="1644" idx="2"/>
          </p:cNvCxnSpPr>
          <p:nvPr/>
        </p:nvCxnSpPr>
        <p:spPr>
          <a:xfrm flipH="1">
            <a:off x="4004938" y="1760800"/>
            <a:ext cx="1270200" cy="19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9" name="Google Shape;1689;p109"/>
          <p:cNvCxnSpPr>
            <a:endCxn id="1647" idx="2"/>
          </p:cNvCxnSpPr>
          <p:nvPr/>
        </p:nvCxnSpPr>
        <p:spPr>
          <a:xfrm flipH="1">
            <a:off x="4027838" y="4127625"/>
            <a:ext cx="1416000" cy="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0" name="Google Shape;1690;p109"/>
          <p:cNvCxnSpPr>
            <a:endCxn id="1645" idx="2"/>
          </p:cNvCxnSpPr>
          <p:nvPr/>
        </p:nvCxnSpPr>
        <p:spPr>
          <a:xfrm flipH="1">
            <a:off x="4004938" y="1913175"/>
            <a:ext cx="1422600" cy="74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1" name="Google Shape;1691;p109"/>
          <p:cNvCxnSpPr>
            <a:endCxn id="1647" idx="2"/>
          </p:cNvCxnSpPr>
          <p:nvPr/>
        </p:nvCxnSpPr>
        <p:spPr>
          <a:xfrm flipH="1">
            <a:off x="4027838" y="3384225"/>
            <a:ext cx="1416000" cy="836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2" name="Google Shape;1692;p109"/>
          <p:cNvCxnSpPr>
            <a:endCxn id="1663" idx="2"/>
          </p:cNvCxnSpPr>
          <p:nvPr/>
        </p:nvCxnSpPr>
        <p:spPr>
          <a:xfrm flipH="1">
            <a:off x="4027838" y="4127600"/>
            <a:ext cx="1416000" cy="7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3" name="Google Shape;1693;p109"/>
          <p:cNvCxnSpPr>
            <a:endCxn id="1646" idx="2"/>
          </p:cNvCxnSpPr>
          <p:nvPr/>
        </p:nvCxnSpPr>
        <p:spPr>
          <a:xfrm flipH="1">
            <a:off x="4004938" y="3384150"/>
            <a:ext cx="1438800" cy="55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4" name="Google Shape;1694;p109"/>
          <p:cNvCxnSpPr>
            <a:endCxn id="1646" idx="2"/>
          </p:cNvCxnSpPr>
          <p:nvPr/>
        </p:nvCxnSpPr>
        <p:spPr>
          <a:xfrm flipH="1">
            <a:off x="4004938" y="2640750"/>
            <a:ext cx="1438800" cy="798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5" name="Google Shape;1695;p109"/>
          <p:cNvCxnSpPr>
            <a:endCxn id="1645" idx="2"/>
          </p:cNvCxnSpPr>
          <p:nvPr/>
        </p:nvCxnSpPr>
        <p:spPr>
          <a:xfrm flipH="1">
            <a:off x="4004938" y="2640675"/>
            <a:ext cx="1438800" cy="1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6" name="Google Shape;1696;p109"/>
          <p:cNvCxnSpPr>
            <a:endCxn id="1644" idx="2"/>
          </p:cNvCxnSpPr>
          <p:nvPr/>
        </p:nvCxnSpPr>
        <p:spPr>
          <a:xfrm flipH="1">
            <a:off x="4004938" y="1913200"/>
            <a:ext cx="1422600" cy="3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7" name="Google Shape;1697;p109"/>
          <p:cNvCxnSpPr>
            <a:endCxn id="1647" idx="2"/>
          </p:cNvCxnSpPr>
          <p:nvPr/>
        </p:nvCxnSpPr>
        <p:spPr>
          <a:xfrm rot="10800000">
            <a:off x="4027838" y="4220625"/>
            <a:ext cx="1568400" cy="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8" name="Google Shape;1698;p109"/>
          <p:cNvCxnSpPr>
            <a:endCxn id="1645" idx="2"/>
          </p:cNvCxnSpPr>
          <p:nvPr/>
        </p:nvCxnSpPr>
        <p:spPr>
          <a:xfrm flipH="1">
            <a:off x="4004938" y="2065575"/>
            <a:ext cx="1575000" cy="59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9" name="Google Shape;1699;p109"/>
          <p:cNvCxnSpPr>
            <a:endCxn id="1647" idx="2"/>
          </p:cNvCxnSpPr>
          <p:nvPr/>
        </p:nvCxnSpPr>
        <p:spPr>
          <a:xfrm flipH="1">
            <a:off x="4027838" y="3536625"/>
            <a:ext cx="1568400" cy="684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0" name="Google Shape;1700;p109"/>
          <p:cNvCxnSpPr>
            <a:endCxn id="1663" idx="2"/>
          </p:cNvCxnSpPr>
          <p:nvPr/>
        </p:nvCxnSpPr>
        <p:spPr>
          <a:xfrm flipH="1">
            <a:off x="4027838" y="4280000"/>
            <a:ext cx="1568400" cy="6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1" name="Google Shape;1701;p109"/>
          <p:cNvCxnSpPr>
            <a:endCxn id="1646" idx="2"/>
          </p:cNvCxnSpPr>
          <p:nvPr/>
        </p:nvCxnSpPr>
        <p:spPr>
          <a:xfrm rot="10800000">
            <a:off x="4004938" y="3439350"/>
            <a:ext cx="1591200" cy="97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2" name="Google Shape;1702;p109"/>
          <p:cNvCxnSpPr>
            <a:endCxn id="1646" idx="2"/>
          </p:cNvCxnSpPr>
          <p:nvPr/>
        </p:nvCxnSpPr>
        <p:spPr>
          <a:xfrm flipH="1">
            <a:off x="4004938" y="2793150"/>
            <a:ext cx="1591200" cy="646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3" name="Google Shape;1703;p109"/>
          <p:cNvCxnSpPr>
            <a:endCxn id="1645" idx="2"/>
          </p:cNvCxnSpPr>
          <p:nvPr/>
        </p:nvCxnSpPr>
        <p:spPr>
          <a:xfrm rot="10800000">
            <a:off x="4004938" y="2658075"/>
            <a:ext cx="1591200" cy="135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4" name="Google Shape;1704;p109"/>
          <p:cNvCxnSpPr>
            <a:endCxn id="1644" idx="2"/>
          </p:cNvCxnSpPr>
          <p:nvPr/>
        </p:nvCxnSpPr>
        <p:spPr>
          <a:xfrm rot="10800000">
            <a:off x="4004938" y="1952500"/>
            <a:ext cx="1575000" cy="11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0" name="Google Shape;1710;p110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simplicity, we begin to describe and visualize these sets of neurons as blocks instead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11" name="Google Shape;1711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2" name="Google Shape;1712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3" name="Google Shape;1713;p110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110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110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110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110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110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110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0" name="Google Shape;1720;p110"/>
          <p:cNvCxnSpPr>
            <a:endCxn id="1719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21" name="Google Shape;1721;p110"/>
          <p:cNvCxnSpPr>
            <a:stCxn id="1722" idx="6"/>
            <a:endCxn id="1717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23" name="Google Shape;1723;p110"/>
          <p:cNvCxnSpPr>
            <a:stCxn id="1714" idx="6"/>
            <a:endCxn id="1719" idx="2"/>
          </p:cNvCxnSpPr>
          <p:nvPr/>
        </p:nvCxnSpPr>
        <p:spPr>
          <a:xfrm flipH="1">
            <a:off x="4027863" y="3079425"/>
            <a:ext cx="1111200" cy="114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24" name="Google Shape;1724;p110"/>
          <p:cNvCxnSpPr>
            <a:stCxn id="1725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6" name="Google Shape;1726;p110"/>
          <p:cNvCxnSpPr>
            <a:stCxn id="1725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7" name="Google Shape;1727;p110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5" name="Google Shape;1725;p110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110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110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110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0" name="Google Shape;1730;p110"/>
          <p:cNvCxnSpPr>
            <a:stCxn id="1729" idx="7"/>
            <a:endCxn id="1722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110"/>
          <p:cNvCxnSpPr>
            <a:stCxn id="1725" idx="7"/>
            <a:endCxn id="1722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110"/>
          <p:cNvCxnSpPr>
            <a:stCxn id="1729" idx="6"/>
            <a:endCxn id="1713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110"/>
          <p:cNvCxnSpPr>
            <a:stCxn id="1729" idx="5"/>
            <a:endCxn id="1715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110"/>
          <p:cNvCxnSpPr>
            <a:stCxn id="1729" idx="5"/>
            <a:endCxn id="1714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5" name="Google Shape;1735;p110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6" name="Google Shape;1736;p110"/>
          <p:cNvCxnSpPr>
            <a:stCxn id="1715" idx="6"/>
            <a:endCxn id="1735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37" name="Google Shape;1737;p110"/>
          <p:cNvCxnSpPr>
            <a:stCxn id="1714" idx="6"/>
            <a:endCxn id="1718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38" name="Google Shape;1738;p110"/>
          <p:cNvCxnSpPr>
            <a:stCxn id="1713" idx="6"/>
            <a:endCxn id="1718" idx="2"/>
          </p:cNvCxnSpPr>
          <p:nvPr/>
        </p:nvCxnSpPr>
        <p:spPr>
          <a:xfrm flipH="1">
            <a:off x="4005063" y="2336000"/>
            <a:ext cx="1134000" cy="1103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39" name="Google Shape;1739;p110"/>
          <p:cNvCxnSpPr>
            <a:stCxn id="1713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40" name="Google Shape;1740;p110"/>
          <p:cNvCxnSpPr>
            <a:stCxn id="1722" idx="6"/>
            <a:endCxn id="1716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41" name="Google Shape;1741;p110"/>
          <p:cNvSpPr/>
          <p:nvPr/>
        </p:nvSpPr>
        <p:spPr>
          <a:xfrm flipH="1">
            <a:off x="5291463" y="22205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10"/>
          <p:cNvSpPr/>
          <p:nvPr/>
        </p:nvSpPr>
        <p:spPr>
          <a:xfrm flipH="1">
            <a:off x="5291463" y="2963925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110"/>
          <p:cNvSpPr/>
          <p:nvPr/>
        </p:nvSpPr>
        <p:spPr>
          <a:xfrm flipH="1">
            <a:off x="5291463" y="370735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110"/>
          <p:cNvSpPr/>
          <p:nvPr/>
        </p:nvSpPr>
        <p:spPr>
          <a:xfrm flipH="1">
            <a:off x="5275063" y="14930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110"/>
          <p:cNvSpPr/>
          <p:nvPr/>
        </p:nvSpPr>
        <p:spPr>
          <a:xfrm flipH="1">
            <a:off x="5443863" y="23729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110"/>
          <p:cNvSpPr/>
          <p:nvPr/>
        </p:nvSpPr>
        <p:spPr>
          <a:xfrm flipH="1">
            <a:off x="5443863" y="3116325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110"/>
          <p:cNvSpPr/>
          <p:nvPr/>
        </p:nvSpPr>
        <p:spPr>
          <a:xfrm flipH="1">
            <a:off x="5443863" y="385975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110"/>
          <p:cNvSpPr/>
          <p:nvPr/>
        </p:nvSpPr>
        <p:spPr>
          <a:xfrm flipH="1">
            <a:off x="5427463" y="16454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110"/>
          <p:cNvSpPr/>
          <p:nvPr/>
        </p:nvSpPr>
        <p:spPr>
          <a:xfrm flipH="1">
            <a:off x="5596263" y="25253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110"/>
          <p:cNvSpPr/>
          <p:nvPr/>
        </p:nvSpPr>
        <p:spPr>
          <a:xfrm flipH="1">
            <a:off x="5596263" y="3268725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110"/>
          <p:cNvSpPr/>
          <p:nvPr/>
        </p:nvSpPr>
        <p:spPr>
          <a:xfrm flipH="1">
            <a:off x="5596263" y="401215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110"/>
          <p:cNvSpPr/>
          <p:nvPr/>
        </p:nvSpPr>
        <p:spPr>
          <a:xfrm flipH="1">
            <a:off x="5579863" y="17978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3" name="Google Shape;1753;p110"/>
          <p:cNvCxnSpPr>
            <a:endCxn id="1719" idx="2"/>
          </p:cNvCxnSpPr>
          <p:nvPr/>
        </p:nvCxnSpPr>
        <p:spPr>
          <a:xfrm flipH="1">
            <a:off x="4027838" y="3975225"/>
            <a:ext cx="1263600" cy="24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4" name="Google Shape;1754;p110"/>
          <p:cNvCxnSpPr>
            <a:endCxn id="1717" idx="2"/>
          </p:cNvCxnSpPr>
          <p:nvPr/>
        </p:nvCxnSpPr>
        <p:spPr>
          <a:xfrm flipH="1">
            <a:off x="4004938" y="1760775"/>
            <a:ext cx="1270200" cy="89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5" name="Google Shape;1755;p110"/>
          <p:cNvCxnSpPr>
            <a:endCxn id="1719" idx="2"/>
          </p:cNvCxnSpPr>
          <p:nvPr/>
        </p:nvCxnSpPr>
        <p:spPr>
          <a:xfrm flipH="1">
            <a:off x="4027838" y="3231825"/>
            <a:ext cx="1263600" cy="988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6" name="Google Shape;1756;p110"/>
          <p:cNvCxnSpPr>
            <a:endCxn id="1735" idx="2"/>
          </p:cNvCxnSpPr>
          <p:nvPr/>
        </p:nvCxnSpPr>
        <p:spPr>
          <a:xfrm flipH="1">
            <a:off x="4027838" y="3975200"/>
            <a:ext cx="1263600" cy="9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7" name="Google Shape;1757;p110"/>
          <p:cNvCxnSpPr>
            <a:endCxn id="1718" idx="2"/>
          </p:cNvCxnSpPr>
          <p:nvPr/>
        </p:nvCxnSpPr>
        <p:spPr>
          <a:xfrm flipH="1">
            <a:off x="4004938" y="3231750"/>
            <a:ext cx="1286400" cy="207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8" name="Google Shape;1758;p110"/>
          <p:cNvCxnSpPr>
            <a:endCxn id="1718" idx="2"/>
          </p:cNvCxnSpPr>
          <p:nvPr/>
        </p:nvCxnSpPr>
        <p:spPr>
          <a:xfrm flipH="1">
            <a:off x="4004938" y="2488350"/>
            <a:ext cx="1286400" cy="951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9" name="Google Shape;1759;p110"/>
          <p:cNvCxnSpPr>
            <a:endCxn id="1717" idx="2"/>
          </p:cNvCxnSpPr>
          <p:nvPr/>
        </p:nvCxnSpPr>
        <p:spPr>
          <a:xfrm flipH="1">
            <a:off x="4004938" y="2488275"/>
            <a:ext cx="1286400" cy="169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0" name="Google Shape;1760;p110"/>
          <p:cNvCxnSpPr>
            <a:endCxn id="1716" idx="2"/>
          </p:cNvCxnSpPr>
          <p:nvPr/>
        </p:nvCxnSpPr>
        <p:spPr>
          <a:xfrm flipH="1">
            <a:off x="4004938" y="1760800"/>
            <a:ext cx="1270200" cy="19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1" name="Google Shape;1761;p110"/>
          <p:cNvCxnSpPr>
            <a:endCxn id="1719" idx="2"/>
          </p:cNvCxnSpPr>
          <p:nvPr/>
        </p:nvCxnSpPr>
        <p:spPr>
          <a:xfrm flipH="1">
            <a:off x="4027838" y="4127625"/>
            <a:ext cx="1416000" cy="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2" name="Google Shape;1762;p110"/>
          <p:cNvCxnSpPr>
            <a:endCxn id="1717" idx="2"/>
          </p:cNvCxnSpPr>
          <p:nvPr/>
        </p:nvCxnSpPr>
        <p:spPr>
          <a:xfrm flipH="1">
            <a:off x="4004938" y="1913175"/>
            <a:ext cx="1422600" cy="74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3" name="Google Shape;1763;p110"/>
          <p:cNvCxnSpPr>
            <a:endCxn id="1719" idx="2"/>
          </p:cNvCxnSpPr>
          <p:nvPr/>
        </p:nvCxnSpPr>
        <p:spPr>
          <a:xfrm flipH="1">
            <a:off x="4027838" y="3384225"/>
            <a:ext cx="1416000" cy="836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4" name="Google Shape;1764;p110"/>
          <p:cNvCxnSpPr>
            <a:endCxn id="1735" idx="2"/>
          </p:cNvCxnSpPr>
          <p:nvPr/>
        </p:nvCxnSpPr>
        <p:spPr>
          <a:xfrm flipH="1">
            <a:off x="4027838" y="4127600"/>
            <a:ext cx="1416000" cy="7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5" name="Google Shape;1765;p110"/>
          <p:cNvCxnSpPr>
            <a:endCxn id="1718" idx="2"/>
          </p:cNvCxnSpPr>
          <p:nvPr/>
        </p:nvCxnSpPr>
        <p:spPr>
          <a:xfrm flipH="1">
            <a:off x="4004938" y="3384150"/>
            <a:ext cx="1438800" cy="55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6" name="Google Shape;1766;p110"/>
          <p:cNvCxnSpPr>
            <a:endCxn id="1718" idx="2"/>
          </p:cNvCxnSpPr>
          <p:nvPr/>
        </p:nvCxnSpPr>
        <p:spPr>
          <a:xfrm flipH="1">
            <a:off x="4004938" y="2640750"/>
            <a:ext cx="1438800" cy="798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7" name="Google Shape;1767;p110"/>
          <p:cNvCxnSpPr>
            <a:endCxn id="1717" idx="2"/>
          </p:cNvCxnSpPr>
          <p:nvPr/>
        </p:nvCxnSpPr>
        <p:spPr>
          <a:xfrm flipH="1">
            <a:off x="4004938" y="2640675"/>
            <a:ext cx="1438800" cy="1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8" name="Google Shape;1768;p110"/>
          <p:cNvCxnSpPr>
            <a:endCxn id="1716" idx="2"/>
          </p:cNvCxnSpPr>
          <p:nvPr/>
        </p:nvCxnSpPr>
        <p:spPr>
          <a:xfrm flipH="1">
            <a:off x="4004938" y="1913200"/>
            <a:ext cx="1422600" cy="3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9" name="Google Shape;1769;p110"/>
          <p:cNvCxnSpPr>
            <a:endCxn id="1719" idx="2"/>
          </p:cNvCxnSpPr>
          <p:nvPr/>
        </p:nvCxnSpPr>
        <p:spPr>
          <a:xfrm rot="10800000">
            <a:off x="4027838" y="4220625"/>
            <a:ext cx="1568400" cy="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0" name="Google Shape;1770;p110"/>
          <p:cNvCxnSpPr>
            <a:endCxn id="1717" idx="2"/>
          </p:cNvCxnSpPr>
          <p:nvPr/>
        </p:nvCxnSpPr>
        <p:spPr>
          <a:xfrm flipH="1">
            <a:off x="4004938" y="2065575"/>
            <a:ext cx="1575000" cy="59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1" name="Google Shape;1771;p110"/>
          <p:cNvCxnSpPr>
            <a:endCxn id="1719" idx="2"/>
          </p:cNvCxnSpPr>
          <p:nvPr/>
        </p:nvCxnSpPr>
        <p:spPr>
          <a:xfrm flipH="1">
            <a:off x="4027838" y="3536625"/>
            <a:ext cx="1568400" cy="684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2" name="Google Shape;1772;p110"/>
          <p:cNvCxnSpPr>
            <a:endCxn id="1735" idx="2"/>
          </p:cNvCxnSpPr>
          <p:nvPr/>
        </p:nvCxnSpPr>
        <p:spPr>
          <a:xfrm flipH="1">
            <a:off x="4027838" y="4280000"/>
            <a:ext cx="1568400" cy="6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3" name="Google Shape;1773;p110"/>
          <p:cNvCxnSpPr>
            <a:endCxn id="1718" idx="2"/>
          </p:cNvCxnSpPr>
          <p:nvPr/>
        </p:nvCxnSpPr>
        <p:spPr>
          <a:xfrm rot="10800000">
            <a:off x="4004938" y="3439350"/>
            <a:ext cx="1591200" cy="97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4" name="Google Shape;1774;p110"/>
          <p:cNvCxnSpPr>
            <a:endCxn id="1718" idx="2"/>
          </p:cNvCxnSpPr>
          <p:nvPr/>
        </p:nvCxnSpPr>
        <p:spPr>
          <a:xfrm flipH="1">
            <a:off x="4004938" y="2793150"/>
            <a:ext cx="1591200" cy="646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5" name="Google Shape;1775;p110"/>
          <p:cNvCxnSpPr>
            <a:endCxn id="1717" idx="2"/>
          </p:cNvCxnSpPr>
          <p:nvPr/>
        </p:nvCxnSpPr>
        <p:spPr>
          <a:xfrm rot="10800000">
            <a:off x="4004938" y="2658075"/>
            <a:ext cx="1591200" cy="135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6" name="Google Shape;1776;p110"/>
          <p:cNvCxnSpPr>
            <a:endCxn id="1716" idx="2"/>
          </p:cNvCxnSpPr>
          <p:nvPr/>
        </p:nvCxnSpPr>
        <p:spPr>
          <a:xfrm rot="10800000">
            <a:off x="4004938" y="1952500"/>
            <a:ext cx="1575000" cy="11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2" name="Google Shape;1782;p111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simplicity, we begin to describe and visualize these sets of neurons as blocks instead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3" name="Google Shape;178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4" name="Google Shape;178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5" name="Google Shape;1785;p111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111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111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8" name="Google Shape;1788;p111"/>
          <p:cNvCxnSpPr>
            <a:stCxn id="1789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0" name="Google Shape;1790;p111"/>
          <p:cNvCxnSpPr>
            <a:stCxn id="1789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1" name="Google Shape;1791;p111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9" name="Google Shape;1789;p111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111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111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4" name="Google Shape;1794;p111"/>
          <p:cNvCxnSpPr>
            <a:stCxn id="1793" idx="7"/>
            <a:endCxn id="1792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5" name="Google Shape;1795;p111"/>
          <p:cNvCxnSpPr>
            <a:stCxn id="1789" idx="7"/>
            <a:endCxn id="1792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6" name="Google Shape;1796;p111"/>
          <p:cNvCxnSpPr>
            <a:stCxn id="1793" idx="6"/>
            <a:endCxn id="1785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7" name="Google Shape;1797;p111"/>
          <p:cNvCxnSpPr>
            <a:stCxn id="1793" idx="5"/>
            <a:endCxn id="1787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111"/>
          <p:cNvCxnSpPr>
            <a:stCxn id="1793" idx="5"/>
            <a:endCxn id="1786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9" name="Google Shape;1799;p111"/>
          <p:cNvSpPr/>
          <p:nvPr/>
        </p:nvSpPr>
        <p:spPr>
          <a:xfrm flipH="1">
            <a:off x="5291463" y="22205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111"/>
          <p:cNvSpPr/>
          <p:nvPr/>
        </p:nvSpPr>
        <p:spPr>
          <a:xfrm flipH="1">
            <a:off x="5291463" y="2963925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111"/>
          <p:cNvSpPr/>
          <p:nvPr/>
        </p:nvSpPr>
        <p:spPr>
          <a:xfrm flipH="1">
            <a:off x="5291463" y="370735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111"/>
          <p:cNvSpPr/>
          <p:nvPr/>
        </p:nvSpPr>
        <p:spPr>
          <a:xfrm flipH="1">
            <a:off x="5275063" y="14930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111"/>
          <p:cNvSpPr/>
          <p:nvPr/>
        </p:nvSpPr>
        <p:spPr>
          <a:xfrm flipH="1">
            <a:off x="5443863" y="23729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111"/>
          <p:cNvSpPr/>
          <p:nvPr/>
        </p:nvSpPr>
        <p:spPr>
          <a:xfrm flipH="1">
            <a:off x="5443863" y="3116325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111"/>
          <p:cNvSpPr/>
          <p:nvPr/>
        </p:nvSpPr>
        <p:spPr>
          <a:xfrm flipH="1">
            <a:off x="5443863" y="385975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111"/>
          <p:cNvSpPr/>
          <p:nvPr/>
        </p:nvSpPr>
        <p:spPr>
          <a:xfrm flipH="1">
            <a:off x="5427463" y="16454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111"/>
          <p:cNvSpPr/>
          <p:nvPr/>
        </p:nvSpPr>
        <p:spPr>
          <a:xfrm flipH="1">
            <a:off x="5596263" y="25253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11"/>
          <p:cNvSpPr/>
          <p:nvPr/>
        </p:nvSpPr>
        <p:spPr>
          <a:xfrm flipH="1">
            <a:off x="5596263" y="3268725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111"/>
          <p:cNvSpPr/>
          <p:nvPr/>
        </p:nvSpPr>
        <p:spPr>
          <a:xfrm flipH="1">
            <a:off x="5596263" y="401215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111"/>
          <p:cNvSpPr/>
          <p:nvPr/>
        </p:nvSpPr>
        <p:spPr>
          <a:xfrm flipH="1">
            <a:off x="5579863" y="17978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111"/>
          <p:cNvSpPr/>
          <p:nvPr/>
        </p:nvSpPr>
        <p:spPr>
          <a:xfrm>
            <a:off x="3542100" y="1309750"/>
            <a:ext cx="606000" cy="323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111"/>
          <p:cNvSpPr txBox="1"/>
          <p:nvPr>
            <p:ph idx="1" type="body"/>
          </p:nvPr>
        </p:nvSpPr>
        <p:spPr>
          <a:xfrm>
            <a:off x="3345650" y="4504825"/>
            <a:ext cx="10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 x L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3" name="Google Shape;1813;p111"/>
          <p:cNvCxnSpPr/>
          <p:nvPr/>
        </p:nvCxnSpPr>
        <p:spPr>
          <a:xfrm rot="10800000">
            <a:off x="4235325" y="2793200"/>
            <a:ext cx="617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