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f36e20d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f36e20d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f36e20db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f36e20db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f36e20d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f36e20d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f36e20d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f36e20d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f36e20db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f36e20d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f36e20db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f36e20db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f36e20d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f36e20d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f36e20db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ff36e20d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f36e20d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f36e20d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f36e20db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f36e20d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f36e20db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f36e20db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f36e20db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f36e20db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f36e20db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ff36e20db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f36e20d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f36e20d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f36e20db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f36e20db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f36e20d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f36e20d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ff36e20d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ff36e20d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f36e20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f36e20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f36e20d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f36e20d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ff36e20d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ff36e20d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f36e20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f36e2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ff36e20d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ff36e20d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f36e20d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f36e20d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f36e20d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ff36e20d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ff36e20d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ff36e20d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ff36e20d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ff36e20d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ff36e20d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ff36e20d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f36e20d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ff36e20d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ff36e20d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ff36e20d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ff36e20d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ff36e20d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ff36e20d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ff36e20d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f36e20d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f36e20d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ff36e20db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ff36e20db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f36e20db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ff36e20db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ff36e20db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ff36e20db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f36e20db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f36e20db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ff36e20db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ff36e20db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ff36e20db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ff36e20db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ff36e20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ff36e20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ff36e20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ff36e20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ff36e20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ff36e20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ff8f1a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ff8f1a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f36e20d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f36e20d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ff8f1a9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ff8f1a9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ff8f1a9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ff8f1a9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f36e20d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f36e20d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f36e20d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f36e20d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f36e20db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f36e20db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f36e20d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f36e20d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2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4406700" y="20790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3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3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Square Footage, Rooms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 House Price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Given a house’s size and number of rooms, predict the selling price.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5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5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6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6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6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7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7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7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7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 rot="10800000">
            <a:off x="4089200" y="2791650"/>
            <a:ext cx="0" cy="13614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8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8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8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28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8"/>
          <p:cNvCxnSpPr/>
          <p:nvPr/>
        </p:nvCxnSpPr>
        <p:spPr>
          <a:xfrm rot="10800000">
            <a:off x="4089200" y="2791650"/>
            <a:ext cx="0" cy="13614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5" name="Google Shape;285;p28"/>
          <p:cNvSpPr/>
          <p:nvPr/>
        </p:nvSpPr>
        <p:spPr>
          <a:xfrm>
            <a:off x="4001250" y="2724075"/>
            <a:ext cx="153600" cy="153600"/>
          </a:xfrm>
          <a:prstGeom prst="ellipse">
            <a:avLst/>
          </a:prstGeom>
          <a:solidFill>
            <a:srgbClr val="45818E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has the model train on historical data that is already labeled (e.g. previous house sales).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model is trained, it can then be used on new data, where only the features are known, to attempt prediction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don’t have historical labels for your data? (You only have features)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you have no “right answer” to fit on, you need to look for patterns in the data and find a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Heights and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breeds of dogs.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No Label for unsupervised!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Cluster together the data into similar groups. It is then up to the data scientist to interpret the clusters.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learn about one of the most fundamental libraries of using Python for Quantitative Analysis - NumPy!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is already included in the environment file provided, but just in case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numpy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2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2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2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33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3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3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4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34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4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4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 txBox="1"/>
          <p:nvPr/>
        </p:nvSpPr>
        <p:spPr>
          <a:xfrm>
            <a:off x="6001600" y="1795075"/>
            <a:ext cx="29082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Clustering won’t be able to tell you what the group labels should be.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Only that the points in each cluster are similar to each other based off the features.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machine learning tasks like have a computer learn to play a video game, drive a car, etc… 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 works through trial and error which actions yield the greatest rewards.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Google Shape;40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Google Shape;40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Agent-Learning/Decision  Maker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Environment - What Agent interacts with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Actions - What the Agent can do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Google Shape;40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Google Shape;41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agent chooses actions that maximize some specified reward metric over a given amount of time.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the best policy with the environment and responding with the best actions.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basic machine learning process for a supervised learning problem.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discuss some key differences for unsupervised learning, as well discuss hold out data sets.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Acquire Data from Some Source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39"/>
          <p:cNvCxnSpPr>
            <a:stCxn id="434" idx="3"/>
            <a:endCxn id="43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9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Clean and Organize the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Google Shape;446;p40"/>
          <p:cNvCxnSpPr>
            <a:stCxn id="445" idx="3"/>
            <a:endCxn id="44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0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 Test Split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41"/>
          <p:cNvCxnSpPr>
            <a:stCxn id="458" idx="3"/>
            <a:endCxn id="460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41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1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1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8" name="Google Shape;468;p41"/>
          <p:cNvCxnSpPr>
            <a:stCxn id="462" idx="0"/>
            <a:endCxn id="464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41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Train/Fit Model on Training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42"/>
          <p:cNvCxnSpPr>
            <a:stCxn id="477" idx="3"/>
            <a:endCxn id="479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42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2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7" name="Google Shape;487;p42"/>
          <p:cNvCxnSpPr>
            <a:stCxn id="481" idx="0"/>
            <a:endCxn id="483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42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42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2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42"/>
          <p:cNvCxnSpPr>
            <a:stCxn id="485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Evaluate Model on Test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Google Shape;49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43"/>
          <p:cNvCxnSpPr>
            <a:stCxn id="499" idx="3"/>
            <a:endCxn id="501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43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43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43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9" name="Google Shape;509;p43"/>
          <p:cNvCxnSpPr>
            <a:stCxn id="503" idx="0"/>
            <a:endCxn id="505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3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3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3" name="Google Shape;513;p43"/>
          <p:cNvCxnSpPr>
            <a:stCxn id="507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43"/>
          <p:cNvSpPr/>
          <p:nvPr/>
        </p:nvSpPr>
        <p:spPr>
          <a:xfrm>
            <a:off x="7097575" y="274032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3"/>
          <p:cNvSpPr txBox="1"/>
          <p:nvPr/>
        </p:nvSpPr>
        <p:spPr>
          <a:xfrm>
            <a:off x="6983875" y="28903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43"/>
          <p:cNvCxnSpPr/>
          <p:nvPr/>
        </p:nvCxnSpPr>
        <p:spPr>
          <a:xfrm>
            <a:off x="6709400" y="319242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5" idx="3"/>
            <a:endCxn id="514" idx="0"/>
          </p:cNvCxnSpPr>
          <p:nvPr/>
        </p:nvCxnSpPr>
        <p:spPr>
          <a:xfrm>
            <a:off x="4960700" y="1959100"/>
            <a:ext cx="2807100" cy="781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44"/>
          <p:cNvCxnSpPr>
            <a:stCxn id="525" idx="3"/>
            <a:endCxn id="52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44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4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44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4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5" name="Google Shape;535;p44"/>
          <p:cNvCxnSpPr>
            <a:stCxn id="529" idx="0"/>
            <a:endCxn id="531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4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44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9" name="Google Shape;539;p44"/>
          <p:cNvCxnSpPr>
            <a:stCxn id="533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4"/>
          <p:cNvSpPr/>
          <p:nvPr/>
        </p:nvSpPr>
        <p:spPr>
          <a:xfrm>
            <a:off x="7097575" y="274032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 txBox="1"/>
          <p:nvPr/>
        </p:nvSpPr>
        <p:spPr>
          <a:xfrm>
            <a:off x="6983875" y="28903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2" name="Google Shape;542;p44"/>
          <p:cNvCxnSpPr/>
          <p:nvPr/>
        </p:nvCxnSpPr>
        <p:spPr>
          <a:xfrm>
            <a:off x="6709400" y="319242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1" idx="3"/>
            <a:endCxn id="540" idx="0"/>
          </p:cNvCxnSpPr>
          <p:nvPr/>
        </p:nvCxnSpPr>
        <p:spPr>
          <a:xfrm>
            <a:off x="4960700" y="1959100"/>
            <a:ext cx="2807100" cy="781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40" idx="2"/>
            <a:endCxn id="537" idx="2"/>
          </p:cNvCxnSpPr>
          <p:nvPr/>
        </p:nvCxnSpPr>
        <p:spPr>
          <a:xfrm flipH="1" rot="5400000">
            <a:off x="6890875" y="2771225"/>
            <a:ext cx="5100" cy="17487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4"/>
          <p:cNvSpPr txBox="1"/>
          <p:nvPr/>
        </p:nvSpPr>
        <p:spPr>
          <a:xfrm>
            <a:off x="6297800" y="38862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Deploy Model on New Incoming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5"/>
          <p:cNvSpPr/>
          <p:nvPr/>
        </p:nvSpPr>
        <p:spPr>
          <a:xfrm>
            <a:off x="166431" y="2528048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45"/>
          <p:cNvCxnSpPr>
            <a:stCxn id="553" idx="3"/>
            <a:endCxn id="555" idx="1"/>
          </p:cNvCxnSpPr>
          <p:nvPr/>
        </p:nvCxnSpPr>
        <p:spPr>
          <a:xfrm>
            <a:off x="1306431" y="2914148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5"/>
          <p:cNvSpPr txBox="1"/>
          <p:nvPr/>
        </p:nvSpPr>
        <p:spPr>
          <a:xfrm>
            <a:off x="60100" y="2606951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5"/>
          <p:cNvSpPr/>
          <p:nvPr/>
        </p:nvSpPr>
        <p:spPr>
          <a:xfrm>
            <a:off x="168037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5"/>
          <p:cNvSpPr txBox="1"/>
          <p:nvPr/>
        </p:nvSpPr>
        <p:spPr>
          <a:xfrm>
            <a:off x="1574042" y="2630084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45"/>
          <p:cNvSpPr/>
          <p:nvPr/>
        </p:nvSpPr>
        <p:spPr>
          <a:xfrm>
            <a:off x="3087983" y="1505200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5"/>
          <p:cNvSpPr txBox="1"/>
          <p:nvPr/>
        </p:nvSpPr>
        <p:spPr>
          <a:xfrm>
            <a:off x="3225761" y="1703383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/>
          <p:nvPr/>
        </p:nvSpPr>
        <p:spPr>
          <a:xfrm>
            <a:off x="308798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5"/>
          <p:cNvSpPr txBox="1"/>
          <p:nvPr/>
        </p:nvSpPr>
        <p:spPr>
          <a:xfrm>
            <a:off x="3203861" y="2772539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3" name="Google Shape;563;p45"/>
          <p:cNvCxnSpPr>
            <a:stCxn id="557" idx="0"/>
            <a:endCxn id="559" idx="1"/>
          </p:cNvCxnSpPr>
          <p:nvPr/>
        </p:nvCxnSpPr>
        <p:spPr>
          <a:xfrm rot="-5400000">
            <a:off x="2339173" y="1802381"/>
            <a:ext cx="660000" cy="8376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5"/>
          <p:cNvCxnSpPr/>
          <p:nvPr/>
        </p:nvCxnSpPr>
        <p:spPr>
          <a:xfrm flipH="1" rot="10800000">
            <a:off x="2815957" y="2931960"/>
            <a:ext cx="281100" cy="84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5"/>
          <p:cNvSpPr/>
          <p:nvPr/>
        </p:nvSpPr>
        <p:spPr>
          <a:xfrm>
            <a:off x="4558125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5"/>
          <p:cNvSpPr txBox="1"/>
          <p:nvPr/>
        </p:nvSpPr>
        <p:spPr>
          <a:xfrm>
            <a:off x="4469906" y="2655615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7" name="Google Shape;567;p45"/>
          <p:cNvCxnSpPr>
            <a:stCxn id="561" idx="3"/>
          </p:cNvCxnSpPr>
          <p:nvPr/>
        </p:nvCxnSpPr>
        <p:spPr>
          <a:xfrm>
            <a:off x="4227983" y="2937281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5"/>
          <p:cNvSpPr/>
          <p:nvPr/>
        </p:nvSpPr>
        <p:spPr>
          <a:xfrm>
            <a:off x="6045340" y="25556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5"/>
          <p:cNvSpPr txBox="1"/>
          <p:nvPr/>
        </p:nvSpPr>
        <p:spPr>
          <a:xfrm>
            <a:off x="5948641" y="2683218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Google Shape;570;p45"/>
          <p:cNvCxnSpPr/>
          <p:nvPr/>
        </p:nvCxnSpPr>
        <p:spPr>
          <a:xfrm>
            <a:off x="5715205" y="2940147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5"/>
          <p:cNvCxnSpPr>
            <a:stCxn id="559" idx="3"/>
            <a:endCxn id="568" idx="0"/>
          </p:cNvCxnSpPr>
          <p:nvPr/>
        </p:nvCxnSpPr>
        <p:spPr>
          <a:xfrm>
            <a:off x="4227983" y="1891300"/>
            <a:ext cx="2387400" cy="664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5"/>
          <p:cNvCxnSpPr>
            <a:stCxn id="568" idx="2"/>
            <a:endCxn id="565" idx="2"/>
          </p:cNvCxnSpPr>
          <p:nvPr/>
        </p:nvCxnSpPr>
        <p:spPr>
          <a:xfrm flipH="1" rot="5400000">
            <a:off x="5869540" y="2582046"/>
            <a:ext cx="4500" cy="1487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45"/>
          <p:cNvSpPr txBox="1"/>
          <p:nvPr/>
        </p:nvSpPr>
        <p:spPr>
          <a:xfrm>
            <a:off x="5103426" y="3530225"/>
            <a:ext cx="1595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Google Shape;574;p45"/>
          <p:cNvCxnSpPr/>
          <p:nvPr/>
        </p:nvCxnSpPr>
        <p:spPr>
          <a:xfrm>
            <a:off x="7202291" y="2941755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45"/>
          <p:cNvSpPr/>
          <p:nvPr/>
        </p:nvSpPr>
        <p:spPr>
          <a:xfrm>
            <a:off x="7549615" y="26069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5"/>
          <p:cNvSpPr txBox="1"/>
          <p:nvPr/>
        </p:nvSpPr>
        <p:spPr>
          <a:xfrm>
            <a:off x="7452916" y="2677693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6"/>
          <p:cNvSpPr/>
          <p:nvPr/>
        </p:nvSpPr>
        <p:spPr>
          <a:xfrm>
            <a:off x="166431" y="2528048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46"/>
          <p:cNvCxnSpPr>
            <a:stCxn id="584" idx="3"/>
            <a:endCxn id="586" idx="1"/>
          </p:cNvCxnSpPr>
          <p:nvPr/>
        </p:nvCxnSpPr>
        <p:spPr>
          <a:xfrm>
            <a:off x="1306431" y="2914148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46"/>
          <p:cNvSpPr txBox="1"/>
          <p:nvPr/>
        </p:nvSpPr>
        <p:spPr>
          <a:xfrm>
            <a:off x="60100" y="2606951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46"/>
          <p:cNvSpPr/>
          <p:nvPr/>
        </p:nvSpPr>
        <p:spPr>
          <a:xfrm>
            <a:off x="168037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6"/>
          <p:cNvSpPr txBox="1"/>
          <p:nvPr/>
        </p:nvSpPr>
        <p:spPr>
          <a:xfrm>
            <a:off x="1574042" y="2630084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6"/>
          <p:cNvSpPr/>
          <p:nvPr/>
        </p:nvSpPr>
        <p:spPr>
          <a:xfrm>
            <a:off x="308798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6"/>
          <p:cNvSpPr txBox="1"/>
          <p:nvPr/>
        </p:nvSpPr>
        <p:spPr>
          <a:xfrm>
            <a:off x="3203861" y="2772539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2" name="Google Shape;592;p46"/>
          <p:cNvCxnSpPr/>
          <p:nvPr/>
        </p:nvCxnSpPr>
        <p:spPr>
          <a:xfrm flipH="1" rot="10800000">
            <a:off x="2815957" y="2931960"/>
            <a:ext cx="281100" cy="84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6"/>
          <p:cNvSpPr/>
          <p:nvPr/>
        </p:nvSpPr>
        <p:spPr>
          <a:xfrm>
            <a:off x="4558125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6"/>
          <p:cNvSpPr txBox="1"/>
          <p:nvPr/>
        </p:nvSpPr>
        <p:spPr>
          <a:xfrm>
            <a:off x="4469906" y="2655615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Google Shape;595;p46"/>
          <p:cNvCxnSpPr>
            <a:stCxn id="590" idx="3"/>
          </p:cNvCxnSpPr>
          <p:nvPr/>
        </p:nvCxnSpPr>
        <p:spPr>
          <a:xfrm>
            <a:off x="4227983" y="2937281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6"/>
          <p:cNvSpPr/>
          <p:nvPr/>
        </p:nvSpPr>
        <p:spPr>
          <a:xfrm>
            <a:off x="6045340" y="25556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6"/>
          <p:cNvSpPr txBox="1"/>
          <p:nvPr/>
        </p:nvSpPr>
        <p:spPr>
          <a:xfrm>
            <a:off x="5961403" y="2655618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8" name="Google Shape;598;p46"/>
          <p:cNvCxnSpPr/>
          <p:nvPr/>
        </p:nvCxnSpPr>
        <p:spPr>
          <a:xfrm>
            <a:off x="5715205" y="2940147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46"/>
          <p:cNvCxnSpPr>
            <a:stCxn id="593" idx="0"/>
            <a:endCxn id="596" idx="0"/>
          </p:cNvCxnSpPr>
          <p:nvPr/>
        </p:nvCxnSpPr>
        <p:spPr>
          <a:xfrm flipH="1" rot="-5400000">
            <a:off x="5869425" y="1809881"/>
            <a:ext cx="4500" cy="1487100"/>
          </a:xfrm>
          <a:prstGeom prst="curvedConnector3">
            <a:avLst>
              <a:gd fmla="val -7670137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46"/>
          <p:cNvCxnSpPr>
            <a:stCxn id="596" idx="2"/>
            <a:endCxn id="593" idx="2"/>
          </p:cNvCxnSpPr>
          <p:nvPr/>
        </p:nvCxnSpPr>
        <p:spPr>
          <a:xfrm flipH="1" rot="5400000">
            <a:off x="5869540" y="2582046"/>
            <a:ext cx="4500" cy="1487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46"/>
          <p:cNvSpPr txBox="1"/>
          <p:nvPr/>
        </p:nvSpPr>
        <p:spPr>
          <a:xfrm>
            <a:off x="5103426" y="3530225"/>
            <a:ext cx="1595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6"/>
          <p:cNvCxnSpPr/>
          <p:nvPr/>
        </p:nvCxnSpPr>
        <p:spPr>
          <a:xfrm>
            <a:off x="7202291" y="2941755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46"/>
          <p:cNvSpPr/>
          <p:nvPr/>
        </p:nvSpPr>
        <p:spPr>
          <a:xfrm>
            <a:off x="7549615" y="26069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6"/>
          <p:cNvSpPr txBox="1"/>
          <p:nvPr/>
        </p:nvSpPr>
        <p:spPr>
          <a:xfrm>
            <a:off x="7452916" y="2677693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Hold Out 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7"/>
          <p:cNvSpPr/>
          <p:nvPr/>
        </p:nvSpPr>
        <p:spPr>
          <a:xfrm>
            <a:off x="136664" y="3097860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3" name="Google Shape;613;p47"/>
          <p:cNvCxnSpPr>
            <a:stCxn id="612" idx="3"/>
            <a:endCxn id="614" idx="1"/>
          </p:cNvCxnSpPr>
          <p:nvPr/>
        </p:nvCxnSpPr>
        <p:spPr>
          <a:xfrm>
            <a:off x="1226264" y="3466860"/>
            <a:ext cx="3438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47"/>
          <p:cNvSpPr txBox="1"/>
          <p:nvPr/>
        </p:nvSpPr>
        <p:spPr>
          <a:xfrm>
            <a:off x="35050" y="3173262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7"/>
          <p:cNvSpPr/>
          <p:nvPr/>
        </p:nvSpPr>
        <p:spPr>
          <a:xfrm>
            <a:off x="1583441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7"/>
          <p:cNvSpPr txBox="1"/>
          <p:nvPr/>
        </p:nvSpPr>
        <p:spPr>
          <a:xfrm>
            <a:off x="1481827" y="3195369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7"/>
          <p:cNvSpPr/>
          <p:nvPr/>
        </p:nvSpPr>
        <p:spPr>
          <a:xfrm>
            <a:off x="2928603" y="212038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7"/>
          <p:cNvSpPr txBox="1"/>
          <p:nvPr/>
        </p:nvSpPr>
        <p:spPr>
          <a:xfrm>
            <a:off x="3060269" y="2309777"/>
            <a:ext cx="82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2928603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7"/>
          <p:cNvSpPr txBox="1"/>
          <p:nvPr/>
        </p:nvSpPr>
        <p:spPr>
          <a:xfrm>
            <a:off x="3039341" y="3331505"/>
            <a:ext cx="82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Google Shape;622;p47"/>
          <p:cNvCxnSpPr>
            <a:stCxn id="616" idx="0"/>
            <a:endCxn id="618" idx="1"/>
          </p:cNvCxnSpPr>
          <p:nvPr/>
        </p:nvCxnSpPr>
        <p:spPr>
          <a:xfrm rot="-5400000">
            <a:off x="2213141" y="2404466"/>
            <a:ext cx="630600" cy="8004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47"/>
          <p:cNvCxnSpPr/>
          <p:nvPr/>
        </p:nvCxnSpPr>
        <p:spPr>
          <a:xfrm flipH="1" rot="10800000">
            <a:off x="2668645" y="3483780"/>
            <a:ext cx="268500" cy="81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47"/>
          <p:cNvSpPr/>
          <p:nvPr/>
        </p:nvSpPr>
        <p:spPr>
          <a:xfrm>
            <a:off x="4333523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7"/>
          <p:cNvSpPr txBox="1"/>
          <p:nvPr/>
        </p:nvSpPr>
        <p:spPr>
          <a:xfrm>
            <a:off x="4249218" y="3219767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6" name="Google Shape;626;p47"/>
          <p:cNvCxnSpPr>
            <a:stCxn id="620" idx="3"/>
          </p:cNvCxnSpPr>
          <p:nvPr/>
        </p:nvCxnSpPr>
        <p:spPr>
          <a:xfrm>
            <a:off x="4018203" y="3488966"/>
            <a:ext cx="2994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47"/>
          <p:cNvSpPr/>
          <p:nvPr/>
        </p:nvSpPr>
        <p:spPr>
          <a:xfrm>
            <a:off x="5754760" y="3124233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7"/>
          <p:cNvSpPr txBox="1"/>
          <p:nvPr/>
        </p:nvSpPr>
        <p:spPr>
          <a:xfrm>
            <a:off x="5662400" y="3195371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Google Shape;629;p47"/>
          <p:cNvCxnSpPr/>
          <p:nvPr/>
        </p:nvCxnSpPr>
        <p:spPr>
          <a:xfrm>
            <a:off x="5439270" y="3491677"/>
            <a:ext cx="2994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47"/>
          <p:cNvCxnSpPr>
            <a:stCxn id="618" idx="3"/>
            <a:endCxn id="627" idx="0"/>
          </p:cNvCxnSpPr>
          <p:nvPr/>
        </p:nvCxnSpPr>
        <p:spPr>
          <a:xfrm>
            <a:off x="4018203" y="2489386"/>
            <a:ext cx="2281500" cy="6348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47"/>
          <p:cNvCxnSpPr>
            <a:stCxn id="627" idx="2"/>
            <a:endCxn id="624" idx="2"/>
          </p:cNvCxnSpPr>
          <p:nvPr/>
        </p:nvCxnSpPr>
        <p:spPr>
          <a:xfrm flipH="1" rot="5400000">
            <a:off x="5586910" y="3149583"/>
            <a:ext cx="4200" cy="1421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47"/>
          <p:cNvSpPr txBox="1"/>
          <p:nvPr/>
        </p:nvSpPr>
        <p:spPr>
          <a:xfrm>
            <a:off x="4854632" y="4055579"/>
            <a:ext cx="1524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Google Shape;633;p47"/>
          <p:cNvCxnSpPr/>
          <p:nvPr/>
        </p:nvCxnSpPr>
        <p:spPr>
          <a:xfrm>
            <a:off x="6860383" y="3493214"/>
            <a:ext cx="3438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47"/>
          <p:cNvSpPr/>
          <p:nvPr/>
        </p:nvSpPr>
        <p:spPr>
          <a:xfrm>
            <a:off x="2907603" y="1131300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7"/>
          <p:cNvSpPr txBox="1"/>
          <p:nvPr/>
        </p:nvSpPr>
        <p:spPr>
          <a:xfrm>
            <a:off x="2869750" y="1320675"/>
            <a:ext cx="11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Holdout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6" name="Google Shape;636;p47"/>
          <p:cNvCxnSpPr>
            <a:stCxn id="616" idx="0"/>
            <a:endCxn id="635" idx="1"/>
          </p:cNvCxnSpPr>
          <p:nvPr/>
        </p:nvCxnSpPr>
        <p:spPr>
          <a:xfrm rot="-5400000">
            <a:off x="1722791" y="1972916"/>
            <a:ext cx="1552500" cy="7416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47"/>
          <p:cNvSpPr/>
          <p:nvPr/>
        </p:nvSpPr>
        <p:spPr>
          <a:xfrm>
            <a:off x="7176085" y="3118833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7"/>
          <p:cNvSpPr txBox="1"/>
          <p:nvPr/>
        </p:nvSpPr>
        <p:spPr>
          <a:xfrm>
            <a:off x="7099800" y="3195371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47"/>
          <p:cNvCxnSpPr/>
          <p:nvPr/>
        </p:nvCxnSpPr>
        <p:spPr>
          <a:xfrm flipH="1" rot="10800000">
            <a:off x="8283700" y="3482875"/>
            <a:ext cx="535800" cy="153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47"/>
          <p:cNvSpPr txBox="1"/>
          <p:nvPr/>
        </p:nvSpPr>
        <p:spPr>
          <a:xfrm>
            <a:off x="8142476" y="2973025"/>
            <a:ext cx="1228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47"/>
          <p:cNvCxnSpPr>
            <a:stCxn id="635" idx="3"/>
            <a:endCxn id="637" idx="0"/>
          </p:cNvCxnSpPr>
          <p:nvPr/>
        </p:nvCxnSpPr>
        <p:spPr>
          <a:xfrm>
            <a:off x="3997150" y="1567575"/>
            <a:ext cx="3723600" cy="15513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let’s quickly discuss model evaluation, we’ll dive into more details for certain problems later on in the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Google Shape;64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Google Shape;64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-Classification Eval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, Recall, Precision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- Correctly Classified divided by total samples.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metric is the most important depends on the specific situation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6" name="Google Shape;65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7" name="Google Shape;65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-Regression Eval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MAE, MSE, RMSE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are measurements of: On average, how far off are you from the correct continuous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to evaluate, depends on overall goal of the task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Never had “Correct Labels” to compare to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Homogeneity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Rand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Google Shape;67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Google Shape;67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basic machine learning concepts to set a foundation for future lectures!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talk about supervised learning, unsupervised learning, reinforcement learning, evaluation methods, and more.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9" name="Google Shape;67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0" name="Google Shape;68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1" name="Google Shape;68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2"/>
          <p:cNvPicPr preferRelativeResize="0"/>
          <p:nvPr/>
        </p:nvPicPr>
        <p:blipFill rotWithShape="1">
          <a:blip r:embed="rId4">
            <a:alphaModFix/>
          </a:blip>
          <a:srcRect b="0" l="1883" r="0" t="3623"/>
          <a:stretch/>
        </p:blipFill>
        <p:spPr>
          <a:xfrm>
            <a:off x="2239625" y="1856375"/>
            <a:ext cx="5622199" cy="32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more obvious, since the “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is built into the actual training of the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well the model performs the task its assigned.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9" name="Google Shape;6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0" name="Google Shape;6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Process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Google Shape;6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05" name="Google Shape;7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6" name="Google Shape;7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Basic Over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and Pandas Data Viz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 Learn Preprocessing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3" name="Google Shape;7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4" name="Google Shape;7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meant to be a comprehensive overview!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for Data Science and Machine Learning Bootcamp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Google Shape;72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Google Shape;72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8" name="Google Shape;728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9" name="Google Shape;72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0" name="Google Shape;73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Google Shape;736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37" name="Google Shape;737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8" name="Google Shape;738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45" name="Google Shape;745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1"/>
          <p:cNvSpPr txBox="1"/>
          <p:nvPr>
            <p:ph type="ctrTitle"/>
          </p:nvPr>
        </p:nvSpPr>
        <p:spPr>
          <a:xfrm>
            <a:off x="3582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Google Shape;752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3" name="Google Shape;753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4" name="Google Shape;75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typical computer programs, machine learning techniques will iteratively learn from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can find insights in data, even if they aren’t specifically instructed what to look for in the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Review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61" name="Google Shape;76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Google Shape;76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Google Shape;768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69" name="Google Shape;769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0" name="Google Shape;77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 we’ll discuss three major types of machine learning algorithms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on other topics, such as word embeddings with Word2Vec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uses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to predict a label given some features.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the label is continuous its called a regression problem, if its categorical it is a classification problem.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Height and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 Gender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Given a person’s height and weight, predict their gender.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1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