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a6b58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ea6b58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a6b58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ea6b58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a6b58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ea6b58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f69ef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f69ef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f69ef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af69ef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af69ef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af69ef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af69ef6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af69ef6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ea6b58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ea6b58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ea6b58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ea6b58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ea6b58a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ea6b58a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ea6b58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ea6b58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ea6b58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ea6b58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ea6b58a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ea6b58a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ea6b58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ea6b58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ea6b58a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ea6b58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ea6b58a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ea6b58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af69ef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af69ef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7e9df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7e9df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7e9df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7e9df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7e9df5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7e9df5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f69e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f69e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7e9df5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7e9df5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7e9df5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7e9df5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7e9df5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7e9df5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67e9df5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67e9df5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7e9df5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7e9df5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7e9df5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7e9df5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67e9df5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67e9df5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7e9df5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7e9df5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7e9df5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7e9df5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67e9df5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67e9df5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f69ef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f69ef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e9df5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67e9df5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e9df59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67e9df59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7e9df59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67e9df59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67e9df59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67e9df59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67e9df59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67e9df59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7e9df59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7e9df59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7e9df59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7e9df59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67e9df59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67e9df59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7e9df59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67e9df59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67e9df59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67e9df59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f69ef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f69e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67e9df59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67e9df59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67e9df59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67e9df59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67e9df59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67e9df59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67e9df592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67e9df592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7e9df59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7e9df59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67e9df59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67e9df59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67e9df59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67e9df59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67e9df59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67e9df59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6af69ef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6af69ef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6af69ef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6af69ef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a6b5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a6b5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6af69ef6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6af69ef6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6af69ef6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6af69ef6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6af69ef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6af69ef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6af69ef6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6af69ef6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af69ef6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af69ef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6af69ef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6af69ef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af69ef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6af69ef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6af69ef6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6af69ef6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6af69ef6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6af69ef6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6af69ef6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6af69ef6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f69ef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f69ef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af69ef6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6af69ef6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af69ef6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af69ef6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67e9df59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67e9df59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685db69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685db69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6af69ef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6af69ef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6af69ef6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6af69ef6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67e9df592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67e9df592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67e9df592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67e9df592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67e9df592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67e9df59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5db69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685db69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f69ef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f69ef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685db69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685db69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685db69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685db69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685db69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685db69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685db69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685db69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6af69ef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6af69ef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6af69ef6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6af69ef6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6af69ef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6af69ef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6af69ef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6af69ef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6af69ef6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6af69ef6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6af69ef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6af69ef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a6b5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a6b5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6af69ef6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6af69ef6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6af69ef6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6af69ef6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6af69ef6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6af69ef6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6af69ef6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6af69ef6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6af69ef6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6af69ef6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6af69ef6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6af69ef6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endCxn id="137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7" idx="2"/>
            <a:endCxn id="137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22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>
            <a:endCxn id="155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55" idx="2"/>
            <a:endCxn id="155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3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endCxn id="164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stCxn id="164" idx="2"/>
            <a:endCxn id="164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3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endCxn id="172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72" idx="2"/>
            <a:endCxn id="172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3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endCxn id="179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79" idx="2"/>
            <a:endCxn id="179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23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3"/>
          <p:cNvCxnSpPr>
            <a:endCxn id="172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endCxn id="179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endCxn id="219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6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endCxn id="223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endCxn id="225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31" name="Google Shape;231;p26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" name="Google Shape;233;p26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4" name="Google Shape;234;p26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7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endCxn id="245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27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7"/>
          <p:cNvCxnSpPr>
            <a:endCxn id="257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9"/>
          <p:cNvCxnSpPr>
            <a:endCxn id="2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9"/>
          <p:cNvCxnSpPr>
            <a:endCxn id="2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2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3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endCxn id="3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9"/>
          <p:cNvCxnSpPr>
            <a:endCxn id="3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0"/>
          <p:cNvCxnSpPr>
            <a:endCxn id="3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>
            <a:endCxn id="3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3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endCxn id="3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0"/>
          <p:cNvCxnSpPr>
            <a:endCxn id="3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0"/>
          <p:cNvCxnSpPr>
            <a:endCxn id="3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1"/>
          <p:cNvCxnSpPr>
            <a:endCxn id="36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3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1"/>
          <p:cNvCxnSpPr>
            <a:endCxn id="37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1"/>
          <p:cNvCxnSpPr>
            <a:endCxn id="37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>
            <a:endCxn id="38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3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3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1"/>
          <p:cNvCxnSpPr>
            <a:endCxn id="38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we use Recurrent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could build a simple RNN model in TensorFlow manually.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see how to use TensorFlow’s built in RNN API classes!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RNN with TF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manually create a 3 neuron RNN layer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to focus on here is the input format of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we will create.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construct the following RNN Layer: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5"/>
          <p:cNvCxnSpPr>
            <a:endCxn id="424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5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35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5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35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5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35"/>
          <p:cNvCxnSpPr>
            <a:endCxn id="428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5"/>
          <p:cNvCxnSpPr>
            <a:endCxn id="430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5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36" name="Google Shape;436;p35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5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8" name="Google Shape;438;p35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9" name="Google Shape;439;p35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6" name="Google Shape;4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6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6"/>
          <p:cNvCxnSpPr>
            <a:endCxn id="450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6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36"/>
          <p:cNvCxnSpPr>
            <a:endCxn id="458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6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running the RNN for 2 batches of data, t=0 and t=1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Recurrent Neuron has 2 sets of weights: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Wx for input weights on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Wy for weights on output of original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of RNN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8"/>
          <p:cNvSpPr txBox="1"/>
          <p:nvPr/>
        </p:nvSpPr>
        <p:spPr>
          <a:xfrm>
            <a:off x="348150" y="1140375"/>
            <a:ext cx="8447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t=0        t=1       t=2      t=3             t=4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brown,    fox,     is,               quick]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 red,        fox,     jumped,      high]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words_in_dataset[0] = [The, The]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words_in_dataset[1] = [brown, red]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words_in_dataset[2] = [fox,fox]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words_in_dataset[3] = </a:t>
            </a:r>
            <a:r>
              <a:rPr lang="en" sz="2000">
                <a:solidFill>
                  <a:schemeClr val="dk1"/>
                </a:solidFill>
              </a:rPr>
              <a:t>[is, jumped]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words_in_dataset[4] = [quick, high]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num_batches = 5, batch_size = 2, time_steps =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Manual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Exercise / Solutions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4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9" name="Google Shape;51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0" name="Google Shape;530;p4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7" name="Google Shape;537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8" name="Google Shape;548;p4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9" name="Google Shape;5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4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45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5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5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2" name="Google Shape;57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Google Shape;57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6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6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6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4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48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2" name="Google Shape;602;p48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8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8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8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48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8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1" name="Google Shape;611;p48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13" name="Google Shape;613;p48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9" name="Google Shape;6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5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5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Google Shape;685;p57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7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7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7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9" name="Google Shape;689;p57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7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7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2" name="Google Shape;692;p57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7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57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7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57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7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7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0" name="Google Shape;700;p57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7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7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5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5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6" name="Google Shape;716;p5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1" name="Google Shape;721;p5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2" name="Google Shape;722;p5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58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58"/>
          <p:cNvCxnSpPr>
            <a:stCxn id="715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8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8" name="Google Shape;728;p58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58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58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58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8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59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5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59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5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9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9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9" name="Google Shape;749;p59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59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1" name="Google Shape;751;p59"/>
          <p:cNvCxnSpPr>
            <a:stCxn id="749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59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9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6" name="Google Shape;756;p59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59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59"/>
          <p:cNvCxnSpPr>
            <a:endCxn id="75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59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9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59"/>
          <p:cNvCxnSpPr>
            <a:endCxn id="75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59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5" name="Google Shape;765;p59"/>
          <p:cNvCxnSpPr>
            <a:stCxn id="753" idx="0"/>
            <a:endCxn id="75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59"/>
          <p:cNvCxnSpPr>
            <a:stCxn id="754" idx="0"/>
            <a:endCxn id="75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9"/>
          <p:cNvCxnSpPr>
            <a:stCxn id="757" idx="0"/>
            <a:endCxn id="75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9"/>
          <p:cNvCxnSpPr>
            <a:stCxn id="755" idx="0"/>
            <a:endCxn id="75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59"/>
          <p:cNvCxnSpPr>
            <a:stCxn id="75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9"/>
          <p:cNvCxnSpPr>
            <a:stCxn id="75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9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59"/>
          <p:cNvCxnSpPr>
            <a:stCxn id="77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59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9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59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59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2" name="Google Shape;78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3" name="Google Shape;78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6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6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0"/>
          <p:cNvCxnSpPr>
            <a:stCxn id="79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60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6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6" name="Google Shape;796;p6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0" name="Google Shape;800;p60"/>
          <p:cNvCxnSpPr>
            <a:endCxn id="79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6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60"/>
          <p:cNvCxnSpPr>
            <a:endCxn id="79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6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60"/>
          <p:cNvCxnSpPr>
            <a:stCxn id="793" idx="0"/>
            <a:endCxn id="79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0"/>
          <p:cNvCxnSpPr>
            <a:stCxn id="794" idx="0"/>
            <a:endCxn id="79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60"/>
          <p:cNvCxnSpPr>
            <a:stCxn id="797" idx="0"/>
            <a:endCxn id="79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60"/>
          <p:cNvCxnSpPr>
            <a:stCxn id="795" idx="0"/>
            <a:endCxn id="79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60"/>
          <p:cNvCxnSpPr>
            <a:stCxn id="79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60"/>
          <p:cNvCxnSpPr>
            <a:stCxn id="79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6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60"/>
          <p:cNvCxnSpPr>
            <a:stCxn id="81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6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6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6" name="Google Shape;816;p60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60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60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0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0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60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60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6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6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6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6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1"/>
          <p:cNvCxnSpPr>
            <a:stCxn id="837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6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6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0" name="Google Shape;840;p6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2" name="Google Shape;842;p6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6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61"/>
          <p:cNvCxnSpPr>
            <a:endCxn id="839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6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1"/>
          <p:cNvCxnSpPr>
            <a:endCxn id="842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6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1" name="Google Shape;851;p61"/>
          <p:cNvCxnSpPr>
            <a:stCxn id="839" idx="0"/>
            <a:endCxn id="843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1"/>
          <p:cNvCxnSpPr>
            <a:stCxn id="840" idx="0"/>
            <a:endCxn id="843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1"/>
          <p:cNvCxnSpPr>
            <a:stCxn id="843" idx="0"/>
            <a:endCxn id="844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1"/>
          <p:cNvCxnSpPr>
            <a:stCxn id="841" idx="0"/>
            <a:endCxn id="845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1"/>
          <p:cNvCxnSpPr>
            <a:stCxn id="845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1"/>
          <p:cNvCxnSpPr>
            <a:stCxn id="845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1"/>
          <p:cNvCxnSpPr>
            <a:stCxn id="857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6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1" name="Google Shape;861;p6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6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6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6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6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6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8" name="Google Shape;868;p61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61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6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6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6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2"/>
          <p:cNvCxnSpPr>
            <a:stCxn id="8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62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7" name="Google Shape;887;p6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9" name="Google Shape;889;p6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6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6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3" name="Google Shape;893;p62"/>
          <p:cNvCxnSpPr>
            <a:endCxn id="8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6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6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62"/>
          <p:cNvCxnSpPr>
            <a:endCxn id="8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6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8" name="Google Shape;898;p62"/>
          <p:cNvCxnSpPr>
            <a:stCxn id="886" idx="0"/>
            <a:endCxn id="8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62"/>
          <p:cNvCxnSpPr>
            <a:stCxn id="887" idx="0"/>
            <a:endCxn id="8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2"/>
          <p:cNvCxnSpPr>
            <a:stCxn id="890" idx="0"/>
            <a:endCxn id="8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2"/>
          <p:cNvCxnSpPr>
            <a:stCxn id="888" idx="0"/>
            <a:endCxn id="8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62"/>
          <p:cNvCxnSpPr>
            <a:stCxn id="8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62"/>
          <p:cNvCxnSpPr>
            <a:stCxn id="8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6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2"/>
          <p:cNvCxnSpPr>
            <a:stCxn id="9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2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6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4" name="Google Shape;914;p62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5" name="Google Shape;915;p62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62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6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6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6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63"/>
          <p:cNvCxnSpPr>
            <a:stCxn id="933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6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6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6" name="Google Shape;936;p6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8" name="Google Shape;938;p6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6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63"/>
          <p:cNvCxnSpPr>
            <a:endCxn id="935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6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6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3"/>
          <p:cNvCxnSpPr>
            <a:stCxn id="946" idx="0"/>
            <a:endCxn id="938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6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3"/>
          <p:cNvCxnSpPr>
            <a:stCxn id="935" idx="0"/>
            <a:endCxn id="939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63"/>
          <p:cNvCxnSpPr>
            <a:stCxn id="936" idx="0"/>
            <a:endCxn id="939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3"/>
          <p:cNvCxnSpPr>
            <a:stCxn id="939" idx="0"/>
            <a:endCxn id="940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63"/>
          <p:cNvCxnSpPr>
            <a:stCxn id="937" idx="0"/>
            <a:endCxn id="941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3"/>
          <p:cNvCxnSpPr>
            <a:stCxn id="941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63"/>
          <p:cNvCxnSpPr>
            <a:stCxn id="941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6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63"/>
          <p:cNvCxnSpPr>
            <a:stCxn id="95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6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6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6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6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6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6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6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6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63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6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6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63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8" name="Google Shape;968;p63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6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6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6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6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6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6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64"/>
          <p:cNvCxnSpPr>
            <a:stCxn id="9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6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6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7" name="Google Shape;987;p6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9" name="Google Shape;989;p6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6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6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6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64"/>
          <p:cNvCxnSpPr>
            <a:endCxn id="9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6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6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64"/>
          <p:cNvCxnSpPr>
            <a:endCxn id="9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6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4"/>
          <p:cNvCxnSpPr>
            <a:stCxn id="986" idx="0"/>
            <a:endCxn id="9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64"/>
          <p:cNvCxnSpPr>
            <a:stCxn id="987" idx="0"/>
            <a:endCxn id="9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64"/>
          <p:cNvCxnSpPr>
            <a:stCxn id="990" idx="0"/>
            <a:endCxn id="9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4"/>
          <p:cNvCxnSpPr>
            <a:stCxn id="988" idx="0"/>
            <a:endCxn id="9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64"/>
          <p:cNvCxnSpPr>
            <a:stCxn id="9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64"/>
          <p:cNvCxnSpPr>
            <a:stCxn id="9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6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64"/>
          <p:cNvCxnSpPr>
            <a:stCxn id="10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6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6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8" name="Google Shape;1008;p6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6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6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6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6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6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5" name="Google Shape;1015;p64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1" name="Google Shape;102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2" name="Google Shape;102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6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6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6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6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6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6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65"/>
          <p:cNvCxnSpPr>
            <a:stCxn id="103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6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6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3" name="Google Shape;1033;p6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5" name="Google Shape;1035;p6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6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6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6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65"/>
          <p:cNvCxnSpPr>
            <a:endCxn id="103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6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6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5"/>
          <p:cNvCxnSpPr>
            <a:stCxn id="1043" idx="2"/>
            <a:endCxn id="1035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6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4" name="Google Shape;1044;p65"/>
          <p:cNvCxnSpPr>
            <a:stCxn id="1032" idx="0"/>
            <a:endCxn id="103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65"/>
          <p:cNvCxnSpPr>
            <a:stCxn id="1033" idx="0"/>
            <a:endCxn id="103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5"/>
          <p:cNvCxnSpPr>
            <a:stCxn id="1036" idx="0"/>
            <a:endCxn id="103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65"/>
          <p:cNvCxnSpPr>
            <a:stCxn id="1034" idx="0"/>
            <a:endCxn id="103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65"/>
          <p:cNvCxnSpPr>
            <a:stCxn id="103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65"/>
          <p:cNvCxnSpPr>
            <a:stCxn id="103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6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Google Shape;1051;p65"/>
          <p:cNvCxnSpPr>
            <a:stCxn id="105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6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6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6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6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6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6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6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6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1" name="Google Shape;1061;p65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65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5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5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5"/>
          <p:cNvCxnSpPr>
            <a:endCxn id="1043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5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5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3" name="Google Shape;107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4" name="Google Shape;107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6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6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6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6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66"/>
          <p:cNvCxnSpPr>
            <a:stCxn id="1080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6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82" name="Google Shape;1082;p6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3" name="Google Shape;1083;p66"/>
          <p:cNvCxnSpPr>
            <a:stCxn id="1084" idx="0"/>
            <a:endCxn id="1085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66"/>
          <p:cNvCxnSpPr>
            <a:stCxn id="1087" idx="0"/>
            <a:endCxn id="1082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66"/>
          <p:cNvCxnSpPr>
            <a:stCxn id="1081" idx="0"/>
            <a:endCxn id="1089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6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6"/>
          <p:cNvCxnSpPr>
            <a:stCxn id="109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6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6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6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6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6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6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6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101" name="Google Shape;1101;p6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6"/>
          <p:cNvCxnSpPr>
            <a:stCxn id="1081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6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6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6" name="Google Shape;1106;p6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6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6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0" name="Google Shape;1110;p66"/>
          <p:cNvCxnSpPr>
            <a:stCxn id="1109" idx="0"/>
            <a:endCxn id="1089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6"/>
          <p:cNvCxnSpPr>
            <a:stCxn id="1081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6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6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TensorFlow comes with these neuron models built into a nice API, making it easy to swap them in and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explore using this TensorFlow RNN API for Time Series prediction and generation!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0" name="Google Shape;1120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1" name="Google Shape;1121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with TF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7" name="Google Shape;112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Google Shape;112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6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various possible improvements for RNN, let’s use TensorFlow built-in tf.nn function API to solve sequence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sequence thought exercise: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predict the sequence shifted one time step forward?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7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7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actually just sin(x):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[0.84,0.91,0.14,-0.75,-0.96,-0.28,0.65]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9" name="Google Shape;115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0" name="Google Shape;116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575" y="3375073"/>
            <a:ext cx="3632850" cy="1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7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creating a RNN that attempts to predict a time series shifted over 1 unit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 attempt to generate new sequences with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8" name="Google Shape;1168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9" name="Google Shape;1169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6" name="Google Shape;117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7" name="Google Shape;117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00" y="2381325"/>
            <a:ext cx="3791200" cy="2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7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075" y="2368650"/>
            <a:ext cx="3726325" cy="2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4" name="Google Shape;119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5" name="Google Shape;119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227625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7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 trained model will be given a time series and attempt to predict a time series shifted one time step ahead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3" name="Google Shape;120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25" y="2644950"/>
            <a:ext cx="3838800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7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050" y="2609850"/>
            <a:ext cx="3790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7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1" name="Google Shape;122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2" name="Google Shape;122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2560675"/>
            <a:ext cx="3714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1"/>
          <p:cNvSpPr txBox="1"/>
          <p:nvPr>
            <p:ph type="ctrTitle"/>
          </p:nvPr>
        </p:nvSpPr>
        <p:spPr>
          <a:xfrm>
            <a:off x="311708" y="160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6" name="Google Shape;1236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Note 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3" name="Google Shape;124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4" name="Google Shape;124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8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series of lectures describing Word2Vec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check out gensim library if you are further interested in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1" name="Google Shape;125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Google Shape;125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8" name="Google Shape;125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9" name="Google Shape;125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work with time series of data, let’s take a look at another common series data source, words.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sentence can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[“Hi”,”how”,”are”,”you”]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6" name="Google Shape;126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7" name="Google Shape;126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8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“classic” NLP , words are typically replaced by numbers indicating some frequency relationship to their documents.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doing this, we lose information about the relationship between the words themselves.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Count-Based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Frequency of words in corpus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Neighboring words are predicted based on a vector space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2" name="Google Shape;128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3" name="Google Shape;1283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8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one of Neural Network’s most famous use cases in natural language processing: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Word2Vec model created by Mikolov et al.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of the Word2Vec model is to learn word embeddings by modeling each word as a vector in n-dimensional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why use word-embeddings?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8" name="Google Shape;129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9" name="Google Shape;129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9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75" y="1949901"/>
            <a:ext cx="7506300" cy="2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9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 spaced models that represent (embed) words in a continuous vector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words represented as vectors we can perform vector mathematics on words (e.g. check similarity, add/subtract vectors)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" name="Google Shape;10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9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start of training each embedding is random, but through backpropagation the model will adjust the value of each word vector in the given number of dimensions.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dimensions means more training time, but also more “information” per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9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00" y="1380176"/>
            <a:ext cx="8137324" cy="28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9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Prediction Target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Skip-Gram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The dog chews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larger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CBOW (Continuous Bag of Words)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bone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smaller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97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=?</a:t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97"/>
          <p:cNvSpPr txBox="1"/>
          <p:nvPr/>
        </p:nvSpPr>
        <p:spPr>
          <a:xfrm>
            <a:off x="380625" y="2766950"/>
            <a:ext cx="3000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one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       vs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97"/>
          <p:cNvSpPr txBox="1"/>
          <p:nvPr/>
        </p:nvSpPr>
        <p:spPr>
          <a:xfrm>
            <a:off x="3380575" y="2766950"/>
            <a:ext cx="5529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[book,car,house,sun,....guitar]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7" name="Google Shape;1367;p97"/>
          <p:cNvCxnSpPr/>
          <p:nvPr/>
        </p:nvCxnSpPr>
        <p:spPr>
          <a:xfrm flipH="1">
            <a:off x="1452375" y="1890500"/>
            <a:ext cx="27045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97"/>
          <p:cNvCxnSpPr/>
          <p:nvPr/>
        </p:nvCxnSpPr>
        <p:spPr>
          <a:xfrm>
            <a:off x="4619775" y="1890500"/>
            <a:ext cx="11448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97"/>
          <p:cNvSpPr txBox="1"/>
          <p:nvPr/>
        </p:nvSpPr>
        <p:spPr>
          <a:xfrm>
            <a:off x="-470775" y="345300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  Target word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97"/>
          <p:cNvSpPr txBox="1"/>
          <p:nvPr/>
        </p:nvSpPr>
        <p:spPr>
          <a:xfrm>
            <a:off x="4704925" y="339005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Noise words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06" y="1152475"/>
            <a:ext cx="5499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5" name="Google Shape;1385;p99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θ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(D=1|w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,h) is binary logistic regression is the probability that the word 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in the context h in the dataset D parameterized by θ.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6" name="Google Shape;138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7" name="Google Shape;138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100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k words drawn from noise distribution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1" name="Google Shape;1401;p101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assign high probability to correct words and low probability to noise words.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2" name="Google Shape;140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3" name="Google Shape;140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endCxn id="1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9" idx="2"/>
            <a:endCxn id="1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10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vectors for each word we can visualize relationships by reducing the dimensions from 150 to 2 using t-Distributed Stochastic Neighbor Embedding 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7" name="Google Shape;1417;p10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8" name="Google Shape;141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9" name="Google Shape;141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75" y="979525"/>
            <a:ext cx="4276999" cy="41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3" name="Google Shape;14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4" name="Google Shape;14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0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using the TensorFlow Documentation example implementation of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referring to the provided notebook for blocks of code often!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0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Word2Vec is something that interests you further, check out the gensim library for Python, it has a much simpler to use API for Word2Vec and additional functionality!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