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20" Type="http://schemas.openxmlformats.org/officeDocument/2006/relationships/slide" Target="slides/slide1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slide" Target="slides/slide35.xml"/><Relationship Id="rId16" Type="http://schemas.openxmlformats.org/officeDocument/2006/relationships/slide" Target="slides/slide12.xml"/><Relationship Id="rId38" Type="http://schemas.openxmlformats.org/officeDocument/2006/relationships/slide" Target="slides/slide34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fcfc46db9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fcfc46db9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fcfc46db9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fcfc46db9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fcfc46db9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fcfc46db9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fcfc46db9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fcfc46db9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fcfc46db9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fcfc46db9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fcfc46db9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fcfc46db9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fcfc46db9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fcfc46db9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fcfc46db9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fcfc46db9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fcfc46db9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fcfc46db9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fcfc46db9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fcfc46db9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c4e07dad0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c4e07dad0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fcfc46db9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1fcfc46db9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ffdc12ef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1ffdc12ef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ffdc12efc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1ffdc12efc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2d949319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32d949319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32d949319d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32d949319d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32d949319d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32d949319d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32d949319d_1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32d949319d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32d949319d_1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32d949319d_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32d949319d_1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32d949319d_1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32d949319d_1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32d949319d_1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ffdc12efc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ffdc12efc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32d949319d_1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32d949319d_1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32d949319d_1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32d949319d_1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1ffdc12efc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1ffdc12ef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1ffdc12efc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1ffdc12efc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1ffdc12efc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1ffdc12efc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1ffdc12efc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1ffdc12efc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1ffdc12efc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1ffdc12efc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1ffdc12efc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1ffdc12efc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1ffdc12efc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1ffdc12efc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ffdc12efc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ffdc12efc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ffdc12efc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ffdc12efc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ffdc12efc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ffdc12efc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fcfc46db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fcfc46db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fcfc46db9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fcfc46db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fcfc46db9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fcfc46db9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TensorFlow Basics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" name="Google Shape;127;p22"/>
          <p:cNvSpPr txBox="1"/>
          <p:nvPr>
            <p:ph idx="1" type="body"/>
          </p:nvPr>
        </p:nvSpPr>
        <p:spPr>
          <a:xfrm>
            <a:off x="311700" y="1152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start by building out this graph: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8" name="Google Shape;128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9" name="Google Shape;129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2"/>
          <p:cNvSpPr/>
          <p:nvPr/>
        </p:nvSpPr>
        <p:spPr>
          <a:xfrm>
            <a:off x="1907425" y="2125925"/>
            <a:ext cx="696300" cy="6963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2"/>
          <p:cNvSpPr txBox="1"/>
          <p:nvPr/>
        </p:nvSpPr>
        <p:spPr>
          <a:xfrm>
            <a:off x="2002725" y="2203650"/>
            <a:ext cx="5658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n</a:t>
            </a: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2" name="Google Shape;132;p22"/>
          <p:cNvSpPr/>
          <p:nvPr/>
        </p:nvSpPr>
        <p:spPr>
          <a:xfrm>
            <a:off x="1923175" y="3540400"/>
            <a:ext cx="696300" cy="6963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2"/>
          <p:cNvSpPr txBox="1"/>
          <p:nvPr/>
        </p:nvSpPr>
        <p:spPr>
          <a:xfrm>
            <a:off x="2018475" y="3618125"/>
            <a:ext cx="5658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n2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4" name="Google Shape;134;p22"/>
          <p:cNvSpPr/>
          <p:nvPr/>
        </p:nvSpPr>
        <p:spPr>
          <a:xfrm>
            <a:off x="3630275" y="3582625"/>
            <a:ext cx="696300" cy="6963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2"/>
          <p:cNvSpPr txBox="1"/>
          <p:nvPr/>
        </p:nvSpPr>
        <p:spPr>
          <a:xfrm>
            <a:off x="3725575" y="3660350"/>
            <a:ext cx="5658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n3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6" name="Google Shape;136;p22"/>
          <p:cNvCxnSpPr/>
          <p:nvPr/>
        </p:nvCxnSpPr>
        <p:spPr>
          <a:xfrm>
            <a:off x="2588575" y="2631750"/>
            <a:ext cx="1147500" cy="1016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7" name="Google Shape;137;p22"/>
          <p:cNvCxnSpPr/>
          <p:nvPr/>
        </p:nvCxnSpPr>
        <p:spPr>
          <a:xfrm flipH="1" rot="10800000">
            <a:off x="2650625" y="3880600"/>
            <a:ext cx="1008600" cy="15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8" name="Google Shape;138;p22"/>
          <p:cNvCxnSpPr/>
          <p:nvPr/>
        </p:nvCxnSpPr>
        <p:spPr>
          <a:xfrm>
            <a:off x="4363575" y="3928625"/>
            <a:ext cx="11205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9" name="Google Shape;139;p22"/>
          <p:cNvSpPr txBox="1"/>
          <p:nvPr/>
        </p:nvSpPr>
        <p:spPr>
          <a:xfrm>
            <a:off x="1542575" y="1725175"/>
            <a:ext cx="15024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Montserrat"/>
                <a:ea typeface="Montserrat"/>
                <a:cs typeface="Montserrat"/>
                <a:sym typeface="Montserrat"/>
              </a:rPr>
              <a:t>Constant</a:t>
            </a:r>
            <a:endParaRPr sz="2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0" name="Google Shape;140;p22"/>
          <p:cNvSpPr txBox="1"/>
          <p:nvPr/>
        </p:nvSpPr>
        <p:spPr>
          <a:xfrm>
            <a:off x="1542575" y="3108013"/>
            <a:ext cx="15024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Montserrat"/>
                <a:ea typeface="Montserrat"/>
                <a:cs typeface="Montserrat"/>
                <a:sym typeface="Montserrat"/>
              </a:rPr>
              <a:t>Constant</a:t>
            </a:r>
            <a:endParaRPr sz="2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1" name="Google Shape;141;p22"/>
          <p:cNvSpPr txBox="1"/>
          <p:nvPr/>
        </p:nvSpPr>
        <p:spPr>
          <a:xfrm>
            <a:off x="3725575" y="3189838"/>
            <a:ext cx="15024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Montserrat"/>
                <a:ea typeface="Montserrat"/>
                <a:cs typeface="Montserrat"/>
                <a:sym typeface="Montserrat"/>
              </a:rPr>
              <a:t>Add</a:t>
            </a:r>
            <a:endParaRPr sz="2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2" name="Google Shape;142;p22"/>
          <p:cNvSpPr txBox="1"/>
          <p:nvPr/>
        </p:nvSpPr>
        <p:spPr>
          <a:xfrm>
            <a:off x="5521075" y="3733288"/>
            <a:ext cx="15024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Montserrat"/>
                <a:ea typeface="Montserrat"/>
                <a:cs typeface="Montserrat"/>
                <a:sym typeface="Montserrat"/>
              </a:rPr>
              <a:t>3</a:t>
            </a:r>
            <a:endParaRPr sz="2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3" name="Google Shape;143;p22"/>
          <p:cNvSpPr txBox="1"/>
          <p:nvPr/>
        </p:nvSpPr>
        <p:spPr>
          <a:xfrm>
            <a:off x="2903900" y="2608563"/>
            <a:ext cx="15024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sz="2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4" name="Google Shape;144;p22"/>
          <p:cNvSpPr txBox="1"/>
          <p:nvPr/>
        </p:nvSpPr>
        <p:spPr>
          <a:xfrm>
            <a:off x="2700700" y="3494300"/>
            <a:ext cx="15024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sz="22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/>
          <p:nvPr>
            <p:ph type="ctrTitle"/>
          </p:nvPr>
        </p:nvSpPr>
        <p:spPr>
          <a:xfrm>
            <a:off x="44725" y="1545450"/>
            <a:ext cx="91440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Variables and Placeholders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0" name="Google Shape;150;p2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51" name="Google Shape;151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2" name="Google Shape;152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8" name="Google Shape;158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are two main types of tensor objects in a Graph: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Variables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Placeholders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9" name="Google Shape;159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0" name="Google Shape;160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6" name="Google Shape;166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During the optimization process TensorFlow tunes the parameters of the model.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Variables can hold the values of weights and biases throughout the session.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Variables need to be initialized.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7" name="Google Shape;167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8" name="Google Shape;168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4" name="Google Shape;174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Placeholders are initially empty and are used to feed in the actual training examples.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However they do need a declared expected data type (tf.float32) with an optional shape argument.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5" name="Google Shape;175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6" name="Google Shape;176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2" name="Google Shape;182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see some examples of each.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Once we understand how they work we’ll be ready to build our first model with TensorFlow!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3" name="Google Shape;183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4" name="Google Shape;184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8"/>
          <p:cNvSpPr txBox="1"/>
          <p:nvPr>
            <p:ph type="ctrTitle"/>
          </p:nvPr>
        </p:nvSpPr>
        <p:spPr>
          <a:xfrm>
            <a:off x="0" y="744575"/>
            <a:ext cx="91440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First TF Neural Network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0" name="Google Shape;190;p2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91" name="Google Shape;191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2" name="Google Shape;192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8" name="Google Shape;198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We’ve learned about Sessions, Graphs, Variables, and Placeholders.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With these building blocks we can create our first neuron!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create a neuron that performs a very simple linear fit to some 2-D data.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9" name="Google Shape;199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0" name="Google Shape;200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6" name="Google Shape;206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Our steps are: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Build a Graph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Initiate the Session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Feed Data In and get Output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use the basics we’ve learned so far to accomplish this task!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7" name="Google Shape;207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8" name="Google Shape;208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4" name="Google Shape;214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What does the graph of wx+b=z look like?</a:t>
            </a:r>
            <a:endParaRPr b="1"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5" name="Google Shape;215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6" name="Google Shape;216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31"/>
          <p:cNvSpPr/>
          <p:nvPr/>
        </p:nvSpPr>
        <p:spPr>
          <a:xfrm>
            <a:off x="721200" y="2160950"/>
            <a:ext cx="991500" cy="7311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38100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31"/>
          <p:cNvSpPr/>
          <p:nvPr/>
        </p:nvSpPr>
        <p:spPr>
          <a:xfrm>
            <a:off x="721200" y="3652725"/>
            <a:ext cx="991500" cy="7311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3810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31"/>
          <p:cNvSpPr/>
          <p:nvPr/>
        </p:nvSpPr>
        <p:spPr>
          <a:xfrm>
            <a:off x="2180050" y="2892050"/>
            <a:ext cx="1746600" cy="7311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3810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31"/>
          <p:cNvSpPr/>
          <p:nvPr/>
        </p:nvSpPr>
        <p:spPr>
          <a:xfrm>
            <a:off x="4886675" y="2892050"/>
            <a:ext cx="1746600" cy="7311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3810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21" name="Google Shape;221;p31"/>
          <p:cNvCxnSpPr>
            <a:stCxn id="217" idx="3"/>
          </p:cNvCxnSpPr>
          <p:nvPr/>
        </p:nvCxnSpPr>
        <p:spPr>
          <a:xfrm>
            <a:off x="1712700" y="2526500"/>
            <a:ext cx="491100" cy="405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2" name="Google Shape;222;p31"/>
          <p:cNvCxnSpPr>
            <a:stCxn id="218" idx="3"/>
          </p:cNvCxnSpPr>
          <p:nvPr/>
        </p:nvCxnSpPr>
        <p:spPr>
          <a:xfrm flipH="1" rot="10800000">
            <a:off x="1712700" y="3583275"/>
            <a:ext cx="480900" cy="435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3" name="Google Shape;223;p31"/>
          <p:cNvCxnSpPr/>
          <p:nvPr/>
        </p:nvCxnSpPr>
        <p:spPr>
          <a:xfrm flipH="1" rot="10800000">
            <a:off x="4840025" y="3648375"/>
            <a:ext cx="639000" cy="369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4" name="Google Shape;224;p31"/>
          <p:cNvCxnSpPr>
            <a:endCxn id="220" idx="1"/>
          </p:cNvCxnSpPr>
          <p:nvPr/>
        </p:nvCxnSpPr>
        <p:spPr>
          <a:xfrm flipH="1" rot="10800000">
            <a:off x="3926675" y="3257600"/>
            <a:ext cx="960000" cy="4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5" name="Google Shape;225;p31"/>
          <p:cNvCxnSpPr/>
          <p:nvPr/>
        </p:nvCxnSpPr>
        <p:spPr>
          <a:xfrm>
            <a:off x="6633275" y="3262100"/>
            <a:ext cx="628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6" name="Google Shape;226;p31"/>
          <p:cNvSpPr/>
          <p:nvPr/>
        </p:nvSpPr>
        <p:spPr>
          <a:xfrm>
            <a:off x="4359350" y="3996150"/>
            <a:ext cx="991500" cy="7311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38100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31"/>
          <p:cNvSpPr txBox="1"/>
          <p:nvPr/>
        </p:nvSpPr>
        <p:spPr>
          <a:xfrm>
            <a:off x="941450" y="2248950"/>
            <a:ext cx="480900" cy="3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W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8" name="Google Shape;228;p31"/>
          <p:cNvSpPr txBox="1"/>
          <p:nvPr/>
        </p:nvSpPr>
        <p:spPr>
          <a:xfrm>
            <a:off x="976500" y="3855925"/>
            <a:ext cx="480900" cy="3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9" name="Google Shape;229;p31"/>
          <p:cNvSpPr txBox="1"/>
          <p:nvPr/>
        </p:nvSpPr>
        <p:spPr>
          <a:xfrm>
            <a:off x="4614650" y="4100625"/>
            <a:ext cx="480900" cy="3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latin typeface="Montserrat"/>
                <a:ea typeface="Montserrat"/>
                <a:cs typeface="Montserrat"/>
                <a:sym typeface="Montserrat"/>
              </a:rPr>
              <a:t>b</a:t>
            </a:r>
            <a:endParaRPr b="1" sz="2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0" name="Google Shape;230;p31"/>
          <p:cNvSpPr txBox="1"/>
          <p:nvPr/>
        </p:nvSpPr>
        <p:spPr>
          <a:xfrm>
            <a:off x="2153525" y="2993775"/>
            <a:ext cx="2053500" cy="3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Montserrat"/>
                <a:ea typeface="Montserrat"/>
                <a:cs typeface="Montserrat"/>
                <a:sym typeface="Montserrat"/>
              </a:rPr>
              <a:t>tf.matmul()</a:t>
            </a:r>
            <a:endParaRPr b="1" sz="2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1" name="Google Shape;231;p31"/>
          <p:cNvSpPr txBox="1"/>
          <p:nvPr/>
        </p:nvSpPr>
        <p:spPr>
          <a:xfrm>
            <a:off x="5061625" y="2993775"/>
            <a:ext cx="1687200" cy="3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tf.add()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2" name="Google Shape;232;p31"/>
          <p:cNvSpPr txBox="1"/>
          <p:nvPr/>
        </p:nvSpPr>
        <p:spPr>
          <a:xfrm>
            <a:off x="7603425" y="3074900"/>
            <a:ext cx="480900" cy="3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3" name="Google Shape;233;p31"/>
          <p:cNvSpPr txBox="1"/>
          <p:nvPr/>
        </p:nvSpPr>
        <p:spPr>
          <a:xfrm>
            <a:off x="721200" y="2802000"/>
            <a:ext cx="1106700" cy="3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Variable</a:t>
            </a:r>
            <a:endParaRPr sz="1600">
              <a:solidFill>
                <a:srgbClr val="98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4" name="Google Shape;234;p31"/>
          <p:cNvSpPr txBox="1"/>
          <p:nvPr/>
        </p:nvSpPr>
        <p:spPr>
          <a:xfrm>
            <a:off x="4301750" y="4652175"/>
            <a:ext cx="1106700" cy="3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Variable</a:t>
            </a:r>
            <a:endParaRPr sz="1600">
              <a:solidFill>
                <a:srgbClr val="98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5" name="Google Shape;235;p31"/>
          <p:cNvSpPr txBox="1"/>
          <p:nvPr/>
        </p:nvSpPr>
        <p:spPr>
          <a:xfrm>
            <a:off x="535900" y="4308600"/>
            <a:ext cx="1432500" cy="3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rPr>
              <a:t>Placeholder</a:t>
            </a:r>
            <a:endParaRPr sz="1600">
              <a:solidFill>
                <a:srgbClr val="07376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6" name="Google Shape;236;p31"/>
          <p:cNvSpPr txBox="1"/>
          <p:nvPr/>
        </p:nvSpPr>
        <p:spPr>
          <a:xfrm>
            <a:off x="2488563" y="3540700"/>
            <a:ext cx="1320300" cy="3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74E13"/>
                </a:solidFill>
                <a:latin typeface="Montserrat"/>
                <a:ea typeface="Montserrat"/>
                <a:cs typeface="Montserrat"/>
                <a:sym typeface="Montserrat"/>
              </a:rPr>
              <a:t>Operation</a:t>
            </a:r>
            <a:endParaRPr sz="1600">
              <a:solidFill>
                <a:srgbClr val="274E1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7" name="Google Shape;237;p31"/>
          <p:cNvSpPr txBox="1"/>
          <p:nvPr/>
        </p:nvSpPr>
        <p:spPr>
          <a:xfrm>
            <a:off x="5450613" y="3540700"/>
            <a:ext cx="1320300" cy="3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74E13"/>
                </a:solidFill>
                <a:latin typeface="Montserrat"/>
                <a:ea typeface="Montserrat"/>
                <a:cs typeface="Montserrat"/>
                <a:sym typeface="Montserrat"/>
              </a:rPr>
              <a:t>Operation</a:t>
            </a:r>
            <a:endParaRPr sz="1600">
              <a:solidFill>
                <a:srgbClr val="274E1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8" name="Google Shape;238;p31"/>
          <p:cNvSpPr/>
          <p:nvPr/>
        </p:nvSpPr>
        <p:spPr>
          <a:xfrm>
            <a:off x="7288875" y="2892050"/>
            <a:ext cx="1746600" cy="7311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38100">
            <a:solidFill>
              <a:srgbClr val="4C11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31"/>
          <p:cNvSpPr txBox="1"/>
          <p:nvPr/>
        </p:nvSpPr>
        <p:spPr>
          <a:xfrm>
            <a:off x="7312925" y="2892050"/>
            <a:ext cx="1687200" cy="3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Activation Function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section will expand on what we’ve learned and explore the TensorFlow’s Framework approach to Neural Networks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You’ll see lots of parallels with our own simple implementation!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" name="Google Shape;65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5" name="Google Shape;245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Afterwards you can add in the cost function in order to train your network to optimize the parameters!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go build this neural network!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6" name="Google Shape;246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7" name="Google Shape;247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3"/>
          <p:cNvSpPr txBox="1"/>
          <p:nvPr>
            <p:ph type="ctrTitle"/>
          </p:nvPr>
        </p:nvSpPr>
        <p:spPr>
          <a:xfrm>
            <a:off x="0" y="744575"/>
            <a:ext cx="91440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TensorFlow Regression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3" name="Google Shape;253;p3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254" name="Google Shape;254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5" name="Google Shape;255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1" name="Google Shape;261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code along with a more realistic regression example and introduce tf.estimator!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2" name="Google Shape;262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3" name="Google Shape;263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5"/>
          <p:cNvSpPr txBox="1"/>
          <p:nvPr>
            <p:ph type="ctrTitle"/>
          </p:nvPr>
        </p:nvSpPr>
        <p:spPr>
          <a:xfrm>
            <a:off x="0" y="744575"/>
            <a:ext cx="91440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TensorFlow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Estimator API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9" name="Google Shape;269;p3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270" name="Google Shape;270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71" name="Google Shape;271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7" name="Google Shape;277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now explore the Estimator API from TensorFlow!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are lots of other higher level APIs (Keras, Layers, etc), we cover those later on in the Miscellaneous Section.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8" name="Google Shape;278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79" name="Google Shape;279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5" name="Google Shape;285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tf.estimator API has several model types to choose from.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quickly show you the options!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6" name="Google Shape;286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7" name="Google Shape;287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3" name="Google Shape;293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Here are the Estimator Types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tf.estimator.LinearClassifier: Constructs a linear classification model.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tf.estimator.LinearRegressor: Constructs a linear regression model.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4" name="Google Shape;294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5" name="Google Shape;295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300" name="Google Shape;300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2" name="Google Shape;302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Here are the Estimator Types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tf.estimator.DNNClassifier: Construct a neural network classification model.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tf.estimator.DNNRegressor: Construct a neural network regression model.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3" name="Google Shape;303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9" name="Google Shape;309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Here are the Estimator Types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Tf.estimator. DNNLinearCombinedClassifier: Construct a neural network and linear combined classification model.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10" name="Google Shape;310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11" name="Google Shape;311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7" name="Google Shape;317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Here are the Estimator Types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Tf.estimator. DNNLinearCombinedRegressor: Construct a neural network and linear combined regression model.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18" name="Google Shape;318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19" name="Google Shape;319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TensorFlow Basics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TF Basic Syntax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TF Graphs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TF Variables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TF Placeholders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TensorFlow Neural Network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" name="Google Shape;73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5" name="Google Shape;325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general, to use the Estimator API we do the following: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Define a list of feature columns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the Estimator Model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a Data Input Function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Call train,evaluate, and predict methods on the estimator object.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6" name="Google Shape;326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7" name="Google Shape;327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3" name="Google Shape;333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go ahead and show a simple example of using this Estimator API.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34" name="Google Shape;334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5" name="Google Shape;335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44"/>
          <p:cNvSpPr txBox="1"/>
          <p:nvPr>
            <p:ph type="ctrTitle"/>
          </p:nvPr>
        </p:nvSpPr>
        <p:spPr>
          <a:xfrm>
            <a:off x="0" y="744575"/>
            <a:ext cx="91440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TensorFlow Classification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1" name="Google Shape;341;p4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342" name="Google Shape;342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43" name="Google Shape;343;p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9" name="Google Shape;349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Pima Indians Diabetes Dataset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Tf.estimator API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Categorical and Continuous Features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LinearClassifier and DNNClassifier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50" name="Google Shape;350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1" name="Google Shape;351;p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6"/>
          <p:cNvSpPr txBox="1"/>
          <p:nvPr>
            <p:ph type="ctrTitle"/>
          </p:nvPr>
        </p:nvSpPr>
        <p:spPr>
          <a:xfrm>
            <a:off x="0" y="744575"/>
            <a:ext cx="91440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TF Regression Exercise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7" name="Google Shape;357;p4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358" name="Google Shape;358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9" name="Google Shape;359;p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5" name="Google Shape;365;p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Time to test your new skills!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will create a model to predict housing prices using the tf.estimator API.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review the exercise notebook.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Optional - skip to the solutions and treat the exercise as a code-along lecture.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6" name="Google Shape;366;p4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7" name="Google Shape;367;p4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8"/>
          <p:cNvSpPr txBox="1"/>
          <p:nvPr>
            <p:ph type="ctrTitle"/>
          </p:nvPr>
        </p:nvSpPr>
        <p:spPr>
          <a:xfrm>
            <a:off x="0" y="1545450"/>
            <a:ext cx="91440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TF Regression Exercise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Solution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3" name="Google Shape;373;p4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374" name="Google Shape;374;p4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5" name="Google Shape;375;p4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49"/>
          <p:cNvSpPr txBox="1"/>
          <p:nvPr>
            <p:ph type="ctrTitle"/>
          </p:nvPr>
        </p:nvSpPr>
        <p:spPr>
          <a:xfrm>
            <a:off x="0" y="744575"/>
            <a:ext cx="91440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TF Classification Exercise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1" name="Google Shape;381;p4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382" name="Google Shape;382;p4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83" name="Google Shape;383;p4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50"/>
          <p:cNvSpPr txBox="1"/>
          <p:nvPr>
            <p:ph type="ctrTitle"/>
          </p:nvPr>
        </p:nvSpPr>
        <p:spPr>
          <a:xfrm>
            <a:off x="0" y="1545450"/>
            <a:ext cx="91440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TF Classification Exercise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Solution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9" name="Google Shape;389;p5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390" name="Google Shape;390;p5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1" name="Google Shape;391;p5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TensorFlow Regression Code Along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TensorFlow Classification Code Along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Regression Exercise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Solution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Classification Exercise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Solution 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" name="Google Shape;81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88" name="Google Shape;88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" name="Google Shape;89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TensorFlow Basic Syntax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Google Shape;95;p1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96" name="Google Shape;96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" name="Google Shape;97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TensorFlow Graphs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Google Shape;103;p1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04" name="Google Shape;104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5" name="Google Shape;105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Graphs are sets of connected nodes (vertices).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connections are referred to as edges.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TensorFlow each node is an operation with possible inputs that can supply some output.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2" name="Google Shape;112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3" name="Google Shape;113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general, with TensorFlow we will construct a graph and then execute it.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start showing some simple examples in Python!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also discuss how TensorFlow uses a default graph.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0" name="Google Shape;120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1" name="Google Shape;121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