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D113D-2742-45BC-9343-DE7FF3250815}">
  <a:tblStyle styleId="{362D113D-2742-45BC-9343-DE7FF32508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wiut.tutor@gmail.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2.com/categories/screen-shar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wiut.tutor@gmail.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e016f3d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e016f3d5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af2dc80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f2dc80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wiut.tutor@gmail.com</a:t>
            </a:r>
            <a:r>
              <a:rPr lang="en-GB"/>
              <a:t> is registered on trello. Password is the same as for email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dfcf49e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dfcf49e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c6ffd16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c6ffd16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b9d49ac3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b9d49ac3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aec3751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aec3751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1125"/>
              </a:spcBef>
              <a:spcAft>
                <a:spcPts val="1125"/>
              </a:spcAft>
              <a:buClr>
                <a:srgbClr val="000000"/>
              </a:buClr>
              <a:buSzPts val="1100"/>
              <a:buFont typeface="Arial"/>
              <a:buNone/>
            </a:pPr>
            <a:r>
              <a:t/>
            </a:r>
            <a:endParaRPr sz="1800">
              <a:solidFill>
                <a:schemeClr val="lt2"/>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4aec3751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aec3751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aec3751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aec3751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a:t>I will add Ubuntu related commands later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4aec37513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aec37513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aee92709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aee9270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adfe17f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dfe17f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aee92709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aee92709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4aee9270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aee9270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aee92709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aee9270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4c6762da0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c6762da0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4aee9270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aee9270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4aee9270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aee9270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Print on screen (more)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4aee92709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aee92709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aee92709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aee92709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6e46d0de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e46d0de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4aec375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aec375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b9d49ac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b9d49ac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4c6762da0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c6762da0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e016f3d5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e016f3d5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e016f3d5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e016f3d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500">
                <a:solidFill>
                  <a:srgbClr val="ADADAD"/>
                </a:solidFill>
              </a:rPr>
              <a:t>A critical advantage of variables, expressions, statements, and functions is that they allow you to take small building blocks of functionality and compose them into larger features</a:t>
            </a:r>
            <a:r>
              <a:rPr lang="en-GB" sz="1350">
                <a:solidFill>
                  <a:srgbClr val="555555"/>
                </a:solidFill>
                <a:highlight>
                  <a:schemeClr val="lt1"/>
                </a:highlight>
              </a:rPr>
              <a:t>.</a:t>
            </a:r>
            <a:endParaRPr sz="1350">
              <a:solidFill>
                <a:srgbClr val="555555"/>
              </a:solidFill>
              <a:highlight>
                <a:schemeClr val="lt1"/>
              </a:highlight>
            </a:endParaRPr>
          </a:p>
          <a:p>
            <a:pPr indent="0" lvl="0" marL="0" rtl="0" algn="l">
              <a:spcBef>
                <a:spcPts val="16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e016f3d5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e016f3d5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e016f3d5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e016f3d5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e016f3d5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e016f3d5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statements will be covered in greater detail in upcoming seminars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e016f3d5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e016f3d5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e065328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e065328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Those students who finish first can be asked to demonstrate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e016f3d5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e016f3d5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53b46a97f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3b46a97f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6762d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6762da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3b46a97f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3b46a97f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3b46a97f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3b46a97f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4b9d49ac3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b9d49ac3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4c6762da0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c6762da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dfcf49e8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dfcf49e8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dfcf49e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dfcf49e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link </a:t>
            </a:r>
            <a:r>
              <a:rPr lang="en-GB" u="sng">
                <a:solidFill>
                  <a:schemeClr val="hlink"/>
                </a:solidFill>
                <a:hlinkClick r:id="rId2"/>
              </a:rPr>
              <a:t>https://www.g2.com/categories/screen-sharing</a:t>
            </a:r>
            <a:r>
              <a:rPr lang="en-GB"/>
              <a:t> can be used as example for demo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dfcf49e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fcf49e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e016f3d5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e016f3d5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Miro credentials</a:t>
            </a:r>
            <a:endParaRPr/>
          </a:p>
          <a:p>
            <a:pPr indent="0" lvl="0" marL="0" rtl="0" algn="l">
              <a:spcBef>
                <a:spcPts val="0"/>
              </a:spcBef>
              <a:spcAft>
                <a:spcPts val="0"/>
              </a:spcAft>
              <a:buNone/>
            </a:pPr>
            <a:r>
              <a:rPr lang="en-GB" u="sng">
                <a:solidFill>
                  <a:schemeClr val="hlink"/>
                </a:solidFill>
                <a:hlinkClick r:id="rId2"/>
              </a:rPr>
              <a:t>wiut.tutor@gmail.com</a:t>
            </a:r>
            <a:endParaRPr/>
          </a:p>
          <a:p>
            <a:pPr indent="0" lvl="0" marL="0" rtl="0" algn="l">
              <a:spcBef>
                <a:spcPts val="0"/>
              </a:spcBef>
              <a:spcAft>
                <a:spcPts val="0"/>
              </a:spcAft>
              <a:buNone/>
            </a:pPr>
            <a:r>
              <a:rPr lang="en-GB"/>
              <a:t>Wiuttut0r</a:t>
            </a:r>
            <a:endParaRPr/>
          </a:p>
          <a:p>
            <a:pPr indent="0" lvl="0" marL="0" rtl="0" algn="l">
              <a:spcBef>
                <a:spcPts val="0"/>
              </a:spcBef>
              <a:spcAft>
                <a:spcPts val="0"/>
              </a:spcAft>
              <a:buNone/>
            </a:pPr>
            <a:r>
              <a:rPr lang="en-GB"/>
              <a:t>Ali your groups’ link is the second one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cxnSp>
        <p:nvCxnSpPr>
          <p:cNvPr id="65" name="Google Shape;65;p16"/>
          <p:cNvCxnSpPr/>
          <p:nvPr/>
        </p:nvCxnSpPr>
        <p:spPr>
          <a:xfrm flipH="1" rot="10800000">
            <a:off x="10590" y="1017725"/>
            <a:ext cx="9143700" cy="7200"/>
          </a:xfrm>
          <a:prstGeom prst="straightConnector1">
            <a:avLst/>
          </a:prstGeom>
          <a:noFill/>
          <a:ln cap="flat" cmpd="sng" w="9525">
            <a:solidFill>
              <a:srgbClr val="087D8A"/>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2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98" name="Google Shape;98;p2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1600"/>
              </a:spcBef>
              <a:spcAft>
                <a:spcPts val="160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9" name="Google Shape;99;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9pPr>
          </a:lstStyle>
          <a:p/>
        </p:txBody>
      </p:sp>
      <p:sp>
        <p:nvSpPr>
          <p:cNvPr id="100" name="Google Shape;100;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9pPr>
          </a:lstStyle>
          <a:p/>
        </p:txBody>
      </p:sp>
      <p:sp>
        <p:nvSpPr>
          <p:cNvPr id="101" name="Google Shape;101;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b="0"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02" name="Shape 102"/>
        <p:cNvGrpSpPr/>
        <p:nvPr/>
      </p:nvGrpSpPr>
      <p:grpSpPr>
        <a:xfrm>
          <a:off x="0" y="0"/>
          <a:ext cx="0" cy="0"/>
          <a:chOff x="0" y="0"/>
          <a:chExt cx="0" cy="0"/>
        </a:xfrm>
      </p:grpSpPr>
      <p:sp>
        <p:nvSpPr>
          <p:cNvPr id="103" name="Google Shape;103;p2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104" name="Google Shape;104;p2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888888"/>
              </a:buClr>
              <a:buSzPts val="1800"/>
              <a:buFont typeface="Arial"/>
              <a:buNone/>
              <a:defRPr sz="1800">
                <a:solidFill>
                  <a:srgbClr val="888888"/>
                </a:solidFill>
                <a:latin typeface="Calibri"/>
                <a:ea typeface="Calibri"/>
                <a:cs typeface="Calibri"/>
                <a:sym typeface="Calibri"/>
              </a:defRPr>
            </a:lvl1pPr>
            <a:lvl2pPr indent="-228600" lvl="1" marL="914400" marR="0" rtl="0" algn="l">
              <a:lnSpc>
                <a:spcPct val="90000"/>
              </a:lnSpc>
              <a:spcBef>
                <a:spcPts val="16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1600"/>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16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6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16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16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16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1600"/>
              </a:spcBef>
              <a:spcAft>
                <a:spcPts val="160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chemeClr val="lt1"/>
                </a:solidFill>
                <a:latin typeface="Arial"/>
                <a:ea typeface="Arial"/>
                <a:cs typeface="Arial"/>
                <a:sym typeface="Arial"/>
              </a:defRPr>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1"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b="0"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2400"/>
            </a:lvl1pPr>
            <a:lvl2pPr lvl="1" rtl="0">
              <a:buNone/>
              <a:defRPr sz="2400"/>
            </a:lvl2pPr>
            <a:lvl3pPr lvl="2" rtl="0">
              <a:buNone/>
              <a:defRPr sz="2400"/>
            </a:lvl3pPr>
            <a:lvl4pPr lvl="3" rtl="0">
              <a:buNone/>
              <a:defRPr sz="2400"/>
            </a:lvl4pPr>
            <a:lvl5pPr lvl="4" rtl="0">
              <a:buNone/>
              <a:defRPr sz="2400"/>
            </a:lvl5pPr>
            <a:lvl6pPr lvl="5" rtl="0">
              <a:buNone/>
              <a:defRPr sz="2400"/>
            </a:lvl6pPr>
            <a:lvl7pPr lvl="6" rtl="0">
              <a:buNone/>
              <a:defRPr sz="2400"/>
            </a:lvl7pPr>
            <a:lvl8pPr lvl="7" rtl="0">
              <a:buNone/>
              <a:defRPr sz="2400"/>
            </a:lvl8pPr>
            <a:lvl9pPr lvl="8" rtl="0">
              <a:buNone/>
              <a:defRPr sz="2400"/>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intranet.wiut.uz/Uploads/ModuleMaterialAttachments/1c8ad3d3-83e8-4bbb-ad66-144c6ac17ce0.mp4" TargetMode="External"/><Relationship Id="rId4" Type="http://schemas.openxmlformats.org/officeDocument/2006/relationships/hyperlink" Target="https://trello.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trello.com/b/ijCThESo/goal-learn-a-language" TargetMode="External"/><Relationship Id="rId4" Type="http://schemas.openxmlformats.org/officeDocument/2006/relationships/hyperlink" Target="https://trello.com/inspiringboards" TargetMode="External"/><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zzwovrD0vM4" TargetMode="External"/><Relationship Id="rId4" Type="http://schemas.openxmlformats.org/officeDocument/2006/relationships/hyperlink" Target="https://help.trello.com/category/698-category" TargetMode="External"/><Relationship Id="rId5" Type="http://schemas.openxmlformats.org/officeDocument/2006/relationships/hyperlink" Target="https://medium.com/tradecraft-traction/10-ways-to-use-trello-for-product-management-db520b95dd9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repl.it/languages/python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intranet.wiut.uz/LearningMaterial/Pages/Details?ID=887&amp;moduleID=0&amp;way=l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intranet.wiut.uz/LearningMaterial/Pages/Details?ID=888&amp;moduleID=0&amp;way=l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 TargetMode="External"/><Relationship Id="rId4" Type="http://schemas.openxmlformats.org/officeDocument/2006/relationships/hyperlink" Target="https://intranet.wiut.uz/LearningMaterial/Discussion/Details/649?moduleId=55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aysimple.com/blog/top-software-review-sites-how-to-find-the-perfect-application-for-your-small-business/" TargetMode="External"/><Relationship Id="rId4" Type="http://schemas.openxmlformats.org/officeDocument/2006/relationships/hyperlink" Target="http://rogerdudler.github.io/git-guide/" TargetMode="External"/><Relationship Id="rId5" Type="http://schemas.openxmlformats.org/officeDocument/2006/relationships/hyperlink" Target="https://git-scm.com/about" TargetMode="External"/><Relationship Id="rId6" Type="http://schemas.openxmlformats.org/officeDocument/2006/relationships/hyperlink" Target="https://rubygarage.org/blog/most-basic-git-commands-with-examples" TargetMode="External"/><Relationship Id="rId7" Type="http://schemas.openxmlformats.org/officeDocument/2006/relationships/hyperlink" Target="https://ru.atlassian.com/git/tutori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2.com/" TargetMode="External"/><Relationship Id="rId4" Type="http://schemas.openxmlformats.org/officeDocument/2006/relationships/hyperlink" Target="https://alternativeto.net/" TargetMode="External"/><Relationship Id="rId5" Type="http://schemas.openxmlformats.org/officeDocument/2006/relationships/hyperlink" Target="https://www.capterra.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g2crow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g2.com/categories/screen-sharing#grid"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miro.com/welcomeonboard/dOQzolZypY9LHXACNbZsBYkiPBnah7xZJNzNSabfZfSAKe0nx5PUsl19JQueoOjb" TargetMode="External"/><Relationship Id="rId4" Type="http://schemas.openxmlformats.org/officeDocument/2006/relationships/hyperlink" Target="https://miro.com/welcomeonboard/dOQzolZypY9LHXACNbZsBYkiPBnah7xZJNzNSabfZfSAKe0nx5PUsl19JQueoOjb"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Computer Science Fundamentals</a:t>
            </a:r>
            <a:endParaRPr/>
          </a:p>
        </p:txBody>
      </p:sp>
      <p:sp>
        <p:nvSpPr>
          <p:cNvPr id="113" name="Google Shape;113;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accent4"/>
                </a:solidFill>
              </a:rPr>
              <a:t>Seminar</a:t>
            </a:r>
            <a:r>
              <a:rPr lang="en-GB">
                <a:solidFill>
                  <a:schemeClr val="accent4"/>
                </a:solidFill>
              </a:rPr>
              <a:t> 2</a:t>
            </a:r>
            <a:endParaRPr>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Miro</a:t>
            </a:r>
            <a:endParaRPr/>
          </a:p>
        </p:txBody>
      </p:sp>
      <p:sp>
        <p:nvSpPr>
          <p:cNvPr id="185" name="Google Shape;18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your own board</a:t>
            </a:r>
            <a:endParaRPr/>
          </a:p>
          <a:p>
            <a:pPr indent="0" lvl="0" marL="0" rtl="0" algn="l">
              <a:spcBef>
                <a:spcPts val="1600"/>
              </a:spcBef>
              <a:spcAft>
                <a:spcPts val="0"/>
              </a:spcAft>
              <a:buNone/>
            </a:pPr>
            <a:r>
              <a:rPr lang="en-GB"/>
              <a:t>Access templates</a:t>
            </a:r>
            <a:endParaRPr/>
          </a:p>
          <a:p>
            <a:pPr indent="0" lvl="0" marL="0" rtl="0" algn="l">
              <a:spcBef>
                <a:spcPts val="1600"/>
              </a:spcBef>
              <a:spcAft>
                <a:spcPts val="0"/>
              </a:spcAft>
              <a:buNone/>
            </a:pPr>
            <a:r>
              <a:rPr lang="en-GB"/>
              <a:t>Experiment with sharing options</a:t>
            </a:r>
            <a:endParaRPr/>
          </a:p>
          <a:p>
            <a:pPr indent="0" lvl="0" marL="0" rtl="0" algn="l">
              <a:spcBef>
                <a:spcPts val="1600"/>
              </a:spcBef>
              <a:spcAft>
                <a:spcPts val="1600"/>
              </a:spcAft>
              <a:buNone/>
            </a:pPr>
            <a:r>
              <a:t/>
            </a:r>
            <a:endParaRPr/>
          </a:p>
        </p:txBody>
      </p:sp>
      <p:sp>
        <p:nvSpPr>
          <p:cNvPr id="186" name="Google Shape;18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87" name="Google Shape;187;p36"/>
          <p:cNvPicPr preferRelativeResize="0"/>
          <p:nvPr/>
        </p:nvPicPr>
        <p:blipFill rotWithShape="1">
          <a:blip r:embed="rId3">
            <a:alphaModFix/>
          </a:blip>
          <a:srcRect b="12419" l="4980" r="72755" t="7349"/>
          <a:stretch/>
        </p:blipFill>
        <p:spPr>
          <a:xfrm>
            <a:off x="5464550" y="696700"/>
            <a:ext cx="2035699" cy="4124525"/>
          </a:xfrm>
          <a:prstGeom prst="rect">
            <a:avLst/>
          </a:prstGeom>
          <a:noFill/>
          <a:ln>
            <a:noFill/>
          </a:ln>
        </p:spPr>
      </p:pic>
      <p:sp>
        <p:nvSpPr>
          <p:cNvPr id="188" name="Google Shape;188;p36"/>
          <p:cNvSpPr/>
          <p:nvPr/>
        </p:nvSpPr>
        <p:spPr>
          <a:xfrm>
            <a:off x="3573625" y="161875"/>
            <a:ext cx="1865700" cy="908400"/>
          </a:xfrm>
          <a:prstGeom prst="wedgeRoundRectCallout">
            <a:avLst>
              <a:gd fmla="val 66975" name="adj1"/>
              <a:gd fmla="val 95487"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Click on logo to access your boards</a:t>
            </a:r>
            <a:endParaRPr sz="1200"/>
          </a:p>
        </p:txBody>
      </p:sp>
      <p:sp>
        <p:nvSpPr>
          <p:cNvPr id="189" name="Google Shape;189;p36"/>
          <p:cNvSpPr/>
          <p:nvPr/>
        </p:nvSpPr>
        <p:spPr>
          <a:xfrm>
            <a:off x="3639150" y="1381075"/>
            <a:ext cx="1865700" cy="908400"/>
          </a:xfrm>
          <a:prstGeom prst="wedgeRoundRectCallout">
            <a:avLst>
              <a:gd fmla="val 89385" name="adj1"/>
              <a:gd fmla="val 63172"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Access templates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Homework: Try Trello </a:t>
            </a:r>
            <a:endParaRPr/>
          </a:p>
        </p:txBody>
      </p:sp>
      <p:sp>
        <p:nvSpPr>
          <p:cNvPr id="195" name="Google Shape;19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Watch introduction into Trello </a:t>
            </a:r>
            <a:endParaRPr/>
          </a:p>
          <a:p>
            <a:pPr indent="0" lvl="0" marL="0" rtl="0" algn="l">
              <a:spcBef>
                <a:spcPts val="1600"/>
              </a:spcBef>
              <a:spcAft>
                <a:spcPts val="0"/>
              </a:spcAft>
              <a:buNone/>
            </a:pPr>
            <a:r>
              <a:rPr lang="en-GB"/>
              <a:t>Register on </a:t>
            </a:r>
            <a:r>
              <a:rPr lang="en-GB" u="sng">
                <a:solidFill>
                  <a:schemeClr val="hlink"/>
                </a:solidFill>
                <a:hlinkClick r:id="rId4"/>
              </a:rPr>
              <a:t>Trello </a:t>
            </a:r>
            <a:r>
              <a:rPr lang="en-GB"/>
              <a:t>using your gmail account (student id based) and </a:t>
            </a:r>
            <a:r>
              <a:rPr lang="en-GB">
                <a:solidFill>
                  <a:srgbClr val="FF0000"/>
                </a:solidFill>
              </a:rPr>
              <a:t>plan a trip or any other desired activity in pair.</a:t>
            </a:r>
            <a:r>
              <a:rPr lang="en-GB"/>
              <a:t> Share with wiut.tutor@gmail.com</a:t>
            </a:r>
            <a:endParaRPr/>
          </a:p>
          <a:p>
            <a:pPr indent="0" lvl="0" marL="0" rtl="0" algn="l">
              <a:spcBef>
                <a:spcPts val="1600"/>
              </a:spcBef>
              <a:spcAft>
                <a:spcPts val="0"/>
              </a:spcAft>
              <a:buNone/>
            </a:pPr>
            <a:r>
              <a:rPr lang="en-GB"/>
              <a:t>Try:</a:t>
            </a:r>
            <a:endParaRPr/>
          </a:p>
          <a:p>
            <a:pPr indent="-342900" lvl="0" marL="457200" rtl="0" algn="l">
              <a:spcBef>
                <a:spcPts val="1600"/>
              </a:spcBef>
              <a:spcAft>
                <a:spcPts val="0"/>
              </a:spcAft>
              <a:buSzPts val="1800"/>
              <a:buChar char="●"/>
            </a:pPr>
            <a:r>
              <a:rPr lang="en-GB"/>
              <a:t>Change of the status of the task  by moving it to a relevant board (planned -&gt;in progress -&gt; done)</a:t>
            </a:r>
            <a:endParaRPr/>
          </a:p>
          <a:p>
            <a:pPr indent="-342900" lvl="0" marL="457200" rtl="0" algn="l">
              <a:spcBef>
                <a:spcPts val="0"/>
              </a:spcBef>
              <a:spcAft>
                <a:spcPts val="0"/>
              </a:spcAft>
              <a:buSzPts val="1800"/>
              <a:buChar char="●"/>
            </a:pPr>
            <a:r>
              <a:rPr lang="en-GB"/>
              <a:t>Assign the task</a:t>
            </a:r>
            <a:endParaRPr/>
          </a:p>
          <a:p>
            <a:pPr indent="-342900" lvl="0" marL="457200" rtl="0" algn="l">
              <a:spcBef>
                <a:spcPts val="0"/>
              </a:spcBef>
              <a:spcAft>
                <a:spcPts val="0"/>
              </a:spcAft>
              <a:buSzPts val="1800"/>
              <a:buChar char="●"/>
            </a:pPr>
            <a:r>
              <a:rPr lang="en-GB"/>
              <a:t>Set deadline of the task</a:t>
            </a:r>
            <a:endParaRPr/>
          </a:p>
          <a:p>
            <a:pPr indent="-342900" lvl="0" marL="457200" rtl="0" algn="l">
              <a:spcBef>
                <a:spcPts val="0"/>
              </a:spcBef>
              <a:spcAft>
                <a:spcPts val="0"/>
              </a:spcAft>
              <a:buSzPts val="1800"/>
              <a:buChar char="●"/>
            </a:pPr>
            <a:r>
              <a:rPr lang="en-GB"/>
              <a:t>Color code the task</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Homework: </a:t>
            </a:r>
            <a:r>
              <a:rPr lang="en-GB"/>
              <a:t>Trello review ready boards</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Review examples of Trello boards</a:t>
            </a:r>
            <a:endParaRPr/>
          </a:p>
          <a:p>
            <a:pPr indent="-317500" lvl="1" marL="914400" rtl="0" algn="l">
              <a:spcBef>
                <a:spcPts val="0"/>
              </a:spcBef>
              <a:spcAft>
                <a:spcPts val="0"/>
              </a:spcAft>
              <a:buSzPts val="1400"/>
              <a:buAutoNum type="alphaLcPeriod"/>
            </a:pPr>
            <a:r>
              <a:rPr lang="en-GB" u="sng">
                <a:solidFill>
                  <a:schemeClr val="accent5"/>
                </a:solidFill>
                <a:hlinkClick r:id="rId3">
                  <a:extLst>
                    <a:ext uri="{A12FA001-AC4F-418D-AE19-62706E023703}">
                      <ahyp:hlinkClr val="tx"/>
                    </a:ext>
                  </a:extLst>
                </a:hlinkClick>
              </a:rPr>
              <a:t>https://trello.com/b/ijCThESo/goal-learn-a-language</a:t>
            </a:r>
            <a:endParaRPr/>
          </a:p>
          <a:p>
            <a:pPr indent="-317500" lvl="1" marL="914400" rtl="0" algn="l">
              <a:spcBef>
                <a:spcPts val="0"/>
              </a:spcBef>
              <a:spcAft>
                <a:spcPts val="0"/>
              </a:spcAft>
              <a:buSzPts val="1400"/>
              <a:buAutoNum type="alphaLcPeriod"/>
            </a:pPr>
            <a:r>
              <a:rPr lang="en-GB" u="sng">
                <a:solidFill>
                  <a:schemeClr val="accent5"/>
                </a:solidFill>
                <a:hlinkClick r:id="rId4">
                  <a:extLst>
                    <a:ext uri="{A12FA001-AC4F-418D-AE19-62706E023703}">
                      <ahyp:hlinkClr val="tx"/>
                    </a:ext>
                  </a:extLst>
                </a:hlinkClick>
              </a:rPr>
              <a:t>https://trello.com/inspiringboards</a:t>
            </a:r>
            <a:endParaRPr/>
          </a:p>
        </p:txBody>
      </p:sp>
      <p:sp>
        <p:nvSpPr>
          <p:cNvPr id="203" name="Google Shape;20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4" name="Google Shape;204;p38"/>
          <p:cNvPicPr preferRelativeResize="0"/>
          <p:nvPr/>
        </p:nvPicPr>
        <p:blipFill rotWithShape="1">
          <a:blip r:embed="rId5">
            <a:alphaModFix/>
          </a:blip>
          <a:srcRect b="30536" l="20231" r="20680" t="11912"/>
          <a:stretch/>
        </p:blipFill>
        <p:spPr>
          <a:xfrm>
            <a:off x="4996200" y="1911725"/>
            <a:ext cx="4147802" cy="3231775"/>
          </a:xfrm>
          <a:prstGeom prst="rect">
            <a:avLst/>
          </a:prstGeom>
          <a:noFill/>
          <a:ln>
            <a:noFill/>
          </a:ln>
        </p:spPr>
      </p:pic>
      <p:sp>
        <p:nvSpPr>
          <p:cNvPr id="205" name="Google Shape;205;p38"/>
          <p:cNvSpPr/>
          <p:nvPr/>
        </p:nvSpPr>
        <p:spPr>
          <a:xfrm>
            <a:off x="637875" y="2821750"/>
            <a:ext cx="3082800" cy="2234100"/>
          </a:xfrm>
          <a:prstGeom prst="wedgeRoundRectCallout">
            <a:avLst>
              <a:gd fmla="val 115533" name="adj1"/>
              <a:gd fmla="val 37204"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t>Note the status of the card can be monitored. </a:t>
            </a:r>
            <a:endParaRPr/>
          </a:p>
          <a:p>
            <a:pPr indent="0" lvl="0" marL="0" rtl="0" algn="l">
              <a:lnSpc>
                <a:spcPct val="115000"/>
              </a:lnSpc>
              <a:spcBef>
                <a:spcPts val="0"/>
              </a:spcBef>
              <a:spcAft>
                <a:spcPts val="0"/>
              </a:spcAft>
              <a:buNone/>
            </a:pPr>
            <a:r>
              <a:rPr lang="en-GB"/>
              <a:t>So when you use Trello for CW planning we will also be able to monitor the progress. Even if all cards will end up in Done list, we will see the history of changed card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Homework: more on Trello </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Video on how to use Trello for beginners</a:t>
            </a:r>
            <a:r>
              <a:rPr lang="en-GB"/>
              <a:t> </a:t>
            </a:r>
            <a:endParaRPr/>
          </a:p>
          <a:p>
            <a:pPr indent="0" lvl="0" marL="0" rtl="0" algn="l">
              <a:spcBef>
                <a:spcPts val="1600"/>
              </a:spcBef>
              <a:spcAft>
                <a:spcPts val="0"/>
              </a:spcAft>
              <a:buClr>
                <a:srgbClr val="000000"/>
              </a:buClr>
              <a:buSzPts val="1100"/>
              <a:buFont typeface="Arial"/>
              <a:buNone/>
            </a:pPr>
            <a:r>
              <a:rPr lang="en-GB" u="sng">
                <a:solidFill>
                  <a:schemeClr val="hlink"/>
                </a:solidFill>
                <a:hlinkClick r:id="rId4"/>
              </a:rPr>
              <a:t>Using Trello - Reference</a:t>
            </a:r>
            <a:endParaRPr/>
          </a:p>
          <a:p>
            <a:pPr indent="0" lvl="0" marL="0" rtl="0" algn="l">
              <a:spcBef>
                <a:spcPts val="1600"/>
              </a:spcBef>
              <a:spcAft>
                <a:spcPts val="0"/>
              </a:spcAft>
              <a:buClr>
                <a:srgbClr val="000000"/>
              </a:buClr>
              <a:buSzPts val="1100"/>
              <a:buFont typeface="Arial"/>
              <a:buNone/>
            </a:pPr>
            <a:r>
              <a:rPr lang="en-GB" u="sng">
                <a:solidFill>
                  <a:schemeClr val="hlink"/>
                </a:solidFill>
                <a:hlinkClick r:id="rId5"/>
              </a:rPr>
              <a:t>10 Ways to Use Trello</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Clr>
                <a:srgbClr val="000000"/>
              </a:buClr>
              <a:buSzPts val="1100"/>
              <a:buFont typeface="Arial"/>
              <a:buNone/>
            </a:pPr>
            <a:r>
              <a:t/>
            </a:r>
            <a:endParaRPr/>
          </a:p>
        </p:txBody>
      </p:sp>
      <p:sp>
        <p:nvSpPr>
          <p:cNvPr id="212" name="Google Shape;212;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6" name="Shape 216"/>
        <p:cNvGrpSpPr/>
        <p:nvPr/>
      </p:nvGrpSpPr>
      <p:grpSpPr>
        <a:xfrm>
          <a:off x="0" y="0"/>
          <a:ext cx="0" cy="0"/>
          <a:chOff x="0" y="0"/>
          <a:chExt cx="0" cy="0"/>
        </a:xfrm>
      </p:grpSpPr>
      <p:sp>
        <p:nvSpPr>
          <p:cNvPr id="217" name="Google Shape;217;p40"/>
          <p:cNvSpPr txBox="1"/>
          <p:nvPr>
            <p:ph idx="1" type="subTitle"/>
          </p:nvPr>
        </p:nvSpPr>
        <p:spPr>
          <a:xfrm>
            <a:off x="0" y="2797175"/>
            <a:ext cx="9144000" cy="655800"/>
          </a:xfrm>
          <a:prstGeom prst="rect">
            <a:avLst/>
          </a:prstGeom>
          <a:solidFill>
            <a:schemeClr val="accent5"/>
          </a:solidFill>
        </p:spPr>
        <p:txBody>
          <a:bodyPr anchorCtr="0" anchor="t" bIns="91425" lIns="91425" spcFirstLastPara="1" rIns="91425" wrap="square" tIns="91425">
            <a:noAutofit/>
          </a:bodyPr>
          <a:lstStyle/>
          <a:p>
            <a:pPr indent="0" lvl="0" marL="360000" rtl="0" algn="l">
              <a:spcBef>
                <a:spcPts val="0"/>
              </a:spcBef>
              <a:spcAft>
                <a:spcPts val="0"/>
              </a:spcAft>
              <a:buNone/>
            </a:pPr>
            <a:r>
              <a:rPr lang="en-GB">
                <a:solidFill>
                  <a:schemeClr val="lt1"/>
                </a:solidFill>
              </a:rPr>
              <a:t>Part B</a:t>
            </a:r>
            <a:endParaRPr>
              <a:solidFill>
                <a:schemeClr val="lt1"/>
              </a:solidFill>
            </a:endParaRPr>
          </a:p>
          <a:p>
            <a:pPr indent="0" lvl="0" marL="360000" rtl="0" algn="l">
              <a:spcBef>
                <a:spcPts val="0"/>
              </a:spcBef>
              <a:spcAft>
                <a:spcPts val="0"/>
              </a:spcAft>
              <a:buNone/>
            </a:pPr>
            <a:r>
              <a:t/>
            </a:r>
            <a:endParaRPr>
              <a:solidFill>
                <a:schemeClr val="lt1"/>
              </a:solidFill>
            </a:endParaRPr>
          </a:p>
          <a:p>
            <a:pPr indent="0" lvl="0" marL="360000" rtl="0" algn="l">
              <a:spcBef>
                <a:spcPts val="0"/>
              </a:spcBef>
              <a:spcAft>
                <a:spcPts val="0"/>
              </a:spcAft>
              <a:buNone/>
            </a:pPr>
            <a:r>
              <a:t/>
            </a:r>
            <a:endParaRPr>
              <a:solidFill>
                <a:schemeClr val="lt1"/>
              </a:solidFill>
            </a:endParaRPr>
          </a:p>
          <a:p>
            <a:pPr indent="0" lvl="0" marL="360000" rtl="0" algn="l">
              <a:spcBef>
                <a:spcPts val="0"/>
              </a:spcBef>
              <a:spcAft>
                <a:spcPts val="0"/>
              </a:spcAft>
              <a:buNone/>
            </a:pPr>
            <a:r>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bit of history...1980s</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Before Windows OS, the </a:t>
            </a:r>
            <a:r>
              <a:rPr lang="en-GB">
                <a:solidFill>
                  <a:schemeClr val="accent4"/>
                </a:solidFill>
              </a:rPr>
              <a:t>most common operating system</a:t>
            </a:r>
            <a:r>
              <a:rPr lang="en-GB"/>
              <a:t> that ran on IBM PC compatibles was </a:t>
            </a:r>
            <a:r>
              <a:rPr lang="en-GB">
                <a:solidFill>
                  <a:schemeClr val="accent4"/>
                </a:solidFill>
              </a:rPr>
              <a:t>DOS </a:t>
            </a:r>
            <a:r>
              <a:rPr lang="en-GB"/>
              <a:t>(Disk Operating System) </a:t>
            </a:r>
            <a:endParaRPr/>
          </a:p>
          <a:p>
            <a:pPr indent="-342900" lvl="0" marL="457200" rtl="0" algn="l">
              <a:spcBef>
                <a:spcPts val="1600"/>
              </a:spcBef>
              <a:spcAft>
                <a:spcPts val="0"/>
              </a:spcAft>
              <a:buSzPts val="1800"/>
              <a:buChar char="●"/>
            </a:pPr>
            <a:r>
              <a:rPr lang="en-GB"/>
              <a:t>not graphical, purely textual</a:t>
            </a:r>
            <a:endParaRPr/>
          </a:p>
          <a:p>
            <a:pPr indent="-342900" lvl="0" marL="457200" rtl="0" algn="l">
              <a:spcBef>
                <a:spcPts val="0"/>
              </a:spcBef>
              <a:spcAft>
                <a:spcPts val="0"/>
              </a:spcAft>
              <a:buSzPts val="1800"/>
              <a:buChar char="●"/>
            </a:pPr>
            <a:r>
              <a:rPr lang="en-GB"/>
              <a:t>command line interface</a:t>
            </a:r>
            <a:endParaRPr/>
          </a:p>
          <a:p>
            <a:pPr indent="-342900" lvl="0" marL="457200" rtl="0" algn="l">
              <a:spcBef>
                <a:spcPts val="0"/>
              </a:spcBef>
              <a:spcAft>
                <a:spcPts val="0"/>
              </a:spcAft>
              <a:buSzPts val="1800"/>
              <a:buChar char="●"/>
            </a:pPr>
            <a:r>
              <a:rPr lang="en-GB"/>
              <a:t>to run programs or manipulate the operating system you had to type in commands</a:t>
            </a:r>
            <a:endParaRPr/>
          </a:p>
          <a:p>
            <a:pPr indent="0" lvl="0" marL="0" rtl="0" algn="l">
              <a:spcBef>
                <a:spcPts val="1600"/>
              </a:spcBef>
              <a:spcAft>
                <a:spcPts val="0"/>
              </a:spcAft>
              <a:buNone/>
            </a:pPr>
            <a:r>
              <a:rPr lang="en-GB"/>
              <a:t>When Windows was first created it was actually a graphical user interface that was created in order to make using the DOS operating system easier for a novice user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24" name="Google Shape;22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Command prompt a.k.a. a shell, console window, a cmd prompt</a:t>
            </a:r>
            <a:endParaRPr sz="2400"/>
          </a:p>
        </p:txBody>
      </p:sp>
      <p:sp>
        <p:nvSpPr>
          <p:cNvPr id="230" name="Google Shape;230;p42"/>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Though the newer operating systems do not run on DOS, they do have the </a:t>
            </a:r>
            <a:r>
              <a:rPr lang="en-GB">
                <a:solidFill>
                  <a:schemeClr val="accent4"/>
                </a:solidFill>
              </a:rPr>
              <a:t>command prompt (cmd.exe)</a:t>
            </a:r>
            <a:r>
              <a:rPr lang="en-GB"/>
              <a:t>, which has a similar appearance to DOS. </a:t>
            </a:r>
            <a:br>
              <a:rPr lang="en-GB"/>
            </a:br>
            <a:r>
              <a:rPr lang="en-GB"/>
              <a:t>Other OS families like Macintosh, Unix, Linux have slightly different analogue to Windows command prompt under different name </a:t>
            </a:r>
            <a:r>
              <a:rPr lang="en-GB">
                <a:solidFill>
                  <a:schemeClr val="accent4"/>
                </a:solidFill>
              </a:rPr>
              <a:t>terminal</a:t>
            </a:r>
            <a:r>
              <a:rPr lang="en-GB"/>
              <a:t>.</a:t>
            </a:r>
            <a:endParaRPr/>
          </a:p>
          <a:p>
            <a:pPr indent="0" lvl="0" marL="0" rtl="0" algn="l">
              <a:spcBef>
                <a:spcPts val="1600"/>
              </a:spcBef>
              <a:spcAft>
                <a:spcPts val="0"/>
              </a:spcAft>
              <a:buNone/>
            </a:pPr>
            <a:r>
              <a:rPr b="1" lang="en-GB"/>
              <a:t>So why bother with cmd if we have graphical interface?</a:t>
            </a:r>
            <a:endParaRPr/>
          </a:p>
          <a:p>
            <a:pPr indent="-342900" lvl="0" marL="457200" rtl="0" algn="l">
              <a:spcBef>
                <a:spcPts val="1600"/>
              </a:spcBef>
              <a:spcAft>
                <a:spcPts val="0"/>
              </a:spcAft>
              <a:buSzPts val="1800"/>
              <a:buChar char="●"/>
            </a:pPr>
            <a:r>
              <a:rPr lang="en-GB"/>
              <a:t>To b</a:t>
            </a:r>
            <a:r>
              <a:rPr lang="en-GB"/>
              <a:t>ecome expert computer user</a:t>
            </a:r>
            <a:endParaRPr/>
          </a:p>
          <a:p>
            <a:pPr indent="-342900" lvl="1" marL="914400" rtl="0" algn="l">
              <a:spcBef>
                <a:spcPts val="0"/>
              </a:spcBef>
              <a:spcAft>
                <a:spcPts val="0"/>
              </a:spcAft>
              <a:buSzPts val="1800"/>
              <a:buChar char="○"/>
            </a:pPr>
            <a:r>
              <a:rPr lang="en-GB" sz="1800"/>
              <a:t>It enables you to work faster</a:t>
            </a:r>
            <a:endParaRPr sz="1800"/>
          </a:p>
          <a:p>
            <a:pPr indent="-342900" lvl="1" marL="914400" rtl="0" algn="l">
              <a:spcBef>
                <a:spcPts val="0"/>
              </a:spcBef>
              <a:spcAft>
                <a:spcPts val="0"/>
              </a:spcAft>
              <a:buSzPts val="1800"/>
              <a:buChar char="○"/>
            </a:pPr>
            <a:r>
              <a:rPr lang="en-GB" sz="1800"/>
              <a:t>Basic commands are needed while using Git</a:t>
            </a:r>
            <a:endParaRPr sz="1800"/>
          </a:p>
          <a:p>
            <a:pPr indent="0" lvl="0" marL="0" rtl="0" algn="l">
              <a:spcBef>
                <a:spcPts val="1600"/>
              </a:spcBef>
              <a:spcAft>
                <a:spcPts val="1600"/>
              </a:spcAft>
              <a:buNone/>
            </a:pPr>
            <a:r>
              <a:t/>
            </a:r>
            <a:endParaRPr sz="1800"/>
          </a:p>
        </p:txBody>
      </p:sp>
      <p:sp>
        <p:nvSpPr>
          <p:cNvPr id="231" name="Google Shape;23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 prompt or terminal</a:t>
            </a:r>
            <a:endParaRPr/>
          </a:p>
        </p:txBody>
      </p:sp>
      <p:sp>
        <p:nvSpPr>
          <p:cNvPr id="237" name="Google Shape;237;p43"/>
          <p:cNvSpPr txBox="1"/>
          <p:nvPr>
            <p:ph idx="1" type="body"/>
          </p:nvPr>
        </p:nvSpPr>
        <p:spPr>
          <a:xfrm>
            <a:off x="311700" y="1152475"/>
            <a:ext cx="3999900" cy="17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WIndows: </a:t>
            </a:r>
            <a:endParaRPr sz="1800"/>
          </a:p>
          <a:p>
            <a:pPr indent="-342900" lvl="0" marL="457200" rtl="0" algn="l">
              <a:spcBef>
                <a:spcPts val="1600"/>
              </a:spcBef>
              <a:spcAft>
                <a:spcPts val="0"/>
              </a:spcAft>
              <a:buSzPts val="1800"/>
              <a:buChar char="●"/>
            </a:pPr>
            <a:r>
              <a:rPr lang="en-GB" sz="1800"/>
              <a:t>Click on the </a:t>
            </a:r>
            <a:r>
              <a:rPr lang="en-GB" sz="1800">
                <a:solidFill>
                  <a:schemeClr val="accent4"/>
                </a:solidFill>
              </a:rPr>
              <a:t>Start Menu</a:t>
            </a:r>
            <a:endParaRPr sz="1800">
              <a:solidFill>
                <a:schemeClr val="accent4"/>
              </a:solidFill>
            </a:endParaRPr>
          </a:p>
          <a:p>
            <a:pPr indent="-342900" lvl="0" marL="457200" rtl="0" algn="l">
              <a:spcBef>
                <a:spcPts val="0"/>
              </a:spcBef>
              <a:spcAft>
                <a:spcPts val="0"/>
              </a:spcAft>
              <a:buSzPts val="1800"/>
              <a:buChar char="●"/>
            </a:pPr>
            <a:r>
              <a:rPr lang="en-GB" sz="1800"/>
              <a:t>Search for </a:t>
            </a:r>
            <a:r>
              <a:rPr lang="en-GB" sz="1800">
                <a:solidFill>
                  <a:schemeClr val="accent4"/>
                </a:solidFill>
              </a:rPr>
              <a:t>cmd.exe</a:t>
            </a:r>
            <a:endParaRPr/>
          </a:p>
        </p:txBody>
      </p:sp>
      <p:sp>
        <p:nvSpPr>
          <p:cNvPr id="238" name="Google Shape;23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sz="1000"/>
              <a:t>‹#›</a:t>
            </a:fld>
            <a:endParaRPr sz="1000"/>
          </a:p>
        </p:txBody>
      </p:sp>
      <p:sp>
        <p:nvSpPr>
          <p:cNvPr id="239" name="Google Shape;239;p43"/>
          <p:cNvSpPr txBox="1"/>
          <p:nvPr>
            <p:ph idx="2" type="body"/>
          </p:nvPr>
        </p:nvSpPr>
        <p:spPr>
          <a:xfrm>
            <a:off x="5285975" y="1152475"/>
            <a:ext cx="3546300" cy="17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Ubuntu: </a:t>
            </a:r>
            <a:endParaRPr sz="1800"/>
          </a:p>
          <a:p>
            <a:pPr indent="0" lvl="0" marL="0" rtl="0" algn="l">
              <a:spcBef>
                <a:spcPts val="1600"/>
              </a:spcBef>
              <a:spcAft>
                <a:spcPts val="0"/>
              </a:spcAft>
              <a:buNone/>
            </a:pPr>
            <a:r>
              <a:rPr lang="en-GB" sz="1800"/>
              <a:t>Press </a:t>
            </a:r>
            <a:r>
              <a:rPr lang="en-GB" sz="1800">
                <a:solidFill>
                  <a:schemeClr val="accent4"/>
                </a:solidFill>
              </a:rPr>
              <a:t>Ctrl+Alt+T </a:t>
            </a:r>
            <a:r>
              <a:rPr lang="en-GB" sz="1800"/>
              <a:t>or</a:t>
            </a:r>
            <a:endParaRPr sz="1800"/>
          </a:p>
          <a:p>
            <a:pPr indent="0" lvl="0" marL="0" rtl="0" algn="l">
              <a:spcBef>
                <a:spcPts val="1600"/>
              </a:spcBef>
              <a:spcAft>
                <a:spcPts val="1600"/>
              </a:spcAft>
              <a:buNone/>
            </a:pPr>
            <a:r>
              <a:rPr lang="en-GB" sz="1800"/>
              <a:t>Click on </a:t>
            </a:r>
            <a:r>
              <a:rPr lang="en-GB" sz="1800">
                <a:solidFill>
                  <a:schemeClr val="accent4"/>
                </a:solidFill>
              </a:rPr>
              <a:t>Show applications</a:t>
            </a:r>
            <a:r>
              <a:rPr lang="en-GB" sz="1800"/>
              <a:t> icon and search for </a:t>
            </a:r>
            <a:r>
              <a:rPr lang="en-GB" sz="1800">
                <a:solidFill>
                  <a:schemeClr val="accent4"/>
                </a:solidFill>
              </a:rPr>
              <a:t>Terminal</a:t>
            </a:r>
            <a:endParaRPr>
              <a:solidFill>
                <a:schemeClr val="accent4"/>
              </a:solidFill>
            </a:endParaRPr>
          </a:p>
        </p:txBody>
      </p:sp>
      <p:sp>
        <p:nvSpPr>
          <p:cNvPr id="240" name="Google Shape;240;p43"/>
          <p:cNvSpPr txBox="1"/>
          <p:nvPr/>
        </p:nvSpPr>
        <p:spPr>
          <a:xfrm>
            <a:off x="653975" y="3156400"/>
            <a:ext cx="7971000" cy="17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lt2"/>
                </a:solidFill>
              </a:rPr>
              <a:t>The </a:t>
            </a:r>
            <a:r>
              <a:rPr lang="en-GB" sz="1800" u="sng">
                <a:solidFill>
                  <a:schemeClr val="accent4"/>
                </a:solidFill>
              </a:rPr>
              <a:t>command prompt</a:t>
            </a:r>
            <a:r>
              <a:rPr lang="en-GB" sz="1800">
                <a:solidFill>
                  <a:schemeClr val="lt2"/>
                </a:solidFill>
              </a:rPr>
              <a:t> is simply a window that by default displays the </a:t>
            </a:r>
            <a:r>
              <a:rPr lang="en-GB" sz="1800">
                <a:solidFill>
                  <a:schemeClr val="accent4"/>
                </a:solidFill>
              </a:rPr>
              <a:t>current directory</a:t>
            </a:r>
            <a:r>
              <a:rPr lang="en-GB" sz="1800">
                <a:solidFill>
                  <a:schemeClr val="lt2"/>
                </a:solidFill>
              </a:rPr>
              <a:t>, or in windows term a </a:t>
            </a:r>
            <a:r>
              <a:rPr lang="en-GB" sz="1800">
                <a:solidFill>
                  <a:schemeClr val="accent4"/>
                </a:solidFill>
              </a:rPr>
              <a:t>folder</a:t>
            </a:r>
            <a:r>
              <a:rPr lang="en-GB" sz="1800">
                <a:solidFill>
                  <a:schemeClr val="lt2"/>
                </a:solidFill>
              </a:rPr>
              <a:t>, that you are </a:t>
            </a:r>
            <a:r>
              <a:rPr lang="en-GB" sz="1800">
                <a:solidFill>
                  <a:schemeClr val="accent4"/>
                </a:solidFill>
              </a:rPr>
              <a:t>in </a:t>
            </a:r>
            <a:r>
              <a:rPr lang="en-GB" sz="1800">
                <a:solidFill>
                  <a:schemeClr val="lt2"/>
                </a:solidFill>
              </a:rPr>
              <a:t>and has a blinking cursor ready for you to type your commands.</a:t>
            </a:r>
            <a:br>
              <a:rPr lang="en-GB" sz="1800">
                <a:solidFill>
                  <a:schemeClr val="lt2"/>
                </a:solidFill>
              </a:rPr>
            </a:br>
            <a:r>
              <a:rPr lang="en-GB" sz="1800">
                <a:solidFill>
                  <a:schemeClr val="lt2"/>
                </a:solidFill>
              </a:rPr>
              <a:t>To use the command prompt you would </a:t>
            </a:r>
            <a:r>
              <a:rPr lang="en-GB" sz="1800">
                <a:solidFill>
                  <a:schemeClr val="accent4"/>
                </a:solidFill>
              </a:rPr>
              <a:t>type in the commands</a:t>
            </a:r>
            <a:r>
              <a:rPr lang="en-GB" sz="1800">
                <a:solidFill>
                  <a:schemeClr val="lt2"/>
                </a:solidFill>
              </a:rPr>
              <a:t> and instructions you want and then </a:t>
            </a:r>
            <a:r>
              <a:rPr lang="en-GB" sz="1800">
                <a:solidFill>
                  <a:schemeClr val="accent4"/>
                </a:solidFill>
              </a:rPr>
              <a:t>press enter</a:t>
            </a:r>
            <a:r>
              <a:rPr lang="en-GB" sz="1800">
                <a:solidFill>
                  <a:schemeClr val="lt2"/>
                </a:solidFill>
              </a:rPr>
              <a:t>. </a:t>
            </a:r>
            <a:br>
              <a:rPr lang="en-GB" sz="1800">
                <a:solidFill>
                  <a:schemeClr val="lt2"/>
                </a:solidFill>
              </a:rPr>
            </a:br>
            <a:endParaRPr/>
          </a:p>
        </p:txBody>
      </p:sp>
      <p:sp>
        <p:nvSpPr>
          <p:cNvPr id="241" name="Google Shape;241;p43"/>
          <p:cNvSpPr/>
          <p:nvPr/>
        </p:nvSpPr>
        <p:spPr>
          <a:xfrm>
            <a:off x="3754551" y="1229048"/>
            <a:ext cx="1192625" cy="6421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OR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Help command</a:t>
            </a:r>
            <a:endParaRPr/>
          </a:p>
        </p:txBody>
      </p:sp>
      <p:sp>
        <p:nvSpPr>
          <p:cNvPr id="247" name="Google Shape;24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command lists all the commands built into the command prompt. If you would like further information about a particular command you can type help command name. For example </a:t>
            </a:r>
            <a:r>
              <a:rPr lang="en-GB">
                <a:solidFill>
                  <a:schemeClr val="accent4"/>
                </a:solidFill>
              </a:rPr>
              <a:t>help cd </a:t>
            </a:r>
            <a:r>
              <a:rPr lang="en-GB"/>
              <a:t>will give you more detailed information on a command </a:t>
            </a:r>
            <a:r>
              <a:rPr b="1" lang="en-GB"/>
              <a:t>dir</a:t>
            </a:r>
            <a:r>
              <a:rPr lang="en-GB"/>
              <a:t>.</a:t>
            </a:r>
            <a:endParaRPr/>
          </a:p>
          <a:p>
            <a:pPr indent="0" lvl="0" marL="0" rtl="0" algn="l">
              <a:spcBef>
                <a:spcPts val="1600"/>
              </a:spcBef>
              <a:spcAft>
                <a:spcPts val="0"/>
              </a:spcAft>
              <a:buNone/>
            </a:pPr>
            <a:r>
              <a:rPr lang="en-GB"/>
              <a:t>In command prompt:</a:t>
            </a:r>
            <a:endParaRPr/>
          </a:p>
          <a:p>
            <a:pPr indent="-342900" lvl="0" marL="457200" rtl="0" algn="l">
              <a:spcBef>
                <a:spcPts val="1600"/>
              </a:spcBef>
              <a:spcAft>
                <a:spcPts val="0"/>
              </a:spcAft>
              <a:buSzPts val="1800"/>
              <a:buAutoNum type="arabicPeriod"/>
            </a:pPr>
            <a:r>
              <a:rPr lang="en-GB"/>
              <a:t>Type</a:t>
            </a:r>
            <a:r>
              <a:rPr lang="en-GB"/>
              <a:t> </a:t>
            </a:r>
            <a:r>
              <a:rPr lang="en-GB">
                <a:solidFill>
                  <a:schemeClr val="accent4"/>
                </a:solidFill>
              </a:rPr>
              <a:t>help</a:t>
            </a:r>
            <a:endParaRPr>
              <a:solidFill>
                <a:schemeClr val="accent4"/>
              </a:solidFill>
            </a:endParaRPr>
          </a:p>
          <a:p>
            <a:pPr indent="-342900" lvl="0" marL="457200" rtl="0" algn="l">
              <a:spcBef>
                <a:spcPts val="0"/>
              </a:spcBef>
              <a:spcAft>
                <a:spcPts val="0"/>
              </a:spcAft>
              <a:buSzPts val="1800"/>
              <a:buAutoNum type="arabicPeriod"/>
            </a:pPr>
            <a:r>
              <a:rPr lang="en-GB"/>
              <a:t>Select any command from the list and type </a:t>
            </a:r>
            <a:r>
              <a:rPr lang="en-GB">
                <a:solidFill>
                  <a:schemeClr val="accent4"/>
                </a:solidFill>
              </a:rPr>
              <a:t>help [command]</a:t>
            </a:r>
            <a:endParaRPr>
              <a:solidFill>
                <a:schemeClr val="accent4"/>
              </a:solidFill>
            </a:endParaRPr>
          </a:p>
          <a:p>
            <a:pPr indent="-342900" lvl="0" marL="457200" rtl="0" algn="l">
              <a:spcBef>
                <a:spcPts val="0"/>
              </a:spcBef>
              <a:spcAft>
                <a:spcPts val="0"/>
              </a:spcAft>
              <a:buSzPts val="1800"/>
              <a:buAutoNum type="arabicPeriod"/>
            </a:pPr>
            <a:r>
              <a:rPr lang="en-GB"/>
              <a:t>E.g. </a:t>
            </a:r>
            <a:r>
              <a:rPr lang="en-GB">
                <a:solidFill>
                  <a:schemeClr val="accent4"/>
                </a:solidFill>
              </a:rPr>
              <a:t>help cd</a:t>
            </a:r>
            <a:endParaRPr>
              <a:solidFill>
                <a:schemeClr val="accent4"/>
              </a:solidFill>
            </a:endParaRPr>
          </a:p>
        </p:txBody>
      </p:sp>
      <p:sp>
        <p:nvSpPr>
          <p:cNvPr id="248" name="Google Shape;24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sz="2400"/>
              <a:t>‹#›</a:t>
            </a:fld>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MKDIR command or MD</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254" name="Google Shape;254;p4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Creates directory</a:t>
            </a:r>
            <a:endParaRPr u="sng">
              <a:solidFill>
                <a:schemeClr val="accent4"/>
              </a:solidFill>
            </a:endParaRPr>
          </a:p>
          <a:p>
            <a:pPr indent="0" lvl="0" marL="0" rtl="0" algn="l">
              <a:spcBef>
                <a:spcPts val="1600"/>
              </a:spcBef>
              <a:spcAft>
                <a:spcPts val="1600"/>
              </a:spcAft>
              <a:buNone/>
            </a:pPr>
            <a:r>
              <a:rPr lang="en-GB" u="sng">
                <a:solidFill>
                  <a:schemeClr val="accent4"/>
                </a:solidFill>
              </a:rPr>
              <a:t>Syntax</a:t>
            </a:r>
            <a:br>
              <a:rPr lang="en-GB"/>
            </a:br>
            <a:r>
              <a:rPr lang="en-GB"/>
              <a:t>mkdir [Drive:]Path</a:t>
            </a:r>
            <a:br>
              <a:rPr lang="en-GB"/>
            </a:br>
            <a:r>
              <a:rPr lang="en-GB"/>
              <a:t>md [Drive:]Path</a:t>
            </a:r>
            <a:br>
              <a:rPr lang="en-GB"/>
            </a:br>
            <a:r>
              <a:rPr lang="en-GB"/>
              <a:t> </a:t>
            </a:r>
            <a:br>
              <a:rPr lang="en-GB"/>
            </a:br>
            <a:r>
              <a:rPr lang="en-GB" u="sng">
                <a:solidFill>
                  <a:schemeClr val="accent4"/>
                </a:solidFill>
              </a:rPr>
              <a:t>Parameters</a:t>
            </a:r>
            <a:br>
              <a:rPr lang="en-GB"/>
            </a:br>
            <a:r>
              <a:rPr lang="en-GB"/>
              <a:t>Drive: Specifies the drive on which you want to create the new directory.</a:t>
            </a:r>
            <a:br>
              <a:rPr lang="en-GB"/>
            </a:br>
            <a:r>
              <a:rPr lang="en-GB"/>
              <a:t>Path: Required. Specifies the name and location of the new directory. The maximum length of any single path is determined by the file system.</a:t>
            </a:r>
            <a:br>
              <a:rPr lang="en-GB"/>
            </a:br>
            <a:r>
              <a:rPr lang="en-GB"/>
              <a:t>/? : Displays </a:t>
            </a:r>
            <a:r>
              <a:rPr lang="en-GB"/>
              <a:t>help on the command</a:t>
            </a:r>
            <a:endParaRPr/>
          </a:p>
        </p:txBody>
      </p:sp>
      <p:sp>
        <p:nvSpPr>
          <p:cNvPr id="255" name="Google Shape;25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sz="1000"/>
              <a:t>‹#›</a:t>
            </a:fld>
            <a:endParaRPr sz="1000"/>
          </a:p>
        </p:txBody>
      </p:sp>
      <p:sp>
        <p:nvSpPr>
          <p:cNvPr id="256" name="Google Shape;256;p45"/>
          <p:cNvSpPr txBox="1"/>
          <p:nvPr>
            <p:ph idx="2" type="body"/>
          </p:nvPr>
        </p:nvSpPr>
        <p:spPr>
          <a:xfrm>
            <a:off x="4832400" y="1152475"/>
            <a:ext cx="3999900" cy="3416400"/>
          </a:xfrm>
          <a:prstGeom prst="rect">
            <a:avLst/>
          </a:prstGeom>
          <a:solidFill>
            <a:srgbClr val="1C4587"/>
          </a:solidFill>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t>Try yourself type in</a:t>
            </a:r>
            <a:r>
              <a:rPr b="1" lang="en-GB"/>
              <a:t> command prompt </a:t>
            </a:r>
            <a:endParaRPr b="1"/>
          </a:p>
          <a:p>
            <a:pPr indent="0" lvl="0" marL="0" rtl="0" algn="l">
              <a:spcBef>
                <a:spcPts val="1600"/>
              </a:spcBef>
              <a:spcAft>
                <a:spcPts val="0"/>
              </a:spcAft>
              <a:buClr>
                <a:srgbClr val="000000"/>
              </a:buClr>
              <a:buSzPts val="1100"/>
              <a:buFont typeface="Arial"/>
              <a:buNone/>
            </a:pPr>
            <a:r>
              <a:rPr lang="en-GB">
                <a:latin typeface="Consolas"/>
                <a:ea typeface="Consolas"/>
                <a:cs typeface="Consolas"/>
                <a:sym typeface="Consolas"/>
              </a:rPr>
              <a:t>md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md 2020-2021\csf</a:t>
            </a:r>
            <a:endParaRPr>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Seminar objectives</a:t>
            </a:r>
            <a:endParaRPr/>
          </a:p>
        </p:txBody>
      </p:sp>
      <p:sp>
        <p:nvSpPr>
          <p:cNvPr id="119" name="Google Shape;11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Part A</a:t>
            </a:r>
            <a:endParaRPr/>
          </a:p>
          <a:p>
            <a:pPr indent="-342900" lvl="0" marL="457200" rtl="0" algn="l">
              <a:spcBef>
                <a:spcPts val="1600"/>
              </a:spcBef>
              <a:spcAft>
                <a:spcPts val="0"/>
              </a:spcAft>
              <a:buSzPts val="1800"/>
              <a:buAutoNum type="arabicPeriod"/>
            </a:pPr>
            <a:r>
              <a:rPr lang="en-GB"/>
              <a:t>Applications types and their suitability for purpose</a:t>
            </a:r>
            <a:endParaRPr/>
          </a:p>
          <a:p>
            <a:pPr indent="-342900" lvl="0" marL="457200" rtl="0" algn="l">
              <a:spcBef>
                <a:spcPts val="0"/>
              </a:spcBef>
              <a:spcAft>
                <a:spcPts val="0"/>
              </a:spcAft>
              <a:buSzPts val="1800"/>
              <a:buAutoNum type="arabicPeriod"/>
            </a:pPr>
            <a:r>
              <a:rPr lang="en-GB"/>
              <a:t>Software review sites</a:t>
            </a:r>
            <a:endParaRPr/>
          </a:p>
          <a:p>
            <a:pPr indent="-342900" lvl="0" marL="457200" rtl="0" algn="l">
              <a:spcBef>
                <a:spcPts val="0"/>
              </a:spcBef>
              <a:spcAft>
                <a:spcPts val="0"/>
              </a:spcAft>
              <a:buSzPts val="1800"/>
              <a:buAutoNum type="arabicPeriod"/>
            </a:pPr>
            <a:r>
              <a:rPr lang="en-GB"/>
              <a:t>Trello, Miro</a:t>
            </a:r>
            <a:endParaRPr/>
          </a:p>
          <a:p>
            <a:pPr indent="0" lvl="0" marL="0" rtl="0" algn="l">
              <a:spcBef>
                <a:spcPts val="1600"/>
              </a:spcBef>
              <a:spcAft>
                <a:spcPts val="0"/>
              </a:spcAft>
              <a:buNone/>
            </a:pPr>
            <a:r>
              <a:rPr lang="en-GB"/>
              <a:t>Part B</a:t>
            </a:r>
            <a:endParaRPr/>
          </a:p>
          <a:p>
            <a:pPr indent="-342900" lvl="0" marL="457200" marR="0" rtl="0" algn="l">
              <a:lnSpc>
                <a:spcPct val="115000"/>
              </a:lnSpc>
              <a:spcBef>
                <a:spcPts val="1600"/>
              </a:spcBef>
              <a:spcAft>
                <a:spcPts val="0"/>
              </a:spcAft>
              <a:buClr>
                <a:schemeClr val="lt2"/>
              </a:buClr>
              <a:buSzPts val="1800"/>
              <a:buFont typeface="Arial"/>
              <a:buAutoNum type="arabicPeriod"/>
            </a:pPr>
            <a:r>
              <a:rPr lang="en-GB"/>
              <a:t>Practise basic </a:t>
            </a:r>
            <a:r>
              <a:rPr lang="en-GB">
                <a:solidFill>
                  <a:schemeClr val="accent4"/>
                </a:solidFill>
              </a:rPr>
              <a:t>cmd </a:t>
            </a:r>
            <a:r>
              <a:rPr lang="en-GB"/>
              <a:t>commands</a:t>
            </a:r>
            <a:endParaRPr/>
          </a:p>
          <a:p>
            <a:pPr indent="-342900" lvl="0" marL="457200" marR="0" rtl="0" algn="l">
              <a:lnSpc>
                <a:spcPct val="115000"/>
              </a:lnSpc>
              <a:spcBef>
                <a:spcPts val="0"/>
              </a:spcBef>
              <a:spcAft>
                <a:spcPts val="0"/>
              </a:spcAft>
              <a:buClr>
                <a:schemeClr val="lt2"/>
              </a:buClr>
              <a:buSzPts val="1800"/>
              <a:buFont typeface="Arial"/>
              <a:buAutoNum type="arabicPeriod"/>
            </a:pPr>
            <a:r>
              <a:rPr lang="en-GB"/>
              <a:t>Practise</a:t>
            </a:r>
            <a:r>
              <a:rPr lang="en-GB" sz="1800"/>
              <a:t> </a:t>
            </a:r>
            <a:r>
              <a:rPr lang="en-GB"/>
              <a:t>b</a:t>
            </a:r>
            <a:r>
              <a:rPr lang="en-GB" sz="1800"/>
              <a:t>asic </a:t>
            </a:r>
            <a:r>
              <a:rPr lang="en-GB">
                <a:solidFill>
                  <a:schemeClr val="accent4"/>
                </a:solidFill>
              </a:rPr>
              <a:t>g</a:t>
            </a:r>
            <a:r>
              <a:rPr lang="en-GB" sz="1800">
                <a:solidFill>
                  <a:schemeClr val="accent4"/>
                </a:solidFill>
              </a:rPr>
              <a:t>it </a:t>
            </a:r>
            <a:r>
              <a:rPr lang="en-GB" sz="1800"/>
              <a:t>commands</a:t>
            </a:r>
            <a:endParaRPr sz="1800"/>
          </a:p>
          <a:p>
            <a:pPr indent="-342900" lvl="0" marL="457200" marR="0" rtl="0" algn="l">
              <a:lnSpc>
                <a:spcPct val="115000"/>
              </a:lnSpc>
              <a:spcBef>
                <a:spcPts val="0"/>
              </a:spcBef>
              <a:spcAft>
                <a:spcPts val="0"/>
              </a:spcAft>
              <a:buSzPts val="1800"/>
              <a:buAutoNum type="arabicPeriod"/>
            </a:pPr>
            <a:r>
              <a:rPr lang="en-GB"/>
              <a:t>Practise basic python </a:t>
            </a:r>
            <a:endParaRPr/>
          </a:p>
          <a:p>
            <a:pPr indent="0" lvl="0" marL="0" rtl="0" algn="l">
              <a:spcBef>
                <a:spcPts val="1600"/>
              </a:spcBef>
              <a:spcAft>
                <a:spcPts val="1600"/>
              </a:spcAft>
              <a:buNone/>
            </a:pPr>
            <a:r>
              <a:t/>
            </a:r>
            <a:endParaRPr/>
          </a:p>
        </p:txBody>
      </p:sp>
      <p:sp>
        <p:nvSpPr>
          <p:cNvPr id="120" name="Google Shape;12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 command</a:t>
            </a:r>
            <a:endParaRPr/>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t>
            </a:r>
            <a:r>
              <a:rPr lang="en-GB"/>
              <a:t>ists the files and directories contained in your current directory, if used without an argument, or the directory you specify as an argument. </a:t>
            </a:r>
            <a:endParaRPr/>
          </a:p>
          <a:p>
            <a:pPr indent="0" lvl="0" marL="0" rtl="0" algn="l">
              <a:spcBef>
                <a:spcPts val="1600"/>
              </a:spcBef>
              <a:spcAft>
                <a:spcPts val="0"/>
              </a:spcAft>
              <a:buNone/>
            </a:pPr>
            <a:r>
              <a:rPr lang="en-GB"/>
              <a:t>Type </a:t>
            </a:r>
            <a:r>
              <a:rPr lang="en-GB">
                <a:solidFill>
                  <a:schemeClr val="accent4"/>
                </a:solidFill>
              </a:rPr>
              <a:t>dir </a:t>
            </a:r>
            <a:r>
              <a:rPr lang="en-GB"/>
              <a:t>and press enter and you will see </a:t>
            </a:r>
            <a:endParaRPr/>
          </a:p>
          <a:p>
            <a:pPr indent="-342900" lvl="0" marL="457200" rtl="0" algn="l">
              <a:spcBef>
                <a:spcPts val="1600"/>
              </a:spcBef>
              <a:spcAft>
                <a:spcPts val="0"/>
              </a:spcAft>
              <a:buSzPts val="1800"/>
              <a:buChar char="●"/>
            </a:pPr>
            <a:r>
              <a:rPr lang="en-GB"/>
              <a:t>a listing of the current files in the </a:t>
            </a:r>
            <a:r>
              <a:rPr lang="en-GB">
                <a:solidFill>
                  <a:schemeClr val="accent4"/>
                </a:solidFill>
              </a:rPr>
              <a:t>directory you are in</a:t>
            </a:r>
            <a:r>
              <a:rPr lang="en-GB"/>
              <a:t> </a:t>
            </a:r>
            <a:endParaRPr/>
          </a:p>
          <a:p>
            <a:pPr indent="-342900" lvl="0" marL="457200" rtl="0" algn="l">
              <a:spcBef>
                <a:spcPts val="0"/>
              </a:spcBef>
              <a:spcAft>
                <a:spcPts val="0"/>
              </a:spcAft>
              <a:buSzPts val="1800"/>
              <a:buChar char="●"/>
            </a:pPr>
            <a:r>
              <a:rPr lang="en-GB"/>
              <a:t>information about their </a:t>
            </a:r>
            <a:r>
              <a:rPr lang="en-GB">
                <a:solidFill>
                  <a:schemeClr val="accent4"/>
                </a:solidFill>
              </a:rPr>
              <a:t>file sizes</a:t>
            </a:r>
            <a:endParaRPr>
              <a:solidFill>
                <a:schemeClr val="accent4"/>
              </a:solidFill>
            </a:endParaRPr>
          </a:p>
          <a:p>
            <a:pPr indent="-342900" lvl="0" marL="457200" rtl="0" algn="l">
              <a:spcBef>
                <a:spcPts val="0"/>
              </a:spcBef>
              <a:spcAft>
                <a:spcPts val="0"/>
              </a:spcAft>
              <a:buSzPts val="1800"/>
              <a:buChar char="●"/>
            </a:pPr>
            <a:r>
              <a:rPr lang="en-GB"/>
              <a:t>date and time they were</a:t>
            </a:r>
            <a:r>
              <a:rPr lang="en-GB">
                <a:solidFill>
                  <a:schemeClr val="accent4"/>
                </a:solidFill>
              </a:rPr>
              <a:t> last written</a:t>
            </a:r>
            <a:r>
              <a:rPr lang="en-GB"/>
              <a:t> to</a:t>
            </a:r>
            <a:endParaRPr/>
          </a:p>
          <a:p>
            <a:pPr indent="-342900" lvl="0" marL="457200" rtl="0" algn="l">
              <a:spcBef>
                <a:spcPts val="0"/>
              </a:spcBef>
              <a:spcAft>
                <a:spcPts val="0"/>
              </a:spcAft>
              <a:buSzPts val="1800"/>
              <a:buChar char="●"/>
            </a:pPr>
            <a:r>
              <a:rPr lang="en-GB"/>
              <a:t>how much space the files in the directory are </a:t>
            </a:r>
            <a:r>
              <a:rPr lang="en-GB">
                <a:solidFill>
                  <a:schemeClr val="accent4"/>
                </a:solidFill>
              </a:rPr>
              <a:t>using</a:t>
            </a:r>
            <a:r>
              <a:rPr lang="en-GB"/>
              <a:t> and the total amount of </a:t>
            </a:r>
            <a:r>
              <a:rPr lang="en-GB">
                <a:solidFill>
                  <a:schemeClr val="accent4"/>
                </a:solidFill>
              </a:rPr>
              <a:t>free disk space available</a:t>
            </a:r>
            <a:r>
              <a:rPr lang="en-GB"/>
              <a:t> on the current hard drive. </a:t>
            </a:r>
            <a:endParaRPr/>
          </a:p>
          <a:p>
            <a:pPr indent="0" lvl="0" marL="0" rtl="0" algn="l">
              <a:spcBef>
                <a:spcPts val="1600"/>
              </a:spcBef>
              <a:spcAft>
                <a:spcPts val="1600"/>
              </a:spcAft>
              <a:buNone/>
            </a:pPr>
            <a:r>
              <a:t/>
            </a:r>
            <a:endParaRPr/>
          </a:p>
        </p:txBody>
      </p:sp>
      <p:sp>
        <p:nvSpPr>
          <p:cNvPr id="263" name="Google Shape;26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 command continued</a:t>
            </a:r>
            <a:endParaRPr/>
          </a:p>
        </p:txBody>
      </p:sp>
      <p:sp>
        <p:nvSpPr>
          <p:cNvPr id="269" name="Google Shape;26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t>
            </a:r>
            <a:r>
              <a:rPr lang="en-GB"/>
              <a:t>ote two directories named </a:t>
            </a:r>
            <a:r>
              <a:rPr b="1" lang="en-GB">
                <a:solidFill>
                  <a:schemeClr val="accent4"/>
                </a:solidFill>
              </a:rPr>
              <a:t>. </a:t>
            </a:r>
            <a:r>
              <a:rPr lang="en-GB"/>
              <a:t>and </a:t>
            </a:r>
            <a:r>
              <a:rPr b="1" lang="en-GB">
                <a:solidFill>
                  <a:schemeClr val="accent4"/>
                </a:solidFill>
              </a:rPr>
              <a:t>..</a:t>
            </a:r>
            <a:r>
              <a:rPr lang="en-GB"/>
              <a:t>, which have special meaning in operating systems. </a:t>
            </a:r>
            <a:br>
              <a:rPr lang="en-GB"/>
            </a:br>
            <a:r>
              <a:rPr lang="en-GB"/>
              <a:t>	</a:t>
            </a:r>
            <a:r>
              <a:rPr b="1" lang="en-GB">
                <a:solidFill>
                  <a:schemeClr val="accent4"/>
                </a:solidFill>
              </a:rPr>
              <a:t>. 	</a:t>
            </a:r>
            <a:r>
              <a:rPr lang="en-GB"/>
              <a:t>stands for the current directory and </a:t>
            </a:r>
            <a:endParaRPr/>
          </a:p>
          <a:p>
            <a:pPr indent="0" lvl="0" marL="457200" rtl="0" algn="l">
              <a:spcBef>
                <a:spcPts val="1600"/>
              </a:spcBef>
              <a:spcAft>
                <a:spcPts val="0"/>
              </a:spcAft>
              <a:buNone/>
            </a:pPr>
            <a:r>
              <a:rPr b="1" lang="en-GB">
                <a:solidFill>
                  <a:schemeClr val="accent4"/>
                </a:solidFill>
              </a:rPr>
              <a:t>.. 	</a:t>
            </a:r>
            <a:r>
              <a:rPr lang="en-GB"/>
              <a:t>stands for the previous directory in the path. </a:t>
            </a:r>
            <a:endParaRPr/>
          </a:p>
          <a:p>
            <a:pPr indent="0" lvl="0" marL="0" rtl="0" algn="l">
              <a:spcBef>
                <a:spcPts val="1600"/>
              </a:spcBef>
              <a:spcAft>
                <a:spcPts val="0"/>
              </a:spcAft>
              <a:buNone/>
            </a:pPr>
            <a:br>
              <a:rPr lang="en-GB"/>
            </a:br>
            <a:r>
              <a:rPr lang="en-GB"/>
              <a:t>Also note for many commands you can use the</a:t>
            </a:r>
            <a:r>
              <a:rPr lang="en-GB">
                <a:solidFill>
                  <a:schemeClr val="accent4"/>
                </a:solidFill>
              </a:rPr>
              <a:t> * </a:t>
            </a:r>
            <a:r>
              <a:rPr lang="en-GB"/>
              <a:t>symbol which stands for wildcard. </a:t>
            </a:r>
            <a:endParaRPr/>
          </a:p>
          <a:p>
            <a:pPr indent="457200" lvl="0" marL="0" rtl="0" algn="l">
              <a:spcBef>
                <a:spcPts val="1600"/>
              </a:spcBef>
              <a:spcAft>
                <a:spcPts val="1600"/>
              </a:spcAft>
              <a:buNone/>
            </a:pPr>
            <a:r>
              <a:rPr lang="en-GB"/>
              <a:t>E.g. typing </a:t>
            </a:r>
            <a:r>
              <a:rPr lang="en-GB">
                <a:solidFill>
                  <a:schemeClr val="accent4"/>
                </a:solidFill>
              </a:rPr>
              <a:t>dir *.txt</a:t>
            </a:r>
            <a:r>
              <a:rPr lang="en-GB"/>
              <a:t> will only list those files that end with .txt.</a:t>
            </a:r>
            <a:br>
              <a:rPr lang="en-GB"/>
            </a:br>
            <a:endParaRPr/>
          </a:p>
        </p:txBody>
      </p:sp>
      <p:sp>
        <p:nvSpPr>
          <p:cNvPr id="270" name="Google Shape;27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Cd command or CHDIR </a:t>
            </a:r>
            <a:endParaRPr/>
          </a:p>
        </p:txBody>
      </p:sp>
      <p:sp>
        <p:nvSpPr>
          <p:cNvPr id="276" name="Google Shape;276;p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Displays name of or allows </a:t>
            </a:r>
            <a:r>
              <a:rPr lang="en-GB"/>
              <a:t>you to </a:t>
            </a:r>
            <a:r>
              <a:rPr lang="en-GB" u="sng"/>
              <a:t>change</a:t>
            </a:r>
            <a:r>
              <a:rPr lang="en-GB"/>
              <a:t> your current directory </a:t>
            </a:r>
            <a:r>
              <a:rPr lang="en-GB"/>
              <a:t>to the one specified</a:t>
            </a:r>
            <a:endParaRPr/>
          </a:p>
          <a:p>
            <a:pPr indent="0" lvl="0" marL="0" rtl="0" algn="l">
              <a:lnSpc>
                <a:spcPct val="100000"/>
              </a:lnSpc>
              <a:spcBef>
                <a:spcPts val="1600"/>
              </a:spcBef>
              <a:spcAft>
                <a:spcPts val="0"/>
              </a:spcAft>
              <a:buNone/>
            </a:pPr>
            <a:r>
              <a:rPr lang="en-GB" u="sng">
                <a:solidFill>
                  <a:schemeClr val="accent4"/>
                </a:solidFill>
              </a:rPr>
              <a:t>Syntax</a:t>
            </a:r>
            <a:br>
              <a:rPr lang="en-GB"/>
            </a:br>
            <a:r>
              <a:rPr lang="en-GB"/>
              <a:t>chdir [Drive:] [Path]</a:t>
            </a:r>
            <a:endParaRPr/>
          </a:p>
          <a:p>
            <a:pPr indent="0" lvl="0" marL="0" rtl="0" algn="l">
              <a:lnSpc>
                <a:spcPct val="100000"/>
              </a:lnSpc>
              <a:spcBef>
                <a:spcPts val="0"/>
              </a:spcBef>
              <a:spcAft>
                <a:spcPts val="0"/>
              </a:spcAft>
              <a:buNone/>
            </a:pPr>
            <a:r>
              <a:rPr lang="en-GB"/>
              <a:t>cd [Drive:] [Path]</a:t>
            </a:r>
            <a:endParaRPr/>
          </a:p>
          <a:p>
            <a:pPr indent="0" lvl="0" marL="0" rtl="0" algn="l">
              <a:lnSpc>
                <a:spcPct val="100000"/>
              </a:lnSpc>
              <a:spcBef>
                <a:spcPts val="0"/>
              </a:spcBef>
              <a:spcAft>
                <a:spcPts val="0"/>
              </a:spcAft>
              <a:buNone/>
            </a:pPr>
            <a:r>
              <a:rPr lang="en-GB"/>
              <a:t>cd [/d] [Drive:] [Path] - changes the drive</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GB" u="sng">
                <a:solidFill>
                  <a:schemeClr val="accent4"/>
                </a:solidFill>
              </a:rPr>
              <a:t>Parameters</a:t>
            </a:r>
            <a:br>
              <a:rPr lang="en-GB"/>
            </a:br>
            <a:r>
              <a:rPr lang="en-GB"/>
              <a:t>Drive: Specifies the drive</a:t>
            </a:r>
            <a:br>
              <a:rPr lang="en-GB"/>
            </a:br>
            <a:r>
              <a:rPr lang="en-GB"/>
              <a:t>Path: Required. Specifies the name and location of the new directory. The maximum length of any single path is determined by the file system.</a:t>
            </a:r>
            <a:br>
              <a:rPr lang="en-GB"/>
            </a:br>
            <a:r>
              <a:rPr lang="en-GB"/>
              <a:t>/? : Displays help on the command</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sz="1400"/>
          </a:p>
        </p:txBody>
      </p:sp>
      <p:sp>
        <p:nvSpPr>
          <p:cNvPr id="277" name="Google Shape;27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sz="1000"/>
              <a:t>‹#›</a:t>
            </a:fld>
            <a:endParaRPr sz="1000"/>
          </a:p>
        </p:txBody>
      </p:sp>
      <p:sp>
        <p:nvSpPr>
          <p:cNvPr id="278" name="Google Shape;278;p48"/>
          <p:cNvSpPr txBox="1"/>
          <p:nvPr>
            <p:ph idx="2" type="body"/>
          </p:nvPr>
        </p:nvSpPr>
        <p:spPr>
          <a:xfrm>
            <a:off x="4832400" y="1152475"/>
            <a:ext cx="3999900" cy="3416400"/>
          </a:xfrm>
          <a:prstGeom prst="rect">
            <a:avLst/>
          </a:prstGeom>
          <a:solidFill>
            <a:srgbClr val="1C4587"/>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a:t>Try yourself type in command prompt </a:t>
            </a:r>
            <a:endParaRPr b="1"/>
          </a:p>
          <a:p>
            <a:pPr indent="0" lvl="0" marL="0" rtl="0" algn="l">
              <a:spcBef>
                <a:spcPts val="160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d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cd 2020-2021\csf</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cd..</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cd /d e:\users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cls</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1</a:t>
            </a:r>
            <a:endParaRPr/>
          </a:p>
        </p:txBody>
      </p:sp>
      <p:sp>
        <p:nvSpPr>
          <p:cNvPr id="284" name="Google Shape;28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Navigate to local </a:t>
            </a:r>
            <a:r>
              <a:rPr b="1" lang="en-GB"/>
              <a:t>Downloads</a:t>
            </a:r>
            <a:r>
              <a:rPr lang="en-GB"/>
              <a:t> folder and list only pdf files.</a:t>
            </a:r>
            <a:endParaRPr/>
          </a:p>
        </p:txBody>
      </p:sp>
      <p:sp>
        <p:nvSpPr>
          <p:cNvPr id="285" name="Google Shape;28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sz="2400"/>
              <a:t>‹#›</a:t>
            </a:fld>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2</a:t>
            </a:r>
            <a:endParaRPr/>
          </a:p>
        </p:txBody>
      </p:sp>
      <p:sp>
        <p:nvSpPr>
          <p:cNvPr id="291" name="Google Shape;29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Delete CSF folder in previously created directory hierarchy (</a:t>
            </a:r>
            <a:r>
              <a:rPr lang="en-GB"/>
              <a:t>Z:\2020-2021\CSF</a:t>
            </a:r>
            <a:r>
              <a:rPr lang="en-GB"/>
              <a:t>) using </a:t>
            </a:r>
            <a:r>
              <a:rPr lang="en-GB">
                <a:solidFill>
                  <a:schemeClr val="accent4"/>
                </a:solidFill>
              </a:rPr>
              <a:t>rmdir</a:t>
            </a:r>
            <a:r>
              <a:rPr lang="en-GB"/>
              <a:t> </a:t>
            </a:r>
            <a:r>
              <a:rPr lang="en-GB"/>
              <a:t>command and make semester 1 folder with CSF folder inside </a:t>
            </a:r>
            <a:endParaRPr/>
          </a:p>
          <a:p>
            <a:pPr indent="-342900" lvl="0" marL="457200" rtl="0" algn="l">
              <a:spcBef>
                <a:spcPts val="0"/>
              </a:spcBef>
              <a:spcAft>
                <a:spcPts val="0"/>
              </a:spcAft>
              <a:buSzPts val="1800"/>
              <a:buAutoNum type="arabicPeriod"/>
            </a:pPr>
            <a:r>
              <a:rPr lang="en-GB"/>
              <a:t>Add other modules directories</a:t>
            </a:r>
            <a:endParaRPr/>
          </a:p>
        </p:txBody>
      </p:sp>
      <p:sp>
        <p:nvSpPr>
          <p:cNvPr id="292" name="Google Shape;29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3</a:t>
            </a:r>
            <a:endParaRPr/>
          </a:p>
        </p:txBody>
      </p:sp>
      <p:sp>
        <p:nvSpPr>
          <p:cNvPr id="298" name="Google Shape;29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MKDIR, MOVE, RMDIR, DEL, COPY, ECHO, MORE commands do the following:</a:t>
            </a:r>
            <a:endParaRPr/>
          </a:p>
          <a:p>
            <a:pPr indent="-342900" lvl="0" marL="457200" rtl="0" algn="l">
              <a:spcBef>
                <a:spcPts val="1600"/>
              </a:spcBef>
              <a:spcAft>
                <a:spcPts val="0"/>
              </a:spcAft>
              <a:buSzPts val="1800"/>
              <a:buAutoNum type="arabicPeriod"/>
            </a:pPr>
            <a:r>
              <a:rPr lang="en-GB"/>
              <a:t>Inside CSF folder, create Lectures and Seminars folders</a:t>
            </a:r>
            <a:endParaRPr/>
          </a:p>
          <a:p>
            <a:pPr indent="-342900" lvl="0" marL="457200" rtl="0" algn="l">
              <a:spcBef>
                <a:spcPts val="0"/>
              </a:spcBef>
              <a:spcAft>
                <a:spcPts val="0"/>
              </a:spcAft>
              <a:buSzPts val="1800"/>
              <a:buAutoNum type="arabicPeriod"/>
            </a:pPr>
            <a:r>
              <a:rPr lang="en-GB"/>
              <a:t>Organize previously copied files into relevant folders </a:t>
            </a:r>
            <a:endParaRPr/>
          </a:p>
          <a:p>
            <a:pPr indent="-342900" lvl="0" marL="457200" rtl="0" algn="l">
              <a:spcBef>
                <a:spcPts val="0"/>
              </a:spcBef>
              <a:spcAft>
                <a:spcPts val="0"/>
              </a:spcAft>
              <a:buSzPts val="1800"/>
              <a:buAutoNum type="arabicPeriod"/>
            </a:pPr>
            <a:r>
              <a:rPr lang="en-GB"/>
              <a:t>Make nested directory in CSF/Seminars/seminar2/task2/try1</a:t>
            </a:r>
            <a:endParaRPr/>
          </a:p>
          <a:p>
            <a:pPr indent="-342900" lvl="0" marL="457200" rtl="0" algn="l">
              <a:spcBef>
                <a:spcPts val="0"/>
              </a:spcBef>
              <a:spcAft>
                <a:spcPts val="0"/>
              </a:spcAft>
              <a:buSzPts val="1800"/>
              <a:buAutoNum type="arabicPeriod"/>
            </a:pPr>
            <a:r>
              <a:rPr lang="en-GB"/>
              <a:t>Create a file try1.txt</a:t>
            </a:r>
            <a:endParaRPr/>
          </a:p>
          <a:p>
            <a:pPr indent="-317500" lvl="1" marL="914400" rtl="0" algn="l">
              <a:spcBef>
                <a:spcPts val="0"/>
              </a:spcBef>
              <a:spcAft>
                <a:spcPts val="0"/>
              </a:spcAft>
              <a:buSzPts val="1400"/>
              <a:buAutoNum type="alphaLcPeriod"/>
            </a:pPr>
            <a:r>
              <a:rPr lang="en-GB"/>
              <a:t>Run a notepad program by typing notepad.exe </a:t>
            </a:r>
            <a:endParaRPr/>
          </a:p>
          <a:p>
            <a:pPr indent="0" lvl="0" marL="914400" rtl="0" algn="l">
              <a:spcBef>
                <a:spcPts val="0"/>
              </a:spcBef>
              <a:spcAft>
                <a:spcPts val="0"/>
              </a:spcAft>
              <a:buNone/>
            </a:pPr>
            <a:r>
              <a:rPr lang="en-GB"/>
              <a:t>OR</a:t>
            </a:r>
            <a:endParaRPr/>
          </a:p>
          <a:p>
            <a:pPr indent="-317500" lvl="1" marL="914400" rtl="0" algn="l">
              <a:spcBef>
                <a:spcPts val="0"/>
              </a:spcBef>
              <a:spcAft>
                <a:spcPts val="0"/>
              </a:spcAft>
              <a:buSzPts val="1400"/>
              <a:buAutoNum type="alphaLcPeriod"/>
            </a:pPr>
            <a:r>
              <a:rPr lang="en-GB"/>
              <a:t>Write a some text to a try1.txt file in a created directory using </a:t>
            </a:r>
            <a:r>
              <a:rPr lang="en-GB">
                <a:solidFill>
                  <a:schemeClr val="accent4"/>
                </a:solidFill>
              </a:rPr>
              <a:t>echo </a:t>
            </a:r>
            <a:r>
              <a:rPr lang="en-GB"/>
              <a:t>command</a:t>
            </a:r>
            <a:endParaRPr/>
          </a:p>
          <a:p>
            <a:pPr indent="-342900" lvl="0" marL="457200" rtl="0" algn="l">
              <a:spcBef>
                <a:spcPts val="0"/>
              </a:spcBef>
              <a:spcAft>
                <a:spcPts val="0"/>
              </a:spcAft>
              <a:buSzPts val="1800"/>
              <a:buAutoNum type="arabicPeriod"/>
            </a:pPr>
            <a:r>
              <a:rPr lang="en-GB"/>
              <a:t>Print the content on a screen using </a:t>
            </a:r>
            <a:r>
              <a:rPr lang="en-GB">
                <a:solidFill>
                  <a:schemeClr val="accent4"/>
                </a:solidFill>
              </a:rPr>
              <a:t>more </a:t>
            </a:r>
            <a:r>
              <a:rPr lang="en-GB"/>
              <a:t>command</a:t>
            </a:r>
            <a:endParaRPr/>
          </a:p>
          <a:p>
            <a:pPr indent="0" lvl="0" marL="0" rtl="0" algn="l">
              <a:spcBef>
                <a:spcPts val="1600"/>
              </a:spcBef>
              <a:spcAft>
                <a:spcPts val="0"/>
              </a:spcAft>
              <a:buNone/>
            </a:pPr>
            <a:r>
              <a:rPr lang="en-GB"/>
              <a:t>Hint: Refer to using </a:t>
            </a:r>
            <a:r>
              <a:rPr lang="en-GB">
                <a:solidFill>
                  <a:schemeClr val="accent4"/>
                </a:solidFill>
              </a:rPr>
              <a:t>help</a:t>
            </a:r>
            <a:r>
              <a:rPr lang="en-GB"/>
              <a:t> or </a:t>
            </a:r>
            <a:r>
              <a:rPr lang="en-GB">
                <a:solidFill>
                  <a:schemeClr val="accent4"/>
                </a:solidFill>
              </a:rPr>
              <a:t>/?</a:t>
            </a:r>
            <a:r>
              <a:rPr lang="en-GB"/>
              <a:t> </a:t>
            </a:r>
            <a:r>
              <a:rPr lang="en-GB"/>
              <a:t>t</a:t>
            </a:r>
            <a:r>
              <a:rPr lang="en-GB"/>
              <a:t>o explore how to use new commands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9" name="Google Shape;29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Git</a:t>
            </a:r>
            <a:endParaRPr/>
          </a:p>
        </p:txBody>
      </p:sp>
      <p:sp>
        <p:nvSpPr>
          <p:cNvPr id="305" name="Google Shape;30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review from previous tutorial</a:t>
            </a:r>
            <a:endParaRPr/>
          </a:p>
          <a:p>
            <a:pPr indent="0" lvl="0" marL="0" rtl="0" algn="l">
              <a:spcBef>
                <a:spcPts val="1600"/>
              </a:spcBef>
              <a:spcAft>
                <a:spcPts val="0"/>
              </a:spcAft>
              <a:buNone/>
            </a:pPr>
            <a:r>
              <a:rPr lang="en-GB" sz="2400">
                <a:solidFill>
                  <a:schemeClr val="accent4"/>
                </a:solidFill>
              </a:rPr>
              <a:t>What is Git?</a:t>
            </a:r>
            <a:endParaRPr sz="2400">
              <a:solidFill>
                <a:schemeClr val="accent4"/>
              </a:solidFill>
            </a:endParaRPr>
          </a:p>
          <a:p>
            <a:pPr indent="0" lvl="0" marL="0" rtl="0" algn="l">
              <a:spcBef>
                <a:spcPts val="1600"/>
              </a:spcBef>
              <a:spcAft>
                <a:spcPts val="1600"/>
              </a:spcAft>
              <a:buNone/>
            </a:pPr>
            <a:r>
              <a:rPr lang="en-GB" sz="2400">
                <a:solidFill>
                  <a:schemeClr val="accent4"/>
                </a:solidFill>
              </a:rPr>
              <a:t>What is it used for?</a:t>
            </a:r>
            <a:endParaRPr sz="2400">
              <a:solidFill>
                <a:schemeClr val="accent4"/>
              </a:solidFill>
            </a:endParaRPr>
          </a:p>
        </p:txBody>
      </p:sp>
      <p:sp>
        <p:nvSpPr>
          <p:cNvPr id="306" name="Google Shape;306;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terminology</a:t>
            </a:r>
            <a:endParaRPr/>
          </a:p>
        </p:txBody>
      </p:sp>
      <p:sp>
        <p:nvSpPr>
          <p:cNvPr id="312" name="Google Shape;31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Repository</a:t>
            </a:r>
            <a:endParaRPr/>
          </a:p>
          <a:p>
            <a:pPr indent="0" lvl="0" marL="0" rtl="0" algn="l">
              <a:spcBef>
                <a:spcPts val="1600"/>
              </a:spcBef>
              <a:spcAft>
                <a:spcPts val="0"/>
              </a:spcAft>
              <a:buNone/>
            </a:pPr>
            <a:r>
              <a:rPr lang="en-GB"/>
              <a:t>Initialize</a:t>
            </a:r>
            <a:endParaRPr/>
          </a:p>
          <a:p>
            <a:pPr indent="0" lvl="0" marL="0" rtl="0" algn="l">
              <a:spcBef>
                <a:spcPts val="1600"/>
              </a:spcBef>
              <a:spcAft>
                <a:spcPts val="0"/>
              </a:spcAft>
              <a:buNone/>
            </a:pPr>
            <a:r>
              <a:rPr lang="en-GB"/>
              <a:t>Commit</a:t>
            </a:r>
            <a:endParaRPr/>
          </a:p>
          <a:p>
            <a:pPr indent="0" lvl="0" marL="0" rtl="0" algn="l">
              <a:spcBef>
                <a:spcPts val="1600"/>
              </a:spcBef>
              <a:spcAft>
                <a:spcPts val="0"/>
              </a:spcAft>
              <a:buNone/>
            </a:pPr>
            <a:r>
              <a:rPr lang="en-GB"/>
              <a:t>Status</a:t>
            </a:r>
            <a:endParaRPr/>
          </a:p>
          <a:p>
            <a:pPr indent="0" lvl="0" marL="0" rtl="0" algn="l">
              <a:spcBef>
                <a:spcPts val="1600"/>
              </a:spcBef>
              <a:spcAft>
                <a:spcPts val="1600"/>
              </a:spcAft>
              <a:buNone/>
            </a:pPr>
            <a:r>
              <a:t/>
            </a:r>
            <a:endParaRPr/>
          </a:p>
        </p:txBody>
      </p:sp>
      <p:sp>
        <p:nvSpPr>
          <p:cNvPr id="313" name="Google Shape;313;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Configure git</a:t>
            </a:r>
            <a:endParaRPr/>
          </a:p>
        </p:txBody>
      </p:sp>
      <p:sp>
        <p:nvSpPr>
          <p:cNvPr id="319" name="Google Shape;31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sz="1800"/>
              <a:t>Open git-cmd.exe</a:t>
            </a:r>
            <a:endParaRPr/>
          </a:p>
          <a:p>
            <a:pPr indent="-342900" lvl="0" marL="457200" rtl="0" algn="l">
              <a:lnSpc>
                <a:spcPct val="100000"/>
              </a:lnSpc>
              <a:spcBef>
                <a:spcPts val="0"/>
              </a:spcBef>
              <a:spcAft>
                <a:spcPts val="0"/>
              </a:spcAft>
              <a:buSzPts val="1800"/>
              <a:buChar char="●"/>
            </a:pPr>
            <a:r>
              <a:rPr lang="en-GB" sz="1800"/>
              <a:t>Type the following commands</a:t>
            </a:r>
            <a:endParaRPr sz="1800"/>
          </a:p>
          <a:p>
            <a:pPr indent="0" lvl="0" marL="457200" rtl="0" algn="l">
              <a:lnSpc>
                <a:spcPct val="100000"/>
              </a:lnSpc>
              <a:spcBef>
                <a:spcPts val="1600"/>
              </a:spcBef>
              <a:spcAft>
                <a:spcPts val="0"/>
              </a:spcAft>
              <a:buNone/>
            </a:pPr>
            <a:r>
              <a:rPr lang="en-GB">
                <a:solidFill>
                  <a:schemeClr val="accent4"/>
                </a:solidFill>
                <a:latin typeface="Consolas"/>
                <a:ea typeface="Consolas"/>
                <a:cs typeface="Consolas"/>
                <a:sym typeface="Consolas"/>
              </a:rPr>
              <a:t>git config --global user.name "Your name"</a:t>
            </a:r>
            <a:br>
              <a:rPr lang="en-GB"/>
            </a:br>
            <a:r>
              <a:rPr lang="en-GB">
                <a:solidFill>
                  <a:schemeClr val="accent4"/>
                </a:solidFill>
                <a:latin typeface="Consolas"/>
                <a:ea typeface="Consolas"/>
                <a:cs typeface="Consolas"/>
                <a:sym typeface="Consolas"/>
              </a:rPr>
              <a:t>git config --global user.email "youremail@gmail.com"</a:t>
            </a:r>
            <a:endParaRPr>
              <a:solidFill>
                <a:schemeClr val="accent4"/>
              </a:solidFill>
              <a:latin typeface="Consolas"/>
              <a:ea typeface="Consolas"/>
              <a:cs typeface="Consolas"/>
              <a:sym typeface="Consolas"/>
            </a:endParaRPr>
          </a:p>
          <a:p>
            <a:pPr indent="0" lvl="0" marL="0" rtl="0" algn="l">
              <a:spcBef>
                <a:spcPts val="1600"/>
              </a:spcBef>
              <a:spcAft>
                <a:spcPts val="0"/>
              </a:spcAft>
              <a:buClr>
                <a:srgbClr val="000000"/>
              </a:buClr>
              <a:buSzPts val="1100"/>
              <a:buFont typeface="Arial"/>
              <a:buNone/>
            </a:pPr>
            <a:r>
              <a:rPr lang="en-GB"/>
              <a:t>You first type "</a:t>
            </a:r>
            <a:r>
              <a:rPr lang="en-GB">
                <a:solidFill>
                  <a:schemeClr val="accent4"/>
                </a:solidFill>
              </a:rPr>
              <a:t>git</a:t>
            </a:r>
            <a:r>
              <a:rPr lang="en-GB"/>
              <a:t>", followed by a command – "</a:t>
            </a:r>
            <a:r>
              <a:rPr lang="en-GB">
                <a:solidFill>
                  <a:schemeClr val="accent4"/>
                </a:solidFill>
              </a:rPr>
              <a:t>config</a:t>
            </a:r>
            <a:r>
              <a:rPr lang="en-GB"/>
              <a:t>" and pass an option, which is "</a:t>
            </a:r>
            <a:r>
              <a:rPr lang="en-GB">
                <a:solidFill>
                  <a:schemeClr val="accent4"/>
                </a:solidFill>
              </a:rPr>
              <a:t>--global</a:t>
            </a:r>
            <a:r>
              <a:rPr lang="en-GB"/>
              <a:t>" in the code above. </a:t>
            </a:r>
            <a:endParaRPr/>
          </a:p>
          <a:p>
            <a:pPr indent="0" lvl="0" marL="0" rtl="0" algn="l">
              <a:spcBef>
                <a:spcPts val="1600"/>
              </a:spcBef>
              <a:spcAft>
                <a:spcPts val="0"/>
              </a:spcAft>
              <a:buClr>
                <a:srgbClr val="000000"/>
              </a:buClr>
              <a:buSzPts val="1100"/>
              <a:buFont typeface="Arial"/>
              <a:buNone/>
            </a:pPr>
            <a:r>
              <a:rPr lang="en-GB"/>
              <a:t>The option "</a:t>
            </a:r>
            <a:r>
              <a:rPr lang="en-GB">
                <a:solidFill>
                  <a:schemeClr val="accent4"/>
                </a:solidFill>
              </a:rPr>
              <a:t>--global</a:t>
            </a:r>
            <a:r>
              <a:rPr lang="en-GB"/>
              <a:t>" means that you set your username and email for Git globally on your computer. No matter how many projects with separate local repositories you create, Git will use the same username and email to mark your commits.</a:t>
            </a:r>
            <a:endParaRPr>
              <a:solidFill>
                <a:schemeClr val="accent4"/>
              </a:solidFill>
              <a:latin typeface="Consolas"/>
              <a:ea typeface="Consolas"/>
              <a:cs typeface="Consolas"/>
              <a:sym typeface="Consolas"/>
            </a:endParaRPr>
          </a:p>
          <a:p>
            <a:pPr indent="0" lvl="0" marL="0" rtl="0" algn="l">
              <a:spcBef>
                <a:spcPts val="1600"/>
              </a:spcBef>
              <a:spcAft>
                <a:spcPts val="1600"/>
              </a:spcAft>
              <a:buNone/>
            </a:pPr>
            <a:r>
              <a:t/>
            </a:r>
            <a:endParaRPr/>
          </a:p>
        </p:txBody>
      </p:sp>
      <p:sp>
        <p:nvSpPr>
          <p:cNvPr id="320" name="Google Shape;320;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try it</a:t>
            </a:r>
            <a:endParaRPr/>
          </a:p>
        </p:txBody>
      </p:sp>
      <p:sp>
        <p:nvSpPr>
          <p:cNvPr id="326" name="Google Shape;32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GB"/>
              <a:t>Go to directory</a:t>
            </a:r>
            <a:endParaRPr/>
          </a:p>
          <a:p>
            <a:pPr indent="0" lvl="0" marL="457200" rtl="0" algn="l">
              <a:lnSpc>
                <a:spcPct val="100000"/>
              </a:lnSpc>
              <a:spcBef>
                <a:spcPts val="1600"/>
              </a:spcBef>
              <a:spcAft>
                <a:spcPts val="0"/>
              </a:spcAft>
              <a:buNone/>
            </a:pPr>
            <a:r>
              <a:rPr lang="en-GB">
                <a:solidFill>
                  <a:schemeClr val="accent4"/>
                </a:solidFill>
                <a:latin typeface="Consolas"/>
                <a:ea typeface="Consolas"/>
                <a:cs typeface="Consolas"/>
                <a:sym typeface="Consolas"/>
              </a:rPr>
              <a:t>c</a:t>
            </a:r>
            <a:r>
              <a:rPr lang="en-GB">
                <a:solidFill>
                  <a:schemeClr val="accent4"/>
                </a:solidFill>
                <a:latin typeface="Consolas"/>
                <a:ea typeface="Consolas"/>
                <a:cs typeface="Consolas"/>
                <a:sym typeface="Consolas"/>
              </a:rPr>
              <a:t>d 2020</a:t>
            </a:r>
            <a:r>
              <a:rPr lang="en-GB">
                <a:solidFill>
                  <a:schemeClr val="accent4"/>
                </a:solidFill>
                <a:latin typeface="Consolas"/>
                <a:ea typeface="Consolas"/>
                <a:cs typeface="Consolas"/>
                <a:sym typeface="Consolas"/>
              </a:rPr>
              <a:t>-2021</a:t>
            </a:r>
            <a:r>
              <a:rPr lang="en-GB">
                <a:solidFill>
                  <a:schemeClr val="accent4"/>
                </a:solidFill>
                <a:latin typeface="Consolas"/>
                <a:ea typeface="Consolas"/>
                <a:cs typeface="Consolas"/>
                <a:sym typeface="Consolas"/>
              </a:rPr>
              <a:t>\CSF\</a:t>
            </a:r>
            <a:endParaRPr>
              <a:solidFill>
                <a:schemeClr val="accent4"/>
              </a:solidFill>
              <a:latin typeface="Consolas"/>
              <a:ea typeface="Consolas"/>
              <a:cs typeface="Consolas"/>
              <a:sym typeface="Consolas"/>
            </a:endParaRPr>
          </a:p>
          <a:p>
            <a:pPr indent="0" lvl="0" marL="457200" rtl="0" algn="l">
              <a:lnSpc>
                <a:spcPct val="100000"/>
              </a:lnSpc>
              <a:spcBef>
                <a:spcPts val="1000"/>
              </a:spcBef>
              <a:spcAft>
                <a:spcPts val="0"/>
              </a:spcAft>
              <a:buNone/>
            </a:pPr>
            <a:r>
              <a:rPr lang="en-GB">
                <a:solidFill>
                  <a:schemeClr val="accent4"/>
                </a:solidFill>
                <a:latin typeface="Consolas"/>
                <a:ea typeface="Consolas"/>
                <a:cs typeface="Consolas"/>
                <a:sym typeface="Consolas"/>
              </a:rPr>
              <a:t>m</a:t>
            </a:r>
            <a:r>
              <a:rPr lang="en-GB">
                <a:solidFill>
                  <a:schemeClr val="accent4"/>
                </a:solidFill>
                <a:latin typeface="Consolas"/>
                <a:ea typeface="Consolas"/>
                <a:cs typeface="Consolas"/>
                <a:sym typeface="Consolas"/>
              </a:rPr>
              <a:t>d seminar2</a:t>
            </a:r>
            <a:endParaRPr>
              <a:solidFill>
                <a:schemeClr val="accent4"/>
              </a:solidFill>
              <a:latin typeface="Consolas"/>
              <a:ea typeface="Consolas"/>
              <a:cs typeface="Consolas"/>
              <a:sym typeface="Consolas"/>
            </a:endParaRPr>
          </a:p>
          <a:p>
            <a:pPr indent="0" lvl="0" marL="457200" rtl="0" algn="l">
              <a:lnSpc>
                <a:spcPct val="100000"/>
              </a:lnSpc>
              <a:spcBef>
                <a:spcPts val="1000"/>
              </a:spcBef>
              <a:spcAft>
                <a:spcPts val="0"/>
              </a:spcAft>
              <a:buNone/>
            </a:pPr>
            <a:r>
              <a:rPr lang="en-GB">
                <a:solidFill>
                  <a:schemeClr val="accent4"/>
                </a:solidFill>
                <a:latin typeface="Consolas"/>
                <a:ea typeface="Consolas"/>
                <a:cs typeface="Consolas"/>
                <a:sym typeface="Consolas"/>
              </a:rPr>
              <a:t>c</a:t>
            </a:r>
            <a:r>
              <a:rPr lang="en-GB">
                <a:solidFill>
                  <a:schemeClr val="accent4"/>
                </a:solidFill>
                <a:latin typeface="Consolas"/>
                <a:ea typeface="Consolas"/>
                <a:cs typeface="Consolas"/>
                <a:sym typeface="Consolas"/>
              </a:rPr>
              <a:t>d seminar2</a:t>
            </a:r>
            <a:endParaRPr>
              <a:solidFill>
                <a:schemeClr val="accent4"/>
              </a:solidFill>
              <a:latin typeface="Consolas"/>
              <a:ea typeface="Consolas"/>
              <a:cs typeface="Consolas"/>
              <a:sym typeface="Consolas"/>
            </a:endParaRPr>
          </a:p>
          <a:p>
            <a:pPr indent="-342900" lvl="0" marL="457200" rtl="0" algn="l">
              <a:lnSpc>
                <a:spcPct val="100000"/>
              </a:lnSpc>
              <a:spcBef>
                <a:spcPts val="1000"/>
              </a:spcBef>
              <a:spcAft>
                <a:spcPts val="0"/>
              </a:spcAft>
              <a:buSzPts val="1800"/>
              <a:buAutoNum type="arabicPeriod"/>
            </a:pPr>
            <a:r>
              <a:rPr lang="en-GB"/>
              <a:t>Type</a:t>
            </a:r>
            <a:r>
              <a:rPr lang="en-GB">
                <a:latin typeface="Consolas"/>
                <a:ea typeface="Consolas"/>
                <a:cs typeface="Consolas"/>
                <a:sym typeface="Consolas"/>
              </a:rPr>
              <a:t> </a:t>
            </a:r>
            <a:r>
              <a:rPr lang="en-GB">
                <a:solidFill>
                  <a:schemeClr val="accent4"/>
                </a:solidFill>
                <a:latin typeface="Consolas"/>
                <a:ea typeface="Consolas"/>
                <a:cs typeface="Consolas"/>
                <a:sym typeface="Consolas"/>
              </a:rPr>
              <a:t>git init</a:t>
            </a:r>
            <a:r>
              <a:rPr lang="en-GB"/>
              <a:t> - to initialize, this command creates new git repository</a:t>
            </a:r>
            <a:endParaRPr/>
          </a:p>
          <a:p>
            <a:pPr indent="-342900" lvl="0" marL="457200" rtl="0" algn="l">
              <a:lnSpc>
                <a:spcPct val="100000"/>
              </a:lnSpc>
              <a:spcBef>
                <a:spcPts val="0"/>
              </a:spcBef>
              <a:spcAft>
                <a:spcPts val="0"/>
              </a:spcAft>
              <a:buSzPts val="1800"/>
              <a:buAutoNum type="arabicPeriod"/>
            </a:pPr>
            <a:r>
              <a:rPr lang="en-GB"/>
              <a:t>Type</a:t>
            </a:r>
            <a:r>
              <a:rPr lang="en-GB">
                <a:solidFill>
                  <a:srgbClr val="000000"/>
                </a:solidFill>
                <a:latin typeface="Consolas"/>
                <a:ea typeface="Consolas"/>
                <a:cs typeface="Consolas"/>
                <a:sym typeface="Consolas"/>
              </a:rPr>
              <a:t> </a:t>
            </a:r>
            <a:r>
              <a:rPr lang="en-GB">
                <a:solidFill>
                  <a:schemeClr val="accent4"/>
                </a:solidFill>
                <a:latin typeface="Consolas"/>
                <a:ea typeface="Consolas"/>
                <a:cs typeface="Consolas"/>
                <a:sym typeface="Consolas"/>
              </a:rPr>
              <a:t>g</a:t>
            </a:r>
            <a:r>
              <a:rPr lang="en-GB">
                <a:solidFill>
                  <a:schemeClr val="accent4"/>
                </a:solidFill>
                <a:latin typeface="Consolas"/>
                <a:ea typeface="Consolas"/>
                <a:cs typeface="Consolas"/>
                <a:sym typeface="Consolas"/>
              </a:rPr>
              <a:t>it status</a:t>
            </a:r>
            <a:r>
              <a:rPr lang="en-GB"/>
              <a:t> - to check the status of the files</a:t>
            </a:r>
            <a:endParaRPr/>
          </a:p>
          <a:p>
            <a:pPr indent="-342900" lvl="0" marL="457200" rtl="0" algn="l">
              <a:lnSpc>
                <a:spcPct val="100000"/>
              </a:lnSpc>
              <a:spcBef>
                <a:spcPts val="0"/>
              </a:spcBef>
              <a:spcAft>
                <a:spcPts val="0"/>
              </a:spcAft>
              <a:buSzPts val="1800"/>
              <a:buAutoNum type="arabicPeriod"/>
            </a:pPr>
            <a:r>
              <a:rPr lang="en-GB"/>
              <a:t>Type </a:t>
            </a:r>
            <a:r>
              <a:rPr lang="en-GB">
                <a:solidFill>
                  <a:schemeClr val="accent4"/>
                </a:solidFill>
                <a:latin typeface="Consolas"/>
                <a:ea typeface="Consolas"/>
                <a:cs typeface="Consolas"/>
                <a:sym typeface="Consolas"/>
              </a:rPr>
              <a:t>e</a:t>
            </a:r>
            <a:r>
              <a:rPr lang="en-GB">
                <a:solidFill>
                  <a:schemeClr val="accent4"/>
                </a:solidFill>
                <a:latin typeface="Consolas"/>
                <a:ea typeface="Consolas"/>
                <a:cs typeface="Consolas"/>
                <a:sym typeface="Consolas"/>
              </a:rPr>
              <a:t>cho some text&gt;text.txt </a:t>
            </a:r>
            <a:r>
              <a:rPr lang="en-GB"/>
              <a:t>- just for demo purpose</a:t>
            </a:r>
            <a:endParaRPr>
              <a:solidFill>
                <a:schemeClr val="accent4"/>
              </a:solidFill>
            </a:endParaRPr>
          </a:p>
          <a:p>
            <a:pPr indent="-342900" lvl="0" marL="457200" rtl="0" algn="l">
              <a:lnSpc>
                <a:spcPct val="100000"/>
              </a:lnSpc>
              <a:spcBef>
                <a:spcPts val="0"/>
              </a:spcBef>
              <a:spcAft>
                <a:spcPts val="0"/>
              </a:spcAft>
              <a:buSzPts val="1800"/>
              <a:buAutoNum type="arabicPeriod"/>
            </a:pPr>
            <a:r>
              <a:rPr lang="en-GB">
                <a:solidFill>
                  <a:schemeClr val="accent4"/>
                </a:solidFill>
                <a:latin typeface="Consolas"/>
                <a:ea typeface="Consolas"/>
                <a:cs typeface="Consolas"/>
                <a:sym typeface="Consolas"/>
              </a:rPr>
              <a:t>git status</a:t>
            </a:r>
            <a:r>
              <a:rPr lang="en-GB"/>
              <a:t> - again, this time note untracked file appeared</a:t>
            </a:r>
            <a:endParaRPr/>
          </a:p>
          <a:p>
            <a:pPr indent="-342900" lvl="0" marL="457200" rtl="0" algn="l">
              <a:lnSpc>
                <a:spcPct val="100000"/>
              </a:lnSpc>
              <a:spcBef>
                <a:spcPts val="0"/>
              </a:spcBef>
              <a:spcAft>
                <a:spcPts val="0"/>
              </a:spcAft>
              <a:buSzPts val="1800"/>
              <a:buAutoNum type="arabicPeriod"/>
            </a:pPr>
            <a:r>
              <a:rPr lang="en-GB">
                <a:solidFill>
                  <a:schemeClr val="accent4"/>
                </a:solidFill>
                <a:latin typeface="Consolas"/>
                <a:ea typeface="Consolas"/>
                <a:cs typeface="Consolas"/>
                <a:sym typeface="Consolas"/>
              </a:rPr>
              <a:t>git add text.txt</a:t>
            </a:r>
            <a:endParaRPr/>
          </a:p>
          <a:p>
            <a:pPr indent="-342900" lvl="0" marL="457200" rtl="0" algn="l">
              <a:lnSpc>
                <a:spcPct val="100000"/>
              </a:lnSpc>
              <a:spcBef>
                <a:spcPts val="0"/>
              </a:spcBef>
              <a:spcAft>
                <a:spcPts val="0"/>
              </a:spcAft>
              <a:buSzPts val="1800"/>
              <a:buAutoNum type="arabicPeriod"/>
            </a:pPr>
            <a:r>
              <a:rPr lang="en-GB">
                <a:solidFill>
                  <a:schemeClr val="accent4"/>
                </a:solidFill>
                <a:latin typeface="Consolas"/>
                <a:ea typeface="Consolas"/>
                <a:cs typeface="Consolas"/>
                <a:sym typeface="Consolas"/>
              </a:rPr>
              <a:t>git commit -m “added files first time”</a:t>
            </a:r>
            <a:endParaRPr/>
          </a:p>
        </p:txBody>
      </p:sp>
      <p:sp>
        <p:nvSpPr>
          <p:cNvPr id="327" name="Google Shape;327;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4" name="Shape 124"/>
        <p:cNvGrpSpPr/>
        <p:nvPr/>
      </p:nvGrpSpPr>
      <p:grpSpPr>
        <a:xfrm>
          <a:off x="0" y="0"/>
          <a:ext cx="0" cy="0"/>
          <a:chOff x="0" y="0"/>
          <a:chExt cx="0" cy="0"/>
        </a:xfrm>
      </p:grpSpPr>
      <p:sp>
        <p:nvSpPr>
          <p:cNvPr id="125" name="Google Shape;125;p29"/>
          <p:cNvSpPr txBox="1"/>
          <p:nvPr>
            <p:ph idx="1" type="subTitle"/>
          </p:nvPr>
        </p:nvSpPr>
        <p:spPr>
          <a:xfrm>
            <a:off x="0" y="2797175"/>
            <a:ext cx="9144000" cy="655800"/>
          </a:xfrm>
          <a:prstGeom prst="rect">
            <a:avLst/>
          </a:prstGeom>
          <a:solidFill>
            <a:schemeClr val="accent5"/>
          </a:solidFill>
        </p:spPr>
        <p:txBody>
          <a:bodyPr anchorCtr="0" anchor="t" bIns="91425" lIns="91425" spcFirstLastPara="1" rIns="91425" wrap="square" tIns="91425">
            <a:noAutofit/>
          </a:bodyPr>
          <a:lstStyle/>
          <a:p>
            <a:pPr indent="0" lvl="0" marL="360000" rtl="0" algn="l">
              <a:spcBef>
                <a:spcPts val="0"/>
              </a:spcBef>
              <a:spcAft>
                <a:spcPts val="0"/>
              </a:spcAft>
              <a:buNone/>
            </a:pPr>
            <a:r>
              <a:rPr lang="en-GB">
                <a:solidFill>
                  <a:schemeClr val="lt1"/>
                </a:solidFill>
              </a:rPr>
              <a:t>Part A</a:t>
            </a:r>
            <a:endParaRPr>
              <a:solidFill>
                <a:schemeClr val="lt1"/>
              </a:solidFill>
            </a:endParaRPr>
          </a:p>
          <a:p>
            <a:pPr indent="0" lvl="0" marL="360000" rtl="0" algn="l">
              <a:spcBef>
                <a:spcPts val="0"/>
              </a:spcBef>
              <a:spcAft>
                <a:spcPts val="0"/>
              </a:spcAft>
              <a:buNone/>
            </a:pPr>
            <a:r>
              <a:t/>
            </a:r>
            <a:endParaRPr>
              <a:solidFill>
                <a:schemeClr val="lt1"/>
              </a:solidFill>
            </a:endParaRPr>
          </a:p>
          <a:p>
            <a:pPr indent="0" lvl="0" marL="360000" rtl="0" algn="l">
              <a:spcBef>
                <a:spcPts val="0"/>
              </a:spcBef>
              <a:spcAft>
                <a:spcPts val="0"/>
              </a:spcAft>
              <a:buNone/>
            </a:pPr>
            <a:r>
              <a:t/>
            </a:r>
            <a:endParaRPr>
              <a:solidFill>
                <a:schemeClr val="lt1"/>
              </a:solidFill>
            </a:endParaRPr>
          </a:p>
          <a:p>
            <a:pPr indent="0" lvl="0" marL="360000" rtl="0" algn="l">
              <a:spcBef>
                <a:spcPts val="0"/>
              </a:spcBef>
              <a:spcAft>
                <a:spcPts val="0"/>
              </a:spcAft>
              <a:buNone/>
            </a:pPr>
            <a:r>
              <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4</a:t>
            </a:r>
            <a:endParaRPr/>
          </a:p>
        </p:txBody>
      </p:sp>
      <p:sp>
        <p:nvSpPr>
          <p:cNvPr id="333" name="Google Shape;333;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Copy some new files to the directory created (any docs, jpeg, source code, folders)</a:t>
            </a:r>
            <a:endParaRPr/>
          </a:p>
          <a:p>
            <a:pPr indent="-342900" lvl="0" marL="457200" rtl="0" algn="l">
              <a:spcBef>
                <a:spcPts val="0"/>
              </a:spcBef>
              <a:spcAft>
                <a:spcPts val="0"/>
              </a:spcAft>
              <a:buSzPts val="1800"/>
              <a:buAutoNum type="arabicPeriod"/>
            </a:pPr>
            <a:r>
              <a:rPr lang="en-GB"/>
              <a:t>Check status</a:t>
            </a:r>
            <a:endParaRPr/>
          </a:p>
          <a:p>
            <a:pPr indent="-342900" lvl="0" marL="457200" rtl="0" algn="l">
              <a:spcBef>
                <a:spcPts val="0"/>
              </a:spcBef>
              <a:spcAft>
                <a:spcPts val="0"/>
              </a:spcAft>
              <a:buSzPts val="1800"/>
              <a:buAutoNum type="arabicPeriod"/>
            </a:pPr>
            <a:r>
              <a:rPr lang="en-GB"/>
              <a:t>Add files to commit (note you can select only needed files out of all copied to the repository) or use </a:t>
            </a:r>
            <a:r>
              <a:rPr lang="en-GB">
                <a:solidFill>
                  <a:schemeClr val="accent4"/>
                </a:solidFill>
                <a:latin typeface="Consolas"/>
                <a:ea typeface="Consolas"/>
                <a:cs typeface="Consolas"/>
                <a:sym typeface="Consolas"/>
              </a:rPr>
              <a:t>git add --all </a:t>
            </a:r>
            <a:r>
              <a:rPr lang="en-GB"/>
              <a:t>to add all new files in the repository</a:t>
            </a:r>
            <a:endParaRPr>
              <a:solidFill>
                <a:schemeClr val="accent4"/>
              </a:solidFill>
              <a:latin typeface="Consolas"/>
              <a:ea typeface="Consolas"/>
              <a:cs typeface="Consolas"/>
              <a:sym typeface="Consolas"/>
            </a:endParaRPr>
          </a:p>
          <a:p>
            <a:pPr indent="-342900" lvl="0" marL="457200" rtl="0" algn="l">
              <a:spcBef>
                <a:spcPts val="0"/>
              </a:spcBef>
              <a:spcAft>
                <a:spcPts val="0"/>
              </a:spcAft>
              <a:buSzPts val="1800"/>
              <a:buAutoNum type="arabicPeriod"/>
            </a:pPr>
            <a:r>
              <a:rPr lang="en-GB"/>
              <a:t>Update text.txt file with new text “new updates from student”</a:t>
            </a:r>
            <a:endParaRPr/>
          </a:p>
          <a:p>
            <a:pPr indent="-342900" lvl="0" marL="457200" rtl="0" algn="l">
              <a:spcBef>
                <a:spcPts val="0"/>
              </a:spcBef>
              <a:spcAft>
                <a:spcPts val="0"/>
              </a:spcAft>
              <a:buSzPts val="1800"/>
              <a:buAutoNum type="arabicPeriod"/>
            </a:pPr>
            <a:r>
              <a:rPr lang="en-GB"/>
              <a:t>Commit changes with message “new updates”</a:t>
            </a:r>
            <a:endParaRPr/>
          </a:p>
        </p:txBody>
      </p:sp>
      <p:sp>
        <p:nvSpPr>
          <p:cNvPr id="334" name="Google Shape;334;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5</a:t>
            </a:r>
            <a:endParaRPr/>
          </a:p>
        </p:txBody>
      </p:sp>
      <p:sp>
        <p:nvSpPr>
          <p:cNvPr id="340" name="Google Shape;34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PyCharm (last seminar you were asked to install it as homework)</a:t>
            </a:r>
            <a:endParaRPr/>
          </a:p>
          <a:p>
            <a:pPr indent="457200" lvl="0" marL="0" rtl="0" algn="l">
              <a:spcBef>
                <a:spcPts val="1600"/>
              </a:spcBef>
              <a:spcAft>
                <a:spcPts val="0"/>
              </a:spcAft>
              <a:buNone/>
            </a:pPr>
            <a:r>
              <a:rPr lang="en-GB"/>
              <a:t>If not installed yet, use </a:t>
            </a:r>
            <a:r>
              <a:rPr lang="en-GB" u="sng">
                <a:solidFill>
                  <a:schemeClr val="accent5"/>
                </a:solidFill>
                <a:hlinkClick r:id="rId3">
                  <a:extLst>
                    <a:ext uri="{A12FA001-AC4F-418D-AE19-62706E023703}">
                      <ahyp:hlinkClr val="tx"/>
                    </a:ext>
                  </a:extLst>
                </a:hlinkClick>
              </a:rPr>
              <a:t>https://repl.it/languages/python3</a:t>
            </a:r>
            <a:r>
              <a:rPr lang="en-GB"/>
              <a:t> </a:t>
            </a:r>
            <a:endParaRPr/>
          </a:p>
          <a:p>
            <a:pPr indent="0" lvl="0" marL="0" rtl="0" algn="l">
              <a:spcBef>
                <a:spcPts val="1600"/>
              </a:spcBef>
              <a:spcAft>
                <a:spcPts val="0"/>
              </a:spcAft>
              <a:buNone/>
            </a:pPr>
            <a:r>
              <a:rPr lang="en-GB"/>
              <a:t>Create new project “seminar2”</a:t>
            </a:r>
            <a:endParaRPr/>
          </a:p>
          <a:p>
            <a:pPr indent="0" lvl="0" marL="0" rtl="0" algn="l">
              <a:spcBef>
                <a:spcPts val="1600"/>
              </a:spcBef>
              <a:spcAft>
                <a:spcPts val="0"/>
              </a:spcAft>
              <a:buNone/>
            </a:pPr>
            <a:r>
              <a:rPr lang="en-GB"/>
              <a:t>Write a small program that asks for name and prints “Hello {name}”</a:t>
            </a:r>
            <a:endParaRPr/>
          </a:p>
          <a:p>
            <a:pPr indent="0" lvl="0" marL="0" rtl="0" algn="l">
              <a:spcBef>
                <a:spcPts val="1600"/>
              </a:spcBef>
              <a:spcAft>
                <a:spcPts val="1600"/>
              </a:spcAft>
              <a:buNone/>
            </a:pPr>
            <a:r>
              <a:t/>
            </a:r>
            <a:endParaRPr/>
          </a:p>
        </p:txBody>
      </p:sp>
      <p:sp>
        <p:nvSpPr>
          <p:cNvPr id="341" name="Google Shape;341;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Important terms</a:t>
            </a:r>
            <a:endParaRPr/>
          </a:p>
        </p:txBody>
      </p:sp>
      <p:sp>
        <p:nvSpPr>
          <p:cNvPr id="347" name="Google Shape;347;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500">
                <a:solidFill>
                  <a:schemeClr val="accent4"/>
                </a:solidFill>
              </a:rPr>
              <a:t>Variables</a:t>
            </a:r>
            <a:r>
              <a:rPr lang="en-GB" sz="1500"/>
              <a:t> are simply places to store information and to give that information a name. As the term indicates the information stored is "variable", meaning that it can change</a:t>
            </a:r>
            <a:endParaRPr sz="1500"/>
          </a:p>
          <a:p>
            <a:pPr indent="0" lvl="0" marL="0" marR="0" rtl="0" algn="l">
              <a:lnSpc>
                <a:spcPct val="115000"/>
              </a:lnSpc>
              <a:spcBef>
                <a:spcPts val="1600"/>
              </a:spcBef>
              <a:spcAft>
                <a:spcPts val="0"/>
              </a:spcAft>
              <a:buNone/>
            </a:pPr>
            <a:r>
              <a:rPr lang="en-GB" sz="1500">
                <a:solidFill>
                  <a:schemeClr val="accent4"/>
                </a:solidFill>
              </a:rPr>
              <a:t>Expressions</a:t>
            </a:r>
            <a:r>
              <a:rPr lang="en-GB" sz="1500"/>
              <a:t> are combinations of values, variables, and operators that the Python interpreter evaluates to compute a resulting value.</a:t>
            </a:r>
            <a:endParaRPr sz="1500"/>
          </a:p>
          <a:p>
            <a:pPr indent="0" lvl="0" marL="0" marR="0" rtl="0" algn="l">
              <a:lnSpc>
                <a:spcPct val="115000"/>
              </a:lnSpc>
              <a:spcBef>
                <a:spcPts val="1600"/>
              </a:spcBef>
              <a:spcAft>
                <a:spcPts val="0"/>
              </a:spcAft>
              <a:buNone/>
            </a:pPr>
            <a:r>
              <a:rPr lang="en-GB" sz="1500">
                <a:solidFill>
                  <a:schemeClr val="accent4"/>
                </a:solidFill>
              </a:rPr>
              <a:t>Statements</a:t>
            </a:r>
            <a:r>
              <a:rPr lang="en-GB" sz="1500"/>
              <a:t> are units of code that have an effect, like creating a variable or displaying a value. The Python interpreter executes statements to produce the effect. (When executing a statement, the interpreter evaluates any expressions included in the statement.)</a:t>
            </a:r>
            <a:endParaRPr sz="1500"/>
          </a:p>
          <a:p>
            <a:pPr indent="0" lvl="0" marL="0" marR="0" rtl="0" algn="l">
              <a:lnSpc>
                <a:spcPct val="115000"/>
              </a:lnSpc>
              <a:spcBef>
                <a:spcPts val="1600"/>
              </a:spcBef>
              <a:spcAft>
                <a:spcPts val="0"/>
              </a:spcAft>
              <a:buNone/>
            </a:pPr>
            <a:r>
              <a:rPr lang="en-GB" sz="1500">
                <a:solidFill>
                  <a:schemeClr val="accent4"/>
                </a:solidFill>
              </a:rPr>
              <a:t>Functions</a:t>
            </a:r>
            <a:r>
              <a:rPr lang="en-GB" sz="1500"/>
              <a:t> are named sequences of statements that perform computations. After you define a function, you can call it any number of times to have the Python interpreter execute the statements in the function.</a:t>
            </a:r>
            <a:endParaRPr sz="2100">
              <a:solidFill>
                <a:srgbClr val="595959"/>
              </a:solidFill>
            </a:endParaRPr>
          </a:p>
          <a:p>
            <a:pPr indent="0" lvl="0" marL="0" rtl="0" algn="l">
              <a:spcBef>
                <a:spcPts val="1600"/>
              </a:spcBef>
              <a:spcAft>
                <a:spcPts val="1600"/>
              </a:spcAft>
              <a:buNone/>
            </a:pPr>
            <a:r>
              <a:t/>
            </a:r>
            <a:endParaRPr/>
          </a:p>
        </p:txBody>
      </p:sp>
      <p:sp>
        <p:nvSpPr>
          <p:cNvPr id="348" name="Google Shape;348;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types</a:t>
            </a:r>
            <a:endParaRPr/>
          </a:p>
        </p:txBody>
      </p:sp>
      <p:sp>
        <p:nvSpPr>
          <p:cNvPr id="354" name="Google Shape;354;p59"/>
          <p:cNvSpPr txBox="1"/>
          <p:nvPr>
            <p:ph idx="1" type="body"/>
          </p:nvPr>
        </p:nvSpPr>
        <p:spPr>
          <a:xfrm>
            <a:off x="311700" y="1152475"/>
            <a:ext cx="8520600" cy="3774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GB" sz="1500">
                <a:solidFill>
                  <a:schemeClr val="accent4"/>
                </a:solidFill>
              </a:rPr>
              <a:t>Variables</a:t>
            </a:r>
            <a:r>
              <a:rPr lang="en-GB" sz="1500"/>
              <a:t> can store data of different types, and different types do different things.</a:t>
            </a:r>
            <a:endParaRPr sz="1500"/>
          </a:p>
          <a:p>
            <a:pPr indent="0" lvl="0" marL="0" rtl="0" algn="l">
              <a:spcBef>
                <a:spcPts val="1400"/>
              </a:spcBef>
              <a:spcAft>
                <a:spcPts val="0"/>
              </a:spcAft>
              <a:buNone/>
            </a:pPr>
            <a:r>
              <a:rPr lang="en-GB" sz="1500"/>
              <a:t>Python has the following data types built-in by default:</a:t>
            </a:r>
            <a:endParaRPr sz="1500"/>
          </a:p>
          <a:p>
            <a:pPr indent="0" lvl="0" marL="0" rtl="0" algn="l">
              <a:spcBef>
                <a:spcPts val="1400"/>
              </a:spcBef>
              <a:spcAft>
                <a:spcPts val="0"/>
              </a:spcAft>
              <a:buNone/>
            </a:pPr>
            <a:r>
              <a:t/>
            </a:r>
            <a:endParaRPr sz="1400">
              <a:solidFill>
                <a:schemeClr val="accent2"/>
              </a:solidFill>
            </a:endParaRPr>
          </a:p>
          <a:p>
            <a:pPr indent="0" lvl="0" marL="0" rtl="0" algn="l">
              <a:spcBef>
                <a:spcPts val="1400"/>
              </a:spcBef>
              <a:spcAft>
                <a:spcPts val="0"/>
              </a:spcAft>
              <a:buNone/>
            </a:pPr>
            <a:r>
              <a:t/>
            </a:r>
            <a:endParaRPr sz="1400">
              <a:solidFill>
                <a:schemeClr val="accent2"/>
              </a:solidFill>
            </a:endParaRPr>
          </a:p>
          <a:p>
            <a:pPr indent="0" lvl="0" marL="0" rtl="0" algn="l">
              <a:spcBef>
                <a:spcPts val="1400"/>
              </a:spcBef>
              <a:spcAft>
                <a:spcPts val="0"/>
              </a:spcAft>
              <a:buNone/>
            </a:pPr>
            <a:r>
              <a:t/>
            </a:r>
            <a:endParaRPr sz="1400">
              <a:solidFill>
                <a:schemeClr val="accent2"/>
              </a:solidFill>
            </a:endParaRPr>
          </a:p>
          <a:p>
            <a:pPr indent="0" lvl="0" marL="0" rtl="0" algn="l">
              <a:spcBef>
                <a:spcPts val="1400"/>
              </a:spcBef>
              <a:spcAft>
                <a:spcPts val="0"/>
              </a:spcAft>
              <a:buNone/>
            </a:pPr>
            <a:r>
              <a:t/>
            </a:r>
            <a:endParaRPr sz="1400">
              <a:solidFill>
                <a:schemeClr val="accent2"/>
              </a:solidFill>
            </a:endParaRPr>
          </a:p>
          <a:p>
            <a:pPr indent="0" lvl="0" marL="0" rtl="0" algn="l">
              <a:spcBef>
                <a:spcPts val="1400"/>
              </a:spcBef>
              <a:spcAft>
                <a:spcPts val="0"/>
              </a:spcAft>
              <a:buNone/>
            </a:pPr>
            <a:r>
              <a:t/>
            </a:r>
            <a:endParaRPr sz="1400">
              <a:solidFill>
                <a:schemeClr val="accent2"/>
              </a:solidFill>
            </a:endParaRPr>
          </a:p>
          <a:p>
            <a:pPr indent="0" lvl="0" marL="0" rtl="0" algn="l">
              <a:spcBef>
                <a:spcPts val="1400"/>
              </a:spcBef>
              <a:spcAft>
                <a:spcPts val="0"/>
              </a:spcAft>
              <a:buNone/>
            </a:pPr>
            <a:r>
              <a:t/>
            </a:r>
            <a:endParaRPr sz="1400">
              <a:solidFill>
                <a:schemeClr val="accent2"/>
              </a:solidFill>
            </a:endParaRPr>
          </a:p>
          <a:p>
            <a:pPr indent="0" lvl="0" marL="0" rtl="0" algn="l">
              <a:spcBef>
                <a:spcPts val="140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
        <p:nvSpPr>
          <p:cNvPr id="355" name="Google Shape;355;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356" name="Google Shape;356;p59"/>
          <p:cNvGraphicFramePr/>
          <p:nvPr/>
        </p:nvGraphicFramePr>
        <p:xfrm>
          <a:off x="546875" y="2177825"/>
          <a:ext cx="3000000" cy="3000000"/>
        </p:xfrm>
        <a:graphic>
          <a:graphicData uri="http://schemas.openxmlformats.org/drawingml/2006/table">
            <a:tbl>
              <a:tblPr>
                <a:solidFill>
                  <a:srgbClr val="FFFFFF"/>
                </a:solidFill>
                <a:tableStyleId>{362D113D-2742-45BC-9343-DE7FF3250815}</a:tableStyleId>
              </a:tblPr>
              <a:tblGrid>
                <a:gridCol w="1752600"/>
                <a:gridCol w="6029325"/>
              </a:tblGrid>
              <a:tr h="323850">
                <a:tc>
                  <a:txBody>
                    <a:bodyPr/>
                    <a:lstStyle/>
                    <a:p>
                      <a:pPr indent="0" lvl="0" marL="0" rtl="0" algn="l">
                        <a:spcBef>
                          <a:spcPts val="0"/>
                        </a:spcBef>
                        <a:spcAft>
                          <a:spcPts val="0"/>
                        </a:spcAft>
                        <a:buNone/>
                      </a:pPr>
                      <a:r>
                        <a:rPr lang="en-GB" sz="1150">
                          <a:highlight>
                            <a:srgbClr val="FFFFFF"/>
                          </a:highlight>
                          <a:latin typeface="Verdana"/>
                          <a:ea typeface="Verdana"/>
                          <a:cs typeface="Verdana"/>
                          <a:sym typeface="Verdana"/>
                        </a:rPr>
                        <a:t>Text Type:</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spcBef>
                          <a:spcPts val="0"/>
                        </a:spcBef>
                        <a:spcAft>
                          <a:spcPts val="0"/>
                        </a:spcAft>
                        <a:buNone/>
                      </a:pPr>
                      <a:r>
                        <a:rPr lang="en-GB" sz="1200">
                          <a:solidFill>
                            <a:srgbClr val="DC143C"/>
                          </a:solidFill>
                          <a:highlight>
                            <a:srgbClr val="F1F1F1"/>
                          </a:highlight>
                          <a:latin typeface="Consolas"/>
                          <a:ea typeface="Consolas"/>
                          <a:cs typeface="Consolas"/>
                          <a:sym typeface="Consolas"/>
                        </a:rPr>
                        <a:t>str</a:t>
                      </a:r>
                      <a:endParaRPr sz="1200">
                        <a:solidFill>
                          <a:srgbClr val="DC143C"/>
                        </a:solidFill>
                        <a:highlight>
                          <a:srgbClr val="F1F1F1"/>
                        </a:highlight>
                        <a:latin typeface="Consolas"/>
                        <a:ea typeface="Consolas"/>
                        <a:cs typeface="Consolas"/>
                        <a:sym typeface="Consolas"/>
                      </a:endParaRPr>
                    </a:p>
                  </a:txBody>
                  <a:tcPr marT="76200" marB="76200" marR="76200" marL="76200"/>
                </a:tc>
              </a:tr>
              <a:tr h="333375">
                <a:tc>
                  <a:txBody>
                    <a:bodyPr/>
                    <a:lstStyle/>
                    <a:p>
                      <a:pPr indent="0" lvl="0" marL="0" rtl="0" algn="l">
                        <a:spcBef>
                          <a:spcPts val="0"/>
                        </a:spcBef>
                        <a:spcAft>
                          <a:spcPts val="0"/>
                        </a:spcAft>
                        <a:buNone/>
                      </a:pPr>
                      <a:r>
                        <a:rPr lang="en-GB" sz="1150">
                          <a:highlight>
                            <a:srgbClr val="FFFFFF"/>
                          </a:highlight>
                          <a:latin typeface="Verdana"/>
                          <a:ea typeface="Verdana"/>
                          <a:cs typeface="Verdana"/>
                          <a:sym typeface="Verdana"/>
                        </a:rPr>
                        <a:t>Numeric Types:</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spcBef>
                          <a:spcPts val="0"/>
                        </a:spcBef>
                        <a:spcAft>
                          <a:spcPts val="0"/>
                        </a:spcAft>
                        <a:buNone/>
                      </a:pPr>
                      <a:r>
                        <a:rPr lang="en-GB" sz="1200">
                          <a:solidFill>
                            <a:srgbClr val="DC143C"/>
                          </a:solidFill>
                          <a:highlight>
                            <a:srgbClr val="F1F1F1"/>
                          </a:highlight>
                          <a:latin typeface="Consolas"/>
                          <a:ea typeface="Consolas"/>
                          <a:cs typeface="Consolas"/>
                          <a:sym typeface="Consolas"/>
                        </a:rPr>
                        <a:t>int</a:t>
                      </a:r>
                      <a:r>
                        <a:rPr lang="en-GB" sz="1150">
                          <a:highlight>
                            <a:srgbClr val="FFFFFF"/>
                          </a:highlight>
                          <a:latin typeface="Verdana"/>
                          <a:ea typeface="Verdana"/>
                          <a:cs typeface="Verdana"/>
                          <a:sym typeface="Verdana"/>
                        </a:rPr>
                        <a:t>, </a:t>
                      </a:r>
                      <a:r>
                        <a:rPr lang="en-GB" sz="1200">
                          <a:solidFill>
                            <a:srgbClr val="DC143C"/>
                          </a:solidFill>
                          <a:highlight>
                            <a:srgbClr val="F1F1F1"/>
                          </a:highlight>
                          <a:latin typeface="Consolas"/>
                          <a:ea typeface="Consolas"/>
                          <a:cs typeface="Consolas"/>
                          <a:sym typeface="Consolas"/>
                        </a:rPr>
                        <a:t>float</a:t>
                      </a:r>
                      <a:r>
                        <a:rPr lang="en-GB" sz="1150">
                          <a:highlight>
                            <a:srgbClr val="FFFFFF"/>
                          </a:highlight>
                          <a:latin typeface="Verdana"/>
                          <a:ea typeface="Verdana"/>
                          <a:cs typeface="Verdana"/>
                          <a:sym typeface="Verdana"/>
                        </a:rPr>
                        <a:t>, </a:t>
                      </a:r>
                      <a:r>
                        <a:rPr lang="en-GB" sz="1200">
                          <a:solidFill>
                            <a:srgbClr val="DC143C"/>
                          </a:solidFill>
                          <a:highlight>
                            <a:srgbClr val="F1F1F1"/>
                          </a:highlight>
                          <a:latin typeface="Consolas"/>
                          <a:ea typeface="Consolas"/>
                          <a:cs typeface="Consolas"/>
                          <a:sym typeface="Consolas"/>
                        </a:rPr>
                        <a:t>complex</a:t>
                      </a:r>
                      <a:endParaRPr sz="1200">
                        <a:solidFill>
                          <a:srgbClr val="DC143C"/>
                        </a:solidFill>
                        <a:highlight>
                          <a:srgbClr val="F1F1F1"/>
                        </a:highlight>
                        <a:latin typeface="Consolas"/>
                        <a:ea typeface="Consolas"/>
                        <a:cs typeface="Consolas"/>
                        <a:sym typeface="Consolas"/>
                      </a:endParaRPr>
                    </a:p>
                  </a:txBody>
                  <a:tcPr marT="76200" marB="76200" marR="76200" marL="76200"/>
                </a:tc>
              </a:tr>
              <a:tr h="333375">
                <a:tc>
                  <a:txBody>
                    <a:bodyPr/>
                    <a:lstStyle/>
                    <a:p>
                      <a:pPr indent="0" lvl="0" marL="0" rtl="0" algn="l">
                        <a:spcBef>
                          <a:spcPts val="0"/>
                        </a:spcBef>
                        <a:spcAft>
                          <a:spcPts val="0"/>
                        </a:spcAft>
                        <a:buNone/>
                      </a:pPr>
                      <a:r>
                        <a:rPr lang="en-GB" sz="1150">
                          <a:highlight>
                            <a:srgbClr val="FFFFFF"/>
                          </a:highlight>
                          <a:latin typeface="Verdana"/>
                          <a:ea typeface="Verdana"/>
                          <a:cs typeface="Verdana"/>
                          <a:sym typeface="Verdana"/>
                        </a:rPr>
                        <a:t>Sequence Types:</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spcBef>
                          <a:spcPts val="0"/>
                        </a:spcBef>
                        <a:spcAft>
                          <a:spcPts val="0"/>
                        </a:spcAft>
                        <a:buNone/>
                      </a:pPr>
                      <a:r>
                        <a:rPr lang="en-GB" sz="1200">
                          <a:solidFill>
                            <a:srgbClr val="DC143C"/>
                          </a:solidFill>
                          <a:highlight>
                            <a:srgbClr val="F1F1F1"/>
                          </a:highlight>
                          <a:latin typeface="Consolas"/>
                          <a:ea typeface="Consolas"/>
                          <a:cs typeface="Consolas"/>
                          <a:sym typeface="Consolas"/>
                        </a:rPr>
                        <a:t>list</a:t>
                      </a:r>
                      <a:r>
                        <a:rPr lang="en-GB" sz="1150">
                          <a:highlight>
                            <a:srgbClr val="FFFFFF"/>
                          </a:highlight>
                          <a:latin typeface="Verdana"/>
                          <a:ea typeface="Verdana"/>
                          <a:cs typeface="Verdana"/>
                          <a:sym typeface="Verdana"/>
                        </a:rPr>
                        <a:t>, </a:t>
                      </a:r>
                      <a:r>
                        <a:rPr lang="en-GB" sz="1200">
                          <a:solidFill>
                            <a:srgbClr val="DC143C"/>
                          </a:solidFill>
                          <a:highlight>
                            <a:srgbClr val="F1F1F1"/>
                          </a:highlight>
                          <a:latin typeface="Consolas"/>
                          <a:ea typeface="Consolas"/>
                          <a:cs typeface="Consolas"/>
                          <a:sym typeface="Consolas"/>
                        </a:rPr>
                        <a:t>tuple</a:t>
                      </a:r>
                      <a:r>
                        <a:rPr lang="en-GB" sz="1150">
                          <a:highlight>
                            <a:srgbClr val="FFFFFF"/>
                          </a:highlight>
                          <a:latin typeface="Verdana"/>
                          <a:ea typeface="Verdana"/>
                          <a:cs typeface="Verdana"/>
                          <a:sym typeface="Verdana"/>
                        </a:rPr>
                        <a:t>, </a:t>
                      </a:r>
                      <a:r>
                        <a:rPr lang="en-GB" sz="1200">
                          <a:solidFill>
                            <a:srgbClr val="DC143C"/>
                          </a:solidFill>
                          <a:highlight>
                            <a:srgbClr val="F1F1F1"/>
                          </a:highlight>
                          <a:latin typeface="Consolas"/>
                          <a:ea typeface="Consolas"/>
                          <a:cs typeface="Consolas"/>
                          <a:sym typeface="Consolas"/>
                        </a:rPr>
                        <a:t>range</a:t>
                      </a:r>
                      <a:endParaRPr sz="1200">
                        <a:solidFill>
                          <a:srgbClr val="DC143C"/>
                        </a:solidFill>
                        <a:highlight>
                          <a:srgbClr val="F1F1F1"/>
                        </a:highlight>
                        <a:latin typeface="Consolas"/>
                        <a:ea typeface="Consolas"/>
                        <a:cs typeface="Consolas"/>
                        <a:sym typeface="Consolas"/>
                      </a:endParaRPr>
                    </a:p>
                  </a:txBody>
                  <a:tcPr marT="76200" marB="76200" marR="76200" marL="76200"/>
                </a:tc>
              </a:tr>
              <a:tr h="323850">
                <a:tc>
                  <a:txBody>
                    <a:bodyPr/>
                    <a:lstStyle/>
                    <a:p>
                      <a:pPr indent="0" lvl="0" marL="0" rtl="0" algn="l">
                        <a:spcBef>
                          <a:spcPts val="0"/>
                        </a:spcBef>
                        <a:spcAft>
                          <a:spcPts val="0"/>
                        </a:spcAft>
                        <a:buNone/>
                      </a:pPr>
                      <a:r>
                        <a:rPr lang="en-GB" sz="1150">
                          <a:highlight>
                            <a:srgbClr val="FFFFFF"/>
                          </a:highlight>
                          <a:latin typeface="Verdana"/>
                          <a:ea typeface="Verdana"/>
                          <a:cs typeface="Verdana"/>
                          <a:sym typeface="Verdana"/>
                        </a:rPr>
                        <a:t>Mapping Type:</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spcBef>
                          <a:spcPts val="0"/>
                        </a:spcBef>
                        <a:spcAft>
                          <a:spcPts val="0"/>
                        </a:spcAft>
                        <a:buNone/>
                      </a:pPr>
                      <a:r>
                        <a:rPr lang="en-GB" sz="1200">
                          <a:solidFill>
                            <a:srgbClr val="DC143C"/>
                          </a:solidFill>
                          <a:highlight>
                            <a:srgbClr val="F1F1F1"/>
                          </a:highlight>
                          <a:latin typeface="Consolas"/>
                          <a:ea typeface="Consolas"/>
                          <a:cs typeface="Consolas"/>
                          <a:sym typeface="Consolas"/>
                        </a:rPr>
                        <a:t>dict</a:t>
                      </a:r>
                      <a:endParaRPr sz="1200">
                        <a:solidFill>
                          <a:srgbClr val="DC143C"/>
                        </a:solidFill>
                        <a:highlight>
                          <a:srgbClr val="F1F1F1"/>
                        </a:highlight>
                        <a:latin typeface="Consolas"/>
                        <a:ea typeface="Consolas"/>
                        <a:cs typeface="Consolas"/>
                        <a:sym typeface="Consolas"/>
                      </a:endParaRPr>
                    </a:p>
                  </a:txBody>
                  <a:tcPr marT="76200" marB="76200" marR="76200" marL="76200"/>
                </a:tc>
              </a:tr>
              <a:tr h="333375">
                <a:tc>
                  <a:txBody>
                    <a:bodyPr/>
                    <a:lstStyle/>
                    <a:p>
                      <a:pPr indent="0" lvl="0" marL="0" rtl="0" algn="l">
                        <a:spcBef>
                          <a:spcPts val="0"/>
                        </a:spcBef>
                        <a:spcAft>
                          <a:spcPts val="0"/>
                        </a:spcAft>
                        <a:buNone/>
                      </a:pPr>
                      <a:r>
                        <a:rPr lang="en-GB" sz="1150">
                          <a:highlight>
                            <a:srgbClr val="FFFFFF"/>
                          </a:highlight>
                          <a:latin typeface="Verdana"/>
                          <a:ea typeface="Verdana"/>
                          <a:cs typeface="Verdana"/>
                          <a:sym typeface="Verdana"/>
                        </a:rPr>
                        <a:t>Set Types:</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spcBef>
                          <a:spcPts val="0"/>
                        </a:spcBef>
                        <a:spcAft>
                          <a:spcPts val="0"/>
                        </a:spcAft>
                        <a:buNone/>
                      </a:pPr>
                      <a:r>
                        <a:rPr lang="en-GB" sz="1200">
                          <a:solidFill>
                            <a:srgbClr val="DC143C"/>
                          </a:solidFill>
                          <a:highlight>
                            <a:srgbClr val="F1F1F1"/>
                          </a:highlight>
                          <a:latin typeface="Consolas"/>
                          <a:ea typeface="Consolas"/>
                          <a:cs typeface="Consolas"/>
                          <a:sym typeface="Consolas"/>
                        </a:rPr>
                        <a:t>set</a:t>
                      </a:r>
                      <a:r>
                        <a:rPr lang="en-GB" sz="1150">
                          <a:highlight>
                            <a:srgbClr val="FFFFFF"/>
                          </a:highlight>
                          <a:latin typeface="Verdana"/>
                          <a:ea typeface="Verdana"/>
                          <a:cs typeface="Verdana"/>
                          <a:sym typeface="Verdana"/>
                        </a:rPr>
                        <a:t>, </a:t>
                      </a:r>
                      <a:r>
                        <a:rPr lang="en-GB" sz="1200">
                          <a:solidFill>
                            <a:srgbClr val="DC143C"/>
                          </a:solidFill>
                          <a:highlight>
                            <a:srgbClr val="F1F1F1"/>
                          </a:highlight>
                          <a:latin typeface="Consolas"/>
                          <a:ea typeface="Consolas"/>
                          <a:cs typeface="Consolas"/>
                          <a:sym typeface="Consolas"/>
                        </a:rPr>
                        <a:t>frozenset</a:t>
                      </a:r>
                      <a:endParaRPr sz="1200">
                        <a:solidFill>
                          <a:srgbClr val="DC143C"/>
                        </a:solidFill>
                        <a:highlight>
                          <a:srgbClr val="F1F1F1"/>
                        </a:highlight>
                        <a:latin typeface="Consolas"/>
                        <a:ea typeface="Consolas"/>
                        <a:cs typeface="Consolas"/>
                        <a:sym typeface="Consolas"/>
                      </a:endParaRPr>
                    </a:p>
                  </a:txBody>
                  <a:tcPr marT="76200" marB="76200" marR="76200" marL="76200"/>
                </a:tc>
              </a:tr>
              <a:tr h="323850">
                <a:tc>
                  <a:txBody>
                    <a:bodyPr/>
                    <a:lstStyle/>
                    <a:p>
                      <a:pPr indent="0" lvl="0" marL="0" rtl="0" algn="l">
                        <a:spcBef>
                          <a:spcPts val="0"/>
                        </a:spcBef>
                        <a:spcAft>
                          <a:spcPts val="0"/>
                        </a:spcAft>
                        <a:buNone/>
                      </a:pPr>
                      <a:r>
                        <a:rPr lang="en-GB" sz="1150">
                          <a:highlight>
                            <a:srgbClr val="FFFFFF"/>
                          </a:highlight>
                          <a:latin typeface="Verdana"/>
                          <a:ea typeface="Verdana"/>
                          <a:cs typeface="Verdana"/>
                          <a:sym typeface="Verdana"/>
                        </a:rPr>
                        <a:t>Boolean Type:</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spcBef>
                          <a:spcPts val="0"/>
                        </a:spcBef>
                        <a:spcAft>
                          <a:spcPts val="0"/>
                        </a:spcAft>
                        <a:buNone/>
                      </a:pPr>
                      <a:r>
                        <a:rPr lang="en-GB" sz="1200">
                          <a:solidFill>
                            <a:srgbClr val="DC143C"/>
                          </a:solidFill>
                          <a:highlight>
                            <a:srgbClr val="F1F1F1"/>
                          </a:highlight>
                          <a:latin typeface="Consolas"/>
                          <a:ea typeface="Consolas"/>
                          <a:cs typeface="Consolas"/>
                          <a:sym typeface="Consolas"/>
                        </a:rPr>
                        <a:t>bool</a:t>
                      </a:r>
                      <a:endParaRPr sz="1200">
                        <a:solidFill>
                          <a:srgbClr val="DC143C"/>
                        </a:solidFill>
                        <a:highlight>
                          <a:srgbClr val="F1F1F1"/>
                        </a:highlight>
                        <a:latin typeface="Consolas"/>
                        <a:ea typeface="Consolas"/>
                        <a:cs typeface="Consolas"/>
                        <a:sym typeface="Consolas"/>
                      </a:endParaRPr>
                    </a:p>
                  </a:txBody>
                  <a:tcPr marT="76200" marB="76200" marR="76200" marL="76200"/>
                </a:tc>
              </a:tr>
              <a:tr h="333375">
                <a:tc>
                  <a:txBody>
                    <a:bodyPr/>
                    <a:lstStyle/>
                    <a:p>
                      <a:pPr indent="0" lvl="0" marL="0" rtl="0" algn="l">
                        <a:spcBef>
                          <a:spcPts val="0"/>
                        </a:spcBef>
                        <a:spcAft>
                          <a:spcPts val="0"/>
                        </a:spcAft>
                        <a:buNone/>
                      </a:pPr>
                      <a:r>
                        <a:rPr lang="en-GB" sz="1150">
                          <a:highlight>
                            <a:srgbClr val="FFFFFF"/>
                          </a:highlight>
                          <a:latin typeface="Verdana"/>
                          <a:ea typeface="Verdana"/>
                          <a:cs typeface="Verdana"/>
                          <a:sym typeface="Verdana"/>
                        </a:rPr>
                        <a:t>Binary Types:</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spcBef>
                          <a:spcPts val="0"/>
                        </a:spcBef>
                        <a:spcAft>
                          <a:spcPts val="0"/>
                        </a:spcAft>
                        <a:buNone/>
                      </a:pPr>
                      <a:r>
                        <a:rPr lang="en-GB" sz="1200">
                          <a:solidFill>
                            <a:srgbClr val="DC143C"/>
                          </a:solidFill>
                          <a:highlight>
                            <a:srgbClr val="F1F1F1"/>
                          </a:highlight>
                          <a:latin typeface="Consolas"/>
                          <a:ea typeface="Consolas"/>
                          <a:cs typeface="Consolas"/>
                          <a:sym typeface="Consolas"/>
                        </a:rPr>
                        <a:t>bytes</a:t>
                      </a:r>
                      <a:r>
                        <a:rPr lang="en-GB" sz="1150">
                          <a:highlight>
                            <a:srgbClr val="FFFFFF"/>
                          </a:highlight>
                          <a:latin typeface="Verdana"/>
                          <a:ea typeface="Verdana"/>
                          <a:cs typeface="Verdana"/>
                          <a:sym typeface="Verdana"/>
                        </a:rPr>
                        <a:t>, </a:t>
                      </a:r>
                      <a:r>
                        <a:rPr lang="en-GB" sz="1200">
                          <a:solidFill>
                            <a:srgbClr val="DC143C"/>
                          </a:solidFill>
                          <a:highlight>
                            <a:srgbClr val="F1F1F1"/>
                          </a:highlight>
                          <a:latin typeface="Consolas"/>
                          <a:ea typeface="Consolas"/>
                          <a:cs typeface="Consolas"/>
                          <a:sym typeface="Consolas"/>
                        </a:rPr>
                        <a:t>bytearray</a:t>
                      </a:r>
                      <a:r>
                        <a:rPr lang="en-GB" sz="1150">
                          <a:highlight>
                            <a:srgbClr val="FFFFFF"/>
                          </a:highlight>
                          <a:latin typeface="Verdana"/>
                          <a:ea typeface="Verdana"/>
                          <a:cs typeface="Verdana"/>
                          <a:sym typeface="Verdana"/>
                        </a:rPr>
                        <a:t>, </a:t>
                      </a:r>
                      <a:r>
                        <a:rPr lang="en-GB" sz="1200">
                          <a:solidFill>
                            <a:srgbClr val="DC143C"/>
                          </a:solidFill>
                          <a:highlight>
                            <a:srgbClr val="F1F1F1"/>
                          </a:highlight>
                          <a:latin typeface="Consolas"/>
                          <a:ea typeface="Consolas"/>
                          <a:cs typeface="Consolas"/>
                          <a:sym typeface="Consolas"/>
                        </a:rPr>
                        <a:t>memoryview</a:t>
                      </a:r>
                      <a:endParaRPr sz="1200">
                        <a:solidFill>
                          <a:srgbClr val="DC143C"/>
                        </a:solidFill>
                        <a:highlight>
                          <a:srgbClr val="F1F1F1"/>
                        </a:highlight>
                        <a:latin typeface="Consolas"/>
                        <a:ea typeface="Consolas"/>
                        <a:cs typeface="Consolas"/>
                        <a:sym typeface="Consolas"/>
                      </a:endParaRPr>
                    </a:p>
                  </a:txBody>
                  <a:tcPr marT="76200" marB="76200" marR="76200" marL="7620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types</a:t>
            </a:r>
            <a:endParaRPr/>
          </a:p>
        </p:txBody>
      </p:sp>
      <p:sp>
        <p:nvSpPr>
          <p:cNvPr id="362" name="Google Shape;3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None/>
            </a:pPr>
            <a:r>
              <a:rPr lang="en-GB" sz="1500"/>
              <a:t>In Python, the data type is set </a:t>
            </a:r>
            <a:r>
              <a:rPr lang="en-GB" sz="1500" u="sng"/>
              <a:t>when you assign a value to a variable:</a:t>
            </a:r>
            <a:endParaRPr sz="1500" u="sng"/>
          </a:p>
          <a:p>
            <a:pPr indent="0" lvl="0" marL="0" rtl="0" algn="l">
              <a:spcBef>
                <a:spcPts val="1400"/>
              </a:spcBef>
              <a:spcAft>
                <a:spcPts val="0"/>
              </a:spcAft>
              <a:buNone/>
            </a:pPr>
            <a:r>
              <a:rPr lang="en-GB" sz="1500"/>
              <a:t>Data type of any object can be identified by using the </a:t>
            </a:r>
            <a:r>
              <a:rPr lang="en-GB" sz="1500">
                <a:solidFill>
                  <a:schemeClr val="accent5"/>
                </a:solidFill>
              </a:rPr>
              <a:t>type()</a:t>
            </a:r>
            <a:r>
              <a:rPr lang="en-GB" sz="1500"/>
              <a:t> function:</a:t>
            </a:r>
            <a:endParaRPr sz="1500"/>
          </a:p>
          <a:p>
            <a:pPr indent="0" lvl="0" marL="114300" marR="114300" rtl="0" algn="l">
              <a:spcBef>
                <a:spcPts val="1800"/>
              </a:spcBef>
              <a:spcAft>
                <a:spcPts val="0"/>
              </a:spcAft>
              <a:buNone/>
            </a:pPr>
            <a:r>
              <a:rPr lang="en-GB" sz="1400">
                <a:solidFill>
                  <a:schemeClr val="accent2"/>
                </a:solidFill>
                <a:latin typeface="Consolas"/>
                <a:ea typeface="Consolas"/>
                <a:cs typeface="Consolas"/>
                <a:sym typeface="Consolas"/>
              </a:rPr>
              <a:t>year = 2020</a:t>
            </a:r>
            <a:endParaRPr sz="1400">
              <a:solidFill>
                <a:schemeClr val="accent2"/>
              </a:solidFill>
              <a:latin typeface="Consolas"/>
              <a:ea typeface="Consolas"/>
              <a:cs typeface="Consolas"/>
              <a:sym typeface="Consolas"/>
            </a:endParaRPr>
          </a:p>
          <a:p>
            <a:pPr indent="0" lvl="0" marL="114300" marR="114300" rtl="0" algn="l">
              <a:spcBef>
                <a:spcPts val="1800"/>
              </a:spcBef>
              <a:spcAft>
                <a:spcPts val="0"/>
              </a:spcAft>
              <a:buNone/>
            </a:pPr>
            <a:r>
              <a:rPr lang="en-GB" sz="1400">
                <a:solidFill>
                  <a:schemeClr val="accent2"/>
                </a:solidFill>
                <a:latin typeface="Consolas"/>
                <a:ea typeface="Consolas"/>
                <a:cs typeface="Consolas"/>
                <a:sym typeface="Consolas"/>
              </a:rPr>
              <a:t>module_name = “CSF”</a:t>
            </a:r>
            <a:endParaRPr sz="1400">
              <a:solidFill>
                <a:schemeClr val="accent2"/>
              </a:solidFill>
              <a:latin typeface="Consolas"/>
              <a:ea typeface="Consolas"/>
              <a:cs typeface="Consolas"/>
              <a:sym typeface="Consolas"/>
            </a:endParaRPr>
          </a:p>
          <a:p>
            <a:pPr indent="0" lvl="0" marL="114300" marR="114300" rtl="0" algn="l">
              <a:spcBef>
                <a:spcPts val="1800"/>
              </a:spcBef>
              <a:spcAft>
                <a:spcPts val="0"/>
              </a:spcAft>
              <a:buNone/>
            </a:pPr>
            <a:r>
              <a:rPr lang="en-GB" sz="1400">
                <a:solidFill>
                  <a:schemeClr val="accent2"/>
                </a:solidFill>
                <a:latin typeface="Consolas"/>
                <a:ea typeface="Consolas"/>
                <a:cs typeface="Consolas"/>
                <a:sym typeface="Consolas"/>
              </a:rPr>
              <a:t>print(type(year))</a:t>
            </a:r>
            <a:endParaRPr sz="1400">
              <a:solidFill>
                <a:schemeClr val="accent2"/>
              </a:solidFill>
              <a:latin typeface="Consolas"/>
              <a:ea typeface="Consolas"/>
              <a:cs typeface="Consolas"/>
              <a:sym typeface="Consolas"/>
            </a:endParaRPr>
          </a:p>
          <a:p>
            <a:pPr indent="0" lvl="0" marL="114300" marR="114300" rtl="0" algn="l">
              <a:spcBef>
                <a:spcPts val="1800"/>
              </a:spcBef>
              <a:spcAft>
                <a:spcPts val="1800"/>
              </a:spcAft>
              <a:buNone/>
            </a:pPr>
            <a:r>
              <a:rPr lang="en-GB" sz="1400">
                <a:solidFill>
                  <a:schemeClr val="accent2"/>
                </a:solidFill>
                <a:latin typeface="Consolas"/>
                <a:ea typeface="Consolas"/>
                <a:cs typeface="Consolas"/>
                <a:sym typeface="Consolas"/>
              </a:rPr>
              <a:t>print(type(module_name))</a:t>
            </a:r>
            <a:endParaRPr sz="1400">
              <a:solidFill>
                <a:schemeClr val="accent2"/>
              </a:solidFill>
              <a:latin typeface="Consolas"/>
              <a:ea typeface="Consolas"/>
              <a:cs typeface="Consolas"/>
              <a:sym typeface="Consolas"/>
            </a:endParaRPr>
          </a:p>
        </p:txBody>
      </p:sp>
      <p:sp>
        <p:nvSpPr>
          <p:cNvPr id="363" name="Google Shape;363;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Expression vs statement</a:t>
            </a:r>
            <a:endParaRPr/>
          </a:p>
        </p:txBody>
      </p:sp>
      <p:sp>
        <p:nvSpPr>
          <p:cNvPr id="369" name="Google Shape;369;p6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50">
                <a:solidFill>
                  <a:schemeClr val="accent2"/>
                </a:solidFill>
                <a:latin typeface="Roboto"/>
                <a:ea typeface="Roboto"/>
                <a:cs typeface="Roboto"/>
                <a:sym typeface="Roboto"/>
              </a:rPr>
              <a:t>Here are some examples of expressions:</a:t>
            </a:r>
            <a:endParaRPr sz="1150">
              <a:solidFill>
                <a:schemeClr val="accent2"/>
              </a:solidFill>
              <a:latin typeface="Roboto"/>
              <a:ea typeface="Roboto"/>
              <a:cs typeface="Roboto"/>
              <a:sym typeface="Roboto"/>
            </a:endParaRPr>
          </a:p>
          <a:p>
            <a:pPr indent="-301625" lvl="0" marL="457200" rtl="0" algn="l">
              <a:spcBef>
                <a:spcPts val="120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2 + 2</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3 * 7</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1 + 2 + 3 * (8 ** 9) - sqrt(4.0)</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min(2, 22)</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max(3, 94)</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round(81.5)</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"foo"</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"bar"</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"foo" + "bar"</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None</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True</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False</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2</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3</a:t>
            </a:r>
            <a:endParaRPr sz="1150">
              <a:solidFill>
                <a:schemeClr val="accent2"/>
              </a:solidFill>
              <a:latin typeface="Courier New"/>
              <a:ea typeface="Courier New"/>
              <a:cs typeface="Courier New"/>
              <a:sym typeface="Courier New"/>
            </a:endParaRPr>
          </a:p>
          <a:p>
            <a:pPr indent="-301625" lvl="0" marL="457200" rtl="0" algn="l">
              <a:spcBef>
                <a:spcPts val="0"/>
              </a:spcBef>
              <a:spcAft>
                <a:spcPts val="0"/>
              </a:spcAft>
              <a:buClr>
                <a:schemeClr val="accent2"/>
              </a:buClr>
              <a:buSzPts val="1150"/>
              <a:buFont typeface="Courier New"/>
              <a:buAutoNum type="arabicPeriod"/>
            </a:pPr>
            <a:r>
              <a:rPr lang="en-GB" sz="1150">
                <a:solidFill>
                  <a:schemeClr val="accent2"/>
                </a:solidFill>
                <a:latin typeface="Courier New"/>
                <a:ea typeface="Courier New"/>
                <a:cs typeface="Courier New"/>
                <a:sym typeface="Courier New"/>
              </a:rPr>
              <a:t>4.0</a:t>
            </a:r>
            <a:endParaRPr sz="1150">
              <a:solidFill>
                <a:schemeClr val="accent2"/>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150">
                <a:solidFill>
                  <a:schemeClr val="accent2"/>
                </a:solidFill>
                <a:latin typeface="Roboto"/>
                <a:ea typeface="Roboto"/>
                <a:cs typeface="Roboto"/>
                <a:sym typeface="Roboto"/>
              </a:rPr>
              <a:t>All of the above can be printed or assigned to a variable.</a:t>
            </a:r>
            <a:endParaRPr sz="1150">
              <a:solidFill>
                <a:schemeClr val="accent2"/>
              </a:solidFill>
              <a:latin typeface="Roboto"/>
              <a:ea typeface="Roboto"/>
              <a:cs typeface="Roboto"/>
              <a:sym typeface="Roboto"/>
            </a:endParaRPr>
          </a:p>
          <a:p>
            <a:pPr indent="0" lvl="0" marL="0" rtl="0" algn="l">
              <a:spcBef>
                <a:spcPts val="1100"/>
              </a:spcBef>
              <a:spcAft>
                <a:spcPts val="1600"/>
              </a:spcAft>
              <a:buNone/>
            </a:pPr>
            <a:r>
              <a:t/>
            </a:r>
            <a:endParaRPr>
              <a:solidFill>
                <a:schemeClr val="accent2"/>
              </a:solidFill>
            </a:endParaRPr>
          </a:p>
        </p:txBody>
      </p:sp>
      <p:sp>
        <p:nvSpPr>
          <p:cNvPr id="370" name="Google Shape;370;p6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50">
                <a:solidFill>
                  <a:schemeClr val="accent2"/>
                </a:solidFill>
                <a:latin typeface="Roboto"/>
                <a:ea typeface="Roboto"/>
                <a:cs typeface="Roboto"/>
                <a:sym typeface="Roboto"/>
              </a:rPr>
              <a:t>H</a:t>
            </a:r>
            <a:r>
              <a:rPr lang="en-GB" sz="1150">
                <a:solidFill>
                  <a:schemeClr val="accent2"/>
                </a:solidFill>
                <a:latin typeface="Roboto"/>
                <a:ea typeface="Roboto"/>
                <a:cs typeface="Roboto"/>
                <a:sym typeface="Roboto"/>
              </a:rPr>
              <a:t>ere are some examples of statements:</a:t>
            </a:r>
            <a:endParaRPr sz="1150">
              <a:solidFill>
                <a:schemeClr val="accent2"/>
              </a:solidFill>
              <a:latin typeface="Roboto"/>
              <a:ea typeface="Roboto"/>
              <a:cs typeface="Roboto"/>
              <a:sym typeface="Roboto"/>
            </a:endParaRPr>
          </a:p>
          <a:p>
            <a:pPr indent="-298450" lvl="0" marL="457200" rtl="0" algn="l">
              <a:spcBef>
                <a:spcPts val="120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if CONDITION:</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elif CONDITION:</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else:</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for VARIABLE in SEQUENCE:</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while CONDITION:</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try:</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except EXCEPTION as e:</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class MYCLASS:</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def MYFUNCTION():</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return SOMETHING</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raise SOMETHING</a:t>
            </a:r>
            <a:endParaRPr sz="1150">
              <a:solidFill>
                <a:schemeClr val="accent2"/>
              </a:solidFill>
              <a:latin typeface="Courier New"/>
              <a:ea typeface="Courier New"/>
              <a:cs typeface="Courier New"/>
              <a:sym typeface="Courier New"/>
            </a:endParaRPr>
          </a:p>
          <a:p>
            <a:pPr indent="-298450" lvl="0" marL="457200" rtl="0" algn="l">
              <a:spcBef>
                <a:spcPts val="0"/>
              </a:spcBef>
              <a:spcAft>
                <a:spcPts val="0"/>
              </a:spcAft>
              <a:buClr>
                <a:schemeClr val="accent2"/>
              </a:buClr>
              <a:buSzPts val="1100"/>
              <a:buFont typeface="Arial"/>
              <a:buAutoNum type="arabicPeriod"/>
            </a:pPr>
            <a:r>
              <a:rPr lang="en-GB" sz="1150">
                <a:solidFill>
                  <a:schemeClr val="accent2"/>
                </a:solidFill>
                <a:latin typeface="Courier New"/>
                <a:ea typeface="Courier New"/>
                <a:cs typeface="Courier New"/>
                <a:sym typeface="Courier New"/>
              </a:rPr>
              <a:t>with SOMETHING:</a:t>
            </a:r>
            <a:endParaRPr sz="1150">
              <a:solidFill>
                <a:schemeClr val="accent2"/>
              </a:solidFill>
              <a:latin typeface="Courier New"/>
              <a:ea typeface="Courier New"/>
              <a:cs typeface="Courier New"/>
              <a:sym typeface="Courier New"/>
            </a:endParaRPr>
          </a:p>
          <a:p>
            <a:pPr indent="0" lvl="0" marL="0" rtl="0" algn="l">
              <a:spcBef>
                <a:spcPts val="1200"/>
              </a:spcBef>
              <a:spcAft>
                <a:spcPts val="1100"/>
              </a:spcAft>
              <a:buClr>
                <a:schemeClr val="dk1"/>
              </a:buClr>
              <a:buSzPts val="1100"/>
              <a:buFont typeface="Arial"/>
              <a:buNone/>
            </a:pPr>
            <a:r>
              <a:rPr lang="en-GB" sz="1150">
                <a:solidFill>
                  <a:schemeClr val="accent2"/>
                </a:solidFill>
                <a:latin typeface="Roboto"/>
                <a:ea typeface="Roboto"/>
                <a:cs typeface="Roboto"/>
                <a:sym typeface="Roboto"/>
              </a:rPr>
              <a:t>None of the above constructs can be assigned to a variable. They are syntactic elements that serve a purpose, but do not themselves have any intrinsic “value”. In other words, these constructs don’t “evaluate” to anything.</a:t>
            </a:r>
            <a:endParaRPr>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a:t>
            </a:r>
            <a:endParaRPr/>
          </a:p>
        </p:txBody>
      </p:sp>
      <p:sp>
        <p:nvSpPr>
          <p:cNvPr id="376" name="Google Shape;37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500"/>
              <a:t>In Python a function is defined using the </a:t>
            </a:r>
            <a:r>
              <a:rPr lang="en-GB" sz="1500">
                <a:solidFill>
                  <a:schemeClr val="accent5"/>
                </a:solidFill>
              </a:rPr>
              <a:t>def</a:t>
            </a:r>
            <a:r>
              <a:rPr lang="en-GB" sz="1500"/>
              <a:t> keyword:</a:t>
            </a:r>
            <a:endParaRPr sz="1500"/>
          </a:p>
          <a:p>
            <a:pPr indent="0" lvl="0" marL="0" marR="0" rtl="0" algn="l">
              <a:lnSpc>
                <a:spcPct val="115000"/>
              </a:lnSpc>
              <a:spcBef>
                <a:spcPts val="1600"/>
              </a:spcBef>
              <a:spcAft>
                <a:spcPts val="0"/>
              </a:spcAft>
              <a:buNone/>
            </a:pPr>
            <a:r>
              <a:rPr lang="en-GB" sz="1400">
                <a:solidFill>
                  <a:schemeClr val="accent2"/>
                </a:solidFill>
                <a:latin typeface="Consolas"/>
                <a:ea typeface="Consolas"/>
                <a:cs typeface="Consolas"/>
                <a:sym typeface="Consolas"/>
              </a:rPr>
              <a:t>def my_function():</a:t>
            </a:r>
            <a:endParaRPr sz="1400">
              <a:solidFill>
                <a:schemeClr val="accent2"/>
              </a:solidFill>
              <a:latin typeface="Consolas"/>
              <a:ea typeface="Consolas"/>
              <a:cs typeface="Consolas"/>
              <a:sym typeface="Consolas"/>
            </a:endParaRPr>
          </a:p>
          <a:p>
            <a:pPr indent="0" lvl="0" marL="0" marR="0" rtl="0" algn="l">
              <a:lnSpc>
                <a:spcPct val="115000"/>
              </a:lnSpc>
              <a:spcBef>
                <a:spcPts val="1600"/>
              </a:spcBef>
              <a:spcAft>
                <a:spcPts val="0"/>
              </a:spcAft>
              <a:buNone/>
            </a:pPr>
            <a:r>
              <a:rPr lang="en-GB" sz="1400">
                <a:solidFill>
                  <a:schemeClr val="accent2"/>
                </a:solidFill>
                <a:latin typeface="Consolas"/>
                <a:ea typeface="Consolas"/>
                <a:cs typeface="Consolas"/>
                <a:sym typeface="Consolas"/>
              </a:rPr>
              <a:t>  print("Hello!")</a:t>
            </a:r>
            <a:endParaRPr sz="1400">
              <a:solidFill>
                <a:schemeClr val="accent2"/>
              </a:solidFill>
              <a:latin typeface="Consolas"/>
              <a:ea typeface="Consolas"/>
              <a:cs typeface="Consolas"/>
              <a:sym typeface="Consolas"/>
            </a:endParaRPr>
          </a:p>
          <a:p>
            <a:pPr indent="0" lvl="0" marL="0" marR="0" rtl="0" algn="l">
              <a:lnSpc>
                <a:spcPct val="115000"/>
              </a:lnSpc>
              <a:spcBef>
                <a:spcPts val="1600"/>
              </a:spcBef>
              <a:spcAft>
                <a:spcPts val="0"/>
              </a:spcAft>
              <a:buNone/>
            </a:pPr>
            <a:r>
              <a:t/>
            </a:r>
            <a:endParaRPr sz="1250">
              <a:solidFill>
                <a:schemeClr val="accent2"/>
              </a:solidFill>
              <a:latin typeface="Consolas"/>
              <a:ea typeface="Consolas"/>
              <a:cs typeface="Consolas"/>
              <a:sym typeface="Consolas"/>
            </a:endParaRPr>
          </a:p>
          <a:p>
            <a:pPr indent="0" lvl="0" marL="0" marR="0" rtl="0" algn="l">
              <a:lnSpc>
                <a:spcPct val="115000"/>
              </a:lnSpc>
              <a:spcBef>
                <a:spcPts val="1600"/>
              </a:spcBef>
              <a:spcAft>
                <a:spcPts val="0"/>
              </a:spcAft>
              <a:buNone/>
            </a:pPr>
            <a:r>
              <a:rPr lang="en-GB" sz="1500"/>
              <a:t>The function can be called multiple times by using function name followed by </a:t>
            </a:r>
            <a:r>
              <a:rPr lang="en-GB" sz="1500" u="sng"/>
              <a:t>parenthesis</a:t>
            </a:r>
            <a:endParaRPr sz="1250" u="sng">
              <a:solidFill>
                <a:schemeClr val="accent2"/>
              </a:solidFill>
              <a:latin typeface="Consolas"/>
              <a:ea typeface="Consolas"/>
              <a:cs typeface="Consolas"/>
              <a:sym typeface="Consolas"/>
            </a:endParaRPr>
          </a:p>
          <a:p>
            <a:pPr indent="0" lvl="0" marL="0" marR="0" rtl="0" algn="l">
              <a:lnSpc>
                <a:spcPct val="115000"/>
              </a:lnSpc>
              <a:spcBef>
                <a:spcPts val="1600"/>
              </a:spcBef>
              <a:spcAft>
                <a:spcPts val="0"/>
              </a:spcAft>
              <a:buNone/>
            </a:pPr>
            <a:r>
              <a:rPr lang="en-GB" sz="1400">
                <a:solidFill>
                  <a:schemeClr val="accent2"/>
                </a:solidFill>
                <a:latin typeface="Consolas"/>
                <a:ea typeface="Consolas"/>
                <a:cs typeface="Consolas"/>
                <a:sym typeface="Consolas"/>
              </a:rPr>
              <a:t>my_function()</a:t>
            </a:r>
            <a:endParaRPr sz="1400">
              <a:solidFill>
                <a:schemeClr val="accent2"/>
              </a:solidFill>
              <a:latin typeface="Consolas"/>
              <a:ea typeface="Consolas"/>
              <a:cs typeface="Consolas"/>
              <a:sym typeface="Consolas"/>
            </a:endParaRPr>
          </a:p>
          <a:p>
            <a:pPr indent="0" lvl="0" marL="0" rtl="0" algn="l">
              <a:spcBef>
                <a:spcPts val="1600"/>
              </a:spcBef>
              <a:spcAft>
                <a:spcPts val="1600"/>
              </a:spcAft>
              <a:buNone/>
            </a:pPr>
            <a:r>
              <a:t/>
            </a:r>
            <a:endParaRPr/>
          </a:p>
        </p:txBody>
      </p:sp>
      <p:sp>
        <p:nvSpPr>
          <p:cNvPr id="377" name="Google Shape;377;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sz="2400"/>
              <a:t>‹#›</a:t>
            </a:fld>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Python task 1</a:t>
            </a:r>
            <a:endParaRPr/>
          </a:p>
        </p:txBody>
      </p:sp>
      <p:sp>
        <p:nvSpPr>
          <p:cNvPr id="383" name="Google Shape;383;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571500" rtl="0" algn="l">
              <a:spcBef>
                <a:spcPts val="200"/>
              </a:spcBef>
              <a:spcAft>
                <a:spcPts val="800"/>
              </a:spcAft>
              <a:buNone/>
            </a:pPr>
            <a:r>
              <a:rPr lang="en-GB" sz="1500" u="sng">
                <a:solidFill>
                  <a:schemeClr val="hlink"/>
                </a:solidFill>
                <a:hlinkClick r:id="rId3"/>
              </a:rPr>
              <a:t>https://intranet.wiut.uz/LearningMaterial/Pages/Details?ID=887&amp;moduleID=0&amp;way=lm</a:t>
            </a:r>
            <a:r>
              <a:rPr lang="en-GB" sz="1500"/>
              <a:t> </a:t>
            </a:r>
            <a:endParaRPr sz="1500"/>
          </a:p>
        </p:txBody>
      </p:sp>
      <p:sp>
        <p:nvSpPr>
          <p:cNvPr id="384" name="Google Shape;384;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Homework 1: Python task 2 </a:t>
            </a:r>
            <a:endParaRPr/>
          </a:p>
        </p:txBody>
      </p:sp>
      <p:sp>
        <p:nvSpPr>
          <p:cNvPr id="390" name="Google Shape;39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sz="1500" u="sng">
                <a:solidFill>
                  <a:schemeClr val="hlink"/>
                </a:solidFill>
                <a:hlinkClick r:id="rId3"/>
              </a:rPr>
              <a:t>https://intranet.wiut.uz/LearningMaterial/Pages/Details?ID=888&amp;moduleID=0&amp;way=lm</a:t>
            </a:r>
            <a:r>
              <a:rPr lang="en-GB" sz="1500"/>
              <a:t> </a:t>
            </a:r>
            <a:endParaRPr sz="1500"/>
          </a:p>
        </p:txBody>
      </p:sp>
      <p:sp>
        <p:nvSpPr>
          <p:cNvPr id="391" name="Google Shape;391;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Homework 2:</a:t>
            </a:r>
            <a:endParaRPr/>
          </a:p>
        </p:txBody>
      </p:sp>
      <p:sp>
        <p:nvSpPr>
          <p:cNvPr id="397" name="Google Shape;39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Register on </a:t>
            </a:r>
            <a:r>
              <a:rPr lang="en-GB" u="sng">
                <a:solidFill>
                  <a:schemeClr val="hlink"/>
                </a:solidFill>
                <a:hlinkClick r:id="rId3"/>
              </a:rPr>
              <a:t>Github</a:t>
            </a:r>
            <a:r>
              <a:rPr lang="en-GB"/>
              <a:t> with your google account (containing ID, not your name)</a:t>
            </a:r>
            <a:endParaRPr/>
          </a:p>
          <a:p>
            <a:pPr indent="0" lvl="0" marL="0" rtl="0" algn="l">
              <a:spcBef>
                <a:spcPts val="1600"/>
              </a:spcBef>
              <a:spcAft>
                <a:spcPts val="0"/>
              </a:spcAft>
              <a:buNone/>
            </a:pPr>
            <a:r>
              <a:rPr lang="en-GB"/>
              <a:t>Create a new repository and push python tasks 1 and 2 there (see instructions on next slide)</a:t>
            </a:r>
            <a:endParaRPr/>
          </a:p>
          <a:p>
            <a:pPr indent="0" lvl="0" marL="0" rtl="0" algn="l">
              <a:spcBef>
                <a:spcPts val="1600"/>
              </a:spcBef>
              <a:spcAft>
                <a:spcPts val="0"/>
              </a:spcAft>
              <a:buNone/>
            </a:pPr>
            <a:r>
              <a:rPr lang="en-GB"/>
              <a:t>Share your repository link in discussion</a:t>
            </a:r>
            <a:endParaRPr/>
          </a:p>
          <a:p>
            <a:pPr indent="0" lvl="0" marL="0" rtl="0" algn="l">
              <a:spcBef>
                <a:spcPts val="1600"/>
              </a:spcBef>
              <a:spcAft>
                <a:spcPts val="1600"/>
              </a:spcAft>
              <a:buNone/>
            </a:pPr>
            <a:r>
              <a:rPr lang="en-GB" u="sng">
                <a:solidFill>
                  <a:schemeClr val="hlink"/>
                </a:solidFill>
                <a:hlinkClick r:id="rId4"/>
              </a:rPr>
              <a:t>https://intranet.wiut.uz/LearningMaterial/Discussion/Details/649?moduleId=559</a:t>
            </a:r>
            <a:r>
              <a:rPr lang="en-GB"/>
              <a:t> </a:t>
            </a:r>
            <a:r>
              <a:rPr lang="en-GB"/>
              <a:t> </a:t>
            </a:r>
            <a:endParaRPr/>
          </a:p>
        </p:txBody>
      </p:sp>
      <p:sp>
        <p:nvSpPr>
          <p:cNvPr id="398" name="Google Shape;398;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Applications types and their suitability</a:t>
            </a:r>
            <a:endParaRPr/>
          </a:p>
        </p:txBody>
      </p:sp>
      <p:sp>
        <p:nvSpPr>
          <p:cNvPr id="131" name="Google Shape;13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 you use telegram to communicate when you work in group?</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solidFill>
                  <a:schemeClr val="accent4"/>
                </a:solidFill>
              </a:rPr>
              <a:t>Imagine a busy </a:t>
            </a:r>
            <a:r>
              <a:rPr lang="en-GB">
                <a:solidFill>
                  <a:schemeClr val="accent4"/>
                </a:solidFill>
              </a:rPr>
              <a:t>(software or any other product)</a:t>
            </a:r>
            <a:r>
              <a:rPr lang="en-GB">
                <a:solidFill>
                  <a:schemeClr val="accent4"/>
                </a:solidFill>
              </a:rPr>
              <a:t> production team, that has intensive communication load on daily basis to deliver </a:t>
            </a:r>
            <a:r>
              <a:rPr lang="en-GB" u="sng">
                <a:solidFill>
                  <a:schemeClr val="accent4"/>
                </a:solidFill>
              </a:rPr>
              <a:t>multiple products</a:t>
            </a:r>
            <a:r>
              <a:rPr lang="en-GB">
                <a:solidFill>
                  <a:schemeClr val="accent4"/>
                </a:solidFill>
              </a:rPr>
              <a:t> (majority products being developed in parallel and different speed). </a:t>
            </a:r>
            <a:r>
              <a:rPr lang="en-GB">
                <a:solidFill>
                  <a:schemeClr val="accent4"/>
                </a:solidFill>
              </a:rPr>
              <a:t>Will Telegram suit them?</a:t>
            </a:r>
            <a:endParaRPr>
              <a:solidFill>
                <a:schemeClr val="accent4"/>
              </a:solidFill>
            </a:endParaRPr>
          </a:p>
          <a:p>
            <a:pPr indent="0" lvl="0" marL="0" rtl="0" algn="l">
              <a:spcBef>
                <a:spcPts val="1600"/>
              </a:spcBef>
              <a:spcAft>
                <a:spcPts val="1600"/>
              </a:spcAft>
              <a:buNone/>
            </a:pPr>
            <a:r>
              <a:t/>
            </a:r>
            <a:endParaRPr>
              <a:solidFill>
                <a:schemeClr val="accent4"/>
              </a:solidFill>
            </a:endParaRPr>
          </a:p>
        </p:txBody>
      </p:sp>
      <p:sp>
        <p:nvSpPr>
          <p:cNvPr id="132" name="Google Shape;13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Github instructions 1</a:t>
            </a:r>
            <a:endParaRPr/>
          </a:p>
        </p:txBody>
      </p:sp>
      <p:sp>
        <p:nvSpPr>
          <p:cNvPr id="404" name="Google Shape;40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05" name="Google Shape;405;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06" name="Google Shape;406;p66"/>
          <p:cNvPicPr preferRelativeResize="0"/>
          <p:nvPr/>
        </p:nvPicPr>
        <p:blipFill rotWithShape="1">
          <a:blip r:embed="rId3">
            <a:alphaModFix/>
          </a:blip>
          <a:srcRect b="6914" l="5249" r="0" t="12784"/>
          <a:stretch/>
        </p:blipFill>
        <p:spPr>
          <a:xfrm>
            <a:off x="251450" y="963175"/>
            <a:ext cx="8663951" cy="4128499"/>
          </a:xfrm>
          <a:prstGeom prst="rect">
            <a:avLst/>
          </a:prstGeom>
          <a:noFill/>
          <a:ln>
            <a:noFill/>
          </a:ln>
        </p:spPr>
      </p:pic>
      <p:sp>
        <p:nvSpPr>
          <p:cNvPr id="407" name="Google Shape;407;p66"/>
          <p:cNvSpPr txBox="1"/>
          <p:nvPr/>
        </p:nvSpPr>
        <p:spPr>
          <a:xfrm>
            <a:off x="4998725" y="2807200"/>
            <a:ext cx="7340700" cy="85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0000"/>
              </a:buClr>
              <a:buSzPts val="1400"/>
              <a:buAutoNum type="arabicPeriod"/>
            </a:pPr>
            <a:r>
              <a:rPr lang="en-GB">
                <a:solidFill>
                  <a:srgbClr val="FF0000"/>
                </a:solidFill>
              </a:rPr>
              <a:t>Click on + and select New Repository</a:t>
            </a:r>
            <a:endParaRPr>
              <a:solidFill>
                <a:srgbClr val="FF0000"/>
              </a:solidFill>
            </a:endParaRPr>
          </a:p>
          <a:p>
            <a:pPr indent="-317500" lvl="0" marL="457200" rtl="0" algn="l">
              <a:spcBef>
                <a:spcPts val="0"/>
              </a:spcBef>
              <a:spcAft>
                <a:spcPts val="0"/>
              </a:spcAft>
              <a:buClr>
                <a:srgbClr val="FF0000"/>
              </a:buClr>
              <a:buSzPts val="1400"/>
              <a:buAutoNum type="arabicPeriod"/>
            </a:pPr>
            <a:r>
              <a:rPr lang="en-GB">
                <a:solidFill>
                  <a:srgbClr val="FF0000"/>
                </a:solidFill>
              </a:rPr>
              <a:t>Specify repository name</a:t>
            </a:r>
            <a:endParaRPr>
              <a:solidFill>
                <a:srgbClr val="FF0000"/>
              </a:solidFill>
            </a:endParaRPr>
          </a:p>
          <a:p>
            <a:pPr indent="-317500" lvl="0" marL="457200" rtl="0" algn="l">
              <a:spcBef>
                <a:spcPts val="0"/>
              </a:spcBef>
              <a:spcAft>
                <a:spcPts val="0"/>
              </a:spcAft>
              <a:buClr>
                <a:srgbClr val="FF0000"/>
              </a:buClr>
              <a:buSzPts val="1400"/>
              <a:buAutoNum type="arabicPeriod"/>
            </a:pPr>
            <a:r>
              <a:rPr lang="en-GB">
                <a:solidFill>
                  <a:srgbClr val="FF0000"/>
                </a:solidFill>
              </a:rPr>
              <a:t>Keep the repository public</a:t>
            </a:r>
            <a:endParaRPr>
              <a:solidFill>
                <a:srgbClr val="FF0000"/>
              </a:solidFill>
            </a:endParaRPr>
          </a:p>
          <a:p>
            <a:pPr indent="-317500" lvl="0" marL="457200" rtl="0" algn="l">
              <a:spcBef>
                <a:spcPts val="0"/>
              </a:spcBef>
              <a:spcAft>
                <a:spcPts val="0"/>
              </a:spcAft>
              <a:buClr>
                <a:srgbClr val="FF0000"/>
              </a:buClr>
              <a:buSzPts val="1400"/>
              <a:buAutoNum type="arabicPeriod"/>
            </a:pPr>
            <a:r>
              <a:rPr lang="en-GB">
                <a:solidFill>
                  <a:srgbClr val="FF0000"/>
                </a:solidFill>
              </a:rPr>
              <a:t>Skip the checkboxes as you will be pushing </a:t>
            </a:r>
            <a:endParaRPr>
              <a:solidFill>
                <a:srgbClr val="FF0000"/>
              </a:solidFill>
            </a:endParaRPr>
          </a:p>
          <a:p>
            <a:pPr indent="0" lvl="0" marL="0" rtl="0" algn="l">
              <a:spcBef>
                <a:spcPts val="0"/>
              </a:spcBef>
              <a:spcAft>
                <a:spcPts val="0"/>
              </a:spcAft>
              <a:buNone/>
            </a:pPr>
            <a:r>
              <a:rPr lang="en-GB">
                <a:solidFill>
                  <a:srgbClr val="FF0000"/>
                </a:solidFill>
              </a:rPr>
              <a:t>exisiting repository</a:t>
            </a:r>
            <a:endParaRPr>
              <a:solidFill>
                <a:srgbClr val="FF0000"/>
              </a:solidFill>
            </a:endParaRPr>
          </a:p>
        </p:txBody>
      </p:sp>
      <p:cxnSp>
        <p:nvCxnSpPr>
          <p:cNvPr id="408" name="Google Shape;408;p66"/>
          <p:cNvCxnSpPr/>
          <p:nvPr/>
        </p:nvCxnSpPr>
        <p:spPr>
          <a:xfrm flipH="1" rot="10800000">
            <a:off x="5596125" y="1645850"/>
            <a:ext cx="1988700" cy="1138500"/>
          </a:xfrm>
          <a:prstGeom prst="straightConnector1">
            <a:avLst/>
          </a:prstGeom>
          <a:noFill/>
          <a:ln cap="flat" cmpd="sng" w="9525">
            <a:solidFill>
              <a:srgbClr val="DC143C"/>
            </a:solidFill>
            <a:prstDash val="solid"/>
            <a:round/>
            <a:headEnd len="med" w="med" type="none"/>
            <a:tailEnd len="med" w="med" type="triangle"/>
          </a:ln>
        </p:spPr>
      </p:cxnSp>
      <p:cxnSp>
        <p:nvCxnSpPr>
          <p:cNvPr id="409" name="Google Shape;409;p66"/>
          <p:cNvCxnSpPr/>
          <p:nvPr/>
        </p:nvCxnSpPr>
        <p:spPr>
          <a:xfrm rot="10800000">
            <a:off x="4334225" y="2318100"/>
            <a:ext cx="816900" cy="822900"/>
          </a:xfrm>
          <a:prstGeom prst="straightConnector1">
            <a:avLst/>
          </a:prstGeom>
          <a:noFill/>
          <a:ln cap="flat" cmpd="sng" w="9525">
            <a:solidFill>
              <a:srgbClr val="DC143C"/>
            </a:solidFill>
            <a:prstDash val="solid"/>
            <a:round/>
            <a:headEnd len="med" w="med" type="none"/>
            <a:tailEnd len="med" w="med" type="triangle"/>
          </a:ln>
        </p:spPr>
      </p:cxnSp>
      <p:cxnSp>
        <p:nvCxnSpPr>
          <p:cNvPr id="410" name="Google Shape;410;p66"/>
          <p:cNvCxnSpPr/>
          <p:nvPr/>
        </p:nvCxnSpPr>
        <p:spPr>
          <a:xfrm rot="10800000">
            <a:off x="3100025" y="3198850"/>
            <a:ext cx="2051100" cy="112800"/>
          </a:xfrm>
          <a:prstGeom prst="straightConnector1">
            <a:avLst/>
          </a:prstGeom>
          <a:noFill/>
          <a:ln cap="flat" cmpd="sng" w="9525">
            <a:solidFill>
              <a:srgbClr val="DC143C"/>
            </a:solidFill>
            <a:prstDash val="solid"/>
            <a:round/>
            <a:headEnd len="med" w="med" type="none"/>
            <a:tailEnd len="med" w="med" type="triangle"/>
          </a:ln>
        </p:spPr>
      </p:cxnSp>
      <p:cxnSp>
        <p:nvCxnSpPr>
          <p:cNvPr id="411" name="Google Shape;411;p66"/>
          <p:cNvCxnSpPr/>
          <p:nvPr/>
        </p:nvCxnSpPr>
        <p:spPr>
          <a:xfrm flipH="1">
            <a:off x="3305450" y="3621025"/>
            <a:ext cx="1879200" cy="466500"/>
          </a:xfrm>
          <a:prstGeom prst="straightConnector1">
            <a:avLst/>
          </a:prstGeom>
          <a:noFill/>
          <a:ln cap="flat" cmpd="sng" w="9525">
            <a:solidFill>
              <a:srgbClr val="DC143C"/>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Github instructions 2</a:t>
            </a:r>
            <a:endParaRPr/>
          </a:p>
        </p:txBody>
      </p:sp>
      <p:sp>
        <p:nvSpPr>
          <p:cNvPr id="417" name="Google Shape;417;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18" name="Google Shape;418;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419" name="Google Shape;419;p67"/>
          <p:cNvPicPr preferRelativeResize="0"/>
          <p:nvPr/>
        </p:nvPicPr>
        <p:blipFill rotWithShape="1">
          <a:blip r:embed="rId3">
            <a:alphaModFix/>
          </a:blip>
          <a:srcRect b="15163" l="5691" r="2800" t="18386"/>
          <a:stretch/>
        </p:blipFill>
        <p:spPr>
          <a:xfrm>
            <a:off x="292600" y="1175000"/>
            <a:ext cx="8366774" cy="3416400"/>
          </a:xfrm>
          <a:prstGeom prst="rect">
            <a:avLst/>
          </a:prstGeom>
          <a:noFill/>
          <a:ln>
            <a:noFill/>
          </a:ln>
        </p:spPr>
      </p:pic>
      <p:sp>
        <p:nvSpPr>
          <p:cNvPr id="420" name="Google Shape;420;p67"/>
          <p:cNvSpPr/>
          <p:nvPr/>
        </p:nvSpPr>
        <p:spPr>
          <a:xfrm>
            <a:off x="1412750" y="2619750"/>
            <a:ext cx="3579900" cy="1124700"/>
          </a:xfrm>
          <a:prstGeom prst="rect">
            <a:avLst/>
          </a:prstGeom>
          <a:noFill/>
          <a:ln cap="flat" cmpd="sng" w="9525">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7"/>
          <p:cNvSpPr txBox="1"/>
          <p:nvPr/>
        </p:nvSpPr>
        <p:spPr>
          <a:xfrm>
            <a:off x="5638800" y="2674625"/>
            <a:ext cx="1824300" cy="1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C143C"/>
                </a:solidFill>
              </a:rPr>
              <a:t>Follow instructions on the next page</a:t>
            </a:r>
            <a:endParaRPr>
              <a:solidFill>
                <a:srgbClr val="DC143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Recommended actions</a:t>
            </a:r>
            <a:endParaRPr/>
          </a:p>
        </p:txBody>
      </p:sp>
      <p:sp>
        <p:nvSpPr>
          <p:cNvPr id="427" name="Google Shape;4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FFFF"/>
                </a:solidFill>
              </a:rPr>
              <a:t>Downey, A. (2015). </a:t>
            </a:r>
            <a:r>
              <a:rPr i="1" lang="en-GB" sz="1500">
                <a:solidFill>
                  <a:srgbClr val="FFFFFF"/>
                </a:solidFill>
              </a:rPr>
              <a:t>Think Python: How to think like a computer scientist.</a:t>
            </a:r>
            <a:r>
              <a:rPr lang="en-GB" sz="1500">
                <a:solidFill>
                  <a:srgbClr val="FFFFFF"/>
                </a:solidFill>
              </a:rPr>
              <a:t> Green Tea Press. Ch1, 2, 3, available on intranet</a:t>
            </a:r>
            <a:endParaRPr sz="2200">
              <a:solidFill>
                <a:srgbClr val="FFFFFF"/>
              </a:solidFill>
            </a:endParaRPr>
          </a:p>
          <a:p>
            <a:pPr indent="0" lvl="0" marL="0" rtl="0" algn="l">
              <a:spcBef>
                <a:spcPts val="800"/>
              </a:spcBef>
              <a:spcAft>
                <a:spcPts val="0"/>
              </a:spcAft>
              <a:buNone/>
            </a:pPr>
            <a:r>
              <a:rPr lang="en-GB" u="sng">
                <a:solidFill>
                  <a:schemeClr val="accent5"/>
                </a:solidFill>
                <a:hlinkClick r:id="rId3">
                  <a:extLst>
                    <a:ext uri="{A12FA001-AC4F-418D-AE19-62706E023703}">
                      <ahyp:hlinkClr val="tx"/>
                    </a:ext>
                  </a:extLst>
                </a:hlinkClick>
              </a:rPr>
              <a:t>Top Software Review Sites + How to Use Them to Find the Perfect App for Your Small Business</a:t>
            </a:r>
            <a:endParaRPr/>
          </a:p>
          <a:p>
            <a:pPr indent="0" lvl="0" marL="0" rtl="0" algn="l">
              <a:spcBef>
                <a:spcPts val="1600"/>
              </a:spcBef>
              <a:spcAft>
                <a:spcPts val="0"/>
              </a:spcAft>
              <a:buNone/>
            </a:pPr>
            <a:r>
              <a:rPr lang="en-GB"/>
              <a:t>For CW up to </a:t>
            </a:r>
            <a:r>
              <a:rPr lang="en-GB">
                <a:solidFill>
                  <a:schemeClr val="accent4"/>
                </a:solidFill>
              </a:rPr>
              <a:t>5 extra marks</a:t>
            </a:r>
            <a:r>
              <a:rPr lang="en-GB"/>
              <a:t> </a:t>
            </a:r>
            <a:r>
              <a:rPr b="1" lang="en-GB" u="sng"/>
              <a:t>can be</a:t>
            </a:r>
            <a:r>
              <a:rPr lang="en-GB"/>
              <a:t> assigned in border-line cases (i.e. 29, 39, 49 and etc) </a:t>
            </a:r>
            <a:r>
              <a:rPr b="1" lang="en-GB"/>
              <a:t>if</a:t>
            </a:r>
            <a:r>
              <a:rPr lang="en-GB"/>
              <a:t> there is evidence of participation in in-class activities and doing h/w</a:t>
            </a:r>
            <a:endParaRPr/>
          </a:p>
          <a:p>
            <a:pPr indent="-342900" lvl="0" marL="457200" rtl="0" algn="l">
              <a:spcBef>
                <a:spcPts val="1600"/>
              </a:spcBef>
              <a:spcAft>
                <a:spcPts val="0"/>
              </a:spcAft>
              <a:buSzPts val="1800"/>
              <a:buChar char="●"/>
            </a:pPr>
            <a:r>
              <a:rPr lang="en-GB"/>
              <a:t>Read and practice Git</a:t>
            </a:r>
            <a:endParaRPr/>
          </a:p>
          <a:p>
            <a:pPr indent="-317500" lvl="1" marL="914400" rtl="0" algn="l">
              <a:spcBef>
                <a:spcPts val="0"/>
              </a:spcBef>
              <a:spcAft>
                <a:spcPts val="0"/>
              </a:spcAft>
              <a:buSzPts val="1400"/>
              <a:buChar char="○"/>
            </a:pPr>
            <a:r>
              <a:rPr lang="en-GB" u="sng">
                <a:solidFill>
                  <a:schemeClr val="accent5"/>
                </a:solidFill>
                <a:hlinkClick r:id="rId4">
                  <a:extLst>
                    <a:ext uri="{A12FA001-AC4F-418D-AE19-62706E023703}">
                      <ahyp:hlinkClr val="tx"/>
                    </a:ext>
                  </a:extLst>
                </a:hlinkClick>
              </a:rPr>
              <a:t>http://rogerdudler.github.io/git-guide/</a:t>
            </a:r>
            <a:endParaRPr/>
          </a:p>
          <a:p>
            <a:pPr indent="-317500" lvl="1" marL="914400" rtl="0" algn="l">
              <a:spcBef>
                <a:spcPts val="0"/>
              </a:spcBef>
              <a:spcAft>
                <a:spcPts val="0"/>
              </a:spcAft>
              <a:buSzPts val="1400"/>
              <a:buChar char="○"/>
            </a:pPr>
            <a:r>
              <a:rPr lang="en-GB" u="sng">
                <a:solidFill>
                  <a:schemeClr val="accent5"/>
                </a:solidFill>
                <a:hlinkClick r:id="rId5">
                  <a:extLst>
                    <a:ext uri="{A12FA001-AC4F-418D-AE19-62706E023703}">
                      <ahyp:hlinkClr val="tx"/>
                    </a:ext>
                  </a:extLst>
                </a:hlinkClick>
              </a:rPr>
              <a:t>https://git-scm.com/about</a:t>
            </a:r>
            <a:endParaRPr/>
          </a:p>
          <a:p>
            <a:pPr indent="-317500" lvl="1" marL="914400" rtl="0" algn="l">
              <a:spcBef>
                <a:spcPts val="0"/>
              </a:spcBef>
              <a:spcAft>
                <a:spcPts val="0"/>
              </a:spcAft>
              <a:buSzPts val="1400"/>
              <a:buChar char="○"/>
            </a:pPr>
            <a:r>
              <a:rPr lang="en-GB" u="sng">
                <a:solidFill>
                  <a:schemeClr val="hlink"/>
                </a:solidFill>
                <a:hlinkClick r:id="rId6"/>
              </a:rPr>
              <a:t>https://rubygarage.org/blog/most-basic-git-commands-with-examples</a:t>
            </a:r>
            <a:r>
              <a:rPr lang="en-GB"/>
              <a:t> </a:t>
            </a:r>
            <a:endParaRPr/>
          </a:p>
          <a:p>
            <a:pPr indent="-317500" lvl="1" marL="914400" rtl="0" algn="l">
              <a:spcBef>
                <a:spcPts val="0"/>
              </a:spcBef>
              <a:spcAft>
                <a:spcPts val="0"/>
              </a:spcAft>
              <a:buSzPts val="1400"/>
              <a:buChar char="○"/>
            </a:pPr>
            <a:r>
              <a:rPr lang="en-GB" u="sng">
                <a:solidFill>
                  <a:schemeClr val="hlink"/>
                </a:solidFill>
                <a:hlinkClick r:id="rId7"/>
              </a:rPr>
              <a:t>https://ru.atlassian.com/git/tutorials</a:t>
            </a:r>
            <a:endParaRPr/>
          </a:p>
        </p:txBody>
      </p:sp>
      <p:sp>
        <p:nvSpPr>
          <p:cNvPr id="428" name="Google Shape;428;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Applications types and their suitability</a:t>
            </a:r>
            <a:endParaRPr/>
          </a:p>
        </p:txBody>
      </p:sp>
      <p:sp>
        <p:nvSpPr>
          <p:cNvPr id="138" name="Google Shape;13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find needed application(s) among the multitude of available options?</a:t>
            </a:r>
            <a:endParaRPr/>
          </a:p>
          <a:p>
            <a:pPr indent="-342900" lvl="0" marL="457200" rtl="0" algn="l">
              <a:spcBef>
                <a:spcPts val="1600"/>
              </a:spcBef>
              <a:spcAft>
                <a:spcPts val="0"/>
              </a:spcAft>
              <a:buSzPts val="1800"/>
              <a:buAutoNum type="arabicPeriod"/>
            </a:pPr>
            <a:r>
              <a:rPr lang="en-GB"/>
              <a:t>Identify general categories of needed software</a:t>
            </a:r>
            <a:endParaRPr/>
          </a:p>
          <a:p>
            <a:pPr indent="-342900" lvl="0" marL="457200" rtl="0" algn="l">
              <a:spcBef>
                <a:spcPts val="0"/>
              </a:spcBef>
              <a:spcAft>
                <a:spcPts val="0"/>
              </a:spcAft>
              <a:buSzPts val="1800"/>
              <a:buAutoNum type="arabicPeriod"/>
            </a:pPr>
            <a:r>
              <a:rPr lang="en-GB"/>
              <a:t>Consider number of users, business requirements, software features</a:t>
            </a:r>
            <a:endParaRPr/>
          </a:p>
          <a:p>
            <a:pPr indent="-342900" lvl="0" marL="457200" rtl="0" algn="l">
              <a:spcBef>
                <a:spcPts val="0"/>
              </a:spcBef>
              <a:spcAft>
                <a:spcPts val="0"/>
              </a:spcAft>
              <a:buSzPts val="1800"/>
              <a:buAutoNum type="arabicPeriod"/>
            </a:pPr>
            <a:r>
              <a:rPr lang="en-GB"/>
              <a:t>Consider budget limitations</a:t>
            </a:r>
            <a:endParaRPr/>
          </a:p>
          <a:p>
            <a:pPr indent="-342900" lvl="0" marL="457200" rtl="0" algn="l">
              <a:spcBef>
                <a:spcPts val="0"/>
              </a:spcBef>
              <a:spcAft>
                <a:spcPts val="0"/>
              </a:spcAft>
              <a:buSzPts val="1800"/>
              <a:buAutoNum type="arabicPeriod"/>
            </a:pPr>
            <a:r>
              <a:rPr lang="en-GB"/>
              <a:t>Consider compatibility with existing OS and/or related software</a:t>
            </a:r>
            <a:endParaRPr/>
          </a:p>
          <a:p>
            <a:pPr indent="-342900" lvl="0" marL="457200" rtl="0" algn="l">
              <a:spcBef>
                <a:spcPts val="0"/>
              </a:spcBef>
              <a:spcAft>
                <a:spcPts val="0"/>
              </a:spcAft>
              <a:buSzPts val="1800"/>
              <a:buAutoNum type="arabicPeriod"/>
            </a:pPr>
            <a:r>
              <a:rPr lang="en-GB"/>
              <a:t>Research what software do companies similar to yours use</a:t>
            </a:r>
            <a:endParaRPr/>
          </a:p>
          <a:p>
            <a:pPr indent="-342900" lvl="0" marL="457200" rtl="0" algn="l">
              <a:spcBef>
                <a:spcPts val="0"/>
              </a:spcBef>
              <a:spcAft>
                <a:spcPts val="0"/>
              </a:spcAft>
              <a:buSzPts val="1800"/>
              <a:buAutoNum type="arabicPeriod"/>
            </a:pPr>
            <a:r>
              <a:rPr lang="en-GB"/>
              <a:t>Read reviews and look for alternatives on sites like:</a:t>
            </a:r>
            <a:endParaRPr/>
          </a:p>
          <a:p>
            <a:pPr indent="-317500" lvl="1" marL="914400" rtl="0" algn="l">
              <a:lnSpc>
                <a:spcPct val="100000"/>
              </a:lnSpc>
              <a:spcBef>
                <a:spcPts val="0"/>
              </a:spcBef>
              <a:spcAft>
                <a:spcPts val="0"/>
              </a:spcAft>
              <a:buSzPts val="1400"/>
              <a:buAutoNum type="alphaLcPeriod"/>
            </a:pPr>
            <a:r>
              <a:rPr lang="en-GB" u="sng">
                <a:solidFill>
                  <a:schemeClr val="hlink"/>
                </a:solidFill>
                <a:hlinkClick r:id="rId3"/>
              </a:rPr>
              <a:t>https://www.g2.com/</a:t>
            </a:r>
            <a:endParaRPr/>
          </a:p>
          <a:p>
            <a:pPr indent="-317500" lvl="1" marL="914400" rtl="0" algn="l">
              <a:lnSpc>
                <a:spcPct val="100000"/>
              </a:lnSpc>
              <a:spcBef>
                <a:spcPts val="0"/>
              </a:spcBef>
              <a:spcAft>
                <a:spcPts val="0"/>
              </a:spcAft>
              <a:buSzPts val="1400"/>
              <a:buAutoNum type="alphaLcPeriod"/>
            </a:pPr>
            <a:r>
              <a:rPr lang="en-GB" u="sng">
                <a:solidFill>
                  <a:schemeClr val="hlink"/>
                </a:solidFill>
                <a:hlinkClick r:id="rId4"/>
              </a:rPr>
              <a:t>https://alternativeto.net/</a:t>
            </a:r>
            <a:endParaRPr/>
          </a:p>
          <a:p>
            <a:pPr indent="-317500" lvl="1" marL="914400" rtl="0" algn="l">
              <a:lnSpc>
                <a:spcPct val="100000"/>
              </a:lnSpc>
              <a:spcBef>
                <a:spcPts val="0"/>
              </a:spcBef>
              <a:spcAft>
                <a:spcPts val="0"/>
              </a:spcAft>
              <a:buSzPts val="1400"/>
              <a:buAutoNum type="alphaLcPeriod"/>
            </a:pPr>
            <a:r>
              <a:rPr lang="en-GB" u="sng">
                <a:solidFill>
                  <a:schemeClr val="hlink"/>
                </a:solidFill>
                <a:hlinkClick r:id="rId5"/>
              </a:rPr>
              <a:t>https://www.capterra.com/</a:t>
            </a:r>
            <a:r>
              <a:rPr lang="en-GB"/>
              <a:t>  and many others</a:t>
            </a:r>
            <a:endParaRPr/>
          </a:p>
          <a:p>
            <a:pPr indent="-342900" lvl="0" marL="457200" rtl="0" algn="l">
              <a:spcBef>
                <a:spcPts val="0"/>
              </a:spcBef>
              <a:spcAft>
                <a:spcPts val="0"/>
              </a:spcAft>
              <a:buSzPts val="1800"/>
              <a:buAutoNum type="arabicPeriod"/>
            </a:pPr>
            <a:r>
              <a:rPr lang="en-GB"/>
              <a:t>Compile initial set of options and compare software solutions</a:t>
            </a:r>
            <a:r>
              <a:rPr lang="en-GB"/>
              <a:t>	</a:t>
            </a:r>
            <a:endParaRPr/>
          </a:p>
        </p:txBody>
      </p:sp>
      <p:sp>
        <p:nvSpPr>
          <p:cNvPr id="139" name="Google Shape;13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G2Crowd.com</a:t>
            </a:r>
            <a:endParaRPr/>
          </a:p>
        </p:txBody>
      </p:sp>
      <p:sp>
        <p:nvSpPr>
          <p:cNvPr id="145" name="Google Shape;14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Explore </a:t>
            </a:r>
            <a:endParaRPr/>
          </a:p>
          <a:p>
            <a:pPr indent="-342900" lvl="0" marL="457200" rtl="0" algn="l">
              <a:spcBef>
                <a:spcPts val="1600"/>
              </a:spcBef>
              <a:spcAft>
                <a:spcPts val="0"/>
              </a:spcAft>
              <a:buSzPts val="1800"/>
              <a:buChar char="●"/>
            </a:pPr>
            <a:r>
              <a:rPr lang="en-GB" u="sng">
                <a:solidFill>
                  <a:schemeClr val="accent5"/>
                </a:solidFill>
                <a:hlinkClick r:id="rId3">
                  <a:extLst>
                    <a:ext uri="{A12FA001-AC4F-418D-AE19-62706E023703}">
                      <ahyp:hlinkClr val="tx"/>
                    </a:ext>
                  </a:extLst>
                </a:hlinkClick>
              </a:rPr>
              <a:t>https://www.g2crowd.com</a:t>
            </a:r>
            <a:r>
              <a:rPr lang="en-GB"/>
              <a:t>  &gt; Software &gt; Collaboration and Productivity&gt;Team collaboration &gt; Screen Sharing software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100"/>
          </a:p>
        </p:txBody>
      </p:sp>
      <p:sp>
        <p:nvSpPr>
          <p:cNvPr id="146" name="Google Shape;14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52" name="Google Shape;152;p33"/>
          <p:cNvPicPr preferRelativeResize="0"/>
          <p:nvPr/>
        </p:nvPicPr>
        <p:blipFill rotWithShape="1">
          <a:blip r:embed="rId3">
            <a:alphaModFix/>
          </a:blip>
          <a:srcRect b="13497" l="2056" r="0" t="6967"/>
          <a:stretch/>
        </p:blipFill>
        <p:spPr>
          <a:xfrm>
            <a:off x="1274241" y="0"/>
            <a:ext cx="7916922" cy="5143501"/>
          </a:xfrm>
          <a:prstGeom prst="rect">
            <a:avLst/>
          </a:prstGeom>
          <a:noFill/>
          <a:ln>
            <a:noFill/>
          </a:ln>
        </p:spPr>
      </p:pic>
      <p:sp>
        <p:nvSpPr>
          <p:cNvPr id="153" name="Google Shape;153;p33"/>
          <p:cNvSpPr/>
          <p:nvPr/>
        </p:nvSpPr>
        <p:spPr>
          <a:xfrm>
            <a:off x="84850" y="113125"/>
            <a:ext cx="1102800" cy="725700"/>
          </a:xfrm>
          <a:prstGeom prst="wedgeRoundRectCallout">
            <a:avLst>
              <a:gd fmla="val 66975" name="adj1"/>
              <a:gd fmla="val 95487"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1. Filter the solutions by features</a:t>
            </a:r>
            <a:endParaRPr sz="1200"/>
          </a:p>
        </p:txBody>
      </p:sp>
      <p:sp>
        <p:nvSpPr>
          <p:cNvPr id="154" name="Google Shape;154;p33"/>
          <p:cNvSpPr/>
          <p:nvPr/>
        </p:nvSpPr>
        <p:spPr>
          <a:xfrm>
            <a:off x="76200" y="1670125"/>
            <a:ext cx="1102800" cy="725700"/>
          </a:xfrm>
          <a:prstGeom prst="wedgeRoundRectCallout">
            <a:avLst>
              <a:gd fmla="val 66975" name="adj1"/>
              <a:gd fmla="val 95487"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2</a:t>
            </a:r>
            <a:r>
              <a:rPr lang="en-GB" sz="1200"/>
              <a:t>. Filter the solutions by rating</a:t>
            </a:r>
            <a:endParaRPr sz="1200"/>
          </a:p>
        </p:txBody>
      </p:sp>
      <p:sp>
        <p:nvSpPr>
          <p:cNvPr id="155" name="Google Shape;155;p33"/>
          <p:cNvSpPr/>
          <p:nvPr/>
        </p:nvSpPr>
        <p:spPr>
          <a:xfrm>
            <a:off x="6455000" y="3633250"/>
            <a:ext cx="1355700" cy="725700"/>
          </a:xfrm>
          <a:prstGeom prst="wedgeRoundRectCallout">
            <a:avLst>
              <a:gd fmla="val 50530" name="adj1"/>
              <a:gd fmla="val -1288"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4</a:t>
            </a:r>
            <a:r>
              <a:rPr lang="en-GB" sz="1200"/>
              <a:t>. Select several items to compare</a:t>
            </a:r>
            <a:endParaRPr sz="1200"/>
          </a:p>
        </p:txBody>
      </p:sp>
      <p:cxnSp>
        <p:nvCxnSpPr>
          <p:cNvPr id="156" name="Google Shape;156;p33"/>
          <p:cNvCxnSpPr>
            <a:stCxn id="155" idx="0"/>
          </p:cNvCxnSpPr>
          <p:nvPr/>
        </p:nvCxnSpPr>
        <p:spPr>
          <a:xfrm flipH="1" rot="10800000">
            <a:off x="7132850" y="2686450"/>
            <a:ext cx="1228500" cy="9468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33"/>
          <p:cNvCxnSpPr>
            <a:stCxn id="155" idx="0"/>
          </p:cNvCxnSpPr>
          <p:nvPr/>
        </p:nvCxnSpPr>
        <p:spPr>
          <a:xfrm flipH="1" rot="10800000">
            <a:off x="7132850" y="1423450"/>
            <a:ext cx="1209900" cy="22098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33"/>
          <p:cNvCxnSpPr>
            <a:stCxn id="155" idx="0"/>
          </p:cNvCxnSpPr>
          <p:nvPr/>
        </p:nvCxnSpPr>
        <p:spPr>
          <a:xfrm>
            <a:off x="7132850" y="3633250"/>
            <a:ext cx="1238100" cy="6843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33"/>
          <p:cNvSpPr/>
          <p:nvPr/>
        </p:nvSpPr>
        <p:spPr>
          <a:xfrm>
            <a:off x="76200" y="3293125"/>
            <a:ext cx="1102800" cy="725700"/>
          </a:xfrm>
          <a:prstGeom prst="wedgeRoundRectCallout">
            <a:avLst>
              <a:gd fmla="val 66975" name="adj1"/>
              <a:gd fmla="val 95487"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3</a:t>
            </a:r>
            <a:r>
              <a:rPr lang="en-GB" sz="1200"/>
              <a:t>. Checkout recommendations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G2Crowd.com</a:t>
            </a:r>
            <a:endParaRPr/>
          </a:p>
        </p:txBody>
      </p:sp>
      <p:sp>
        <p:nvSpPr>
          <p:cNvPr id="165" name="Google Shape;165;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200" u="sng">
                <a:solidFill>
                  <a:schemeClr val="hlink"/>
                </a:solidFill>
                <a:hlinkClick r:id="rId3"/>
              </a:rPr>
              <a:t>https://www.g2.com/categories/screen-sharing#grid</a:t>
            </a:r>
            <a:r>
              <a:rPr lang="en-GB" sz="1200"/>
              <a:t> </a:t>
            </a:r>
            <a:endParaRPr sz="1200"/>
          </a:p>
          <a:p>
            <a:pPr indent="0" lvl="0" marL="0" rtl="0" algn="l">
              <a:spcBef>
                <a:spcPts val="0"/>
              </a:spcBef>
              <a:spcAft>
                <a:spcPts val="0"/>
              </a:spcAft>
              <a:buNone/>
            </a:pPr>
            <a:r>
              <a:rPr lang="en-GB"/>
              <a:t>Explore G2Crowd Grid:</a:t>
            </a:r>
            <a:endParaRPr/>
          </a:p>
          <a:p>
            <a:pPr indent="-317500" lvl="0" marL="457200" rtl="0" algn="l">
              <a:spcBef>
                <a:spcPts val="1600"/>
              </a:spcBef>
              <a:spcAft>
                <a:spcPts val="0"/>
              </a:spcAft>
              <a:buSzPts val="1400"/>
              <a:buChar char="●"/>
            </a:pPr>
            <a:r>
              <a:rPr lang="en-GB"/>
              <a:t>Satisfaction and Market presence</a:t>
            </a:r>
            <a:endParaRPr/>
          </a:p>
          <a:p>
            <a:pPr indent="-298450" lvl="1" marL="914400" rtl="0" algn="l">
              <a:spcBef>
                <a:spcPts val="0"/>
              </a:spcBef>
              <a:spcAft>
                <a:spcPts val="0"/>
              </a:spcAft>
              <a:buSzPts val="1100"/>
              <a:buChar char="○"/>
            </a:pPr>
            <a:r>
              <a:rPr b="1" lang="en-GB" sz="1100"/>
              <a:t>Leaders </a:t>
            </a:r>
            <a:r>
              <a:rPr lang="en-GB" sz="1100"/>
              <a:t>(higher satisfaction score, higher market presence)</a:t>
            </a:r>
            <a:endParaRPr sz="1100"/>
          </a:p>
          <a:p>
            <a:pPr indent="-298450" lvl="1" marL="914400" rtl="0" algn="l">
              <a:spcBef>
                <a:spcPts val="0"/>
              </a:spcBef>
              <a:spcAft>
                <a:spcPts val="0"/>
              </a:spcAft>
              <a:buSzPts val="1100"/>
              <a:buChar char="○"/>
            </a:pPr>
            <a:r>
              <a:rPr b="1" lang="en-GB" sz="1100"/>
              <a:t>Contenders </a:t>
            </a:r>
            <a:r>
              <a:rPr lang="en-GB" sz="1100"/>
              <a:t>(lower satisfaction score, higher market presence)</a:t>
            </a:r>
            <a:endParaRPr sz="1100"/>
          </a:p>
          <a:p>
            <a:pPr indent="-298450" lvl="1" marL="914400" rtl="0" algn="l">
              <a:spcBef>
                <a:spcPts val="0"/>
              </a:spcBef>
              <a:spcAft>
                <a:spcPts val="0"/>
              </a:spcAft>
              <a:buSzPts val="1100"/>
              <a:buChar char="○"/>
            </a:pPr>
            <a:r>
              <a:rPr b="1" lang="en-GB" sz="1100"/>
              <a:t>High performers</a:t>
            </a:r>
            <a:r>
              <a:rPr lang="en-GB" sz="1100"/>
              <a:t> (higher satisfaction score, lower market presence)</a:t>
            </a:r>
            <a:endParaRPr sz="1100"/>
          </a:p>
          <a:p>
            <a:pPr indent="-298450" lvl="1" marL="914400" rtl="0" algn="l">
              <a:spcBef>
                <a:spcPts val="0"/>
              </a:spcBef>
              <a:spcAft>
                <a:spcPts val="0"/>
              </a:spcAft>
              <a:buSzPts val="1100"/>
              <a:buChar char="○"/>
            </a:pPr>
            <a:r>
              <a:rPr b="1" lang="en-GB" sz="1100"/>
              <a:t>Niche</a:t>
            </a:r>
            <a:r>
              <a:rPr lang="en-GB" sz="1100"/>
              <a:t> (lower satisfaction score, lower market presence)</a:t>
            </a:r>
            <a:endParaRPr sz="1100"/>
          </a:p>
          <a:p>
            <a:pPr indent="-317500" lvl="0" marL="457200" rtl="0" algn="l">
              <a:spcBef>
                <a:spcPts val="0"/>
              </a:spcBef>
              <a:spcAft>
                <a:spcPts val="0"/>
              </a:spcAft>
              <a:buSzPts val="1400"/>
              <a:buChar char="●"/>
            </a:pPr>
            <a:r>
              <a:rPr lang="en-GB"/>
              <a:t>Search for particular product and locate it on grid</a:t>
            </a:r>
            <a:endParaRPr/>
          </a:p>
          <a:p>
            <a:pPr indent="-317500" lvl="0" marL="457200" rtl="0" algn="l">
              <a:spcBef>
                <a:spcPts val="0"/>
              </a:spcBef>
              <a:spcAft>
                <a:spcPts val="0"/>
              </a:spcAft>
              <a:buSzPts val="1400"/>
              <a:buChar char="●"/>
            </a:pPr>
            <a:r>
              <a:rPr lang="en-GB"/>
              <a:t>Filter solutions by categories (All segments, Small business and etc)</a:t>
            </a:r>
            <a:endParaRPr/>
          </a:p>
          <a:p>
            <a:pPr indent="-317500" lvl="0" marL="457200" rtl="0" algn="l">
              <a:spcBef>
                <a:spcPts val="0"/>
              </a:spcBef>
              <a:spcAft>
                <a:spcPts val="0"/>
              </a:spcAft>
              <a:buSzPts val="1400"/>
              <a:buChar char="●"/>
            </a:pPr>
            <a:r>
              <a:rPr lang="en-GB"/>
              <a:t>Click on solution icons on the grid and access to reviews</a:t>
            </a:r>
            <a:endParaRPr/>
          </a:p>
          <a:p>
            <a:pPr indent="0" lvl="0" marL="0" rtl="0" algn="l">
              <a:spcBef>
                <a:spcPts val="1600"/>
              </a:spcBef>
              <a:spcAft>
                <a:spcPts val="1600"/>
              </a:spcAft>
              <a:buNone/>
            </a:pPr>
            <a:r>
              <a:t/>
            </a:r>
            <a:endParaRPr/>
          </a:p>
        </p:txBody>
      </p:sp>
      <p:sp>
        <p:nvSpPr>
          <p:cNvPr id="166" name="Google Shape;16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7" name="Google Shape;167;p34"/>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34"/>
          <p:cNvPicPr preferRelativeResize="0"/>
          <p:nvPr/>
        </p:nvPicPr>
        <p:blipFill rotWithShape="1">
          <a:blip r:embed="rId4">
            <a:alphaModFix/>
          </a:blip>
          <a:srcRect b="10958" l="21325" r="16446" t="11269"/>
          <a:stretch/>
        </p:blipFill>
        <p:spPr>
          <a:xfrm>
            <a:off x="4283966" y="549325"/>
            <a:ext cx="4860033" cy="411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try Miro</a:t>
            </a:r>
            <a:endParaRPr/>
          </a:p>
        </p:txBody>
      </p:sp>
      <p:sp>
        <p:nvSpPr>
          <p:cNvPr id="174" name="Google Shape;17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Access the following shared Miro board</a:t>
            </a:r>
            <a:endParaRPr/>
          </a:p>
          <a:p>
            <a:pPr indent="0" lvl="0" marL="457200" rtl="0" algn="l">
              <a:spcBef>
                <a:spcPts val="1600"/>
              </a:spcBef>
              <a:spcAft>
                <a:spcPts val="0"/>
              </a:spcAft>
              <a:buNone/>
            </a:pPr>
            <a:r>
              <a:rPr lang="en-GB" sz="1100" u="sng">
                <a:solidFill>
                  <a:schemeClr val="hlink"/>
                </a:solidFill>
                <a:hlinkClick r:id="rId3"/>
              </a:rPr>
              <a:t>Board for groups 1, 2, 3, 4</a:t>
            </a:r>
            <a:endParaRPr sz="1100"/>
          </a:p>
          <a:p>
            <a:pPr indent="0" lvl="0" marL="457200" rtl="0" algn="l">
              <a:spcBef>
                <a:spcPts val="1600"/>
              </a:spcBef>
              <a:spcAft>
                <a:spcPts val="0"/>
              </a:spcAft>
              <a:buNone/>
            </a:pPr>
            <a:r>
              <a:rPr lang="en-GB" sz="1100" u="sng">
                <a:solidFill>
                  <a:schemeClr val="hlink"/>
                </a:solidFill>
                <a:hlinkClick r:id="rId4"/>
              </a:rPr>
              <a:t>Board for groups 5, 6 7</a:t>
            </a:r>
            <a:r>
              <a:rPr lang="en-GB" sz="1100"/>
              <a:t> </a:t>
            </a:r>
            <a:endParaRPr sz="1100"/>
          </a:p>
          <a:p>
            <a:pPr indent="-342900" lvl="0" marL="457200" rtl="0" algn="l">
              <a:spcBef>
                <a:spcPts val="1600"/>
              </a:spcBef>
              <a:spcAft>
                <a:spcPts val="0"/>
              </a:spcAft>
              <a:buSzPts val="1800"/>
              <a:buAutoNum type="arabicPeriod"/>
            </a:pPr>
            <a:r>
              <a:rPr lang="en-GB"/>
              <a:t>Register on Miro</a:t>
            </a:r>
            <a:endParaRPr/>
          </a:p>
          <a:p>
            <a:pPr indent="-342900" lvl="0" marL="457200" rtl="0" algn="l">
              <a:spcBef>
                <a:spcPts val="0"/>
              </a:spcBef>
              <a:spcAft>
                <a:spcPts val="0"/>
              </a:spcAft>
              <a:buSzPts val="1800"/>
              <a:buAutoNum type="arabicPeriod"/>
            </a:pPr>
            <a:r>
              <a:rPr lang="en-GB"/>
              <a:t>Explore interface</a:t>
            </a:r>
            <a:endParaRPr/>
          </a:p>
          <a:p>
            <a:pPr indent="-342900" lvl="0" marL="457200" rtl="0" algn="l">
              <a:spcBef>
                <a:spcPts val="0"/>
              </a:spcBef>
              <a:spcAft>
                <a:spcPts val="0"/>
              </a:spcAft>
              <a:buSzPts val="1800"/>
              <a:buAutoNum type="arabicPeriod"/>
            </a:pPr>
            <a:r>
              <a:rPr lang="en-GB"/>
              <a:t>Let’s collaborate and </a:t>
            </a:r>
            <a:endParaRPr/>
          </a:p>
          <a:p>
            <a:pPr indent="0" lvl="0" marL="457200" rtl="0" algn="l">
              <a:spcBef>
                <a:spcPts val="0"/>
              </a:spcBef>
              <a:spcAft>
                <a:spcPts val="0"/>
              </a:spcAft>
              <a:buNone/>
            </a:pPr>
            <a:r>
              <a:rPr lang="en-GB"/>
              <a:t>list module expectations </a:t>
            </a:r>
            <a:endParaRPr/>
          </a:p>
        </p:txBody>
      </p:sp>
      <p:sp>
        <p:nvSpPr>
          <p:cNvPr id="175" name="Google Shape;17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76" name="Google Shape;176;p35"/>
          <p:cNvPicPr preferRelativeResize="0"/>
          <p:nvPr/>
        </p:nvPicPr>
        <p:blipFill rotWithShape="1">
          <a:blip r:embed="rId5">
            <a:alphaModFix/>
          </a:blip>
          <a:srcRect b="0" l="5926" r="0" t="10929"/>
          <a:stretch/>
        </p:blipFill>
        <p:spPr>
          <a:xfrm>
            <a:off x="3600600" y="2252550"/>
            <a:ext cx="5420551" cy="2885501"/>
          </a:xfrm>
          <a:prstGeom prst="rect">
            <a:avLst/>
          </a:prstGeom>
          <a:noFill/>
          <a:ln>
            <a:noFill/>
          </a:ln>
        </p:spPr>
      </p:pic>
      <p:sp>
        <p:nvSpPr>
          <p:cNvPr id="177" name="Google Shape;177;p35"/>
          <p:cNvSpPr/>
          <p:nvPr/>
        </p:nvSpPr>
        <p:spPr>
          <a:xfrm>
            <a:off x="6493125" y="3413625"/>
            <a:ext cx="1276200" cy="725700"/>
          </a:xfrm>
          <a:prstGeom prst="wedgeRoundRectCallout">
            <a:avLst>
              <a:gd fmla="val 78842" name="adj1"/>
              <a:gd fmla="val -141942" name="adj2"/>
              <a:gd fmla="val 0" name="adj3"/>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t>Explore interface</a:t>
            </a:r>
            <a:endParaRPr sz="1200"/>
          </a:p>
        </p:txBody>
      </p:sp>
      <p:cxnSp>
        <p:nvCxnSpPr>
          <p:cNvPr id="178" name="Google Shape;178;p35"/>
          <p:cNvCxnSpPr>
            <a:stCxn id="177" idx="1"/>
          </p:cNvCxnSpPr>
          <p:nvPr/>
        </p:nvCxnSpPr>
        <p:spPr>
          <a:xfrm rot="10800000">
            <a:off x="3926925" y="3746175"/>
            <a:ext cx="2566200" cy="30300"/>
          </a:xfrm>
          <a:prstGeom prst="straightConnector1">
            <a:avLst/>
          </a:prstGeom>
          <a:noFill/>
          <a:ln cap="flat" cmpd="sng" w="152400">
            <a:solidFill>
              <a:schemeClr val="accent5"/>
            </a:solidFill>
            <a:prstDash val="solid"/>
            <a:round/>
            <a:headEnd len="med" w="med" type="none"/>
            <a:tailEnd len="med" w="med" type="triangle"/>
          </a:ln>
        </p:spPr>
      </p:cxnSp>
      <p:cxnSp>
        <p:nvCxnSpPr>
          <p:cNvPr id="179" name="Google Shape;179;p35"/>
          <p:cNvCxnSpPr/>
          <p:nvPr/>
        </p:nvCxnSpPr>
        <p:spPr>
          <a:xfrm flipH="1">
            <a:off x="4914525" y="3928875"/>
            <a:ext cx="1731000" cy="901500"/>
          </a:xfrm>
          <a:prstGeom prst="straightConnector1">
            <a:avLst/>
          </a:prstGeom>
          <a:noFill/>
          <a:ln cap="flat" cmpd="sng" w="152400">
            <a:solidFill>
              <a:schemeClr val="accent5"/>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