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08" y="-9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20C65DB-F64A-4AD8-8B45-1EA4B8D4762F}" type="datetimeFigureOut">
              <a:rPr lang="en-US" smtClean="0"/>
              <a:t>4/26/2019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35BEA34-F28A-4840-AC2F-55BC847E77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0C65DB-F64A-4AD8-8B45-1EA4B8D4762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0C65DB-F64A-4AD8-8B45-1EA4B8D4762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0C65DB-F64A-4AD8-8B45-1EA4B8D4762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0C65DB-F64A-4AD8-8B45-1EA4B8D4762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EA34-F28A-4840-AC2F-55BC847E77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0C65DB-F64A-4AD8-8B45-1EA4B8D4762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0C65DB-F64A-4AD8-8B45-1EA4B8D4762F}"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0C65DB-F64A-4AD8-8B45-1EA4B8D4762F}"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C65DB-F64A-4AD8-8B45-1EA4B8D4762F}"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0C65DB-F64A-4AD8-8B45-1EA4B8D4762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BEA34-F28A-4840-AC2F-55BC847E77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0C65DB-F64A-4AD8-8B45-1EA4B8D4762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35BEA34-F28A-4840-AC2F-55BC847E770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0C65DB-F64A-4AD8-8B45-1EA4B8D4762F}" type="datetimeFigureOut">
              <a:rPr lang="en-US" smtClean="0"/>
              <a:t>4/26/2019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5BEA34-F28A-4840-AC2F-55BC847E770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0775"/>
            <a:ext cx="7772400" cy="1470025"/>
          </a:xfrm>
        </p:spPr>
        <p:txBody>
          <a:bodyPr>
            <a:normAutofit fontScale="90000"/>
          </a:bodyPr>
          <a:lstStyle/>
          <a:p>
            <a:pPr algn="ctr"/>
            <a:r>
              <a:rPr lang="en-US" dirty="0" smtClean="0"/>
              <a:t>Department of Marine Resources Tour</a:t>
            </a:r>
            <a:endParaRPr lang="en-US" dirty="0"/>
          </a:p>
        </p:txBody>
      </p:sp>
      <p:sp>
        <p:nvSpPr>
          <p:cNvPr id="3" name="Subtitle 2"/>
          <p:cNvSpPr>
            <a:spLocks noGrp="1"/>
          </p:cNvSpPr>
          <p:nvPr>
            <p:ph type="subTitle" idx="1"/>
          </p:nvPr>
        </p:nvSpPr>
        <p:spPr>
          <a:xfrm>
            <a:off x="381000" y="3048000"/>
            <a:ext cx="8229600" cy="2819400"/>
          </a:xfrm>
        </p:spPr>
        <p:txBody>
          <a:bodyPr>
            <a:normAutofit fontScale="92500"/>
          </a:bodyPr>
          <a:lstStyle/>
          <a:p>
            <a:pPr algn="ctr"/>
            <a:r>
              <a:rPr lang="en-US" dirty="0" smtClean="0"/>
              <a:t>This is a training presentation that mentions several important points for each stop. You will have laminated cards with you to give to guests for each stop that you will need to recollect.</a:t>
            </a:r>
          </a:p>
          <a:p>
            <a:endParaRPr lang="en-US" dirty="0"/>
          </a:p>
          <a:p>
            <a:r>
              <a:rPr lang="en-US" dirty="0" smtClean="0"/>
              <a:t>It is REALLY important to pay attention to the time. You must be back at the aquarium within an hour of the tour starting.   </a:t>
            </a:r>
            <a:endParaRPr lang="en-US" dirty="0"/>
          </a:p>
        </p:txBody>
      </p:sp>
    </p:spTree>
    <p:extLst>
      <p:ext uri="{BB962C8B-B14F-4D97-AF65-F5344CB8AC3E}">
        <p14:creationId xmlns:p14="http://schemas.microsoft.com/office/powerpoint/2010/main" val="426745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ctr"/>
            <a:r>
              <a:rPr lang="en-US" dirty="0" smtClean="0"/>
              <a:t>Stop #6: Bridge </a:t>
            </a:r>
            <a:br>
              <a:rPr lang="en-US" dirty="0" smtClean="0"/>
            </a:br>
            <a:r>
              <a:rPr lang="en-US" dirty="0" smtClean="0"/>
              <a:t>(skip if running out of time)</a:t>
            </a:r>
            <a:endParaRPr lang="en-US" dirty="0"/>
          </a:p>
        </p:txBody>
      </p:sp>
      <p:sp>
        <p:nvSpPr>
          <p:cNvPr id="3" name="Content Placeholder 2"/>
          <p:cNvSpPr>
            <a:spLocks noGrp="1"/>
          </p:cNvSpPr>
          <p:nvPr>
            <p:ph idx="1"/>
          </p:nvPr>
        </p:nvSpPr>
        <p:spPr>
          <a:xfrm>
            <a:off x="152400" y="2133600"/>
            <a:ext cx="8686800" cy="3124200"/>
          </a:xfrm>
        </p:spPr>
        <p:txBody>
          <a:bodyPr>
            <a:noAutofit/>
          </a:bodyPr>
          <a:lstStyle/>
          <a:p>
            <a:pPr lvl="1"/>
            <a:r>
              <a:rPr lang="en-US" sz="1800" dirty="0"/>
              <a:t>Point out the pump house and explain how it was a federal lobster hatcher till about 1930s, was where the lobsters where brought in and striped of eggs</a:t>
            </a:r>
          </a:p>
          <a:p>
            <a:pPr lvl="1"/>
            <a:r>
              <a:rPr lang="en-US" sz="1800" dirty="0"/>
              <a:t>Library was the actual hatchery</a:t>
            </a:r>
          </a:p>
          <a:p>
            <a:pPr lvl="1"/>
            <a:r>
              <a:rPr lang="en-US" sz="1800" dirty="0"/>
              <a:t>Known since 1800s lobsters were overfished</a:t>
            </a:r>
          </a:p>
          <a:p>
            <a:pPr lvl="1"/>
            <a:r>
              <a:rPr lang="en-US" sz="1800" dirty="0"/>
              <a:t>No follow up experiments to know if lobster hatcheries are having an effect</a:t>
            </a:r>
          </a:p>
        </p:txBody>
      </p:sp>
    </p:spTree>
    <p:extLst>
      <p:ext uri="{BB962C8B-B14F-4D97-AF65-F5344CB8AC3E}">
        <p14:creationId xmlns:p14="http://schemas.microsoft.com/office/powerpoint/2010/main" val="9761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dirty="0" smtClean="0"/>
              <a:t>Stop #7: Lobster Lab</a:t>
            </a:r>
            <a:endParaRPr lang="en-US" dirty="0"/>
          </a:p>
        </p:txBody>
      </p:sp>
      <p:sp>
        <p:nvSpPr>
          <p:cNvPr id="3" name="Content Placeholder 2"/>
          <p:cNvSpPr>
            <a:spLocks noGrp="1"/>
          </p:cNvSpPr>
          <p:nvPr>
            <p:ph idx="1"/>
          </p:nvPr>
        </p:nvSpPr>
        <p:spPr>
          <a:xfrm>
            <a:off x="-304800" y="1524000"/>
            <a:ext cx="9144000" cy="5105400"/>
          </a:xfrm>
        </p:spPr>
        <p:txBody>
          <a:bodyPr>
            <a:normAutofit lnSpcReduction="10000"/>
          </a:bodyPr>
          <a:lstStyle/>
          <a:p>
            <a:pPr lvl="1"/>
            <a:r>
              <a:rPr lang="en-US" sz="1600" dirty="0"/>
              <a:t>Migrate over state lines and internationally</a:t>
            </a:r>
          </a:p>
          <a:p>
            <a:pPr lvl="1"/>
            <a:r>
              <a:rPr lang="en-US" sz="1600" dirty="0"/>
              <a:t>Range from Canada to North Carolina</a:t>
            </a:r>
          </a:p>
          <a:p>
            <a:pPr lvl="1"/>
            <a:r>
              <a:rPr lang="en-US" sz="1600" dirty="0"/>
              <a:t>20 degrees C, about 52 degree F</a:t>
            </a:r>
          </a:p>
          <a:p>
            <a:pPr lvl="1"/>
            <a:r>
              <a:rPr lang="en-US" sz="1600" dirty="0"/>
              <a:t>Monitor number of lobsters, where caught, where selling, and for how much</a:t>
            </a:r>
          </a:p>
          <a:p>
            <a:pPr lvl="1"/>
            <a:r>
              <a:rPr lang="en-US" sz="1600" dirty="0"/>
              <a:t>Go out on the boat, measure and help. Wear a recorder to document size, females, eggs, then come in and have to enter all of that in comp</a:t>
            </a:r>
          </a:p>
          <a:p>
            <a:pPr lvl="1"/>
            <a:r>
              <a:rPr lang="en-US" sz="1600" dirty="0"/>
              <a:t>Upper and lower size limit, Maine is strictest of all states</a:t>
            </a:r>
          </a:p>
          <a:p>
            <a:pPr lvl="1"/>
            <a:r>
              <a:rPr lang="en-US" sz="1600" dirty="0"/>
              <a:t>Lobster population seems to be moving north east as water warms</a:t>
            </a:r>
          </a:p>
          <a:p>
            <a:pPr lvl="1"/>
            <a:r>
              <a:rPr lang="en-US" sz="1600" dirty="0"/>
              <a:t>Lobstermen installed V-notching to protect females</a:t>
            </a:r>
          </a:p>
          <a:p>
            <a:pPr lvl="1"/>
            <a:r>
              <a:rPr lang="en-US" sz="1600" dirty="0"/>
              <a:t>Lobster survival rate about 1%</a:t>
            </a:r>
          </a:p>
          <a:p>
            <a:pPr lvl="1"/>
            <a:r>
              <a:rPr lang="en-US" sz="1600" dirty="0"/>
              <a:t>Vent less trap studies to determine what is in area</a:t>
            </a:r>
          </a:p>
          <a:p>
            <a:pPr lvl="1"/>
            <a:r>
              <a:rPr lang="en-US" sz="1600" dirty="0"/>
              <a:t>Also have to monitor effect of lobster fisheries to other </a:t>
            </a:r>
            <a:endParaRPr lang="en-US" sz="1600" dirty="0" smtClean="0"/>
          </a:p>
          <a:p>
            <a:pPr marL="393192" lvl="1" indent="0">
              <a:buNone/>
            </a:pPr>
            <a:r>
              <a:rPr lang="en-US" sz="1600" dirty="0" smtClean="0"/>
              <a:t>species</a:t>
            </a:r>
            <a:endParaRPr lang="en-US" sz="1600" dirty="0"/>
          </a:p>
          <a:p>
            <a:pPr lvl="1"/>
            <a:r>
              <a:rPr lang="en-US" sz="1600" dirty="0"/>
              <a:t>About 600 lobstermen, about 600 traps per = lots of </a:t>
            </a:r>
            <a:r>
              <a:rPr lang="en-US" sz="1600" dirty="0" smtClean="0"/>
              <a:t>gear</a:t>
            </a:r>
          </a:p>
          <a:p>
            <a:pPr marL="393192" lvl="1" indent="0">
              <a:buNone/>
            </a:pPr>
            <a:r>
              <a:rPr lang="en-US" sz="1600" dirty="0" smtClean="0"/>
              <a:t> </a:t>
            </a:r>
            <a:r>
              <a:rPr lang="en-US" sz="1600" dirty="0"/>
              <a:t>in water</a:t>
            </a:r>
          </a:p>
          <a:p>
            <a:pPr lvl="1"/>
            <a:r>
              <a:rPr lang="en-US" sz="1600" dirty="0"/>
              <a:t>Whale issue (right whales, 400 remaining</a:t>
            </a:r>
            <a:r>
              <a:rPr lang="en-US" sz="1600" dirty="0" smtClean="0"/>
              <a:t>)</a:t>
            </a:r>
          </a:p>
          <a:p>
            <a:pPr marL="393192" lvl="1" indent="0">
              <a:buNone/>
            </a:pPr>
            <a:r>
              <a:rPr lang="en-US" sz="1600" dirty="0" smtClean="0"/>
              <a:t> </a:t>
            </a:r>
            <a:r>
              <a:rPr lang="en-US" sz="1600" dirty="0"/>
              <a:t>7% entanglement recovery rate. Federal regulation to </a:t>
            </a:r>
            <a:r>
              <a:rPr lang="en-US" sz="1600" dirty="0" smtClean="0"/>
              <a:t>switch</a:t>
            </a:r>
          </a:p>
          <a:p>
            <a:pPr marL="393192" lvl="1" indent="0">
              <a:buNone/>
            </a:pPr>
            <a:r>
              <a:rPr lang="en-US" sz="1600" dirty="0" smtClean="0"/>
              <a:t> </a:t>
            </a:r>
            <a:r>
              <a:rPr lang="en-US" sz="1600" dirty="0"/>
              <a:t>to sink line and break line connection</a:t>
            </a:r>
          </a:p>
        </p:txBody>
      </p:sp>
      <p:sp>
        <p:nvSpPr>
          <p:cNvPr id="4" name="Rectangle 3"/>
          <p:cNvSpPr/>
          <p:nvPr/>
        </p:nvSpPr>
        <p:spPr>
          <a:xfrm>
            <a:off x="5867400" y="6151602"/>
            <a:ext cx="3220689" cy="553998"/>
          </a:xfrm>
          <a:prstGeom prst="rect">
            <a:avLst/>
          </a:prstGeom>
          <a:noFill/>
        </p:spPr>
        <p:txBody>
          <a:bodyPr wrap="none" lIns="91440" tIns="45720" rIns="91440" bIns="45720">
            <a:spAutoFit/>
          </a:bodyPr>
          <a:lstStyle/>
          <a:p>
            <a:pPr algn="ct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Card to Handout</a:t>
            </a:r>
            <a:endParaRPr lang="en-US" sz="3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018002"/>
            <a:ext cx="320884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56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dirty="0" smtClean="0"/>
              <a:t>Stop #8: Wet Lab </a:t>
            </a:r>
            <a:endParaRPr lang="en-US" dirty="0"/>
          </a:p>
        </p:txBody>
      </p:sp>
      <p:sp>
        <p:nvSpPr>
          <p:cNvPr id="3" name="Content Placeholder 2"/>
          <p:cNvSpPr>
            <a:spLocks noGrp="1"/>
          </p:cNvSpPr>
          <p:nvPr>
            <p:ph idx="1"/>
          </p:nvPr>
        </p:nvSpPr>
        <p:spPr>
          <a:xfrm>
            <a:off x="152400" y="1905000"/>
            <a:ext cx="8686800" cy="4953000"/>
          </a:xfrm>
        </p:spPr>
        <p:txBody>
          <a:bodyPr>
            <a:noAutofit/>
          </a:bodyPr>
          <a:lstStyle/>
          <a:p>
            <a:pPr lvl="1"/>
            <a:r>
              <a:rPr lang="en-US" sz="1800" dirty="0"/>
              <a:t>Where we store animals</a:t>
            </a:r>
          </a:p>
          <a:p>
            <a:pPr lvl="1"/>
            <a:r>
              <a:rPr lang="en-US" sz="1800" dirty="0"/>
              <a:t>DO NOT put hand in any ROUND tank</a:t>
            </a:r>
          </a:p>
          <a:p>
            <a:pPr lvl="1"/>
            <a:r>
              <a:rPr lang="en-US" sz="1800" dirty="0"/>
              <a:t>Can touch anything in RECTANGULAR tanks</a:t>
            </a:r>
          </a:p>
          <a:p>
            <a:pPr lvl="1"/>
            <a:r>
              <a:rPr lang="en-US" sz="1800" dirty="0"/>
              <a:t>Spend about 5 </a:t>
            </a:r>
            <a:r>
              <a:rPr lang="en-US" sz="1800" dirty="0" smtClean="0"/>
              <a:t>minutes. Can be done as a quick walkthrough with no touching if you have reached the 55 minutes mark of the tour.</a:t>
            </a:r>
            <a:endParaRPr lang="en-US" sz="1800" dirty="0"/>
          </a:p>
        </p:txBody>
      </p:sp>
    </p:spTree>
    <p:extLst>
      <p:ext uri="{BB962C8B-B14F-4D97-AF65-F5344CB8AC3E}">
        <p14:creationId xmlns:p14="http://schemas.microsoft.com/office/powerpoint/2010/main" val="18248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Stop #1: Introduction at the Front Doors</a:t>
            </a:r>
            <a:endParaRPr lang="en-US" dirty="0"/>
          </a:p>
        </p:txBody>
      </p:sp>
      <p:sp>
        <p:nvSpPr>
          <p:cNvPr id="3" name="Content Placeholder 2"/>
          <p:cNvSpPr>
            <a:spLocks noGrp="1"/>
          </p:cNvSpPr>
          <p:nvPr>
            <p:ph idx="1"/>
          </p:nvPr>
        </p:nvSpPr>
        <p:spPr>
          <a:xfrm>
            <a:off x="457200" y="2164080"/>
            <a:ext cx="8229600" cy="4389120"/>
          </a:xfrm>
        </p:spPr>
        <p:txBody>
          <a:bodyPr/>
          <a:lstStyle/>
          <a:p>
            <a:pPr lvl="1"/>
            <a:r>
              <a:rPr lang="en-US" dirty="0"/>
              <a:t>Explain that DMR responsible for commercial fishery regulations, high tide line -&gt; 3 miles out. 3 miles -&gt; 200 miles Federal water, after that international water</a:t>
            </a:r>
          </a:p>
          <a:p>
            <a:pPr lvl="1"/>
            <a:r>
              <a:rPr lang="en-US" dirty="0"/>
              <a:t>Art – for all state buildings 1% of the budget must be given to Maine artists to create art for the building</a:t>
            </a:r>
          </a:p>
          <a:p>
            <a:pPr lvl="0"/>
            <a:r>
              <a:rPr lang="en-US" sz="2800" dirty="0" smtClean="0"/>
              <a:t>Encourage guests to use the restroom if </a:t>
            </a:r>
            <a:r>
              <a:rPr lang="en-US" sz="2800" dirty="0" err="1" smtClean="0"/>
              <a:t>neccesary</a:t>
            </a:r>
            <a:r>
              <a:rPr lang="en-US" sz="2800" dirty="0" smtClean="0"/>
              <a:t> as this will be a hour tour.</a:t>
            </a:r>
            <a:endParaRPr lang="en-US" sz="2800" dirty="0"/>
          </a:p>
          <a:p>
            <a:pPr lvl="1"/>
            <a:r>
              <a:rPr lang="en-US" dirty="0"/>
              <a:t>Direct the public that is waiting to look at the wall mural</a:t>
            </a:r>
          </a:p>
          <a:p>
            <a:pPr marL="0" indent="0">
              <a:buNone/>
            </a:pPr>
            <a:endParaRPr lang="en-US" dirty="0"/>
          </a:p>
        </p:txBody>
      </p:sp>
    </p:spTree>
    <p:extLst>
      <p:ext uri="{BB962C8B-B14F-4D97-AF65-F5344CB8AC3E}">
        <p14:creationId xmlns:p14="http://schemas.microsoft.com/office/powerpoint/2010/main" val="41253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Stop #2: Public Health Wing (</a:t>
            </a:r>
            <a:r>
              <a:rPr lang="en-US" dirty="0" err="1" smtClean="0"/>
              <a:t>Biotoxins</a:t>
            </a:r>
            <a:r>
              <a:rPr lang="en-US" dirty="0" smtClean="0"/>
              <a:t>)</a:t>
            </a:r>
            <a:endParaRPr lang="en-US" dirty="0"/>
          </a:p>
        </p:txBody>
      </p:sp>
      <p:sp>
        <p:nvSpPr>
          <p:cNvPr id="3" name="Content Placeholder 2"/>
          <p:cNvSpPr>
            <a:spLocks noGrp="1"/>
          </p:cNvSpPr>
          <p:nvPr>
            <p:ph idx="1"/>
          </p:nvPr>
        </p:nvSpPr>
        <p:spPr>
          <a:xfrm>
            <a:off x="-304800" y="2240280"/>
            <a:ext cx="6248400" cy="4389120"/>
          </a:xfrm>
        </p:spPr>
        <p:txBody>
          <a:bodyPr>
            <a:normAutofit fontScale="92500" lnSpcReduction="20000"/>
          </a:bodyPr>
          <a:lstStyle/>
          <a:p>
            <a:pPr lvl="2"/>
            <a:r>
              <a:rPr lang="en-US" sz="2400" dirty="0"/>
              <a:t>Paralytic shellfish poisoning – what we have the most of in Maine</a:t>
            </a:r>
          </a:p>
          <a:p>
            <a:pPr lvl="2"/>
            <a:r>
              <a:rPr lang="en-US" sz="2400" dirty="0" err="1"/>
              <a:t>Diaretic</a:t>
            </a:r>
            <a:r>
              <a:rPr lang="en-US" sz="2400" dirty="0"/>
              <a:t> Shellfish poisoning</a:t>
            </a:r>
          </a:p>
          <a:p>
            <a:pPr lvl="2"/>
            <a:r>
              <a:rPr lang="en-US" sz="2400" dirty="0"/>
              <a:t>Amnesia Shellfish poisoning</a:t>
            </a:r>
          </a:p>
          <a:p>
            <a:pPr lvl="2"/>
            <a:r>
              <a:rPr lang="en-US" sz="2400" dirty="0"/>
              <a:t>Usually prevalent in summer (May-&gt; Nov)</a:t>
            </a:r>
          </a:p>
          <a:p>
            <a:pPr lvl="2"/>
            <a:r>
              <a:rPr lang="en-US" sz="2400" dirty="0"/>
              <a:t>No cure, have to go to hospital and have system flushed, could result in death</a:t>
            </a:r>
          </a:p>
          <a:p>
            <a:pPr lvl="2"/>
            <a:r>
              <a:rPr lang="en-US" sz="2400" dirty="0"/>
              <a:t>First sign of paralytic is tingling of lips, followed shortly by the respiratory  system shutting down</a:t>
            </a:r>
          </a:p>
          <a:p>
            <a:pPr lvl="2"/>
            <a:r>
              <a:rPr lang="en-US" sz="2400" dirty="0"/>
              <a:t>Monitor 164 sites with 200+ volunteers</a:t>
            </a:r>
          </a:p>
          <a:p>
            <a:pPr lvl="2"/>
            <a:r>
              <a:rPr lang="en-US" sz="2400" dirty="0"/>
              <a:t>How long the plankton remain in the system depends on the animal, mussels about 48hrs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44" r="3133"/>
          <a:stretch/>
        </p:blipFill>
        <p:spPr bwMode="auto">
          <a:xfrm>
            <a:off x="5912528" y="1676400"/>
            <a:ext cx="3053919"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867400" y="6151602"/>
            <a:ext cx="3220689" cy="553998"/>
          </a:xfrm>
          <a:prstGeom prst="rect">
            <a:avLst/>
          </a:prstGeom>
          <a:noFill/>
        </p:spPr>
        <p:txBody>
          <a:bodyPr wrap="none" lIns="91440" tIns="45720" rIns="91440" bIns="45720">
            <a:spAutoFit/>
          </a:bodyPr>
          <a:lstStyle/>
          <a:p>
            <a:pPr algn="ct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Card to Handout</a:t>
            </a:r>
            <a:endParaRPr lang="en-US" sz="3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16241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Stop #2: Public Health Wing </a:t>
            </a:r>
            <a:br>
              <a:rPr lang="en-US" dirty="0" smtClean="0"/>
            </a:br>
            <a:r>
              <a:rPr lang="en-US" dirty="0" smtClean="0"/>
              <a:t>(Water Quality)</a:t>
            </a:r>
            <a:endParaRPr lang="en-US" dirty="0"/>
          </a:p>
        </p:txBody>
      </p:sp>
      <p:sp>
        <p:nvSpPr>
          <p:cNvPr id="3" name="Content Placeholder 2"/>
          <p:cNvSpPr>
            <a:spLocks noGrp="1"/>
          </p:cNvSpPr>
          <p:nvPr>
            <p:ph idx="1"/>
          </p:nvPr>
        </p:nvSpPr>
        <p:spPr>
          <a:xfrm>
            <a:off x="-304800" y="2209800"/>
            <a:ext cx="6248400" cy="4389120"/>
          </a:xfrm>
        </p:spPr>
        <p:txBody>
          <a:bodyPr>
            <a:normAutofit fontScale="85000" lnSpcReduction="10000"/>
          </a:bodyPr>
          <a:lstStyle/>
          <a:p>
            <a:pPr lvl="2"/>
            <a:r>
              <a:rPr lang="en-US" sz="2000" dirty="0"/>
              <a:t>Testing for bacteria found in human and animal guts</a:t>
            </a:r>
          </a:p>
          <a:p>
            <a:pPr lvl="2"/>
            <a:r>
              <a:rPr lang="en-US" sz="2000" dirty="0"/>
              <a:t>High rain events wash farm feces into rivers which then travel downstream</a:t>
            </a:r>
          </a:p>
          <a:p>
            <a:pPr lvl="2"/>
            <a:r>
              <a:rPr lang="en-US" sz="2000" i="1" dirty="0"/>
              <a:t>E. coli </a:t>
            </a:r>
            <a:endParaRPr lang="en-US" sz="2000" dirty="0"/>
          </a:p>
          <a:p>
            <a:pPr lvl="2"/>
            <a:r>
              <a:rPr lang="en-US" sz="2000" dirty="0"/>
              <a:t>Also walk along the river ways checking to see if any broken pipes</a:t>
            </a:r>
          </a:p>
          <a:p>
            <a:pPr lvl="2"/>
            <a:r>
              <a:rPr lang="en-US" sz="2000" dirty="0"/>
              <a:t>Test at dealers to make sure that they are not contaminating the food</a:t>
            </a:r>
          </a:p>
          <a:p>
            <a:pPr lvl="2"/>
            <a:r>
              <a:rPr lang="en-US" sz="2000" dirty="0"/>
              <a:t>Shut down areas with large quantities of bacteria or plankton, usually clam flats. Have to continue testing till get a clean sample before can be reopened</a:t>
            </a:r>
          </a:p>
          <a:p>
            <a:pPr lvl="2"/>
            <a:r>
              <a:rPr lang="en-US" sz="2000" dirty="0"/>
              <a:t>Test with mice, though a new machine has been purchased which speeds the process up. Will continue testing with mice for this year to make sure the results are the same. Mice are bread specifically for this. </a:t>
            </a:r>
          </a:p>
        </p:txBody>
      </p:sp>
      <p:sp>
        <p:nvSpPr>
          <p:cNvPr id="4" name="Rectangle 3"/>
          <p:cNvSpPr/>
          <p:nvPr/>
        </p:nvSpPr>
        <p:spPr>
          <a:xfrm>
            <a:off x="5867400" y="6304002"/>
            <a:ext cx="3220689" cy="553998"/>
          </a:xfrm>
          <a:prstGeom prst="rect">
            <a:avLst/>
          </a:prstGeom>
          <a:noFill/>
        </p:spPr>
        <p:txBody>
          <a:bodyPr wrap="none" lIns="91440" tIns="45720" rIns="91440" bIns="45720">
            <a:spAutoFit/>
          </a:bodyPr>
          <a:lstStyle/>
          <a:p>
            <a:pPr algn="ct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Card to Handout</a:t>
            </a:r>
            <a:endParaRPr lang="en-US" sz="3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841" y="2077998"/>
            <a:ext cx="2819559" cy="424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842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Stop #3: Pelagic Lab</a:t>
            </a:r>
            <a:br>
              <a:rPr lang="en-US" dirty="0" smtClean="0"/>
            </a:br>
            <a:r>
              <a:rPr lang="en-US" dirty="0" smtClean="0"/>
              <a:t> (Northern Shrimp)</a:t>
            </a:r>
            <a:endParaRPr lang="en-US" dirty="0"/>
          </a:p>
        </p:txBody>
      </p:sp>
      <p:sp>
        <p:nvSpPr>
          <p:cNvPr id="3" name="Content Placeholder 2"/>
          <p:cNvSpPr>
            <a:spLocks noGrp="1"/>
          </p:cNvSpPr>
          <p:nvPr>
            <p:ph idx="1"/>
          </p:nvPr>
        </p:nvSpPr>
        <p:spPr>
          <a:xfrm>
            <a:off x="-304800" y="2240280"/>
            <a:ext cx="6248400" cy="4389120"/>
          </a:xfrm>
        </p:spPr>
        <p:txBody>
          <a:bodyPr>
            <a:normAutofit lnSpcReduction="10000"/>
          </a:bodyPr>
          <a:lstStyle/>
          <a:p>
            <a:pPr lvl="3"/>
            <a:r>
              <a:rPr lang="en-US" dirty="0"/>
              <a:t>Looking at populations for management</a:t>
            </a:r>
          </a:p>
          <a:p>
            <a:pPr lvl="3"/>
            <a:r>
              <a:rPr lang="en-US" dirty="0" err="1"/>
              <a:t>Protrandric</a:t>
            </a:r>
            <a:r>
              <a:rPr lang="en-US" dirty="0"/>
              <a:t> hermaphrodites – start as male then switch to female when reach a certain size</a:t>
            </a:r>
          </a:p>
          <a:p>
            <a:pPr lvl="3"/>
            <a:r>
              <a:rPr lang="en-US" dirty="0"/>
              <a:t>Fishermen want females (3-5yrs old, die at 5)</a:t>
            </a:r>
          </a:p>
          <a:p>
            <a:pPr lvl="3"/>
            <a:r>
              <a:rPr lang="en-US" dirty="0"/>
              <a:t>Have to stage samples to figure out male to female ratio</a:t>
            </a:r>
          </a:p>
          <a:p>
            <a:pPr lvl="3"/>
            <a:r>
              <a:rPr lang="en-US" dirty="0"/>
              <a:t>Fecundity study – count the number eggs that a female has per sample. Have to look at the stage of eggs, if too far developed will hatch before Feb 15. This is bad because sun isn’t high enough to provide enough food and will die. If after 15</a:t>
            </a:r>
            <a:r>
              <a:rPr lang="en-US" baseline="30000" dirty="0"/>
              <a:t>th</a:t>
            </a:r>
            <a:r>
              <a:rPr lang="en-US" dirty="0"/>
              <a:t> have a good chance of survival. </a:t>
            </a:r>
          </a:p>
        </p:txBody>
      </p:sp>
      <p:sp>
        <p:nvSpPr>
          <p:cNvPr id="4" name="Rectangle 3"/>
          <p:cNvSpPr/>
          <p:nvPr/>
        </p:nvSpPr>
        <p:spPr>
          <a:xfrm>
            <a:off x="5867400" y="6151602"/>
            <a:ext cx="3220689" cy="553998"/>
          </a:xfrm>
          <a:prstGeom prst="rect">
            <a:avLst/>
          </a:prstGeom>
          <a:noFill/>
        </p:spPr>
        <p:txBody>
          <a:bodyPr wrap="none" lIns="91440" tIns="45720" rIns="91440" bIns="45720">
            <a:spAutoFit/>
          </a:bodyPr>
          <a:lstStyle/>
          <a:p>
            <a:pPr algn="ct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Card to Handout</a:t>
            </a:r>
            <a:endParaRPr lang="en-US" sz="3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023" y="2237601"/>
            <a:ext cx="2573442" cy="391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55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Stop #3: Pelagic Lab</a:t>
            </a:r>
            <a:br>
              <a:rPr lang="en-US" dirty="0" smtClean="0"/>
            </a:br>
            <a:r>
              <a:rPr lang="en-US" dirty="0" smtClean="0"/>
              <a:t> (Herring)</a:t>
            </a:r>
            <a:endParaRPr lang="en-US" dirty="0"/>
          </a:p>
        </p:txBody>
      </p:sp>
      <p:sp>
        <p:nvSpPr>
          <p:cNvPr id="3" name="Content Placeholder 2"/>
          <p:cNvSpPr>
            <a:spLocks noGrp="1"/>
          </p:cNvSpPr>
          <p:nvPr>
            <p:ph idx="1"/>
          </p:nvPr>
        </p:nvSpPr>
        <p:spPr>
          <a:xfrm>
            <a:off x="-304800" y="2240280"/>
            <a:ext cx="6248400" cy="4389120"/>
          </a:xfrm>
        </p:spPr>
        <p:txBody>
          <a:bodyPr>
            <a:normAutofit/>
          </a:bodyPr>
          <a:lstStyle/>
          <a:p>
            <a:pPr lvl="3"/>
            <a:r>
              <a:rPr lang="en-US" dirty="0"/>
              <a:t>Looking at populations for management</a:t>
            </a:r>
          </a:p>
          <a:p>
            <a:pPr lvl="3"/>
            <a:r>
              <a:rPr lang="en-US" dirty="0"/>
              <a:t>No so much for food as much as bait</a:t>
            </a:r>
          </a:p>
          <a:p>
            <a:pPr lvl="3"/>
            <a:r>
              <a:rPr lang="en-US" dirty="0"/>
              <a:t>Migratory fish so have to work together with several states (Massachusetts, New Hampshire), federal, and international (Canada, Russia, China)</a:t>
            </a:r>
          </a:p>
          <a:p>
            <a:pPr lvl="3"/>
            <a:r>
              <a:rPr lang="en-US" dirty="0"/>
              <a:t>Survey through trawls and samples from fishermen</a:t>
            </a:r>
          </a:p>
          <a:p>
            <a:pPr lvl="3"/>
            <a:r>
              <a:rPr lang="en-US" dirty="0"/>
              <a:t>Testing for spawning though dissection and how old through counting the </a:t>
            </a:r>
            <a:r>
              <a:rPr lang="en-US" dirty="0" err="1"/>
              <a:t>odoliths</a:t>
            </a:r>
            <a:r>
              <a:rPr lang="en-US" dirty="0"/>
              <a:t> </a:t>
            </a:r>
          </a:p>
        </p:txBody>
      </p:sp>
      <p:sp>
        <p:nvSpPr>
          <p:cNvPr id="4" name="Rectangle 3"/>
          <p:cNvSpPr/>
          <p:nvPr/>
        </p:nvSpPr>
        <p:spPr>
          <a:xfrm>
            <a:off x="5867400" y="6151602"/>
            <a:ext cx="3220689" cy="553998"/>
          </a:xfrm>
          <a:prstGeom prst="rect">
            <a:avLst/>
          </a:prstGeom>
          <a:noFill/>
        </p:spPr>
        <p:txBody>
          <a:bodyPr wrap="none" lIns="91440" tIns="45720" rIns="91440" bIns="45720">
            <a:spAutoFit/>
          </a:bodyPr>
          <a:lstStyle/>
          <a:p>
            <a:pPr algn="ct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Card to Handout</a:t>
            </a:r>
            <a:endParaRPr lang="en-US" sz="3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524000"/>
            <a:ext cx="1981200" cy="4607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768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pPr algn="ctr"/>
            <a:r>
              <a:rPr lang="en-US" dirty="0" smtClean="0"/>
              <a:t>Stop #4: Demersal Lab</a:t>
            </a:r>
            <a:endParaRPr lang="en-US" dirty="0"/>
          </a:p>
        </p:txBody>
      </p:sp>
      <p:sp>
        <p:nvSpPr>
          <p:cNvPr id="3" name="Content Placeholder 2"/>
          <p:cNvSpPr>
            <a:spLocks noGrp="1"/>
          </p:cNvSpPr>
          <p:nvPr>
            <p:ph idx="1"/>
          </p:nvPr>
        </p:nvSpPr>
        <p:spPr>
          <a:xfrm>
            <a:off x="152400" y="1371600"/>
            <a:ext cx="8686800" cy="5334000"/>
          </a:xfrm>
        </p:spPr>
        <p:txBody>
          <a:bodyPr>
            <a:noAutofit/>
          </a:bodyPr>
          <a:lstStyle/>
          <a:p>
            <a:pPr lvl="1"/>
            <a:r>
              <a:rPr lang="en-US" sz="1600" dirty="0" smtClean="0"/>
              <a:t>Trawl Surveys</a:t>
            </a:r>
          </a:p>
          <a:p>
            <a:pPr lvl="2"/>
            <a:r>
              <a:rPr lang="en-US" sz="1600" dirty="0"/>
              <a:t> </a:t>
            </a:r>
            <a:r>
              <a:rPr lang="en-US" sz="1600" dirty="0" smtClean="0"/>
              <a:t>Conducted to try and get accurate count of organisms to be able to make better management predictions</a:t>
            </a:r>
          </a:p>
          <a:p>
            <a:pPr lvl="1"/>
            <a:r>
              <a:rPr lang="en-US" sz="1600" dirty="0" smtClean="0"/>
              <a:t>Rockweed</a:t>
            </a:r>
          </a:p>
          <a:p>
            <a:pPr lvl="2"/>
            <a:r>
              <a:rPr lang="en-US" sz="1600" dirty="0" smtClean="0"/>
              <a:t>Seaweed that is being commercially harvested so studying to see what the impacts of it being taken is. </a:t>
            </a:r>
          </a:p>
          <a:p>
            <a:pPr lvl="1"/>
            <a:r>
              <a:rPr lang="en-US" sz="1600" dirty="0" smtClean="0"/>
              <a:t>Sea </a:t>
            </a:r>
            <a:r>
              <a:rPr lang="en-US" sz="1600" dirty="0"/>
              <a:t>Cucumbers</a:t>
            </a:r>
          </a:p>
          <a:p>
            <a:pPr lvl="2"/>
            <a:r>
              <a:rPr lang="en-US" sz="1600" dirty="0"/>
              <a:t>Catch process and send to Asian countries</a:t>
            </a:r>
          </a:p>
          <a:p>
            <a:pPr lvl="2"/>
            <a:r>
              <a:rPr lang="en-US" sz="1600" dirty="0" err="1"/>
              <a:t>Milbridge</a:t>
            </a:r>
            <a:r>
              <a:rPr lang="en-US" sz="1600" dirty="0"/>
              <a:t> and </a:t>
            </a:r>
            <a:r>
              <a:rPr lang="en-US" sz="1600" dirty="0" err="1"/>
              <a:t>Lebec</a:t>
            </a:r>
            <a:r>
              <a:rPr lang="en-US" sz="1600" dirty="0"/>
              <a:t>, ME</a:t>
            </a:r>
          </a:p>
          <a:p>
            <a:pPr lvl="2"/>
            <a:r>
              <a:rPr lang="en-US" sz="1600" dirty="0"/>
              <a:t>Use entire cucumber – guts for fertilizer, skin dried and used to make medicine (Chondroitin’s – used for arthritis and other joint pains), muscles what’s eaten – freeze dried and used for stir-fries</a:t>
            </a:r>
          </a:p>
          <a:p>
            <a:pPr lvl="2"/>
            <a:r>
              <a:rPr lang="en-US" sz="1600" dirty="0"/>
              <a:t>Asian cultures believe eating different things cure aliments and disorders, cucumbers cover 60 of them (male issues, joint issues, fertility)</a:t>
            </a:r>
          </a:p>
          <a:p>
            <a:pPr lvl="2"/>
            <a:r>
              <a:rPr lang="en-US" sz="1600" dirty="0"/>
              <a:t>Harvested by hand and drag </a:t>
            </a:r>
          </a:p>
          <a:p>
            <a:pPr lvl="1"/>
            <a:r>
              <a:rPr lang="en-US" sz="1600" dirty="0"/>
              <a:t>Aquaculture works out of this lab, DMR not actively growing just monitoring and regulating</a:t>
            </a:r>
          </a:p>
          <a:p>
            <a:pPr lvl="1"/>
            <a:r>
              <a:rPr lang="en-US" sz="1600" dirty="0"/>
              <a:t>Recreational also work out of this lab, what catch and how caught, to try and figure out numbers taken and effect on the commercial business </a:t>
            </a:r>
          </a:p>
        </p:txBody>
      </p:sp>
    </p:spTree>
    <p:extLst>
      <p:ext uri="{BB962C8B-B14F-4D97-AF65-F5344CB8AC3E}">
        <p14:creationId xmlns:p14="http://schemas.microsoft.com/office/powerpoint/2010/main" val="95968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56488"/>
          </a:xfrm>
        </p:spPr>
        <p:txBody>
          <a:bodyPr/>
          <a:lstStyle/>
          <a:p>
            <a:pPr algn="ctr"/>
            <a:r>
              <a:rPr lang="en-US" dirty="0" smtClean="0"/>
              <a:t>Stop #4: Demersal Lab</a:t>
            </a:r>
            <a:endParaRPr lang="en-US" dirty="0"/>
          </a:p>
        </p:txBody>
      </p:sp>
      <p:sp>
        <p:nvSpPr>
          <p:cNvPr id="4" name="Rectangle 3"/>
          <p:cNvSpPr/>
          <p:nvPr/>
        </p:nvSpPr>
        <p:spPr>
          <a:xfrm>
            <a:off x="2735082" y="1371600"/>
            <a:ext cx="3389326" cy="553998"/>
          </a:xfrm>
          <a:prstGeom prst="rect">
            <a:avLst/>
          </a:prstGeom>
          <a:noFill/>
        </p:spPr>
        <p:txBody>
          <a:bodyPr wrap="none" lIns="91440" tIns="45720" rIns="91440" bIns="45720">
            <a:spAutoFit/>
          </a:bodyPr>
          <a:lstStyle/>
          <a:p>
            <a:pPr algn="ct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Cards to Handout</a:t>
            </a:r>
            <a:endParaRPr lang="en-US" sz="3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12058"/>
            <a:ext cx="1924339"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43027"/>
            <a:ext cx="3230162" cy="206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267200"/>
            <a:ext cx="3403467" cy="2005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6333" y="1964458"/>
            <a:ext cx="3315267" cy="199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6333" y="4267200"/>
            <a:ext cx="3165137"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49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Stop #5: Posters </a:t>
            </a:r>
            <a:br>
              <a:rPr lang="en-US" dirty="0" smtClean="0"/>
            </a:br>
            <a:r>
              <a:rPr lang="en-US" dirty="0" smtClean="0"/>
              <a:t>(skip if running short of time)</a:t>
            </a:r>
            <a:endParaRPr lang="en-US" dirty="0"/>
          </a:p>
        </p:txBody>
      </p:sp>
      <p:sp>
        <p:nvSpPr>
          <p:cNvPr id="3" name="Content Placeholder 2"/>
          <p:cNvSpPr>
            <a:spLocks noGrp="1"/>
          </p:cNvSpPr>
          <p:nvPr>
            <p:ph idx="1"/>
          </p:nvPr>
        </p:nvSpPr>
        <p:spPr>
          <a:xfrm>
            <a:off x="152400" y="1905000"/>
            <a:ext cx="8686800" cy="4953000"/>
          </a:xfrm>
        </p:spPr>
        <p:txBody>
          <a:bodyPr>
            <a:noAutofit/>
          </a:bodyPr>
          <a:lstStyle/>
          <a:p>
            <a:pPr lvl="1"/>
            <a:r>
              <a:rPr lang="en-US" sz="1800" dirty="0"/>
              <a:t>Salmon, Sturgeon, and Smelt poster</a:t>
            </a:r>
          </a:p>
          <a:p>
            <a:pPr lvl="2"/>
            <a:r>
              <a:rPr lang="en-US" sz="1800" dirty="0"/>
              <a:t>Salmon</a:t>
            </a:r>
          </a:p>
          <a:p>
            <a:pPr lvl="3"/>
            <a:r>
              <a:rPr lang="en-US" sz="1600" dirty="0"/>
              <a:t>Salmon hatcheries to keep wild gene </a:t>
            </a:r>
          </a:p>
          <a:p>
            <a:pPr lvl="3"/>
            <a:r>
              <a:rPr lang="en-US" sz="1600" dirty="0"/>
              <a:t>One of the last wild populations</a:t>
            </a:r>
          </a:p>
          <a:p>
            <a:pPr lvl="3"/>
            <a:r>
              <a:rPr lang="en-US" sz="1600" dirty="0"/>
              <a:t>Screening genetics to make sure compatible, release back into the streams</a:t>
            </a:r>
          </a:p>
          <a:p>
            <a:pPr lvl="3"/>
            <a:r>
              <a:rPr lang="en-US" sz="1600" dirty="0"/>
              <a:t>Water quality issues, streams being dammed </a:t>
            </a:r>
          </a:p>
          <a:p>
            <a:pPr lvl="2"/>
            <a:r>
              <a:rPr lang="en-US" sz="1800" dirty="0"/>
              <a:t> Sturgeon</a:t>
            </a:r>
          </a:p>
          <a:p>
            <a:pPr lvl="3"/>
            <a:r>
              <a:rPr lang="en-US" sz="1600" dirty="0"/>
              <a:t>Coming back slowly</a:t>
            </a:r>
          </a:p>
          <a:p>
            <a:pPr lvl="3"/>
            <a:r>
              <a:rPr lang="en-US" sz="1600" dirty="0"/>
              <a:t>Record numbers in Portland</a:t>
            </a:r>
          </a:p>
          <a:p>
            <a:pPr lvl="3"/>
            <a:r>
              <a:rPr lang="en-US" sz="1600" dirty="0"/>
              <a:t>Caviar</a:t>
            </a:r>
          </a:p>
          <a:p>
            <a:pPr lvl="3"/>
            <a:r>
              <a:rPr lang="en-US" sz="1600" dirty="0" err="1"/>
              <a:t>Aquacultured</a:t>
            </a:r>
            <a:r>
              <a:rPr lang="en-US" sz="1600" dirty="0"/>
              <a:t> in Maryland </a:t>
            </a:r>
          </a:p>
          <a:p>
            <a:pPr lvl="2"/>
            <a:r>
              <a:rPr lang="en-US" sz="1800" dirty="0"/>
              <a:t>Smelt</a:t>
            </a:r>
          </a:p>
          <a:p>
            <a:pPr lvl="3"/>
            <a:r>
              <a:rPr lang="en-US" sz="1600" dirty="0"/>
              <a:t>Habitat destruction – destroying streams, damming streams</a:t>
            </a:r>
          </a:p>
          <a:p>
            <a:pPr lvl="3"/>
            <a:r>
              <a:rPr lang="en-US" sz="1600" dirty="0"/>
              <a:t>Water quality </a:t>
            </a:r>
          </a:p>
          <a:p>
            <a:pPr lvl="3"/>
            <a:r>
              <a:rPr lang="en-US" sz="1600" dirty="0" err="1"/>
              <a:t>Andronomus</a:t>
            </a:r>
            <a:r>
              <a:rPr lang="en-US" sz="1600" dirty="0"/>
              <a:t> species</a:t>
            </a:r>
          </a:p>
        </p:txBody>
      </p:sp>
    </p:spTree>
    <p:extLst>
      <p:ext uri="{BB962C8B-B14F-4D97-AF65-F5344CB8AC3E}">
        <p14:creationId xmlns:p14="http://schemas.microsoft.com/office/powerpoint/2010/main" val="2819012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TotalTime>
  <Words>1092</Words>
  <Application>Microsoft Office PowerPoint</Application>
  <PresentationFormat>On-screen Show (4:3)</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Department of Marine Resources Tour</vt:lpstr>
      <vt:lpstr>Stop #1: Introduction at the Front Doors</vt:lpstr>
      <vt:lpstr>Stop #2: Public Health Wing (Biotoxins)</vt:lpstr>
      <vt:lpstr>Stop #2: Public Health Wing  (Water Quality)</vt:lpstr>
      <vt:lpstr>Stop #3: Pelagic Lab  (Northern Shrimp)</vt:lpstr>
      <vt:lpstr>Stop #3: Pelagic Lab  (Herring)</vt:lpstr>
      <vt:lpstr>Stop #4: Demersal Lab</vt:lpstr>
      <vt:lpstr>Stop #4: Demersal Lab</vt:lpstr>
      <vt:lpstr>Stop #5: Posters  (skip if running short of time)</vt:lpstr>
      <vt:lpstr>Stop #6: Bridge  (skip if running out of time)</vt:lpstr>
      <vt:lpstr>Stop #7: Lobster Lab</vt:lpstr>
      <vt:lpstr>Stop #8: Wet Lab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Marine Resources Tour</dc:title>
  <dc:creator>Melbogan</dc:creator>
  <cp:lastModifiedBy>Melbogan</cp:lastModifiedBy>
  <cp:revision>4</cp:revision>
  <dcterms:created xsi:type="dcterms:W3CDTF">2019-04-27T02:33:53Z</dcterms:created>
  <dcterms:modified xsi:type="dcterms:W3CDTF">2019-04-27T03:10:38Z</dcterms:modified>
</cp:coreProperties>
</file>