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9"/>
  </p:notesMasterIdLst>
  <p:sldIdLst>
    <p:sldId id="256" r:id="rId2"/>
    <p:sldId id="257" r:id="rId3"/>
    <p:sldId id="258" r:id="rId4"/>
    <p:sldId id="272" r:id="rId5"/>
    <p:sldId id="259" r:id="rId6"/>
    <p:sldId id="260" r:id="rId7"/>
    <p:sldId id="261" r:id="rId8"/>
    <p:sldId id="262" r:id="rId9"/>
    <p:sldId id="263" r:id="rId10"/>
    <p:sldId id="264" r:id="rId11"/>
    <p:sldId id="265" r:id="rId12"/>
    <p:sldId id="267" r:id="rId13"/>
    <p:sldId id="266" r:id="rId14"/>
    <p:sldId id="271" r:id="rId15"/>
    <p:sldId id="268" r:id="rId16"/>
    <p:sldId id="269" r:id="rId17"/>
    <p:sldId id="270"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9BF30-AB8F-4EEC-9CB2-D6DDBBCBE8E4}">
  <a:tblStyle styleId="{BB39BF30-AB8F-4EEC-9CB2-D6DDBBCBE8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a0eb4f86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a0eb4f86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a0eb4f86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a0eb4f86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a171eca2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a171eca2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a0eb4f861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a0eb4f86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a0eb4f86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a0eb4f86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a0374d12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a0374d12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0a0eb4f86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0a0eb4f86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a0374d1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a0374d1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a0eb4f86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a0eb4f86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a0374d1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a0374d1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554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a0374d1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a0374d1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a0eb4f86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a0eb4f86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a0374d12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a0374d12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a171eca2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a171eca2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a0374d12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a0374d12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176938918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1909434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10528787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extLst>
      <p:ext uri="{BB962C8B-B14F-4D97-AF65-F5344CB8AC3E}">
        <p14:creationId xmlns:p14="http://schemas.microsoft.com/office/powerpoint/2010/main" val="410069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1308943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33012445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5452663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911087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10916232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281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0439180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12/29/2021</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0133457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138920526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200150" y="540689"/>
            <a:ext cx="7116914" cy="1804945"/>
          </a:xfrm>
          <a:prstGeom prst="rect">
            <a:avLst/>
          </a:prstGeom>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None/>
            </a:pPr>
            <a:r>
              <a:rPr lang="tr" dirty="0"/>
              <a:t>Cmpe 493</a:t>
            </a:r>
            <a:br>
              <a:rPr lang="en-US" dirty="0"/>
            </a:br>
            <a:r>
              <a:rPr lang="en-US" dirty="0"/>
              <a:t>Information retrieval</a:t>
            </a:r>
            <a:br>
              <a:rPr lang="en-US" dirty="0"/>
            </a:br>
            <a:r>
              <a:rPr lang="en-US" dirty="0"/>
              <a:t>Fall’21 </a:t>
            </a:r>
            <a:br>
              <a:rPr lang="en-US" dirty="0"/>
            </a:br>
            <a:r>
              <a:rPr lang="tr" dirty="0"/>
              <a:t>Term Project</a:t>
            </a:r>
            <a:endParaRPr dirty="0"/>
          </a:p>
        </p:txBody>
      </p:sp>
      <p:sp>
        <p:nvSpPr>
          <p:cNvPr id="55" name="Google Shape;55;p13"/>
          <p:cNvSpPr txBox="1">
            <a:spLocks noGrp="1"/>
          </p:cNvSpPr>
          <p:nvPr>
            <p:ph type="subTitle" idx="1"/>
          </p:nvPr>
        </p:nvSpPr>
        <p:spPr>
          <a:xfrm>
            <a:off x="2021395" y="2797867"/>
            <a:ext cx="5101209" cy="929921"/>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sz="2000" dirty="0"/>
              <a:t>Meltem Arslan - 2016400117, </a:t>
            </a:r>
            <a:endParaRPr sz="2000" dirty="0"/>
          </a:p>
          <a:p>
            <a:pPr marL="0" lvl="0" indent="0" algn="ctr" rtl="0">
              <a:spcBef>
                <a:spcPts val="0"/>
              </a:spcBef>
              <a:spcAft>
                <a:spcPts val="0"/>
              </a:spcAft>
              <a:buNone/>
            </a:pPr>
            <a:r>
              <a:rPr lang="tr" sz="2000" dirty="0"/>
              <a:t>Gülsüm Tuba Çibuk Girgin</a:t>
            </a:r>
            <a:r>
              <a:rPr lang="en-US" sz="2000" dirty="0"/>
              <a:t> - 2021700036 </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1"/>
          <p:cNvSpPr txBox="1">
            <a:spLocks noGrp="1"/>
          </p:cNvSpPr>
          <p:nvPr>
            <p:ph type="body" idx="1"/>
          </p:nvPr>
        </p:nvSpPr>
        <p:spPr>
          <a:xfrm>
            <a:off x="311700" y="1147375"/>
            <a:ext cx="8025285" cy="3551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tr" sz="2000" dirty="0">
                <a:solidFill>
                  <a:schemeClr val="dk1"/>
                </a:solidFill>
              </a:rPr>
              <a:t>Bernoulli Naive Bayes from scikit-learn library.</a:t>
            </a:r>
            <a:endParaRPr sz="2000" dirty="0">
              <a:solidFill>
                <a:schemeClr val="dk1"/>
              </a:solidFill>
            </a:endParaRPr>
          </a:p>
          <a:p>
            <a:pPr marL="914400" lvl="1" indent="-330200" algn="l" rtl="0">
              <a:spcBef>
                <a:spcPts val="0"/>
              </a:spcBef>
              <a:spcAft>
                <a:spcPts val="0"/>
              </a:spcAft>
              <a:buSzPts val="1600"/>
              <a:buChar char="○"/>
            </a:pPr>
            <a:r>
              <a:rPr lang="tr" sz="2000" dirty="0"/>
              <a:t>We applied Bernoulli Naive Bayes classification method from scikit-learn library to our preprocessed and vectorized dataset. The reason for choosing Bernoulli Naive Bayes instead of other types of naive bayes is that its classification accuracy was higher.</a:t>
            </a:r>
            <a:endParaRPr sz="2000" dirty="0"/>
          </a:p>
          <a:p>
            <a:pPr marL="457200" lvl="0" indent="0" algn="l" rtl="0">
              <a:spcBef>
                <a:spcPts val="1200"/>
              </a:spcBef>
              <a:spcAft>
                <a:spcPts val="1200"/>
              </a:spcAft>
              <a:buNone/>
            </a:pPr>
            <a:endParaRPr sz="1600" dirty="0">
              <a:solidFill>
                <a:srgbClr val="000000"/>
              </a:solidFill>
            </a:endParaRPr>
          </a:p>
        </p:txBody>
      </p:sp>
      <p:sp>
        <p:nvSpPr>
          <p:cNvPr id="6" name="Google Shape;60;p14">
            <a:extLst>
              <a:ext uri="{FF2B5EF4-FFF2-40B4-BE49-F238E27FC236}">
                <a16:creationId xmlns:a16="http://schemas.microsoft.com/office/drawing/2014/main" id="{3EA3C67B-DBCD-4195-B15B-40193032C85A}"/>
              </a:ext>
            </a:extLst>
          </p:cNvPr>
          <p:cNvSpPr txBox="1">
            <a:spLocks/>
          </p:cNvSpPr>
          <p:nvPr/>
        </p:nvSpPr>
        <p:spPr bwMode="black">
          <a:xfrm>
            <a:off x="311700" y="445025"/>
            <a:ext cx="8601712" cy="469375"/>
          </a:xfrm>
          <a:prstGeom prst="rect">
            <a:avLst/>
          </a:prstGeom>
          <a:solidFill>
            <a:srgbClr val="FFFFFF"/>
          </a:solidFill>
          <a:ln w="31750" cap="sq">
            <a:solidFill>
              <a:srgbClr val="404040"/>
            </a:solidFill>
            <a:miter lim="800000"/>
          </a:ln>
        </p:spPr>
        <p:txBody>
          <a:bodyPr spcFirstLastPara="1" vert="horz" wrap="square" lIns="91425" tIns="91425" rIns="91425" bIns="91425" rtlCol="0" anchor="ctr" anchorCtr="0">
            <a:normAutofit fontScale="97500"/>
          </a:bodyPr>
          <a:lstStyle>
            <a:lvl1pPr lvl="0" algn="ctr" defTabSz="685800" rtl="0" eaLnBrk="1" latinLnBrk="0" hangingPunct="1">
              <a:lnSpc>
                <a:spcPct val="90000"/>
              </a:lnSpc>
              <a:spcBef>
                <a:spcPts val="0"/>
              </a:spcBef>
              <a:spcAft>
                <a:spcPts val="0"/>
              </a:spcAft>
              <a:buSzPts val="2800"/>
              <a:buNone/>
              <a:defRPr sz="2100" kern="1200" cap="all" spc="150" baseline="0">
                <a:solidFill>
                  <a:srgbClr val="262626"/>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NAIVE BAYES</a:t>
            </a: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aphicFrame>
        <p:nvGraphicFramePr>
          <p:cNvPr id="130" name="Google Shape;130;p22"/>
          <p:cNvGraphicFramePr/>
          <p:nvPr>
            <p:extLst>
              <p:ext uri="{D42A27DB-BD31-4B8C-83A1-F6EECF244321}">
                <p14:modId xmlns:p14="http://schemas.microsoft.com/office/powerpoint/2010/main" val="975282678"/>
              </p:ext>
            </p:extLst>
          </p:nvPr>
        </p:nvGraphicFramePr>
        <p:xfrm>
          <a:off x="952500" y="1828529"/>
          <a:ext cx="7239000" cy="3150480"/>
        </p:xfrm>
        <a:graphic>
          <a:graphicData uri="http://schemas.openxmlformats.org/drawingml/2006/table">
            <a:tbl>
              <a:tblPr>
                <a:noFill/>
                <a:tableStyleId>{BB39BF30-AB8F-4EEC-9CB2-D6DDBBCBE8E4}</a:tableStyleId>
              </a:tblPr>
              <a:tblGrid>
                <a:gridCol w="2111500">
                  <a:extLst>
                    <a:ext uri="{9D8B030D-6E8A-4147-A177-3AD203B41FA5}">
                      <a16:colId xmlns:a16="http://schemas.microsoft.com/office/drawing/2014/main" val="20000"/>
                    </a:ext>
                  </a:extLst>
                </a:gridCol>
                <a:gridCol w="1256050">
                  <a:extLst>
                    <a:ext uri="{9D8B030D-6E8A-4147-A177-3AD203B41FA5}">
                      <a16:colId xmlns:a16="http://schemas.microsoft.com/office/drawing/2014/main" val="20001"/>
                    </a:ext>
                  </a:extLst>
                </a:gridCol>
                <a:gridCol w="1315050">
                  <a:extLst>
                    <a:ext uri="{9D8B030D-6E8A-4147-A177-3AD203B41FA5}">
                      <a16:colId xmlns:a16="http://schemas.microsoft.com/office/drawing/2014/main" val="20002"/>
                    </a:ext>
                  </a:extLst>
                </a:gridCol>
                <a:gridCol w="1241325">
                  <a:extLst>
                    <a:ext uri="{9D8B030D-6E8A-4147-A177-3AD203B41FA5}">
                      <a16:colId xmlns:a16="http://schemas.microsoft.com/office/drawing/2014/main" val="20003"/>
                    </a:ext>
                  </a:extLst>
                </a:gridCol>
                <a:gridCol w="1315075">
                  <a:extLst>
                    <a:ext uri="{9D8B030D-6E8A-4147-A177-3AD203B41FA5}">
                      <a16:colId xmlns:a16="http://schemas.microsoft.com/office/drawing/2014/main" val="20004"/>
                    </a:ext>
                  </a:extLst>
                </a:gridCol>
              </a:tblGrid>
              <a:tr h="395550">
                <a:tc>
                  <a:txBody>
                    <a:bodyPr/>
                    <a:lstStyle/>
                    <a:p>
                      <a:pPr marL="0" lvl="0" indent="0" algn="ctr" rtl="0">
                        <a:spcBef>
                          <a:spcPts val="0"/>
                        </a:spcBef>
                        <a:spcAft>
                          <a:spcPts val="0"/>
                        </a:spcAft>
                        <a:buNone/>
                      </a:pP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b="1" i="1"/>
                        <a:t>Precision</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b="1" i="1"/>
                        <a:t>Recall</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b="1" i="1"/>
                        <a:t>F1-score</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b="1" i="1" dirty="0"/>
                        <a:t>Support</a:t>
                      </a:r>
                      <a:endParaRPr b="1" i="1" dirty="0"/>
                    </a:p>
                  </a:txBody>
                  <a:tcPr marL="91425" marR="91425" marT="91425" marB="91425">
                    <a:solidFill>
                      <a:schemeClr val="bg2">
                        <a:lumMod val="90000"/>
                      </a:schemeClr>
                    </a:solidFill>
                  </a:tcPr>
                </a:tc>
                <a:extLst>
                  <a:ext uri="{0D108BD9-81ED-4DB2-BD59-A6C34878D82A}">
                    <a16:rowId xmlns:a16="http://schemas.microsoft.com/office/drawing/2014/main" val="10000"/>
                  </a:ext>
                </a:extLst>
              </a:tr>
              <a:tr h="395550">
                <a:tc>
                  <a:txBody>
                    <a:bodyPr/>
                    <a:lstStyle/>
                    <a:p>
                      <a:pPr marL="0" lvl="0" indent="0" algn="ctr" rtl="0">
                        <a:spcBef>
                          <a:spcPts val="0"/>
                        </a:spcBef>
                        <a:spcAft>
                          <a:spcPts val="0"/>
                        </a:spcAft>
                        <a:buNone/>
                      </a:pPr>
                      <a:r>
                        <a:rPr lang="tr" b="1" i="1"/>
                        <a:t>Treatment</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0.8261</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0.8115</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0.8187</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dirty="0"/>
                        <a:t>2207</a:t>
                      </a:r>
                      <a:endParaRPr dirty="0"/>
                    </a:p>
                  </a:txBody>
                  <a:tcPr marL="91425" marR="91425" marT="91425" marB="91425">
                    <a:solidFill>
                      <a:srgbClr val="F5F3EB"/>
                    </a:solidFill>
                  </a:tcPr>
                </a:tc>
                <a:extLst>
                  <a:ext uri="{0D108BD9-81ED-4DB2-BD59-A6C34878D82A}">
                    <a16:rowId xmlns:a16="http://schemas.microsoft.com/office/drawing/2014/main" val="10001"/>
                  </a:ext>
                </a:extLst>
              </a:tr>
              <a:tr h="395550">
                <a:tc>
                  <a:txBody>
                    <a:bodyPr/>
                    <a:lstStyle/>
                    <a:p>
                      <a:pPr marL="0" lvl="0" indent="0" algn="ctr" rtl="0">
                        <a:spcBef>
                          <a:spcPts val="0"/>
                        </a:spcBef>
                        <a:spcAft>
                          <a:spcPts val="0"/>
                        </a:spcAft>
                        <a:buNone/>
                      </a:pPr>
                      <a:r>
                        <a:rPr lang="tr" b="1" i="1"/>
                        <a:t>Diagnosis</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0.7257</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dirty="0"/>
                        <a:t>0.6947</a:t>
                      </a:r>
                      <a:endParaRPr dirty="0"/>
                    </a:p>
                  </a:txBody>
                  <a:tcPr marL="91425" marR="91425" marT="91425" marB="91425">
                    <a:solidFill>
                      <a:srgbClr val="F5F3EB"/>
                    </a:solidFill>
                  </a:tcPr>
                </a:tc>
                <a:tc>
                  <a:txBody>
                    <a:bodyPr/>
                    <a:lstStyle/>
                    <a:p>
                      <a:pPr marL="0" lvl="0" indent="0" algn="ctr" rtl="0">
                        <a:spcBef>
                          <a:spcPts val="0"/>
                        </a:spcBef>
                        <a:spcAft>
                          <a:spcPts val="0"/>
                        </a:spcAft>
                        <a:buNone/>
                      </a:pPr>
                      <a:r>
                        <a:rPr lang="tr"/>
                        <a:t>0.7098</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1546</a:t>
                      </a:r>
                      <a:endParaRPr/>
                    </a:p>
                  </a:txBody>
                  <a:tcPr marL="91425" marR="91425" marT="91425" marB="91425">
                    <a:solidFill>
                      <a:srgbClr val="F5F3EB"/>
                    </a:solidFill>
                  </a:tcPr>
                </a:tc>
                <a:extLst>
                  <a:ext uri="{0D108BD9-81ED-4DB2-BD59-A6C34878D82A}">
                    <a16:rowId xmlns:a16="http://schemas.microsoft.com/office/drawing/2014/main" val="10002"/>
                  </a:ext>
                </a:extLst>
              </a:tr>
              <a:tr h="395550">
                <a:tc>
                  <a:txBody>
                    <a:bodyPr/>
                    <a:lstStyle/>
                    <a:p>
                      <a:pPr marL="0" lvl="0" indent="0" algn="ctr" rtl="0">
                        <a:spcBef>
                          <a:spcPts val="0"/>
                        </a:spcBef>
                        <a:spcAft>
                          <a:spcPts val="0"/>
                        </a:spcAft>
                        <a:buNone/>
                      </a:pPr>
                      <a:r>
                        <a:rPr lang="tr" b="1" i="1"/>
                        <a:t>Prevention</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0.8897</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0.9298</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0.9093</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2750</a:t>
                      </a:r>
                      <a:endParaRPr/>
                    </a:p>
                  </a:txBody>
                  <a:tcPr marL="91425" marR="91425" marT="91425" marB="91425">
                    <a:solidFill>
                      <a:srgbClr val="F5F3EB"/>
                    </a:solidFill>
                  </a:tcPr>
                </a:tc>
                <a:extLst>
                  <a:ext uri="{0D108BD9-81ED-4DB2-BD59-A6C34878D82A}">
                    <a16:rowId xmlns:a16="http://schemas.microsoft.com/office/drawing/2014/main" val="10003"/>
                  </a:ext>
                </a:extLst>
              </a:tr>
              <a:tr h="395550">
                <a:tc>
                  <a:txBody>
                    <a:bodyPr/>
                    <a:lstStyle/>
                    <a:p>
                      <a:pPr marL="0" lvl="0" indent="0" algn="ctr" rtl="0">
                        <a:spcBef>
                          <a:spcPts val="0"/>
                        </a:spcBef>
                        <a:spcAft>
                          <a:spcPts val="0"/>
                        </a:spcAft>
                        <a:buNone/>
                      </a:pPr>
                      <a:r>
                        <a:rPr lang="tr" b="1" i="1"/>
                        <a:t>Mechanism</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0.7921</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0.8416</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0.8161</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1073</a:t>
                      </a:r>
                      <a:endParaRPr/>
                    </a:p>
                  </a:txBody>
                  <a:tcPr marL="91425" marR="91425" marT="91425" marB="91425">
                    <a:solidFill>
                      <a:srgbClr val="F5F3EB"/>
                    </a:solidFill>
                  </a:tcPr>
                </a:tc>
                <a:extLst>
                  <a:ext uri="{0D108BD9-81ED-4DB2-BD59-A6C34878D82A}">
                    <a16:rowId xmlns:a16="http://schemas.microsoft.com/office/drawing/2014/main" val="10004"/>
                  </a:ext>
                </a:extLst>
              </a:tr>
              <a:tr h="395550">
                <a:tc>
                  <a:txBody>
                    <a:bodyPr/>
                    <a:lstStyle/>
                    <a:p>
                      <a:pPr marL="0" lvl="0" indent="0" algn="ctr" rtl="0">
                        <a:spcBef>
                          <a:spcPts val="0"/>
                        </a:spcBef>
                        <a:spcAft>
                          <a:spcPts val="0"/>
                        </a:spcAft>
                        <a:buNone/>
                      </a:pPr>
                      <a:r>
                        <a:rPr lang="tr" b="1" i="1" dirty="0"/>
                        <a:t>Transmission</a:t>
                      </a:r>
                      <a:endParaRPr b="1" i="1" dirty="0"/>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0.7500</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0.0352</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dirty="0"/>
                        <a:t>0.0672</a:t>
                      </a:r>
                      <a:endParaRPr dirty="0"/>
                    </a:p>
                  </a:txBody>
                  <a:tcPr marL="91425" marR="91425" marT="91425" marB="91425">
                    <a:solidFill>
                      <a:srgbClr val="F5F3EB"/>
                    </a:solidFill>
                  </a:tcPr>
                </a:tc>
                <a:tc>
                  <a:txBody>
                    <a:bodyPr/>
                    <a:lstStyle/>
                    <a:p>
                      <a:pPr marL="0" lvl="0" indent="0" algn="ctr" rtl="0">
                        <a:spcBef>
                          <a:spcPts val="0"/>
                        </a:spcBef>
                        <a:spcAft>
                          <a:spcPts val="0"/>
                        </a:spcAft>
                        <a:buNone/>
                      </a:pPr>
                      <a:r>
                        <a:rPr lang="tr" dirty="0"/>
                        <a:t>256</a:t>
                      </a:r>
                      <a:endParaRPr dirty="0"/>
                    </a:p>
                  </a:txBody>
                  <a:tcPr marL="91425" marR="91425" marT="91425" marB="91425">
                    <a:solidFill>
                      <a:srgbClr val="F5F3EB"/>
                    </a:solidFill>
                  </a:tcPr>
                </a:tc>
                <a:extLst>
                  <a:ext uri="{0D108BD9-81ED-4DB2-BD59-A6C34878D82A}">
                    <a16:rowId xmlns:a16="http://schemas.microsoft.com/office/drawing/2014/main" val="10005"/>
                  </a:ext>
                </a:extLst>
              </a:tr>
              <a:tr h="374125">
                <a:tc>
                  <a:txBody>
                    <a:bodyPr/>
                    <a:lstStyle/>
                    <a:p>
                      <a:pPr marL="0" lvl="0" indent="0" algn="ctr" rtl="0">
                        <a:spcBef>
                          <a:spcPts val="0"/>
                        </a:spcBef>
                        <a:spcAft>
                          <a:spcPts val="0"/>
                        </a:spcAft>
                        <a:buNone/>
                      </a:pPr>
                      <a:r>
                        <a:rPr lang="tr" b="1" i="1"/>
                        <a:t>Epidemic Forecasting</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1.0000</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0.0052</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0.0104</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192</a:t>
                      </a:r>
                      <a:endParaRPr/>
                    </a:p>
                  </a:txBody>
                  <a:tcPr marL="91425" marR="91425" marT="91425" marB="91425">
                    <a:solidFill>
                      <a:srgbClr val="F5F3EB"/>
                    </a:solidFill>
                  </a:tcP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tr" b="1" i="1" dirty="0"/>
                        <a:t>Case Report</a:t>
                      </a:r>
                      <a:endParaRPr b="1" i="1" dirty="0"/>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0.8733</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0.5290</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0.6589</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dirty="0"/>
                        <a:t>482</a:t>
                      </a:r>
                      <a:endParaRPr dirty="0"/>
                    </a:p>
                  </a:txBody>
                  <a:tcPr marL="91425" marR="91425" marT="91425" marB="91425">
                    <a:solidFill>
                      <a:srgbClr val="F5F3EB"/>
                    </a:solidFill>
                  </a:tcPr>
                </a:tc>
                <a:extLst>
                  <a:ext uri="{0D108BD9-81ED-4DB2-BD59-A6C34878D82A}">
                    <a16:rowId xmlns:a16="http://schemas.microsoft.com/office/drawing/2014/main" val="10007"/>
                  </a:ext>
                </a:extLst>
              </a:tr>
            </a:tbl>
          </a:graphicData>
        </a:graphic>
      </p:graphicFrame>
      <p:sp>
        <p:nvSpPr>
          <p:cNvPr id="7" name="Google Shape;60;p14">
            <a:extLst>
              <a:ext uri="{FF2B5EF4-FFF2-40B4-BE49-F238E27FC236}">
                <a16:creationId xmlns:a16="http://schemas.microsoft.com/office/drawing/2014/main" id="{EB788586-BA27-4DBF-B038-3DED45FD3202}"/>
              </a:ext>
            </a:extLst>
          </p:cNvPr>
          <p:cNvSpPr txBox="1">
            <a:spLocks/>
          </p:cNvSpPr>
          <p:nvPr/>
        </p:nvSpPr>
        <p:spPr bwMode="black">
          <a:xfrm>
            <a:off x="311700" y="445025"/>
            <a:ext cx="8601712" cy="469375"/>
          </a:xfrm>
          <a:prstGeom prst="rect">
            <a:avLst/>
          </a:prstGeom>
          <a:solidFill>
            <a:srgbClr val="FFFFFF"/>
          </a:solidFill>
          <a:ln w="31750" cap="sq">
            <a:solidFill>
              <a:srgbClr val="404040"/>
            </a:solidFill>
            <a:miter lim="800000"/>
          </a:ln>
        </p:spPr>
        <p:txBody>
          <a:bodyPr spcFirstLastPara="1" vert="horz" wrap="square" lIns="91425" tIns="91425" rIns="91425" bIns="91425" rtlCol="0" anchor="ctr" anchorCtr="0">
            <a:normAutofit fontScale="97500"/>
          </a:bodyPr>
          <a:lstStyle>
            <a:lvl1pPr lvl="0" algn="ctr" defTabSz="685800" rtl="0" eaLnBrk="1" latinLnBrk="0" hangingPunct="1">
              <a:lnSpc>
                <a:spcPct val="90000"/>
              </a:lnSpc>
              <a:spcBef>
                <a:spcPts val="0"/>
              </a:spcBef>
              <a:spcAft>
                <a:spcPts val="0"/>
              </a:spcAft>
              <a:buSzPts val="2800"/>
              <a:buNone/>
              <a:defRPr sz="2100" kern="1200" cap="all" spc="150" baseline="0">
                <a:solidFill>
                  <a:srgbClr val="262626"/>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NAIVE BAYES</a:t>
            </a:r>
            <a:endParaRPr lang="tr-TR" dirty="0"/>
          </a:p>
        </p:txBody>
      </p:sp>
      <p:sp>
        <p:nvSpPr>
          <p:cNvPr id="8" name="Google Shape;109;p19">
            <a:extLst>
              <a:ext uri="{FF2B5EF4-FFF2-40B4-BE49-F238E27FC236}">
                <a16:creationId xmlns:a16="http://schemas.microsoft.com/office/drawing/2014/main" id="{6CC1D334-5F34-4775-999E-11EB18776597}"/>
              </a:ext>
            </a:extLst>
          </p:cNvPr>
          <p:cNvSpPr txBox="1">
            <a:spLocks noGrp="1"/>
          </p:cNvSpPr>
          <p:nvPr>
            <p:ph type="body" idx="1"/>
          </p:nvPr>
        </p:nvSpPr>
        <p:spPr>
          <a:xfrm>
            <a:off x="311700" y="1079774"/>
            <a:ext cx="5898269" cy="659958"/>
          </a:xfrm>
          <a:prstGeom prst="rect">
            <a:avLst/>
          </a:prstGeom>
        </p:spPr>
        <p:txBody>
          <a:bodyPr spcFirstLastPara="1" wrap="square" lIns="91425" tIns="91425" rIns="91425" bIns="91425" anchor="t" anchorCtr="0">
            <a:normAutofit lnSpcReduction="10000"/>
          </a:bodyPr>
          <a:lstStyle/>
          <a:p>
            <a:pPr marL="203200" lvl="0" indent="0" algn="l" rtl="0">
              <a:spcBef>
                <a:spcPts val="0"/>
              </a:spcBef>
              <a:spcAft>
                <a:spcPts val="0"/>
              </a:spcAft>
              <a:buSzPct val="100000"/>
              <a:buNone/>
            </a:pPr>
            <a:r>
              <a:rPr lang="en-US" sz="2000" dirty="0"/>
              <a:t>Evaluation Results</a:t>
            </a:r>
          </a:p>
          <a:p>
            <a:pPr marL="457200" lvl="0" indent="-254000" algn="l" rtl="0">
              <a:spcBef>
                <a:spcPts val="0"/>
              </a:spcBef>
              <a:spcAft>
                <a:spcPts val="0"/>
              </a:spcAft>
              <a:buSzPct val="100000"/>
              <a:buChar char="●"/>
            </a:pPr>
            <a:r>
              <a:rPr lang="tr" sz="1300" dirty="0"/>
              <a:t>Tested with provided evaluation script.</a:t>
            </a:r>
            <a:endParaRPr sz="1300" dirty="0"/>
          </a:p>
          <a:p>
            <a:pPr marL="0" lvl="0" indent="0" algn="l" rtl="0">
              <a:spcBef>
                <a:spcPts val="1200"/>
              </a:spcBef>
              <a:spcAft>
                <a:spcPts val="1200"/>
              </a:spcAft>
              <a:buNone/>
            </a:pP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aphicFrame>
        <p:nvGraphicFramePr>
          <p:cNvPr id="142" name="Google Shape;142;p24"/>
          <p:cNvGraphicFramePr/>
          <p:nvPr>
            <p:extLst>
              <p:ext uri="{D42A27DB-BD31-4B8C-83A1-F6EECF244321}">
                <p14:modId xmlns:p14="http://schemas.microsoft.com/office/powerpoint/2010/main" val="20679679"/>
              </p:ext>
            </p:extLst>
          </p:nvPr>
        </p:nvGraphicFramePr>
        <p:xfrm>
          <a:off x="834525" y="1292210"/>
          <a:ext cx="7239000" cy="1942950"/>
        </p:xfrm>
        <a:graphic>
          <a:graphicData uri="http://schemas.openxmlformats.org/drawingml/2006/table">
            <a:tbl>
              <a:tblPr>
                <a:noFill/>
                <a:tableStyleId>{BB39BF30-AB8F-4EEC-9CB2-D6DDBBCBE8E4}</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224150">
                <a:tc>
                  <a:txBody>
                    <a:bodyPr/>
                    <a:lstStyle/>
                    <a:p>
                      <a:pPr marL="0" lvl="0" indent="0" algn="l" rtl="0">
                        <a:spcBef>
                          <a:spcPts val="0"/>
                        </a:spcBef>
                        <a:spcAft>
                          <a:spcPts val="0"/>
                        </a:spcAft>
                        <a:buNone/>
                      </a:pP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a:t>Precision</a:t>
                      </a: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a:t>Recall</a:t>
                      </a: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a:t>F1-score</a:t>
                      </a: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dirty="0"/>
                        <a:t>Support</a:t>
                      </a:r>
                      <a:endParaRPr b="1" i="1" dirty="0"/>
                    </a:p>
                  </a:txBody>
                  <a:tcPr marL="91425" marR="91425" marT="91425" marB="91425">
                    <a:solidFill>
                      <a:schemeClr val="bg2">
                        <a:lumMod val="90000"/>
                      </a:schemeClr>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tr" b="1" i="1"/>
                        <a:t>micro avg</a:t>
                      </a: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a:t>0.8272</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0.7747</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0.8001</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8506</a:t>
                      </a:r>
                      <a:endParaRPr/>
                    </a:p>
                  </a:txBody>
                  <a:tcPr marL="91425" marR="91425" marT="91425" marB="91425">
                    <a:solidFill>
                      <a:srgbClr val="F5F3EB"/>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tr" b="1" i="1"/>
                        <a:t>macro avg</a:t>
                      </a: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a:t>0.8367</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0.5496</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0.5701</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8506</a:t>
                      </a:r>
                      <a:endParaRPr/>
                    </a:p>
                  </a:txBody>
                  <a:tcPr marL="91425" marR="91425" marT="91425" marB="91425">
                    <a:solidFill>
                      <a:srgbClr val="F5F3EB"/>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tr" b="1" i="1"/>
                        <a:t>weighted avg</a:t>
                      </a: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a:t>0.8284</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0.7747</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0.7780</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8506</a:t>
                      </a:r>
                      <a:endParaRPr/>
                    </a:p>
                  </a:txBody>
                  <a:tcPr marL="91425" marR="91425" marT="91425" marB="91425">
                    <a:solidFill>
                      <a:srgbClr val="F5F3EB"/>
                    </a:solidFill>
                  </a:tcPr>
                </a:tc>
                <a:extLst>
                  <a:ext uri="{0D108BD9-81ED-4DB2-BD59-A6C34878D82A}">
                    <a16:rowId xmlns:a16="http://schemas.microsoft.com/office/drawing/2014/main" val="10003"/>
                  </a:ext>
                </a:extLst>
              </a:tr>
              <a:tr h="224150">
                <a:tc>
                  <a:txBody>
                    <a:bodyPr/>
                    <a:lstStyle/>
                    <a:p>
                      <a:pPr marL="0" lvl="0" indent="0" algn="l" rtl="0">
                        <a:spcBef>
                          <a:spcPts val="0"/>
                        </a:spcBef>
                        <a:spcAft>
                          <a:spcPts val="0"/>
                        </a:spcAft>
                        <a:buNone/>
                      </a:pPr>
                      <a:r>
                        <a:rPr lang="tr" b="1" i="1" dirty="0"/>
                        <a:t>samples avg</a:t>
                      </a:r>
                      <a:endParaRPr b="1" i="1" dirty="0"/>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a:t>0.7979</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0.8008</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dirty="0"/>
                        <a:t>0.7807</a:t>
                      </a:r>
                      <a:endParaRPr dirty="0"/>
                    </a:p>
                  </a:txBody>
                  <a:tcPr marL="91425" marR="91425" marT="91425" marB="91425">
                    <a:solidFill>
                      <a:srgbClr val="F5F3EB"/>
                    </a:solidFill>
                  </a:tcPr>
                </a:tc>
                <a:tc>
                  <a:txBody>
                    <a:bodyPr/>
                    <a:lstStyle/>
                    <a:p>
                      <a:pPr marL="0" lvl="0" indent="0" algn="l" rtl="0">
                        <a:spcBef>
                          <a:spcPts val="0"/>
                        </a:spcBef>
                        <a:spcAft>
                          <a:spcPts val="0"/>
                        </a:spcAft>
                        <a:buNone/>
                      </a:pPr>
                      <a:r>
                        <a:rPr lang="tr" dirty="0"/>
                        <a:t>8506</a:t>
                      </a:r>
                      <a:endParaRPr dirty="0"/>
                    </a:p>
                  </a:txBody>
                  <a:tcPr marL="91425" marR="91425" marT="91425" marB="91425">
                    <a:solidFill>
                      <a:srgbClr val="F5F3EB"/>
                    </a:solidFill>
                  </a:tcPr>
                </a:tc>
                <a:extLst>
                  <a:ext uri="{0D108BD9-81ED-4DB2-BD59-A6C34878D82A}">
                    <a16:rowId xmlns:a16="http://schemas.microsoft.com/office/drawing/2014/main" val="10004"/>
                  </a:ext>
                </a:extLst>
              </a:tr>
            </a:tbl>
          </a:graphicData>
        </a:graphic>
      </p:graphicFrame>
      <p:graphicFrame>
        <p:nvGraphicFramePr>
          <p:cNvPr id="143" name="Google Shape;143;p24"/>
          <p:cNvGraphicFramePr/>
          <p:nvPr>
            <p:extLst>
              <p:ext uri="{D42A27DB-BD31-4B8C-83A1-F6EECF244321}">
                <p14:modId xmlns:p14="http://schemas.microsoft.com/office/powerpoint/2010/main" val="2169720773"/>
              </p:ext>
            </p:extLst>
          </p:nvPr>
        </p:nvGraphicFramePr>
        <p:xfrm>
          <a:off x="834525" y="3768850"/>
          <a:ext cx="7239000" cy="982920"/>
        </p:xfrm>
        <a:graphic>
          <a:graphicData uri="http://schemas.openxmlformats.org/drawingml/2006/table">
            <a:tbl>
              <a:tblPr>
                <a:noFill/>
                <a:tableStyleId>{BB39BF30-AB8F-4EEC-9CB2-D6DDBBCBE8E4}</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dirty="0"/>
                        <a:t>mean precision</a:t>
                      </a:r>
                      <a:endParaRPr b="1" i="1" dirty="0"/>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dirty="0"/>
                        <a:t>mean recall</a:t>
                      </a:r>
                      <a:endParaRPr b="1" i="1" dirty="0"/>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dirty="0"/>
                        <a:t>F1</a:t>
                      </a:r>
                      <a:endParaRPr b="1" i="1" dirty="0"/>
                    </a:p>
                  </a:txBody>
                  <a:tcPr marL="91425" marR="91425" marT="91425" marB="91425">
                    <a:solidFill>
                      <a:schemeClr val="bg2">
                        <a:lumMod val="90000"/>
                      </a:scheme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tr" b="1" i="1" dirty="0"/>
                        <a:t>Instance-based measures</a:t>
                      </a:r>
                      <a:endParaRPr b="1" i="1" dirty="0"/>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a:t>0.7979</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0.8008</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dirty="0"/>
                        <a:t>0.7993</a:t>
                      </a:r>
                      <a:endParaRPr dirty="0"/>
                    </a:p>
                  </a:txBody>
                  <a:tcPr marL="91425" marR="91425" marT="91425" marB="91425">
                    <a:solidFill>
                      <a:srgbClr val="F5F3EB"/>
                    </a:solidFill>
                  </a:tcPr>
                </a:tc>
                <a:extLst>
                  <a:ext uri="{0D108BD9-81ED-4DB2-BD59-A6C34878D82A}">
                    <a16:rowId xmlns:a16="http://schemas.microsoft.com/office/drawing/2014/main" val="10001"/>
                  </a:ext>
                </a:extLst>
              </a:tr>
            </a:tbl>
          </a:graphicData>
        </a:graphic>
      </p:graphicFrame>
      <p:sp>
        <p:nvSpPr>
          <p:cNvPr id="7" name="Google Shape;60;p14">
            <a:extLst>
              <a:ext uri="{FF2B5EF4-FFF2-40B4-BE49-F238E27FC236}">
                <a16:creationId xmlns:a16="http://schemas.microsoft.com/office/drawing/2014/main" id="{5B94CA6D-2FC1-4CD2-9009-C9F8E82977F4}"/>
              </a:ext>
            </a:extLst>
          </p:cNvPr>
          <p:cNvSpPr txBox="1">
            <a:spLocks/>
          </p:cNvSpPr>
          <p:nvPr/>
        </p:nvSpPr>
        <p:spPr bwMode="black">
          <a:xfrm>
            <a:off x="311700" y="445025"/>
            <a:ext cx="8601712" cy="469375"/>
          </a:xfrm>
          <a:prstGeom prst="rect">
            <a:avLst/>
          </a:prstGeom>
          <a:solidFill>
            <a:srgbClr val="FFFFFF"/>
          </a:solidFill>
          <a:ln w="31750" cap="sq">
            <a:solidFill>
              <a:srgbClr val="404040"/>
            </a:solidFill>
            <a:miter lim="800000"/>
          </a:ln>
        </p:spPr>
        <p:txBody>
          <a:bodyPr spcFirstLastPara="1" vert="horz" wrap="square" lIns="91425" tIns="91425" rIns="91425" bIns="91425" rtlCol="0" anchor="ctr" anchorCtr="0">
            <a:normAutofit fontScale="97500"/>
          </a:bodyPr>
          <a:lstStyle>
            <a:lvl1pPr lvl="0" algn="ctr" defTabSz="685800" rtl="0" eaLnBrk="1" latinLnBrk="0" hangingPunct="1">
              <a:lnSpc>
                <a:spcPct val="90000"/>
              </a:lnSpc>
              <a:spcBef>
                <a:spcPts val="0"/>
              </a:spcBef>
              <a:spcAft>
                <a:spcPts val="0"/>
              </a:spcAft>
              <a:buSzPts val="2800"/>
              <a:buNone/>
              <a:defRPr sz="2100" kern="1200" cap="all" spc="150" baseline="0">
                <a:solidFill>
                  <a:srgbClr val="262626"/>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NAIVE BAYES</a:t>
            </a: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3"/>
          <p:cNvSpPr txBox="1">
            <a:spLocks noGrp="1"/>
          </p:cNvSpPr>
          <p:nvPr>
            <p:ph type="body" idx="1"/>
          </p:nvPr>
        </p:nvSpPr>
        <p:spPr>
          <a:xfrm>
            <a:off x="311700" y="1147375"/>
            <a:ext cx="8144555" cy="35511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SzPts val="1600"/>
              <a:buChar char="●"/>
            </a:pPr>
            <a:r>
              <a:rPr lang="tr" sz="1800" dirty="0"/>
              <a:t>Tested with provided evaluation script.</a:t>
            </a:r>
            <a:endParaRPr lang="en-US" sz="1800" dirty="0"/>
          </a:p>
          <a:p>
            <a:pPr marL="127000" lvl="0" indent="0" algn="just" rtl="0">
              <a:spcBef>
                <a:spcPts val="0"/>
              </a:spcBef>
              <a:spcAft>
                <a:spcPts val="0"/>
              </a:spcAft>
              <a:buSzPts val="1600"/>
              <a:buNone/>
            </a:pPr>
            <a:endParaRPr sz="1800" dirty="0"/>
          </a:p>
          <a:p>
            <a:pPr marL="914400" lvl="1" indent="-330200" algn="just" rtl="0">
              <a:spcBef>
                <a:spcPts val="0"/>
              </a:spcBef>
              <a:spcAft>
                <a:spcPts val="0"/>
              </a:spcAft>
              <a:buSzPts val="1600"/>
              <a:buChar char="○"/>
            </a:pPr>
            <a:r>
              <a:rPr lang="tr" sz="1800" dirty="0"/>
              <a:t>Looking at the results, we can say that the classification method could not correctly classify the samples whose categories are transmission and epidemic forecasting. Furthermore</a:t>
            </a:r>
            <a:r>
              <a:rPr lang="en-US" sz="1800" dirty="0"/>
              <a:t>,</a:t>
            </a:r>
            <a:r>
              <a:rPr lang="tr" sz="1800" dirty="0"/>
              <a:t> it was able to classify the samples of the prevention category most. The reason for that may be the difference between the numbers of documents in these categories.</a:t>
            </a:r>
            <a:endParaRPr sz="1800" dirty="0"/>
          </a:p>
          <a:p>
            <a:pPr marL="914400" lvl="0" indent="0" algn="l" rtl="0">
              <a:spcBef>
                <a:spcPts val="1200"/>
              </a:spcBef>
              <a:spcAft>
                <a:spcPts val="0"/>
              </a:spcAft>
              <a:buNone/>
            </a:pPr>
            <a:endParaRPr sz="1600" dirty="0"/>
          </a:p>
          <a:p>
            <a:pPr marL="914400" lvl="0" indent="0" algn="l" rtl="0">
              <a:spcBef>
                <a:spcPts val="1200"/>
              </a:spcBef>
              <a:spcAft>
                <a:spcPts val="1200"/>
              </a:spcAft>
              <a:buNone/>
            </a:pPr>
            <a:endParaRPr sz="1600" dirty="0"/>
          </a:p>
        </p:txBody>
      </p:sp>
      <p:sp>
        <p:nvSpPr>
          <p:cNvPr id="6" name="Google Shape;60;p14">
            <a:extLst>
              <a:ext uri="{FF2B5EF4-FFF2-40B4-BE49-F238E27FC236}">
                <a16:creationId xmlns:a16="http://schemas.microsoft.com/office/drawing/2014/main" id="{98BEF520-1DBF-447E-BC4C-4EBEA301FD78}"/>
              </a:ext>
            </a:extLst>
          </p:cNvPr>
          <p:cNvSpPr txBox="1">
            <a:spLocks/>
          </p:cNvSpPr>
          <p:nvPr/>
        </p:nvSpPr>
        <p:spPr bwMode="black">
          <a:xfrm>
            <a:off x="311700" y="445025"/>
            <a:ext cx="8601712" cy="469375"/>
          </a:xfrm>
          <a:prstGeom prst="rect">
            <a:avLst/>
          </a:prstGeom>
          <a:solidFill>
            <a:srgbClr val="FFFFFF"/>
          </a:solidFill>
          <a:ln w="31750" cap="sq">
            <a:solidFill>
              <a:srgbClr val="404040"/>
            </a:solidFill>
            <a:miter lim="800000"/>
          </a:ln>
        </p:spPr>
        <p:txBody>
          <a:bodyPr spcFirstLastPara="1" vert="horz" wrap="square" lIns="91425" tIns="91425" rIns="91425" bIns="91425" rtlCol="0" anchor="ctr" anchorCtr="0">
            <a:normAutofit fontScale="97500"/>
          </a:bodyPr>
          <a:lstStyle>
            <a:lvl1pPr lvl="0" algn="ctr" defTabSz="685800" rtl="0" eaLnBrk="1" latinLnBrk="0" hangingPunct="1">
              <a:lnSpc>
                <a:spcPct val="90000"/>
              </a:lnSpc>
              <a:spcBef>
                <a:spcPts val="0"/>
              </a:spcBef>
              <a:spcAft>
                <a:spcPts val="0"/>
              </a:spcAft>
              <a:buSzPts val="2800"/>
              <a:buNone/>
              <a:defRPr sz="2100" kern="1200" cap="all" spc="150" baseline="0">
                <a:solidFill>
                  <a:srgbClr val="262626"/>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NAIVE BAYES</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9328-3C17-48E8-8062-F25EB16F4E38}"/>
              </a:ext>
            </a:extLst>
          </p:cNvPr>
          <p:cNvSpPr>
            <a:spLocks noGrp="1"/>
          </p:cNvSpPr>
          <p:nvPr>
            <p:ph type="title"/>
          </p:nvPr>
        </p:nvSpPr>
        <p:spPr>
          <a:xfrm>
            <a:off x="1200150" y="3201961"/>
            <a:ext cx="6870424" cy="948572"/>
          </a:xfrm>
        </p:spPr>
        <p:txBody>
          <a:bodyPr vert="horz" lIns="274320" tIns="182880" rIns="274320" bIns="182880" rtlCol="0" anchor="ctr" anchorCtr="1">
            <a:normAutofit/>
          </a:bodyPr>
          <a:lstStyle/>
          <a:p>
            <a:pPr defTabSz="914400">
              <a:spcBef>
                <a:spcPct val="0"/>
              </a:spcBef>
            </a:pPr>
            <a:r>
              <a:rPr lang="en-US" sz="2400" spc="200" dirty="0"/>
              <a:t>KNN       vs      Naive bayes</a:t>
            </a:r>
          </a:p>
        </p:txBody>
      </p:sp>
      <p:sp>
        <p:nvSpPr>
          <p:cNvPr id="11" name="Rectangle 10">
            <a:extLst>
              <a:ext uri="{FF2B5EF4-FFF2-40B4-BE49-F238E27FC236}">
                <a16:creationId xmlns:a16="http://schemas.microsoft.com/office/drawing/2014/main" id="{6A506655-B970-47ED-BFDA-5838E0B16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480416"/>
            <a:ext cx="8183880" cy="2484043"/>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F4128B-B32E-45A4-BB94-297D82C3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647" y="604584"/>
            <a:ext cx="7934706" cy="223570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678B1112-0B4A-4A39-B3B2-57EFD44DB8A5}"/>
              </a:ext>
            </a:extLst>
          </p:cNvPr>
          <p:cNvPicPr>
            <a:picLocks noChangeAspect="1"/>
          </p:cNvPicPr>
          <p:nvPr/>
        </p:nvPicPr>
        <p:blipFill rotWithShape="1">
          <a:blip r:embed="rId2"/>
          <a:srcRect l="-1" t="36054" r="58074" b="20247"/>
          <a:stretch/>
        </p:blipFill>
        <p:spPr>
          <a:xfrm>
            <a:off x="728092" y="728028"/>
            <a:ext cx="3456053" cy="2026227"/>
          </a:xfrm>
          <a:prstGeom prst="rect">
            <a:avLst/>
          </a:prstGeom>
        </p:spPr>
      </p:pic>
      <p:pic>
        <p:nvPicPr>
          <p:cNvPr id="6" name="Picture 5" descr="Graphical user interface&#10;&#10;Description automatically generated with medium confidence">
            <a:extLst>
              <a:ext uri="{FF2B5EF4-FFF2-40B4-BE49-F238E27FC236}">
                <a16:creationId xmlns:a16="http://schemas.microsoft.com/office/drawing/2014/main" id="{5FA2896E-FBAD-4FDB-94E9-93EFFED4F8E2}"/>
              </a:ext>
            </a:extLst>
          </p:cNvPr>
          <p:cNvPicPr>
            <a:picLocks noChangeAspect="1"/>
          </p:cNvPicPr>
          <p:nvPr/>
        </p:nvPicPr>
        <p:blipFill rotWithShape="1">
          <a:blip r:embed="rId3"/>
          <a:srcRect r="11396" b="3"/>
          <a:stretch/>
        </p:blipFill>
        <p:spPr>
          <a:xfrm>
            <a:off x="4630037" y="728028"/>
            <a:ext cx="3785871" cy="1997481"/>
          </a:xfrm>
          <a:prstGeom prst="rect">
            <a:avLst/>
          </a:prstGeom>
        </p:spPr>
      </p:pic>
    </p:spTree>
    <p:extLst>
      <p:ext uri="{BB962C8B-B14F-4D97-AF65-F5344CB8AC3E}">
        <p14:creationId xmlns:p14="http://schemas.microsoft.com/office/powerpoint/2010/main" val="112031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5"/>
          <p:cNvSpPr txBox="1">
            <a:spLocks noGrp="1"/>
          </p:cNvSpPr>
          <p:nvPr>
            <p:ph type="body" idx="1"/>
          </p:nvPr>
        </p:nvSpPr>
        <p:spPr>
          <a:xfrm>
            <a:off x="311699" y="1152475"/>
            <a:ext cx="8299563"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Clr>
                <a:srgbClr val="000000"/>
              </a:buClr>
              <a:buSzPts val="1800"/>
              <a:buChar char="●"/>
            </a:pPr>
            <a:r>
              <a:rPr lang="tr" sz="1800" dirty="0">
                <a:solidFill>
                  <a:srgbClr val="000000"/>
                </a:solidFill>
              </a:rPr>
              <a:t>Oversampling and undersampling methods will be applied.</a:t>
            </a:r>
            <a:endParaRPr lang="en-US" sz="1800" dirty="0">
              <a:solidFill>
                <a:srgbClr val="000000"/>
              </a:solidFill>
            </a:endParaRPr>
          </a:p>
          <a:p>
            <a:pPr marL="457200" lvl="0" indent="-342900" algn="just" rtl="0">
              <a:spcBef>
                <a:spcPts val="0"/>
              </a:spcBef>
              <a:spcAft>
                <a:spcPts val="0"/>
              </a:spcAft>
              <a:buClr>
                <a:srgbClr val="000000"/>
              </a:buClr>
              <a:buSzPts val="1800"/>
              <a:buChar char="●"/>
            </a:pPr>
            <a:endParaRPr sz="1800" dirty="0">
              <a:solidFill>
                <a:srgbClr val="000000"/>
              </a:solidFill>
            </a:endParaRPr>
          </a:p>
          <a:p>
            <a:pPr marL="914400" lvl="1" indent="-317500" algn="just" rtl="0">
              <a:spcBef>
                <a:spcPts val="0"/>
              </a:spcBef>
              <a:spcAft>
                <a:spcPts val="0"/>
              </a:spcAft>
              <a:buSzPts val="1400"/>
              <a:buChar char="○"/>
            </a:pPr>
            <a:r>
              <a:rPr lang="tr" sz="1800" dirty="0"/>
              <a:t>As mentioned in the statistics part, the dataset is unevenly distributed. Prevention category has more documents than other classes. Furthermore</a:t>
            </a:r>
            <a:r>
              <a:rPr lang="en-US" sz="1800" dirty="0"/>
              <a:t>,</a:t>
            </a:r>
            <a:r>
              <a:rPr lang="tr" sz="1800" dirty="0"/>
              <a:t> transmission and epidemic forecasting categories have fewer documents. Therefore, the trained model tends to predict the category that has more data. Eventually the model becomes under fitted.</a:t>
            </a:r>
            <a:endParaRPr lang="en-US" sz="1800" dirty="0"/>
          </a:p>
          <a:p>
            <a:pPr marL="914400" lvl="1" indent="-317500" algn="just" rtl="0">
              <a:spcBef>
                <a:spcPts val="0"/>
              </a:spcBef>
              <a:spcAft>
                <a:spcPts val="0"/>
              </a:spcAft>
              <a:buSzPts val="1400"/>
              <a:buChar char="○"/>
            </a:pPr>
            <a:endParaRPr sz="1800" dirty="0"/>
          </a:p>
          <a:p>
            <a:pPr marL="914400" lvl="1" indent="-317500" algn="just" rtl="0">
              <a:spcBef>
                <a:spcPts val="0"/>
              </a:spcBef>
              <a:spcAft>
                <a:spcPts val="0"/>
              </a:spcAft>
              <a:buSzPts val="1400"/>
              <a:buChar char="○"/>
            </a:pPr>
            <a:r>
              <a:rPr lang="tr" sz="1800" dirty="0"/>
              <a:t>In order to solve this problem, oversampling and undersampling methods will be tested. The results of the classification with the new dataset will be compared with the results of current pipelines which consist of preprocessing, vectorizing, knn and naive bayes.</a:t>
            </a:r>
            <a:endParaRPr sz="1800" dirty="0"/>
          </a:p>
          <a:p>
            <a:pPr marL="457200" lvl="0" indent="0" algn="l" rtl="0">
              <a:spcBef>
                <a:spcPts val="1200"/>
              </a:spcBef>
              <a:spcAft>
                <a:spcPts val="0"/>
              </a:spcAft>
              <a:buNone/>
            </a:pPr>
            <a:endParaRPr dirty="0"/>
          </a:p>
          <a:p>
            <a:pPr marL="457200" lvl="0" indent="0" algn="l" rtl="0">
              <a:spcBef>
                <a:spcPts val="1200"/>
              </a:spcBef>
              <a:spcAft>
                <a:spcPts val="1200"/>
              </a:spcAft>
              <a:buNone/>
            </a:pPr>
            <a:endParaRPr dirty="0"/>
          </a:p>
        </p:txBody>
      </p:sp>
      <p:sp>
        <p:nvSpPr>
          <p:cNvPr id="6" name="Google Shape;60;p14">
            <a:extLst>
              <a:ext uri="{FF2B5EF4-FFF2-40B4-BE49-F238E27FC236}">
                <a16:creationId xmlns:a16="http://schemas.microsoft.com/office/drawing/2014/main" id="{E9779C51-4B22-4FD2-8FFD-DDC77BEABEAC}"/>
              </a:ext>
            </a:extLst>
          </p:cNvPr>
          <p:cNvSpPr txBox="1">
            <a:spLocks/>
          </p:cNvSpPr>
          <p:nvPr/>
        </p:nvSpPr>
        <p:spPr bwMode="black">
          <a:xfrm>
            <a:off x="311700" y="445025"/>
            <a:ext cx="8601712" cy="469375"/>
          </a:xfrm>
          <a:prstGeom prst="rect">
            <a:avLst/>
          </a:prstGeom>
          <a:solidFill>
            <a:srgbClr val="FFFFFF"/>
          </a:solidFill>
          <a:ln w="31750" cap="sq">
            <a:solidFill>
              <a:srgbClr val="404040"/>
            </a:solidFill>
            <a:miter lim="800000"/>
          </a:ln>
        </p:spPr>
        <p:txBody>
          <a:bodyPr spcFirstLastPara="1" vert="horz" wrap="square" lIns="91425" tIns="91425" rIns="91425" bIns="91425" rtlCol="0" anchor="ctr" anchorCtr="0">
            <a:normAutofit fontScale="97500"/>
          </a:bodyPr>
          <a:lstStyle>
            <a:lvl1pPr lvl="0" algn="ctr" defTabSz="685800" rtl="0" eaLnBrk="1" latinLnBrk="0" hangingPunct="1">
              <a:lnSpc>
                <a:spcPct val="90000"/>
              </a:lnSpc>
              <a:spcBef>
                <a:spcPts val="0"/>
              </a:spcBef>
              <a:spcAft>
                <a:spcPts val="0"/>
              </a:spcAft>
              <a:buSzPts val="2800"/>
              <a:buNone/>
              <a:defRPr sz="2100" kern="1200" cap="all" spc="150" baseline="0">
                <a:solidFill>
                  <a:srgbClr val="262626"/>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FUTURE PLAN</a:t>
            </a: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26"/>
          <p:cNvSpPr txBox="1">
            <a:spLocks noGrp="1"/>
          </p:cNvSpPr>
          <p:nvPr>
            <p:ph type="body" idx="1"/>
          </p:nvPr>
        </p:nvSpPr>
        <p:spPr>
          <a:xfrm>
            <a:off x="311700" y="1152475"/>
            <a:ext cx="845063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rgbClr val="000000"/>
              </a:buClr>
              <a:buSzPts val="1800"/>
              <a:buChar char="●"/>
            </a:pPr>
            <a:r>
              <a:rPr lang="tr" sz="1800" dirty="0">
                <a:solidFill>
                  <a:srgbClr val="000000"/>
                </a:solidFill>
              </a:rPr>
              <a:t>Pretrained deep models will be used and compared. (like HuggingFace models)</a:t>
            </a:r>
            <a:endParaRPr lang="en-US" sz="1800" dirty="0">
              <a:solidFill>
                <a:srgbClr val="000000"/>
              </a:solidFill>
            </a:endParaRPr>
          </a:p>
          <a:p>
            <a:pPr marL="114300" lvl="0" indent="0" algn="just" rtl="0">
              <a:spcBef>
                <a:spcPts val="0"/>
              </a:spcBef>
              <a:spcAft>
                <a:spcPts val="0"/>
              </a:spcAft>
              <a:buClr>
                <a:srgbClr val="000000"/>
              </a:buClr>
              <a:buSzPts val="1800"/>
              <a:buNone/>
            </a:pPr>
            <a:endParaRPr sz="1800" dirty="0">
              <a:solidFill>
                <a:srgbClr val="000000"/>
              </a:solidFill>
            </a:endParaRPr>
          </a:p>
          <a:p>
            <a:pPr marL="914400" lvl="1" indent="-317500" algn="just" rtl="0">
              <a:spcBef>
                <a:spcPts val="0"/>
              </a:spcBef>
              <a:spcAft>
                <a:spcPts val="0"/>
              </a:spcAft>
              <a:buSzPts val="1400"/>
              <a:buChar char="○"/>
            </a:pPr>
            <a:r>
              <a:rPr lang="tr" sz="1800" dirty="0"/>
              <a:t>There are various pretrained deep models for text classification. Huggingface is a popular platform for nlp tasks and also text classification. An appropriate model will be selected and tested.</a:t>
            </a:r>
            <a:endParaRPr sz="1800" dirty="0"/>
          </a:p>
          <a:p>
            <a:pPr marL="914400" lvl="0" indent="0" algn="l" rtl="0">
              <a:spcBef>
                <a:spcPts val="1200"/>
              </a:spcBef>
              <a:spcAft>
                <a:spcPts val="0"/>
              </a:spcAft>
              <a:buNone/>
            </a:pPr>
            <a:endParaRPr dirty="0"/>
          </a:p>
          <a:p>
            <a:pPr marL="457200" lvl="0" indent="0" algn="l" rtl="0">
              <a:spcBef>
                <a:spcPts val="1200"/>
              </a:spcBef>
              <a:spcAft>
                <a:spcPts val="1200"/>
              </a:spcAft>
              <a:buNone/>
            </a:pPr>
            <a:endParaRPr dirty="0"/>
          </a:p>
        </p:txBody>
      </p:sp>
      <p:sp>
        <p:nvSpPr>
          <p:cNvPr id="6" name="Google Shape;60;p14">
            <a:extLst>
              <a:ext uri="{FF2B5EF4-FFF2-40B4-BE49-F238E27FC236}">
                <a16:creationId xmlns:a16="http://schemas.microsoft.com/office/drawing/2014/main" id="{984C1C9E-D5B9-45BD-B991-801953228B8C}"/>
              </a:ext>
            </a:extLst>
          </p:cNvPr>
          <p:cNvSpPr txBox="1">
            <a:spLocks/>
          </p:cNvSpPr>
          <p:nvPr/>
        </p:nvSpPr>
        <p:spPr bwMode="black">
          <a:xfrm>
            <a:off x="311700" y="445025"/>
            <a:ext cx="8601712" cy="469375"/>
          </a:xfrm>
          <a:prstGeom prst="rect">
            <a:avLst/>
          </a:prstGeom>
          <a:solidFill>
            <a:srgbClr val="FFFFFF"/>
          </a:solidFill>
          <a:ln w="31750" cap="sq">
            <a:solidFill>
              <a:srgbClr val="404040"/>
            </a:solidFill>
            <a:miter lim="800000"/>
          </a:ln>
        </p:spPr>
        <p:txBody>
          <a:bodyPr spcFirstLastPara="1" vert="horz" wrap="square" lIns="91425" tIns="91425" rIns="91425" bIns="91425" rtlCol="0" anchor="ctr" anchorCtr="0">
            <a:normAutofit fontScale="97500"/>
          </a:bodyPr>
          <a:lstStyle>
            <a:lvl1pPr lvl="0" algn="ctr" defTabSz="685800" rtl="0" eaLnBrk="1" latinLnBrk="0" hangingPunct="1">
              <a:lnSpc>
                <a:spcPct val="90000"/>
              </a:lnSpc>
              <a:spcBef>
                <a:spcPts val="0"/>
              </a:spcBef>
              <a:spcAft>
                <a:spcPts val="0"/>
              </a:spcAft>
              <a:buSzPts val="2800"/>
              <a:buNone/>
              <a:defRPr sz="2100" kern="1200" cap="all" spc="150" baseline="0">
                <a:solidFill>
                  <a:srgbClr val="262626"/>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FUTURE PLAN</a:t>
            </a:r>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tr" sz="1600" dirty="0"/>
              <a:t>pandas https://pandas.pydata.org/</a:t>
            </a:r>
            <a:endParaRPr sz="1600" dirty="0"/>
          </a:p>
          <a:p>
            <a:pPr marL="457200" lvl="0" indent="-342900" algn="l" rtl="0">
              <a:spcBef>
                <a:spcPts val="0"/>
              </a:spcBef>
              <a:spcAft>
                <a:spcPts val="0"/>
              </a:spcAft>
              <a:buSzPts val="1800"/>
              <a:buChar char="●"/>
            </a:pPr>
            <a:r>
              <a:rPr lang="tr" sz="1600" dirty="0"/>
              <a:t>nltk https://www.nltk.org/</a:t>
            </a:r>
            <a:endParaRPr sz="1600" dirty="0"/>
          </a:p>
          <a:p>
            <a:pPr marL="457200" lvl="0" indent="-342900" algn="l" rtl="0">
              <a:spcBef>
                <a:spcPts val="0"/>
              </a:spcBef>
              <a:spcAft>
                <a:spcPts val="0"/>
              </a:spcAft>
              <a:buSzPts val="1800"/>
              <a:buChar char="●"/>
            </a:pPr>
            <a:r>
              <a:rPr lang="tr" sz="1600" dirty="0"/>
              <a:t>scikit-learn https://scikit-learn.org/stable/</a:t>
            </a:r>
            <a:endParaRPr sz="1600" dirty="0"/>
          </a:p>
          <a:p>
            <a:pPr marL="457200" lvl="0" indent="-342900" algn="l" rtl="0">
              <a:spcBef>
                <a:spcPts val="0"/>
              </a:spcBef>
              <a:spcAft>
                <a:spcPts val="0"/>
              </a:spcAft>
              <a:buSzPts val="1800"/>
              <a:buChar char="●"/>
            </a:pPr>
            <a:r>
              <a:rPr lang="tr" sz="1600" dirty="0"/>
              <a:t>HuggingFace https://huggingface.co/</a:t>
            </a:r>
            <a:endParaRPr sz="1600" dirty="0"/>
          </a:p>
        </p:txBody>
      </p:sp>
      <p:sp>
        <p:nvSpPr>
          <p:cNvPr id="6" name="Google Shape;60;p14">
            <a:extLst>
              <a:ext uri="{FF2B5EF4-FFF2-40B4-BE49-F238E27FC236}">
                <a16:creationId xmlns:a16="http://schemas.microsoft.com/office/drawing/2014/main" id="{E732862D-8DC5-4277-BA95-54B9B77B0C72}"/>
              </a:ext>
            </a:extLst>
          </p:cNvPr>
          <p:cNvSpPr txBox="1">
            <a:spLocks/>
          </p:cNvSpPr>
          <p:nvPr/>
        </p:nvSpPr>
        <p:spPr bwMode="black">
          <a:xfrm>
            <a:off x="311700" y="445025"/>
            <a:ext cx="8601712" cy="469375"/>
          </a:xfrm>
          <a:prstGeom prst="rect">
            <a:avLst/>
          </a:prstGeom>
          <a:solidFill>
            <a:srgbClr val="FFFFFF"/>
          </a:solidFill>
          <a:ln w="31750" cap="sq">
            <a:solidFill>
              <a:srgbClr val="404040"/>
            </a:solidFill>
            <a:miter lim="800000"/>
          </a:ln>
        </p:spPr>
        <p:txBody>
          <a:bodyPr spcFirstLastPara="1" vert="horz" wrap="square" lIns="91425" tIns="91425" rIns="91425" bIns="91425" rtlCol="0" anchor="ctr" anchorCtr="0">
            <a:normAutofit fontScale="97500"/>
          </a:bodyPr>
          <a:lstStyle>
            <a:lvl1pPr lvl="0" algn="ctr" defTabSz="685800" rtl="0" eaLnBrk="1" latinLnBrk="0" hangingPunct="1">
              <a:lnSpc>
                <a:spcPct val="90000"/>
              </a:lnSpc>
              <a:spcBef>
                <a:spcPts val="0"/>
              </a:spcBef>
              <a:spcAft>
                <a:spcPts val="0"/>
              </a:spcAft>
              <a:buSzPts val="2800"/>
              <a:buNone/>
              <a:defRPr sz="2100" kern="1200" cap="all" spc="150" baseline="0">
                <a:solidFill>
                  <a:srgbClr val="262626"/>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REFERENCES</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601712" cy="469375"/>
          </a:xfrm>
          <a:prstGeom prst="rect">
            <a:avLst/>
          </a:prstGeom>
        </p:spPr>
        <p:txBody>
          <a:bodyPr spcFirstLastPara="1" wrap="square" lIns="91425" tIns="91425" rIns="91425" bIns="91425" anchor="ctr" anchorCtr="0">
            <a:normAutofit fontScale="90000"/>
          </a:bodyPr>
          <a:lstStyle/>
          <a:p>
            <a:pPr marL="0" lvl="0" indent="0" rtl="0">
              <a:spcBef>
                <a:spcPts val="0"/>
              </a:spcBef>
              <a:spcAft>
                <a:spcPts val="0"/>
              </a:spcAft>
              <a:buNone/>
            </a:pPr>
            <a:r>
              <a:rPr lang="tr" dirty="0"/>
              <a:t>Preprocess</a:t>
            </a:r>
            <a:r>
              <a:rPr lang="en-US" dirty="0"/>
              <a:t>I</a:t>
            </a:r>
            <a:r>
              <a:rPr lang="tr" dirty="0"/>
              <a:t>ng</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tr" sz="1800" dirty="0">
                <a:solidFill>
                  <a:srgbClr val="000000"/>
                </a:solidFill>
              </a:rPr>
              <a:t>Pandas and nltk libraries are used.</a:t>
            </a:r>
            <a:endParaRPr sz="1800" dirty="0">
              <a:solidFill>
                <a:srgbClr val="000000"/>
              </a:solidFill>
            </a:endParaRPr>
          </a:p>
          <a:p>
            <a:pPr marL="914400" lvl="1" indent="-317500" algn="l" rtl="0">
              <a:spcBef>
                <a:spcPts val="0"/>
              </a:spcBef>
              <a:spcAft>
                <a:spcPts val="0"/>
              </a:spcAft>
              <a:buSzPts val="1400"/>
              <a:buChar char="○"/>
            </a:pPr>
            <a:r>
              <a:rPr lang="tr" sz="1800" dirty="0"/>
              <a:t>In order to operate easily on the dataset, we chose to use dataframes of the Pandas library. We also used the natural language toolkit for preprocessing steps.</a:t>
            </a:r>
            <a:endParaRPr sz="1800" dirty="0"/>
          </a:p>
          <a:p>
            <a:pPr marL="457200" lvl="0" indent="-342900" algn="l" rtl="0">
              <a:spcBef>
                <a:spcPts val="0"/>
              </a:spcBef>
              <a:spcAft>
                <a:spcPts val="0"/>
              </a:spcAft>
              <a:buClr>
                <a:srgbClr val="000000"/>
              </a:buClr>
              <a:buSzPts val="1800"/>
              <a:buChar char="●"/>
            </a:pPr>
            <a:r>
              <a:rPr lang="tr" sz="1800" dirty="0">
                <a:solidFill>
                  <a:srgbClr val="000000"/>
                </a:solidFill>
              </a:rPr>
              <a:t>Title, abstract, and keywords columns are chosen.</a:t>
            </a:r>
            <a:endParaRPr sz="1800" dirty="0">
              <a:solidFill>
                <a:srgbClr val="000000"/>
              </a:solidFill>
            </a:endParaRPr>
          </a:p>
          <a:p>
            <a:pPr marL="914400" lvl="1" indent="-317500" algn="l" rtl="0">
              <a:spcBef>
                <a:spcPts val="0"/>
              </a:spcBef>
              <a:spcAft>
                <a:spcPts val="0"/>
              </a:spcAft>
              <a:buSzPts val="1400"/>
              <a:buChar char="○"/>
            </a:pPr>
            <a:r>
              <a:rPr lang="tr" sz="1800" dirty="0"/>
              <a:t>After examining the features of the dataset, we decided to include only three features. These features are title, abstract, and keywords.</a:t>
            </a:r>
            <a:endParaRPr sz="1800" dirty="0"/>
          </a:p>
          <a:p>
            <a:pPr marL="914400" lvl="0" indent="0" algn="l" rtl="0">
              <a:spcBef>
                <a:spcPts val="1200"/>
              </a:spcBef>
              <a:spcAft>
                <a:spcPts val="0"/>
              </a:spcAft>
              <a:buNone/>
            </a:pPr>
            <a:endParaRPr dirty="0"/>
          </a:p>
          <a:p>
            <a:pPr marL="457200" lvl="0" indent="0" algn="l" rtl="0">
              <a:spcBef>
                <a:spcPts val="1200"/>
              </a:spcBef>
              <a:spcAft>
                <a:spcPts val="0"/>
              </a:spcAft>
              <a:buNone/>
            </a:pPr>
            <a:endParaRPr dirty="0"/>
          </a:p>
          <a:p>
            <a:pPr marL="457200" lvl="0" indent="0" algn="l" rtl="0">
              <a:spcBef>
                <a:spcPts val="1200"/>
              </a:spcBef>
              <a:spcAft>
                <a:spcPts val="1200"/>
              </a:spcAft>
              <a:buNone/>
            </a:pPr>
            <a:endParaRPr dirty="0"/>
          </a:p>
        </p:txBody>
      </p:sp>
      <p:pic>
        <p:nvPicPr>
          <p:cNvPr id="62" name="Google Shape;62;p14"/>
          <p:cNvPicPr preferRelativeResize="0"/>
          <p:nvPr/>
        </p:nvPicPr>
        <p:blipFill>
          <a:blip r:embed="rId3">
            <a:alphaModFix/>
          </a:blip>
          <a:stretch>
            <a:fillRect/>
          </a:stretch>
        </p:blipFill>
        <p:spPr>
          <a:xfrm>
            <a:off x="2794300" y="3674125"/>
            <a:ext cx="2074675" cy="765125"/>
          </a:xfrm>
          <a:prstGeom prst="rect">
            <a:avLst/>
          </a:prstGeom>
          <a:noFill/>
          <a:ln>
            <a:noFill/>
          </a:ln>
        </p:spPr>
      </p:pic>
      <p:pic>
        <p:nvPicPr>
          <p:cNvPr id="63" name="Google Shape;63;p14"/>
          <p:cNvPicPr preferRelativeResize="0"/>
          <p:nvPr/>
        </p:nvPicPr>
        <p:blipFill>
          <a:blip r:embed="rId4">
            <a:alphaModFix/>
          </a:blip>
          <a:stretch>
            <a:fillRect/>
          </a:stretch>
        </p:blipFill>
        <p:spPr>
          <a:xfrm>
            <a:off x="4868974" y="3674125"/>
            <a:ext cx="1542216" cy="76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tr" sz="1400" dirty="0"/>
              <a:t>Applied preprocessing steps are shown in the table here.</a:t>
            </a:r>
            <a:endParaRPr sz="1400"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457200" lvl="0" indent="0" algn="l" rtl="0">
              <a:spcBef>
                <a:spcPts val="1200"/>
              </a:spcBef>
              <a:spcAft>
                <a:spcPts val="1200"/>
              </a:spcAft>
              <a:buNone/>
            </a:pPr>
            <a:endParaRPr dirty="0"/>
          </a:p>
        </p:txBody>
      </p:sp>
      <p:graphicFrame>
        <p:nvGraphicFramePr>
          <p:cNvPr id="70" name="Google Shape;70;p15"/>
          <p:cNvGraphicFramePr/>
          <p:nvPr>
            <p:extLst>
              <p:ext uri="{D42A27DB-BD31-4B8C-83A1-F6EECF244321}">
                <p14:modId xmlns:p14="http://schemas.microsoft.com/office/powerpoint/2010/main" val="436972883"/>
              </p:ext>
            </p:extLst>
          </p:nvPr>
        </p:nvGraphicFramePr>
        <p:xfrm>
          <a:off x="930350" y="1882800"/>
          <a:ext cx="6737600" cy="2818025"/>
        </p:xfrm>
        <a:graphic>
          <a:graphicData uri="http://schemas.openxmlformats.org/drawingml/2006/table">
            <a:tbl>
              <a:tblPr>
                <a:noFill/>
                <a:tableStyleId>{BB39BF30-AB8F-4EEC-9CB2-D6DDBBCBE8E4}</a:tableStyleId>
              </a:tblPr>
              <a:tblGrid>
                <a:gridCol w="3368800">
                  <a:extLst>
                    <a:ext uri="{9D8B030D-6E8A-4147-A177-3AD203B41FA5}">
                      <a16:colId xmlns:a16="http://schemas.microsoft.com/office/drawing/2014/main" val="20000"/>
                    </a:ext>
                  </a:extLst>
                </a:gridCol>
                <a:gridCol w="3368800">
                  <a:extLst>
                    <a:ext uri="{9D8B030D-6E8A-4147-A177-3AD203B41FA5}">
                      <a16:colId xmlns:a16="http://schemas.microsoft.com/office/drawing/2014/main" val="20001"/>
                    </a:ext>
                  </a:extLst>
                </a:gridCol>
              </a:tblGrid>
              <a:tr h="397425">
                <a:tc>
                  <a:txBody>
                    <a:bodyPr/>
                    <a:lstStyle/>
                    <a:p>
                      <a:pPr marL="0" lvl="0" indent="0" algn="l" rtl="0">
                        <a:spcBef>
                          <a:spcPts val="0"/>
                        </a:spcBef>
                        <a:spcAft>
                          <a:spcPts val="0"/>
                        </a:spcAft>
                        <a:buNone/>
                      </a:pPr>
                      <a:r>
                        <a:rPr lang="tr" b="1" i="1" dirty="0"/>
                        <a:t>Procedure</a:t>
                      </a:r>
                      <a:endParaRPr b="1" i="1" dirty="0"/>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dirty="0"/>
                        <a:t>Library</a:t>
                      </a:r>
                      <a:endParaRPr b="1" i="1" dirty="0"/>
                    </a:p>
                  </a:txBody>
                  <a:tcPr marL="91425" marR="91425" marT="91425" marB="91425">
                    <a:solidFill>
                      <a:schemeClr val="bg2">
                        <a:lumMod val="90000"/>
                      </a:schemeClr>
                    </a:solidFill>
                  </a:tcPr>
                </a:tc>
                <a:extLst>
                  <a:ext uri="{0D108BD9-81ED-4DB2-BD59-A6C34878D82A}">
                    <a16:rowId xmlns:a16="http://schemas.microsoft.com/office/drawing/2014/main" val="10000"/>
                  </a:ext>
                </a:extLst>
              </a:tr>
              <a:tr h="397425">
                <a:tc>
                  <a:txBody>
                    <a:bodyPr/>
                    <a:lstStyle/>
                    <a:p>
                      <a:pPr marL="0" lvl="0" indent="0" algn="l" rtl="0">
                        <a:spcBef>
                          <a:spcPts val="0"/>
                        </a:spcBef>
                        <a:spcAft>
                          <a:spcPts val="0"/>
                        </a:spcAft>
                        <a:buNone/>
                      </a:pPr>
                      <a:r>
                        <a:rPr lang="tr"/>
                        <a:t>Case folding</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python standard library</a:t>
                      </a:r>
                      <a:endParaRPr/>
                    </a:p>
                  </a:txBody>
                  <a:tcPr marL="91425" marR="91425" marT="91425" marB="91425">
                    <a:solidFill>
                      <a:srgbClr val="F5F3EB"/>
                    </a:solidFill>
                  </a:tcPr>
                </a:tc>
                <a:extLst>
                  <a:ext uri="{0D108BD9-81ED-4DB2-BD59-A6C34878D82A}">
                    <a16:rowId xmlns:a16="http://schemas.microsoft.com/office/drawing/2014/main" val="10001"/>
                  </a:ext>
                </a:extLst>
              </a:tr>
              <a:tr h="397425">
                <a:tc>
                  <a:txBody>
                    <a:bodyPr/>
                    <a:lstStyle/>
                    <a:p>
                      <a:pPr marL="0" lvl="0" indent="0" algn="l" rtl="0">
                        <a:spcBef>
                          <a:spcPts val="0"/>
                        </a:spcBef>
                        <a:spcAft>
                          <a:spcPts val="0"/>
                        </a:spcAft>
                        <a:buNone/>
                      </a:pPr>
                      <a:r>
                        <a:rPr lang="tr"/>
                        <a:t>Punctuation Removal</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string library</a:t>
                      </a:r>
                      <a:endParaRPr/>
                    </a:p>
                  </a:txBody>
                  <a:tcPr marL="91425" marR="91425" marT="91425" marB="91425">
                    <a:solidFill>
                      <a:srgbClr val="F5F3EB"/>
                    </a:solidFill>
                  </a:tcPr>
                </a:tc>
                <a:extLst>
                  <a:ext uri="{0D108BD9-81ED-4DB2-BD59-A6C34878D82A}">
                    <a16:rowId xmlns:a16="http://schemas.microsoft.com/office/drawing/2014/main" val="10002"/>
                  </a:ext>
                </a:extLst>
              </a:tr>
              <a:tr h="397425">
                <a:tc>
                  <a:txBody>
                    <a:bodyPr/>
                    <a:lstStyle/>
                    <a:p>
                      <a:pPr marL="0" lvl="0" indent="0" algn="l" rtl="0">
                        <a:spcBef>
                          <a:spcPts val="0"/>
                        </a:spcBef>
                        <a:spcAft>
                          <a:spcPts val="0"/>
                        </a:spcAft>
                        <a:buNone/>
                      </a:pPr>
                      <a:r>
                        <a:rPr lang="tr"/>
                        <a:t>Tokenization</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nltk library</a:t>
                      </a:r>
                      <a:endParaRPr/>
                    </a:p>
                  </a:txBody>
                  <a:tcPr marL="91425" marR="91425" marT="91425" marB="91425">
                    <a:solidFill>
                      <a:srgbClr val="F5F3EB"/>
                    </a:solidFill>
                  </a:tcPr>
                </a:tc>
                <a:extLst>
                  <a:ext uri="{0D108BD9-81ED-4DB2-BD59-A6C34878D82A}">
                    <a16:rowId xmlns:a16="http://schemas.microsoft.com/office/drawing/2014/main" val="10003"/>
                  </a:ext>
                </a:extLst>
              </a:tr>
              <a:tr h="433475">
                <a:tc>
                  <a:txBody>
                    <a:bodyPr/>
                    <a:lstStyle/>
                    <a:p>
                      <a:pPr marL="0" lvl="0" indent="0" algn="l" rtl="0">
                        <a:spcBef>
                          <a:spcPts val="0"/>
                        </a:spcBef>
                        <a:spcAft>
                          <a:spcPts val="0"/>
                        </a:spcAft>
                        <a:buNone/>
                      </a:pPr>
                      <a:r>
                        <a:rPr lang="tr"/>
                        <a:t>Stopword Removal</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nltk library</a:t>
                      </a:r>
                      <a:endParaRPr/>
                    </a:p>
                  </a:txBody>
                  <a:tcPr marL="91425" marR="91425" marT="91425" marB="91425">
                    <a:solidFill>
                      <a:srgbClr val="F5F3EB"/>
                    </a:solidFill>
                  </a:tcPr>
                </a:tc>
                <a:extLst>
                  <a:ext uri="{0D108BD9-81ED-4DB2-BD59-A6C34878D82A}">
                    <a16:rowId xmlns:a16="http://schemas.microsoft.com/office/drawing/2014/main" val="10004"/>
                  </a:ext>
                </a:extLst>
              </a:tr>
              <a:tr h="397425">
                <a:tc>
                  <a:txBody>
                    <a:bodyPr/>
                    <a:lstStyle/>
                    <a:p>
                      <a:pPr marL="0" lvl="0" indent="0" algn="l" rtl="0">
                        <a:spcBef>
                          <a:spcPts val="0"/>
                        </a:spcBef>
                        <a:spcAft>
                          <a:spcPts val="0"/>
                        </a:spcAft>
                        <a:buNone/>
                      </a:pPr>
                      <a:r>
                        <a:rPr lang="tr"/>
                        <a:t>Lemmatization</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nltk library</a:t>
                      </a:r>
                      <a:endParaRPr/>
                    </a:p>
                  </a:txBody>
                  <a:tcPr marL="91425" marR="91425" marT="91425" marB="91425">
                    <a:solidFill>
                      <a:srgbClr val="F5F3EB"/>
                    </a:solidFill>
                  </a:tcPr>
                </a:tc>
                <a:extLst>
                  <a:ext uri="{0D108BD9-81ED-4DB2-BD59-A6C34878D82A}">
                    <a16:rowId xmlns:a16="http://schemas.microsoft.com/office/drawing/2014/main" val="10005"/>
                  </a:ext>
                </a:extLst>
              </a:tr>
              <a:tr h="397425">
                <a:tc>
                  <a:txBody>
                    <a:bodyPr/>
                    <a:lstStyle/>
                    <a:p>
                      <a:pPr marL="0" lvl="0" indent="0" algn="l" rtl="0">
                        <a:spcBef>
                          <a:spcPts val="0"/>
                        </a:spcBef>
                        <a:spcAft>
                          <a:spcPts val="0"/>
                        </a:spcAft>
                        <a:buNone/>
                      </a:pPr>
                      <a:r>
                        <a:rPr lang="tr"/>
                        <a:t>Stemming</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dirty="0"/>
                        <a:t>nltk library</a:t>
                      </a:r>
                      <a:endParaRPr dirty="0"/>
                    </a:p>
                  </a:txBody>
                  <a:tcPr marL="91425" marR="91425" marT="91425" marB="91425">
                    <a:solidFill>
                      <a:srgbClr val="F5F3EB"/>
                    </a:solidFill>
                  </a:tcPr>
                </a:tc>
                <a:extLst>
                  <a:ext uri="{0D108BD9-81ED-4DB2-BD59-A6C34878D82A}">
                    <a16:rowId xmlns:a16="http://schemas.microsoft.com/office/drawing/2014/main" val="10006"/>
                  </a:ext>
                </a:extLst>
              </a:tr>
            </a:tbl>
          </a:graphicData>
        </a:graphic>
      </p:graphicFrame>
      <p:sp>
        <p:nvSpPr>
          <p:cNvPr id="7" name="Google Shape;60;p14">
            <a:extLst>
              <a:ext uri="{FF2B5EF4-FFF2-40B4-BE49-F238E27FC236}">
                <a16:creationId xmlns:a16="http://schemas.microsoft.com/office/drawing/2014/main" id="{A404005F-90E2-409C-BAE6-43D0E6700D1F}"/>
              </a:ext>
            </a:extLst>
          </p:cNvPr>
          <p:cNvSpPr txBox="1">
            <a:spLocks noGrp="1"/>
          </p:cNvSpPr>
          <p:nvPr>
            <p:ph type="title"/>
          </p:nvPr>
        </p:nvSpPr>
        <p:spPr>
          <a:xfrm>
            <a:off x="311700" y="445025"/>
            <a:ext cx="8601712" cy="469375"/>
          </a:xfrm>
          <a:prstGeom prst="rect">
            <a:avLst/>
          </a:prstGeom>
        </p:spPr>
        <p:txBody>
          <a:bodyPr spcFirstLastPara="1" wrap="square" lIns="91425" tIns="91425" rIns="91425" bIns="91425" anchor="ctr" anchorCtr="0">
            <a:normAutofit fontScale="90000"/>
          </a:bodyPr>
          <a:lstStyle/>
          <a:p>
            <a:pPr marL="0" lvl="0" indent="0" rtl="0">
              <a:spcBef>
                <a:spcPts val="0"/>
              </a:spcBef>
              <a:spcAft>
                <a:spcPts val="0"/>
              </a:spcAft>
              <a:buNone/>
            </a:pPr>
            <a:r>
              <a:rPr lang="tr" dirty="0"/>
              <a:t>Preprocess</a:t>
            </a:r>
            <a:r>
              <a:rPr lang="en-US" dirty="0"/>
              <a:t>I</a:t>
            </a:r>
            <a:r>
              <a:rPr lang="tr" dirty="0"/>
              <a:t>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6" name="Google Shape;76;p16"/>
          <p:cNvGraphicFramePr/>
          <p:nvPr>
            <p:extLst>
              <p:ext uri="{D42A27DB-BD31-4B8C-83A1-F6EECF244321}">
                <p14:modId xmlns:p14="http://schemas.microsoft.com/office/powerpoint/2010/main" val="1237927497"/>
              </p:ext>
            </p:extLst>
          </p:nvPr>
        </p:nvGraphicFramePr>
        <p:xfrm>
          <a:off x="4079625" y="1090775"/>
          <a:ext cx="4752675" cy="3382975"/>
        </p:xfrm>
        <a:graphic>
          <a:graphicData uri="http://schemas.openxmlformats.org/drawingml/2006/table">
            <a:tbl>
              <a:tblPr>
                <a:noFill/>
                <a:tableStyleId>{BB39BF30-AB8F-4EEC-9CB2-D6DDBBCBE8E4}</a:tableStyleId>
              </a:tblPr>
              <a:tblGrid>
                <a:gridCol w="1658725">
                  <a:extLst>
                    <a:ext uri="{9D8B030D-6E8A-4147-A177-3AD203B41FA5}">
                      <a16:colId xmlns:a16="http://schemas.microsoft.com/office/drawing/2014/main" val="20000"/>
                    </a:ext>
                  </a:extLst>
                </a:gridCol>
                <a:gridCol w="1559400">
                  <a:extLst>
                    <a:ext uri="{9D8B030D-6E8A-4147-A177-3AD203B41FA5}">
                      <a16:colId xmlns:a16="http://schemas.microsoft.com/office/drawing/2014/main" val="20001"/>
                    </a:ext>
                  </a:extLst>
                </a:gridCol>
                <a:gridCol w="1534550">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r>
                        <a:rPr lang="en-US" b="1" i="1" dirty="0"/>
                        <a:t>Classes</a:t>
                      </a:r>
                      <a:endParaRPr b="1" i="1" dirty="0"/>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a:t># Documents</a:t>
                      </a: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dirty="0"/>
                        <a:t>Mean # Tokens</a:t>
                      </a:r>
                      <a:endParaRPr b="1" i="1" dirty="0"/>
                    </a:p>
                  </a:txBody>
                  <a:tcPr marL="91425" marR="91425" marT="91425" marB="91425">
                    <a:solidFill>
                      <a:schemeClr val="bg2">
                        <a:lumMod val="90000"/>
                      </a:schemeClr>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tr"/>
                        <a:t>Treatment</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8717</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dirty="0"/>
                        <a:t>153</a:t>
                      </a:r>
                      <a:endParaRPr dirty="0"/>
                    </a:p>
                  </a:txBody>
                  <a:tcPr marL="91425" marR="91425" marT="91425" marB="91425">
                    <a:solidFill>
                      <a:srgbClr val="F5F3EB"/>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Clr>
                          <a:schemeClr val="dk1"/>
                        </a:buClr>
                        <a:buSzPts val="1100"/>
                        <a:buFont typeface="Arial"/>
                        <a:buNone/>
                      </a:pPr>
                      <a:r>
                        <a:rPr lang="tr">
                          <a:solidFill>
                            <a:schemeClr val="dk1"/>
                          </a:solidFill>
                        </a:rPr>
                        <a:t>Diagnosis</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6193</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163</a:t>
                      </a:r>
                      <a:endParaRPr/>
                    </a:p>
                  </a:txBody>
                  <a:tcPr marL="91425" marR="91425" marT="91425" marB="91425">
                    <a:solidFill>
                      <a:srgbClr val="F5F3EB"/>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Clr>
                          <a:schemeClr val="dk1"/>
                        </a:buClr>
                        <a:buSzPts val="1100"/>
                        <a:buFont typeface="Arial"/>
                        <a:buNone/>
                      </a:pPr>
                      <a:r>
                        <a:rPr lang="tr">
                          <a:solidFill>
                            <a:schemeClr val="dk1"/>
                          </a:solidFill>
                        </a:rPr>
                        <a:t>Prevention</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11102</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141</a:t>
                      </a:r>
                      <a:endParaRPr/>
                    </a:p>
                  </a:txBody>
                  <a:tcPr marL="91425" marR="91425" marT="91425" marB="91425">
                    <a:solidFill>
                      <a:srgbClr val="F5F3EB"/>
                    </a:solidFill>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Clr>
                          <a:schemeClr val="dk1"/>
                        </a:buClr>
                        <a:buSzPts val="1100"/>
                        <a:buFont typeface="Arial"/>
                        <a:buNone/>
                      </a:pPr>
                      <a:r>
                        <a:rPr lang="tr">
                          <a:solidFill>
                            <a:schemeClr val="dk1"/>
                          </a:solidFill>
                        </a:rPr>
                        <a:t>Mechanism</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4438</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139</a:t>
                      </a:r>
                      <a:endParaRPr/>
                    </a:p>
                  </a:txBody>
                  <a:tcPr marL="91425" marR="91425" marT="91425" marB="91425">
                    <a:solidFill>
                      <a:srgbClr val="F5F3EB"/>
                    </a:solidFill>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Clr>
                          <a:schemeClr val="dk1"/>
                        </a:buClr>
                        <a:buSzPts val="1100"/>
                        <a:buFont typeface="Arial"/>
                        <a:buNone/>
                      </a:pPr>
                      <a:r>
                        <a:rPr lang="tr">
                          <a:solidFill>
                            <a:schemeClr val="dk1"/>
                          </a:solidFill>
                        </a:rPr>
                        <a:t>Transmission</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1088</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145</a:t>
                      </a:r>
                      <a:endParaRPr/>
                    </a:p>
                  </a:txBody>
                  <a:tcPr marL="91425" marR="91425" marT="91425" marB="91425">
                    <a:solidFill>
                      <a:srgbClr val="F5F3EB"/>
                    </a:solidFill>
                  </a:tcPr>
                </a:tc>
                <a:extLst>
                  <a:ext uri="{0D108BD9-81ED-4DB2-BD59-A6C34878D82A}">
                    <a16:rowId xmlns:a16="http://schemas.microsoft.com/office/drawing/2014/main" val="10005"/>
                  </a:ext>
                </a:extLst>
              </a:tr>
              <a:tr h="609575">
                <a:tc>
                  <a:txBody>
                    <a:bodyPr/>
                    <a:lstStyle/>
                    <a:p>
                      <a:pPr marL="0" lvl="0" indent="0" algn="l" rtl="0">
                        <a:spcBef>
                          <a:spcPts val="0"/>
                        </a:spcBef>
                        <a:spcAft>
                          <a:spcPts val="0"/>
                        </a:spcAft>
                        <a:buNone/>
                      </a:pPr>
                      <a:r>
                        <a:rPr lang="tr">
                          <a:solidFill>
                            <a:schemeClr val="dk1"/>
                          </a:solidFill>
                        </a:rPr>
                        <a:t>Epidemic Forecasting</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645</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dirty="0"/>
                        <a:t>145</a:t>
                      </a:r>
                      <a:endParaRPr dirty="0"/>
                    </a:p>
                  </a:txBody>
                  <a:tcPr marL="91425" marR="91425" marT="91425" marB="91425">
                    <a:solidFill>
                      <a:srgbClr val="F5F3EB"/>
                    </a:solidFill>
                  </a:tcPr>
                </a:tc>
                <a:extLst>
                  <a:ext uri="{0D108BD9-81ED-4DB2-BD59-A6C34878D82A}">
                    <a16:rowId xmlns:a16="http://schemas.microsoft.com/office/drawing/2014/main" val="10006"/>
                  </a:ext>
                </a:extLst>
              </a:tr>
              <a:tr h="396200">
                <a:tc>
                  <a:txBody>
                    <a:bodyPr/>
                    <a:lstStyle/>
                    <a:p>
                      <a:pPr marL="0" lvl="0" indent="0" algn="l" rtl="0">
                        <a:spcBef>
                          <a:spcPts val="0"/>
                        </a:spcBef>
                        <a:spcAft>
                          <a:spcPts val="0"/>
                        </a:spcAft>
                        <a:buNone/>
                      </a:pPr>
                      <a:r>
                        <a:rPr lang="tr">
                          <a:solidFill>
                            <a:schemeClr val="dk1"/>
                          </a:solidFill>
                        </a:rPr>
                        <a:t>Case Report</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a:t>2063</a:t>
                      </a:r>
                      <a:endParaRPr/>
                    </a:p>
                  </a:txBody>
                  <a:tcPr marL="91425" marR="91425" marT="91425" marB="91425">
                    <a:solidFill>
                      <a:srgbClr val="F5F3EB"/>
                    </a:solidFill>
                  </a:tcPr>
                </a:tc>
                <a:tc>
                  <a:txBody>
                    <a:bodyPr/>
                    <a:lstStyle/>
                    <a:p>
                      <a:pPr marL="0" lvl="0" indent="0" algn="l" rtl="0">
                        <a:spcBef>
                          <a:spcPts val="0"/>
                        </a:spcBef>
                        <a:spcAft>
                          <a:spcPts val="0"/>
                        </a:spcAft>
                        <a:buNone/>
                      </a:pPr>
                      <a:r>
                        <a:rPr lang="tr" dirty="0"/>
                        <a:t>106</a:t>
                      </a:r>
                      <a:endParaRPr dirty="0"/>
                    </a:p>
                  </a:txBody>
                  <a:tcPr marL="91425" marR="91425" marT="91425" marB="91425">
                    <a:solidFill>
                      <a:srgbClr val="F5F3EB"/>
                    </a:solidFill>
                  </a:tcPr>
                </a:tc>
                <a:extLst>
                  <a:ext uri="{0D108BD9-81ED-4DB2-BD59-A6C34878D82A}">
                    <a16:rowId xmlns:a16="http://schemas.microsoft.com/office/drawing/2014/main" val="10007"/>
                  </a:ext>
                </a:extLst>
              </a:tr>
            </a:tbl>
          </a:graphicData>
        </a:graphic>
      </p:graphicFrame>
      <p:sp>
        <p:nvSpPr>
          <p:cNvPr id="77" name="Google Shape;77;p16"/>
          <p:cNvSpPr txBox="1"/>
          <p:nvPr/>
        </p:nvSpPr>
        <p:spPr>
          <a:xfrm>
            <a:off x="400388" y="1094437"/>
            <a:ext cx="3360579" cy="295462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tr" dirty="0">
                <a:solidFill>
                  <a:schemeClr val="dk2"/>
                </a:solidFill>
              </a:rPr>
              <a:t>If we look at the number of documents in each class, we clearly see that the number of the documents in the prevention class is higher than others. Transmission and Epidemic  Forecasting classes have less documents. In each document, token numbers are close to each other.</a:t>
            </a:r>
            <a:endParaRPr dirty="0">
              <a:solidFill>
                <a:schemeClr val="dk2"/>
              </a:solidFill>
            </a:endParaRPr>
          </a:p>
          <a:p>
            <a:pPr marL="0" lvl="0" indent="0" algn="l" rtl="0">
              <a:spcBef>
                <a:spcPts val="0"/>
              </a:spcBef>
              <a:spcAft>
                <a:spcPts val="0"/>
              </a:spcAft>
              <a:buNone/>
            </a:pPr>
            <a:endParaRPr dirty="0"/>
          </a:p>
        </p:txBody>
      </p:sp>
      <p:sp>
        <p:nvSpPr>
          <p:cNvPr id="8" name="Google Shape;60;p14">
            <a:extLst>
              <a:ext uri="{FF2B5EF4-FFF2-40B4-BE49-F238E27FC236}">
                <a16:creationId xmlns:a16="http://schemas.microsoft.com/office/drawing/2014/main" id="{877BDEA7-D508-4742-ACFF-BFB134375682}"/>
              </a:ext>
            </a:extLst>
          </p:cNvPr>
          <p:cNvSpPr txBox="1">
            <a:spLocks noGrp="1"/>
          </p:cNvSpPr>
          <p:nvPr>
            <p:ph type="title"/>
          </p:nvPr>
        </p:nvSpPr>
        <p:spPr>
          <a:xfrm>
            <a:off x="311700" y="445025"/>
            <a:ext cx="8601712" cy="469375"/>
          </a:xfrm>
          <a:prstGeom prst="rect">
            <a:avLst/>
          </a:prstGeom>
        </p:spPr>
        <p:txBody>
          <a:bodyPr spcFirstLastPara="1" wrap="square" lIns="91425" tIns="91425" rIns="91425" bIns="91425" anchor="ctr" anchorCtr="0">
            <a:normAutofit fontScale="90000"/>
          </a:bodyPr>
          <a:lstStyle/>
          <a:p>
            <a:pPr marL="0" lvl="0" indent="0" rtl="0">
              <a:spcBef>
                <a:spcPts val="0"/>
              </a:spcBef>
              <a:spcAft>
                <a:spcPts val="0"/>
              </a:spcAft>
              <a:buNone/>
            </a:pPr>
            <a:r>
              <a:rPr lang="en-US" dirty="0"/>
              <a:t>STATISTICS</a:t>
            </a:r>
            <a:endParaRPr dirty="0"/>
          </a:p>
        </p:txBody>
      </p:sp>
    </p:spTree>
    <p:extLst>
      <p:ext uri="{BB962C8B-B14F-4D97-AF65-F5344CB8AC3E}">
        <p14:creationId xmlns:p14="http://schemas.microsoft.com/office/powerpoint/2010/main" val="114991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7" name="Google Shape;77;p16"/>
          <p:cNvSpPr txBox="1"/>
          <p:nvPr/>
        </p:nvSpPr>
        <p:spPr>
          <a:xfrm>
            <a:off x="559415" y="1213706"/>
            <a:ext cx="3352627" cy="378562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dirty="0">
                <a:solidFill>
                  <a:schemeClr val="dk2"/>
                </a:solidFill>
              </a:rPr>
              <a:t>After preprocessing, the data needed be converted into required format. Since the problem is multiclass and multilabel problem. The data could not directly be given to the classifiers. So, we have followed a binary approach for each class and looked out their existences in each sample. Then, the results were combined in a csv file as requested for evaluation.</a:t>
            </a:r>
            <a:endParaRPr dirty="0">
              <a:solidFill>
                <a:schemeClr val="dk2"/>
              </a:solidFill>
            </a:endParaRPr>
          </a:p>
          <a:p>
            <a:pPr marL="0" lvl="0" indent="0" algn="l" rtl="0">
              <a:spcBef>
                <a:spcPts val="0"/>
              </a:spcBef>
              <a:spcAft>
                <a:spcPts val="0"/>
              </a:spcAft>
              <a:buNone/>
            </a:pPr>
            <a:endParaRPr dirty="0"/>
          </a:p>
        </p:txBody>
      </p:sp>
      <p:sp>
        <p:nvSpPr>
          <p:cNvPr id="8" name="Google Shape;60;p14">
            <a:extLst>
              <a:ext uri="{FF2B5EF4-FFF2-40B4-BE49-F238E27FC236}">
                <a16:creationId xmlns:a16="http://schemas.microsoft.com/office/drawing/2014/main" id="{877BDEA7-D508-4742-ACFF-BFB134375682}"/>
              </a:ext>
            </a:extLst>
          </p:cNvPr>
          <p:cNvSpPr txBox="1">
            <a:spLocks noGrp="1"/>
          </p:cNvSpPr>
          <p:nvPr>
            <p:ph type="title"/>
          </p:nvPr>
        </p:nvSpPr>
        <p:spPr>
          <a:xfrm>
            <a:off x="311700" y="445025"/>
            <a:ext cx="8601712" cy="469375"/>
          </a:xfrm>
          <a:prstGeom prst="rect">
            <a:avLst/>
          </a:prstGeom>
        </p:spPr>
        <p:txBody>
          <a:bodyPr spcFirstLastPara="1" wrap="square" lIns="91425" tIns="91425" rIns="91425" bIns="91425" anchor="ctr" anchorCtr="0">
            <a:normAutofit fontScale="90000"/>
          </a:bodyPr>
          <a:lstStyle/>
          <a:p>
            <a:pPr marL="0" lvl="0" indent="0" rtl="0">
              <a:spcBef>
                <a:spcPts val="0"/>
              </a:spcBef>
              <a:spcAft>
                <a:spcPts val="0"/>
              </a:spcAft>
              <a:buNone/>
            </a:pPr>
            <a:r>
              <a:rPr lang="en-US" dirty="0"/>
              <a:t>General approach</a:t>
            </a:r>
            <a:endParaRPr dirty="0"/>
          </a:p>
        </p:txBody>
      </p:sp>
      <p:graphicFrame>
        <p:nvGraphicFramePr>
          <p:cNvPr id="4" name="Table 5">
            <a:extLst>
              <a:ext uri="{FF2B5EF4-FFF2-40B4-BE49-F238E27FC236}">
                <a16:creationId xmlns:a16="http://schemas.microsoft.com/office/drawing/2014/main" id="{C4867FCE-EF1A-49FD-B73A-0436CC710640}"/>
              </a:ext>
            </a:extLst>
          </p:cNvPr>
          <p:cNvGraphicFramePr>
            <a:graphicFrameLocks noGrp="1"/>
          </p:cNvGraphicFramePr>
          <p:nvPr>
            <p:extLst>
              <p:ext uri="{D42A27DB-BD31-4B8C-83A1-F6EECF244321}">
                <p14:modId xmlns:p14="http://schemas.microsoft.com/office/powerpoint/2010/main" val="3061187868"/>
              </p:ext>
            </p:extLst>
          </p:nvPr>
        </p:nvGraphicFramePr>
        <p:xfrm>
          <a:off x="4882899" y="1362746"/>
          <a:ext cx="3473921" cy="3090970"/>
        </p:xfrm>
        <a:graphic>
          <a:graphicData uri="http://schemas.openxmlformats.org/drawingml/2006/table">
            <a:tbl>
              <a:tblPr firstRow="1" bandRow="1">
                <a:tableStyleId>{BB39BF30-AB8F-4EEC-9CB2-D6DDBBCBE8E4}</a:tableStyleId>
              </a:tblPr>
              <a:tblGrid>
                <a:gridCol w="2281227">
                  <a:extLst>
                    <a:ext uri="{9D8B030D-6E8A-4147-A177-3AD203B41FA5}">
                      <a16:colId xmlns:a16="http://schemas.microsoft.com/office/drawing/2014/main" val="3581659703"/>
                    </a:ext>
                  </a:extLst>
                </a:gridCol>
                <a:gridCol w="1192694">
                  <a:extLst>
                    <a:ext uri="{9D8B030D-6E8A-4147-A177-3AD203B41FA5}">
                      <a16:colId xmlns:a16="http://schemas.microsoft.com/office/drawing/2014/main" val="2831509841"/>
                    </a:ext>
                  </a:extLst>
                </a:gridCol>
              </a:tblGrid>
              <a:tr h="370840">
                <a:tc>
                  <a:txBody>
                    <a:bodyPr/>
                    <a:lstStyle/>
                    <a:p>
                      <a:pPr algn="ctr"/>
                      <a:r>
                        <a:rPr lang="en-US" b="1" i="1" dirty="0"/>
                        <a:t>Classes</a:t>
                      </a:r>
                      <a:endParaRPr lang="tr-TR" b="1" i="1" dirty="0"/>
                    </a:p>
                  </a:txBody>
                  <a:tcPr>
                    <a:solidFill>
                      <a:schemeClr val="bg2">
                        <a:lumMod val="90000"/>
                      </a:schemeClr>
                    </a:solidFill>
                  </a:tcPr>
                </a:tc>
                <a:tc>
                  <a:txBody>
                    <a:bodyPr/>
                    <a:lstStyle/>
                    <a:p>
                      <a:pPr algn="ctr"/>
                      <a:r>
                        <a:rPr lang="en-US" b="1" i="1" dirty="0"/>
                        <a:t> Sample x</a:t>
                      </a:r>
                      <a:endParaRPr lang="tr-TR" b="1" i="1" dirty="0"/>
                    </a:p>
                  </a:txBody>
                  <a:tcPr>
                    <a:solidFill>
                      <a:schemeClr val="bg2">
                        <a:lumMod val="90000"/>
                      </a:schemeClr>
                    </a:solidFill>
                  </a:tcPr>
                </a:tc>
                <a:extLst>
                  <a:ext uri="{0D108BD9-81ED-4DB2-BD59-A6C34878D82A}">
                    <a16:rowId xmlns:a16="http://schemas.microsoft.com/office/drawing/2014/main" val="1121345556"/>
                  </a:ext>
                </a:extLst>
              </a:tr>
              <a:tr h="370840">
                <a:tc>
                  <a:txBody>
                    <a:bodyPr/>
                    <a:lstStyle/>
                    <a:p>
                      <a:pPr marL="0" lvl="0" indent="0" algn="ctr" rtl="0">
                        <a:spcBef>
                          <a:spcPts val="0"/>
                        </a:spcBef>
                        <a:spcAft>
                          <a:spcPts val="0"/>
                        </a:spcAft>
                        <a:buNone/>
                      </a:pPr>
                      <a:r>
                        <a:rPr lang="tr" dirty="0"/>
                        <a:t>Treatment</a:t>
                      </a:r>
                      <a:endParaRPr dirty="0"/>
                    </a:p>
                  </a:txBody>
                  <a:tcPr marL="91425" marR="91425" marT="91425" marB="91425">
                    <a:solidFill>
                      <a:srgbClr val="F5F3EB"/>
                    </a:solidFill>
                  </a:tcPr>
                </a:tc>
                <a:tc>
                  <a:txBody>
                    <a:bodyPr/>
                    <a:lstStyle/>
                    <a:p>
                      <a:pPr algn="ctr"/>
                      <a:r>
                        <a:rPr lang="en-US" dirty="0"/>
                        <a:t>1</a:t>
                      </a:r>
                      <a:endParaRPr lang="tr-TR" dirty="0"/>
                    </a:p>
                  </a:txBody>
                  <a:tcPr>
                    <a:solidFill>
                      <a:srgbClr val="F5F3EB"/>
                    </a:solidFill>
                  </a:tcPr>
                </a:tc>
                <a:extLst>
                  <a:ext uri="{0D108BD9-81ED-4DB2-BD59-A6C34878D82A}">
                    <a16:rowId xmlns:a16="http://schemas.microsoft.com/office/drawing/2014/main" val="3287770982"/>
                  </a:ext>
                </a:extLst>
              </a:tr>
              <a:tr h="370840">
                <a:tc>
                  <a:txBody>
                    <a:bodyPr/>
                    <a:lstStyle/>
                    <a:p>
                      <a:pPr marL="0" lvl="0" indent="0" algn="ctr" rtl="0">
                        <a:spcBef>
                          <a:spcPts val="0"/>
                        </a:spcBef>
                        <a:spcAft>
                          <a:spcPts val="0"/>
                        </a:spcAft>
                        <a:buNone/>
                      </a:pPr>
                      <a:r>
                        <a:rPr lang="tr" dirty="0"/>
                        <a:t>Diagnosis</a:t>
                      </a:r>
                      <a:endParaRPr dirty="0"/>
                    </a:p>
                  </a:txBody>
                  <a:tcPr marL="91425" marR="91425" marT="91425" marB="91425">
                    <a:solidFill>
                      <a:srgbClr val="F5F3EB"/>
                    </a:solidFill>
                  </a:tcPr>
                </a:tc>
                <a:tc>
                  <a:txBody>
                    <a:bodyPr/>
                    <a:lstStyle/>
                    <a:p>
                      <a:pPr algn="ctr"/>
                      <a:r>
                        <a:rPr lang="en-US" dirty="0"/>
                        <a:t>1</a:t>
                      </a:r>
                      <a:endParaRPr lang="tr-TR" dirty="0"/>
                    </a:p>
                  </a:txBody>
                  <a:tcPr>
                    <a:solidFill>
                      <a:srgbClr val="F5F3EB"/>
                    </a:solidFill>
                  </a:tcPr>
                </a:tc>
                <a:extLst>
                  <a:ext uri="{0D108BD9-81ED-4DB2-BD59-A6C34878D82A}">
                    <a16:rowId xmlns:a16="http://schemas.microsoft.com/office/drawing/2014/main" val="2255983536"/>
                  </a:ext>
                </a:extLst>
              </a:tr>
              <a:tr h="370840">
                <a:tc>
                  <a:txBody>
                    <a:bodyPr/>
                    <a:lstStyle/>
                    <a:p>
                      <a:pPr marL="0" lvl="0" indent="0" algn="ctr" rtl="0">
                        <a:spcBef>
                          <a:spcPts val="0"/>
                        </a:spcBef>
                        <a:spcAft>
                          <a:spcPts val="0"/>
                        </a:spcAft>
                        <a:buNone/>
                      </a:pPr>
                      <a:r>
                        <a:rPr lang="tr" dirty="0"/>
                        <a:t>Prevention</a:t>
                      </a:r>
                      <a:endParaRPr dirty="0"/>
                    </a:p>
                  </a:txBody>
                  <a:tcPr marL="91425" marR="91425" marT="91425" marB="91425">
                    <a:solidFill>
                      <a:srgbClr val="F5F3EB"/>
                    </a:solidFill>
                  </a:tcPr>
                </a:tc>
                <a:tc>
                  <a:txBody>
                    <a:bodyPr/>
                    <a:lstStyle/>
                    <a:p>
                      <a:pPr algn="ctr"/>
                      <a:r>
                        <a:rPr lang="en-US" dirty="0"/>
                        <a:t>0</a:t>
                      </a:r>
                      <a:endParaRPr lang="tr-TR" dirty="0"/>
                    </a:p>
                  </a:txBody>
                  <a:tcPr>
                    <a:solidFill>
                      <a:srgbClr val="F5F3EB"/>
                    </a:solidFill>
                  </a:tcPr>
                </a:tc>
                <a:extLst>
                  <a:ext uri="{0D108BD9-81ED-4DB2-BD59-A6C34878D82A}">
                    <a16:rowId xmlns:a16="http://schemas.microsoft.com/office/drawing/2014/main" val="2881370287"/>
                  </a:ext>
                </a:extLst>
              </a:tr>
              <a:tr h="370840">
                <a:tc>
                  <a:txBody>
                    <a:bodyPr/>
                    <a:lstStyle/>
                    <a:p>
                      <a:pPr marL="0" lvl="0" indent="0" algn="ctr" rtl="0">
                        <a:spcBef>
                          <a:spcPts val="0"/>
                        </a:spcBef>
                        <a:spcAft>
                          <a:spcPts val="0"/>
                        </a:spcAft>
                        <a:buNone/>
                      </a:pPr>
                      <a:r>
                        <a:rPr lang="tr" dirty="0"/>
                        <a:t>Mechanism</a:t>
                      </a:r>
                      <a:endParaRPr dirty="0"/>
                    </a:p>
                  </a:txBody>
                  <a:tcPr marL="91425" marR="91425" marT="91425" marB="91425">
                    <a:solidFill>
                      <a:srgbClr val="F5F3EB"/>
                    </a:solidFill>
                  </a:tcPr>
                </a:tc>
                <a:tc>
                  <a:txBody>
                    <a:bodyPr/>
                    <a:lstStyle/>
                    <a:p>
                      <a:pPr algn="ctr"/>
                      <a:r>
                        <a:rPr lang="en-US" dirty="0"/>
                        <a:t>0</a:t>
                      </a:r>
                      <a:endParaRPr lang="tr-TR" dirty="0"/>
                    </a:p>
                  </a:txBody>
                  <a:tcPr>
                    <a:solidFill>
                      <a:srgbClr val="F5F3EB"/>
                    </a:solidFill>
                  </a:tcPr>
                </a:tc>
                <a:extLst>
                  <a:ext uri="{0D108BD9-81ED-4DB2-BD59-A6C34878D82A}">
                    <a16:rowId xmlns:a16="http://schemas.microsoft.com/office/drawing/2014/main" val="3881102319"/>
                  </a:ext>
                </a:extLst>
              </a:tr>
              <a:tr h="370840">
                <a:tc>
                  <a:txBody>
                    <a:bodyPr/>
                    <a:lstStyle/>
                    <a:p>
                      <a:pPr marL="0" lvl="0" indent="0" algn="ctr" rtl="0">
                        <a:spcBef>
                          <a:spcPts val="0"/>
                        </a:spcBef>
                        <a:spcAft>
                          <a:spcPts val="0"/>
                        </a:spcAft>
                        <a:buNone/>
                      </a:pPr>
                      <a:r>
                        <a:rPr lang="tr" dirty="0"/>
                        <a:t>Transmission</a:t>
                      </a:r>
                      <a:endParaRPr dirty="0"/>
                    </a:p>
                  </a:txBody>
                  <a:tcPr marL="91425" marR="91425" marT="91425" marB="91425">
                    <a:solidFill>
                      <a:srgbClr val="F5F3EB"/>
                    </a:solidFill>
                  </a:tcPr>
                </a:tc>
                <a:tc>
                  <a:txBody>
                    <a:bodyPr/>
                    <a:lstStyle/>
                    <a:p>
                      <a:pPr algn="ctr"/>
                      <a:r>
                        <a:rPr lang="en-US" dirty="0"/>
                        <a:t>0</a:t>
                      </a:r>
                      <a:endParaRPr lang="tr-TR" dirty="0"/>
                    </a:p>
                  </a:txBody>
                  <a:tcPr>
                    <a:solidFill>
                      <a:srgbClr val="F5F3EB"/>
                    </a:solidFill>
                  </a:tcPr>
                </a:tc>
                <a:extLst>
                  <a:ext uri="{0D108BD9-81ED-4DB2-BD59-A6C34878D82A}">
                    <a16:rowId xmlns:a16="http://schemas.microsoft.com/office/drawing/2014/main" val="2731067919"/>
                  </a:ext>
                </a:extLst>
              </a:tr>
              <a:tr h="370840">
                <a:tc>
                  <a:txBody>
                    <a:bodyPr/>
                    <a:lstStyle/>
                    <a:p>
                      <a:pPr marL="0" lvl="0" indent="0" algn="ctr" rtl="0">
                        <a:spcBef>
                          <a:spcPts val="0"/>
                        </a:spcBef>
                        <a:spcAft>
                          <a:spcPts val="0"/>
                        </a:spcAft>
                        <a:buNone/>
                      </a:pPr>
                      <a:r>
                        <a:rPr lang="tr" dirty="0"/>
                        <a:t>Epidemic Forecasting</a:t>
                      </a:r>
                      <a:endParaRPr dirty="0"/>
                    </a:p>
                  </a:txBody>
                  <a:tcPr marL="91425" marR="91425" marT="91425" marB="91425">
                    <a:solidFill>
                      <a:srgbClr val="F5F3EB"/>
                    </a:solidFill>
                  </a:tcPr>
                </a:tc>
                <a:tc>
                  <a:txBody>
                    <a:bodyPr/>
                    <a:lstStyle/>
                    <a:p>
                      <a:pPr algn="ctr"/>
                      <a:r>
                        <a:rPr lang="en-US" dirty="0"/>
                        <a:t>1</a:t>
                      </a:r>
                      <a:endParaRPr lang="tr-TR" dirty="0"/>
                    </a:p>
                  </a:txBody>
                  <a:tcPr>
                    <a:solidFill>
                      <a:srgbClr val="F5F3EB"/>
                    </a:solidFill>
                  </a:tcPr>
                </a:tc>
                <a:extLst>
                  <a:ext uri="{0D108BD9-81ED-4DB2-BD59-A6C34878D82A}">
                    <a16:rowId xmlns:a16="http://schemas.microsoft.com/office/drawing/2014/main" val="3142947440"/>
                  </a:ext>
                </a:extLst>
              </a:tr>
              <a:tr h="370840">
                <a:tc>
                  <a:txBody>
                    <a:bodyPr/>
                    <a:lstStyle/>
                    <a:p>
                      <a:pPr marL="0" lvl="0" indent="0" algn="ctr" rtl="0">
                        <a:spcBef>
                          <a:spcPts val="0"/>
                        </a:spcBef>
                        <a:spcAft>
                          <a:spcPts val="0"/>
                        </a:spcAft>
                        <a:buNone/>
                      </a:pPr>
                      <a:r>
                        <a:rPr lang="tr" dirty="0"/>
                        <a:t>Case Report</a:t>
                      </a:r>
                      <a:endParaRPr dirty="0"/>
                    </a:p>
                  </a:txBody>
                  <a:tcPr marL="91425" marR="91425" marT="91425" marB="91425">
                    <a:solidFill>
                      <a:srgbClr val="F5F3EB"/>
                    </a:solidFill>
                  </a:tcPr>
                </a:tc>
                <a:tc>
                  <a:txBody>
                    <a:bodyPr/>
                    <a:lstStyle/>
                    <a:p>
                      <a:pPr algn="ctr"/>
                      <a:r>
                        <a:rPr lang="en-US" dirty="0"/>
                        <a:t>0</a:t>
                      </a:r>
                      <a:endParaRPr lang="tr-TR" dirty="0"/>
                    </a:p>
                  </a:txBody>
                  <a:tcPr>
                    <a:solidFill>
                      <a:srgbClr val="F5F3EB"/>
                    </a:solidFill>
                  </a:tcPr>
                </a:tc>
                <a:extLst>
                  <a:ext uri="{0D108BD9-81ED-4DB2-BD59-A6C34878D82A}">
                    <a16:rowId xmlns:a16="http://schemas.microsoft.com/office/drawing/2014/main" val="3284158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17"/>
          <p:cNvSpPr/>
          <p:nvPr/>
        </p:nvSpPr>
        <p:spPr>
          <a:xfrm>
            <a:off x="494775" y="2127275"/>
            <a:ext cx="2710200" cy="18795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a:off x="6122100" y="2062075"/>
            <a:ext cx="2710200" cy="18795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17"/>
          <p:cNvCxnSpPr/>
          <p:nvPr/>
        </p:nvCxnSpPr>
        <p:spPr>
          <a:xfrm flipH="1">
            <a:off x="2849000" y="1197500"/>
            <a:ext cx="573600" cy="613200"/>
          </a:xfrm>
          <a:prstGeom prst="straightConnector1">
            <a:avLst/>
          </a:prstGeom>
          <a:noFill/>
          <a:ln w="9525" cap="flat" cmpd="sng">
            <a:solidFill>
              <a:schemeClr val="dk2"/>
            </a:solidFill>
            <a:prstDash val="solid"/>
            <a:round/>
            <a:headEnd type="none" w="med" len="med"/>
            <a:tailEnd type="triangle" w="med" len="med"/>
          </a:ln>
        </p:spPr>
      </p:cxnSp>
      <p:cxnSp>
        <p:nvCxnSpPr>
          <p:cNvPr id="86" name="Google Shape;86;p17"/>
          <p:cNvCxnSpPr>
            <a:cxnSpLocks/>
          </p:cNvCxnSpPr>
          <p:nvPr/>
        </p:nvCxnSpPr>
        <p:spPr>
          <a:xfrm>
            <a:off x="5661329" y="1228506"/>
            <a:ext cx="548597" cy="582194"/>
          </a:xfrm>
          <a:prstGeom prst="straightConnector1">
            <a:avLst/>
          </a:prstGeom>
          <a:noFill/>
          <a:ln w="9525" cap="flat" cmpd="sng">
            <a:solidFill>
              <a:schemeClr val="dk2"/>
            </a:solidFill>
            <a:prstDash val="solid"/>
            <a:round/>
            <a:headEnd type="none" w="med" len="med"/>
            <a:tailEnd type="triangle" w="med" len="med"/>
          </a:ln>
        </p:spPr>
      </p:cxnSp>
      <p:sp>
        <p:nvSpPr>
          <p:cNvPr id="87" name="Google Shape;87;p17"/>
          <p:cNvSpPr txBox="1"/>
          <p:nvPr/>
        </p:nvSpPr>
        <p:spPr>
          <a:xfrm>
            <a:off x="1380075" y="2797625"/>
            <a:ext cx="939600" cy="53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 sz="2300"/>
              <a:t>KNN</a:t>
            </a:r>
            <a:endParaRPr sz="2300"/>
          </a:p>
        </p:txBody>
      </p:sp>
      <p:sp>
        <p:nvSpPr>
          <p:cNvPr id="88" name="Google Shape;88;p17"/>
          <p:cNvSpPr txBox="1"/>
          <p:nvPr/>
        </p:nvSpPr>
        <p:spPr>
          <a:xfrm>
            <a:off x="6811650" y="2555425"/>
            <a:ext cx="1331100" cy="8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 sz="2300"/>
              <a:t>Naive Bayes</a:t>
            </a:r>
            <a:endParaRPr sz="2300"/>
          </a:p>
        </p:txBody>
      </p:sp>
      <p:sp>
        <p:nvSpPr>
          <p:cNvPr id="9" name="Google Shape;60;p14">
            <a:extLst>
              <a:ext uri="{FF2B5EF4-FFF2-40B4-BE49-F238E27FC236}">
                <a16:creationId xmlns:a16="http://schemas.microsoft.com/office/drawing/2014/main" id="{75F34B08-86CF-41B3-A929-744AB027FE0E}"/>
              </a:ext>
            </a:extLst>
          </p:cNvPr>
          <p:cNvSpPr txBox="1">
            <a:spLocks/>
          </p:cNvSpPr>
          <p:nvPr/>
        </p:nvSpPr>
        <p:spPr bwMode="black">
          <a:xfrm>
            <a:off x="311700" y="445025"/>
            <a:ext cx="8601712" cy="469375"/>
          </a:xfrm>
          <a:prstGeom prst="rect">
            <a:avLst/>
          </a:prstGeom>
          <a:solidFill>
            <a:srgbClr val="FFFFFF"/>
          </a:solidFill>
          <a:ln w="31750" cap="sq">
            <a:solidFill>
              <a:srgbClr val="404040"/>
            </a:solidFill>
            <a:miter lim="800000"/>
          </a:ln>
        </p:spPr>
        <p:txBody>
          <a:bodyPr spcFirstLastPara="1" vert="horz" wrap="square" lIns="91425" tIns="91425" rIns="91425" bIns="91425" rtlCol="0" anchor="ctr" anchorCtr="0">
            <a:normAutofit fontScale="97500"/>
          </a:bodyPr>
          <a:lstStyle>
            <a:lvl1pPr lvl="0" algn="ctr" defTabSz="685800" rtl="0" eaLnBrk="1" latinLnBrk="0" hangingPunct="1">
              <a:lnSpc>
                <a:spcPct val="90000"/>
              </a:lnSpc>
              <a:spcBef>
                <a:spcPts val="0"/>
              </a:spcBef>
              <a:spcAft>
                <a:spcPts val="0"/>
              </a:spcAft>
              <a:buSzPts val="2800"/>
              <a:buNone/>
              <a:defRPr sz="2100" kern="1200" cap="all" spc="150" baseline="0">
                <a:solidFill>
                  <a:srgbClr val="262626"/>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APPLIED METHODS</a:t>
            </a:r>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8"/>
          <p:cNvSpPr/>
          <p:nvPr/>
        </p:nvSpPr>
        <p:spPr>
          <a:xfrm>
            <a:off x="7105025" y="2691100"/>
            <a:ext cx="1740000" cy="12504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txBox="1"/>
          <p:nvPr/>
        </p:nvSpPr>
        <p:spPr>
          <a:xfrm>
            <a:off x="4066839" y="3046900"/>
            <a:ext cx="1050900" cy="53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tr" sz="2200">
                <a:solidFill>
                  <a:schemeClr val="dk1"/>
                </a:solidFill>
              </a:rPr>
              <a:t>Tf-Idf</a:t>
            </a:r>
            <a:endParaRPr sz="2200"/>
          </a:p>
        </p:txBody>
      </p:sp>
      <p:sp>
        <p:nvSpPr>
          <p:cNvPr id="96" name="Google Shape;96;p18"/>
          <p:cNvSpPr txBox="1"/>
          <p:nvPr/>
        </p:nvSpPr>
        <p:spPr>
          <a:xfrm>
            <a:off x="528900" y="2869900"/>
            <a:ext cx="1331100" cy="8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tr" sz="2000">
                <a:solidFill>
                  <a:schemeClr val="dk1"/>
                </a:solidFill>
              </a:rPr>
              <a:t>Count Vectorizer</a:t>
            </a:r>
            <a:endParaRPr sz="1500"/>
          </a:p>
        </p:txBody>
      </p:sp>
      <p:sp>
        <p:nvSpPr>
          <p:cNvPr id="97" name="Google Shape;97;p18"/>
          <p:cNvSpPr/>
          <p:nvPr/>
        </p:nvSpPr>
        <p:spPr>
          <a:xfrm>
            <a:off x="2585613" y="3112300"/>
            <a:ext cx="595200" cy="40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6003738" y="3112300"/>
            <a:ext cx="595200" cy="40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p:nvPr/>
        </p:nvSpPr>
        <p:spPr>
          <a:xfrm>
            <a:off x="324450" y="2691100"/>
            <a:ext cx="1740000" cy="12504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a:off x="324425" y="1903300"/>
            <a:ext cx="8520600" cy="4080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p:nvPr/>
        </p:nvSpPr>
        <p:spPr>
          <a:xfrm>
            <a:off x="3906450" y="1881550"/>
            <a:ext cx="1331100"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 sz="1800"/>
              <a:t>Pipeline</a:t>
            </a:r>
            <a:endParaRPr sz="1800"/>
          </a:p>
        </p:txBody>
      </p:sp>
      <p:sp>
        <p:nvSpPr>
          <p:cNvPr id="102" name="Google Shape;102;p18"/>
          <p:cNvSpPr/>
          <p:nvPr/>
        </p:nvSpPr>
        <p:spPr>
          <a:xfrm>
            <a:off x="3702000" y="2691100"/>
            <a:ext cx="1740000" cy="12504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7484950" y="3046900"/>
            <a:ext cx="939600" cy="53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 sz="2100"/>
              <a:t>KNN</a:t>
            </a:r>
            <a:endParaRPr sz="2100"/>
          </a:p>
        </p:txBody>
      </p:sp>
      <p:sp>
        <p:nvSpPr>
          <p:cNvPr id="13" name="Google Shape;60;p14">
            <a:extLst>
              <a:ext uri="{FF2B5EF4-FFF2-40B4-BE49-F238E27FC236}">
                <a16:creationId xmlns:a16="http://schemas.microsoft.com/office/drawing/2014/main" id="{D4B16A6E-26FD-4707-B7CE-94F8F841B51F}"/>
              </a:ext>
            </a:extLst>
          </p:cNvPr>
          <p:cNvSpPr txBox="1">
            <a:spLocks/>
          </p:cNvSpPr>
          <p:nvPr/>
        </p:nvSpPr>
        <p:spPr bwMode="black">
          <a:xfrm>
            <a:off x="311700" y="445025"/>
            <a:ext cx="8601712" cy="469375"/>
          </a:xfrm>
          <a:prstGeom prst="rect">
            <a:avLst/>
          </a:prstGeom>
          <a:solidFill>
            <a:srgbClr val="FFFFFF"/>
          </a:solidFill>
          <a:ln w="31750" cap="sq">
            <a:solidFill>
              <a:srgbClr val="404040"/>
            </a:solidFill>
            <a:miter lim="800000"/>
          </a:ln>
        </p:spPr>
        <p:txBody>
          <a:bodyPr spcFirstLastPara="1" vert="horz" wrap="square" lIns="91425" tIns="91425" rIns="91425" bIns="91425" rtlCol="0" anchor="ctr" anchorCtr="0">
            <a:normAutofit fontScale="97500"/>
          </a:bodyPr>
          <a:lstStyle>
            <a:lvl1pPr lvl="0" algn="ctr" defTabSz="685800" rtl="0" eaLnBrk="1" latinLnBrk="0" hangingPunct="1">
              <a:lnSpc>
                <a:spcPct val="90000"/>
              </a:lnSpc>
              <a:spcBef>
                <a:spcPts val="0"/>
              </a:spcBef>
              <a:spcAft>
                <a:spcPts val="0"/>
              </a:spcAft>
              <a:buSzPts val="2800"/>
              <a:buNone/>
              <a:defRPr sz="2100" kern="1200" cap="all" spc="150" baseline="0">
                <a:solidFill>
                  <a:srgbClr val="262626"/>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K-NEAREST NEIGHBORS</a:t>
            </a: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9"/>
          <p:cNvSpPr txBox="1">
            <a:spLocks noGrp="1"/>
          </p:cNvSpPr>
          <p:nvPr>
            <p:ph type="body" idx="1"/>
          </p:nvPr>
        </p:nvSpPr>
        <p:spPr>
          <a:xfrm>
            <a:off x="311700" y="1079774"/>
            <a:ext cx="5898269" cy="659958"/>
          </a:xfrm>
          <a:prstGeom prst="rect">
            <a:avLst/>
          </a:prstGeom>
        </p:spPr>
        <p:txBody>
          <a:bodyPr spcFirstLastPara="1" wrap="square" lIns="91425" tIns="91425" rIns="91425" bIns="91425" anchor="t" anchorCtr="0">
            <a:normAutofit lnSpcReduction="10000"/>
          </a:bodyPr>
          <a:lstStyle/>
          <a:p>
            <a:pPr marL="203200" lvl="0" indent="0" algn="l" rtl="0">
              <a:spcBef>
                <a:spcPts val="0"/>
              </a:spcBef>
              <a:spcAft>
                <a:spcPts val="0"/>
              </a:spcAft>
              <a:buSzPct val="100000"/>
              <a:buNone/>
            </a:pPr>
            <a:r>
              <a:rPr lang="en-US" sz="2000" dirty="0"/>
              <a:t>Evaluation Results</a:t>
            </a:r>
          </a:p>
          <a:p>
            <a:pPr marL="457200" lvl="0" indent="-254000" algn="l" rtl="0">
              <a:spcBef>
                <a:spcPts val="0"/>
              </a:spcBef>
              <a:spcAft>
                <a:spcPts val="0"/>
              </a:spcAft>
              <a:buSzPct val="100000"/>
              <a:buChar char="●"/>
            </a:pPr>
            <a:r>
              <a:rPr lang="tr" sz="1300" dirty="0"/>
              <a:t>Tested with provided evaluation script.</a:t>
            </a:r>
            <a:endParaRPr sz="1300" dirty="0"/>
          </a:p>
          <a:p>
            <a:pPr marL="0" lvl="0" indent="0" algn="l" rtl="0">
              <a:spcBef>
                <a:spcPts val="1200"/>
              </a:spcBef>
              <a:spcAft>
                <a:spcPts val="1200"/>
              </a:spcAft>
              <a:buNone/>
            </a:pPr>
            <a:endParaRPr sz="1600" dirty="0"/>
          </a:p>
        </p:txBody>
      </p:sp>
      <p:graphicFrame>
        <p:nvGraphicFramePr>
          <p:cNvPr id="110" name="Google Shape;110;p19"/>
          <p:cNvGraphicFramePr/>
          <p:nvPr>
            <p:extLst>
              <p:ext uri="{D42A27DB-BD31-4B8C-83A1-F6EECF244321}">
                <p14:modId xmlns:p14="http://schemas.microsoft.com/office/powerpoint/2010/main" val="250884370"/>
              </p:ext>
            </p:extLst>
          </p:nvPr>
        </p:nvGraphicFramePr>
        <p:xfrm>
          <a:off x="993056" y="1739732"/>
          <a:ext cx="7239000" cy="3150480"/>
        </p:xfrm>
        <a:graphic>
          <a:graphicData uri="http://schemas.openxmlformats.org/drawingml/2006/table">
            <a:tbl>
              <a:tblPr>
                <a:noFill/>
                <a:tableStyleId>{BB39BF30-AB8F-4EEC-9CB2-D6DDBBCBE8E4}</a:tableStyleId>
              </a:tblPr>
              <a:tblGrid>
                <a:gridCol w="2111500">
                  <a:extLst>
                    <a:ext uri="{9D8B030D-6E8A-4147-A177-3AD203B41FA5}">
                      <a16:colId xmlns:a16="http://schemas.microsoft.com/office/drawing/2014/main" val="20000"/>
                    </a:ext>
                  </a:extLst>
                </a:gridCol>
                <a:gridCol w="1256050">
                  <a:extLst>
                    <a:ext uri="{9D8B030D-6E8A-4147-A177-3AD203B41FA5}">
                      <a16:colId xmlns:a16="http://schemas.microsoft.com/office/drawing/2014/main" val="20001"/>
                    </a:ext>
                  </a:extLst>
                </a:gridCol>
                <a:gridCol w="1315050">
                  <a:extLst>
                    <a:ext uri="{9D8B030D-6E8A-4147-A177-3AD203B41FA5}">
                      <a16:colId xmlns:a16="http://schemas.microsoft.com/office/drawing/2014/main" val="20002"/>
                    </a:ext>
                  </a:extLst>
                </a:gridCol>
                <a:gridCol w="1241325">
                  <a:extLst>
                    <a:ext uri="{9D8B030D-6E8A-4147-A177-3AD203B41FA5}">
                      <a16:colId xmlns:a16="http://schemas.microsoft.com/office/drawing/2014/main" val="20003"/>
                    </a:ext>
                  </a:extLst>
                </a:gridCol>
                <a:gridCol w="1315075">
                  <a:extLst>
                    <a:ext uri="{9D8B030D-6E8A-4147-A177-3AD203B41FA5}">
                      <a16:colId xmlns:a16="http://schemas.microsoft.com/office/drawing/2014/main" val="20004"/>
                    </a:ext>
                  </a:extLst>
                </a:gridCol>
              </a:tblGrid>
              <a:tr h="395550">
                <a:tc>
                  <a:txBody>
                    <a:bodyPr/>
                    <a:lstStyle/>
                    <a:p>
                      <a:pPr marL="0" lvl="0" indent="0" algn="l" rtl="0">
                        <a:spcBef>
                          <a:spcPts val="0"/>
                        </a:spcBef>
                        <a:spcAft>
                          <a:spcPts val="0"/>
                        </a:spcAft>
                        <a:buNone/>
                      </a:pP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a:t>Precision</a:t>
                      </a: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a:t>Recall</a:t>
                      </a: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a:t>F1-score</a:t>
                      </a:r>
                      <a:endParaRPr b="1" i="1"/>
                    </a:p>
                  </a:txBody>
                  <a:tcPr marL="91425" marR="91425" marT="91425" marB="91425">
                    <a:solidFill>
                      <a:schemeClr val="bg2">
                        <a:lumMod val="90000"/>
                      </a:schemeClr>
                    </a:solidFill>
                  </a:tcPr>
                </a:tc>
                <a:tc>
                  <a:txBody>
                    <a:bodyPr/>
                    <a:lstStyle/>
                    <a:p>
                      <a:pPr marL="0" lvl="0" indent="0" algn="l" rtl="0">
                        <a:spcBef>
                          <a:spcPts val="0"/>
                        </a:spcBef>
                        <a:spcAft>
                          <a:spcPts val="0"/>
                        </a:spcAft>
                        <a:buNone/>
                      </a:pPr>
                      <a:r>
                        <a:rPr lang="tr" b="1" i="1" dirty="0"/>
                        <a:t>Support</a:t>
                      </a:r>
                      <a:endParaRPr b="1" i="1" dirty="0"/>
                    </a:p>
                  </a:txBody>
                  <a:tcPr marL="91425" marR="91425" marT="91425" marB="91425">
                    <a:solidFill>
                      <a:schemeClr val="bg2">
                        <a:lumMod val="90000"/>
                      </a:schemeClr>
                    </a:solidFill>
                  </a:tcPr>
                </a:tc>
                <a:extLst>
                  <a:ext uri="{0D108BD9-81ED-4DB2-BD59-A6C34878D82A}">
                    <a16:rowId xmlns:a16="http://schemas.microsoft.com/office/drawing/2014/main" val="10000"/>
                  </a:ext>
                </a:extLst>
              </a:tr>
              <a:tr h="395550">
                <a:tc>
                  <a:txBody>
                    <a:bodyPr/>
                    <a:lstStyle/>
                    <a:p>
                      <a:pPr marL="0" lvl="0" indent="0" algn="l" rtl="0">
                        <a:spcBef>
                          <a:spcPts val="0"/>
                        </a:spcBef>
                        <a:spcAft>
                          <a:spcPts val="0"/>
                        </a:spcAft>
                        <a:buNone/>
                      </a:pPr>
                      <a:r>
                        <a:rPr lang="tr" b="1" i="1"/>
                        <a:t>Treatment</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0.8043</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0.8174</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0.8108</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2207</a:t>
                      </a:r>
                      <a:endParaRPr/>
                    </a:p>
                  </a:txBody>
                  <a:tcPr marL="91425" marR="91425" marT="91425" marB="91425">
                    <a:solidFill>
                      <a:srgbClr val="F5F3EB"/>
                    </a:solidFill>
                  </a:tcPr>
                </a:tc>
                <a:extLst>
                  <a:ext uri="{0D108BD9-81ED-4DB2-BD59-A6C34878D82A}">
                    <a16:rowId xmlns:a16="http://schemas.microsoft.com/office/drawing/2014/main" val="10001"/>
                  </a:ext>
                </a:extLst>
              </a:tr>
              <a:tr h="395550">
                <a:tc>
                  <a:txBody>
                    <a:bodyPr/>
                    <a:lstStyle/>
                    <a:p>
                      <a:pPr marL="0" lvl="0" indent="0" algn="l" rtl="0">
                        <a:spcBef>
                          <a:spcPts val="0"/>
                        </a:spcBef>
                        <a:spcAft>
                          <a:spcPts val="0"/>
                        </a:spcAft>
                        <a:buNone/>
                      </a:pPr>
                      <a:r>
                        <a:rPr lang="tr" b="1" i="1" dirty="0"/>
                        <a:t>Diagnosis</a:t>
                      </a:r>
                      <a:endParaRPr b="1" i="1" dirty="0"/>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0.7565</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0.7477</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0.7521</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1546</a:t>
                      </a:r>
                      <a:endParaRPr/>
                    </a:p>
                  </a:txBody>
                  <a:tcPr marL="91425" marR="91425" marT="91425" marB="91425">
                    <a:solidFill>
                      <a:srgbClr val="F5F3EB"/>
                    </a:solidFill>
                  </a:tcPr>
                </a:tc>
                <a:extLst>
                  <a:ext uri="{0D108BD9-81ED-4DB2-BD59-A6C34878D82A}">
                    <a16:rowId xmlns:a16="http://schemas.microsoft.com/office/drawing/2014/main" val="10002"/>
                  </a:ext>
                </a:extLst>
              </a:tr>
              <a:tr h="395550">
                <a:tc>
                  <a:txBody>
                    <a:bodyPr/>
                    <a:lstStyle/>
                    <a:p>
                      <a:pPr marL="0" lvl="0" indent="0" algn="l" rtl="0">
                        <a:spcBef>
                          <a:spcPts val="0"/>
                        </a:spcBef>
                        <a:spcAft>
                          <a:spcPts val="0"/>
                        </a:spcAft>
                        <a:buNone/>
                      </a:pPr>
                      <a:r>
                        <a:rPr lang="tr" b="1" i="1"/>
                        <a:t>Prevention</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dirty="0"/>
                        <a:t>0.8934</a:t>
                      </a:r>
                      <a:endParaRPr dirty="0"/>
                    </a:p>
                  </a:txBody>
                  <a:tcPr marL="91425" marR="91425" marT="91425" marB="91425">
                    <a:solidFill>
                      <a:srgbClr val="F5F3EB"/>
                    </a:solidFill>
                  </a:tcPr>
                </a:tc>
                <a:tc>
                  <a:txBody>
                    <a:bodyPr/>
                    <a:lstStyle/>
                    <a:p>
                      <a:pPr marL="0" lvl="0" indent="0" algn="ctr" rtl="0">
                        <a:spcBef>
                          <a:spcPts val="0"/>
                        </a:spcBef>
                        <a:spcAft>
                          <a:spcPts val="0"/>
                        </a:spcAft>
                        <a:buNone/>
                      </a:pPr>
                      <a:r>
                        <a:rPr lang="tr" dirty="0"/>
                        <a:t>0.8687</a:t>
                      </a:r>
                      <a:endParaRPr dirty="0"/>
                    </a:p>
                  </a:txBody>
                  <a:tcPr marL="91425" marR="91425" marT="91425" marB="91425">
                    <a:solidFill>
                      <a:srgbClr val="F5F3EB"/>
                    </a:solidFill>
                  </a:tcPr>
                </a:tc>
                <a:tc>
                  <a:txBody>
                    <a:bodyPr/>
                    <a:lstStyle/>
                    <a:p>
                      <a:pPr marL="0" lvl="0" indent="0" algn="ctr" rtl="0">
                        <a:spcBef>
                          <a:spcPts val="0"/>
                        </a:spcBef>
                        <a:spcAft>
                          <a:spcPts val="0"/>
                        </a:spcAft>
                        <a:buNone/>
                      </a:pPr>
                      <a:r>
                        <a:rPr lang="tr"/>
                        <a:t>0.8809</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2750</a:t>
                      </a:r>
                      <a:endParaRPr/>
                    </a:p>
                  </a:txBody>
                  <a:tcPr marL="91425" marR="91425" marT="91425" marB="91425">
                    <a:solidFill>
                      <a:srgbClr val="F5F3EB"/>
                    </a:solidFill>
                  </a:tcPr>
                </a:tc>
                <a:extLst>
                  <a:ext uri="{0D108BD9-81ED-4DB2-BD59-A6C34878D82A}">
                    <a16:rowId xmlns:a16="http://schemas.microsoft.com/office/drawing/2014/main" val="10003"/>
                  </a:ext>
                </a:extLst>
              </a:tr>
              <a:tr h="395550">
                <a:tc>
                  <a:txBody>
                    <a:bodyPr/>
                    <a:lstStyle/>
                    <a:p>
                      <a:pPr marL="0" lvl="0" indent="0" algn="l" rtl="0">
                        <a:spcBef>
                          <a:spcPts val="0"/>
                        </a:spcBef>
                        <a:spcAft>
                          <a:spcPts val="0"/>
                        </a:spcAft>
                        <a:buNone/>
                      </a:pPr>
                      <a:r>
                        <a:rPr lang="tr" b="1" i="1"/>
                        <a:t>Mechanism</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0.8262</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0.7176</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0.7681</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1073</a:t>
                      </a:r>
                      <a:endParaRPr/>
                    </a:p>
                  </a:txBody>
                  <a:tcPr marL="91425" marR="91425" marT="91425" marB="91425">
                    <a:solidFill>
                      <a:srgbClr val="F5F3EB"/>
                    </a:solidFill>
                  </a:tcPr>
                </a:tc>
                <a:extLst>
                  <a:ext uri="{0D108BD9-81ED-4DB2-BD59-A6C34878D82A}">
                    <a16:rowId xmlns:a16="http://schemas.microsoft.com/office/drawing/2014/main" val="10004"/>
                  </a:ext>
                </a:extLst>
              </a:tr>
              <a:tr h="395550">
                <a:tc>
                  <a:txBody>
                    <a:bodyPr/>
                    <a:lstStyle/>
                    <a:p>
                      <a:pPr marL="0" lvl="0" indent="0" algn="l" rtl="0">
                        <a:spcBef>
                          <a:spcPts val="0"/>
                        </a:spcBef>
                        <a:spcAft>
                          <a:spcPts val="0"/>
                        </a:spcAft>
                        <a:buNone/>
                      </a:pPr>
                      <a:r>
                        <a:rPr lang="tr" b="1" i="1" dirty="0"/>
                        <a:t>Transmission</a:t>
                      </a:r>
                      <a:endParaRPr b="1" i="1" dirty="0"/>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0.5549</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0.3555</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0.4333</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256</a:t>
                      </a:r>
                      <a:endParaRPr/>
                    </a:p>
                  </a:txBody>
                  <a:tcPr marL="91425" marR="91425" marT="91425" marB="91425">
                    <a:solidFill>
                      <a:srgbClr val="F5F3EB"/>
                    </a:solidFill>
                  </a:tcPr>
                </a:tc>
                <a:extLst>
                  <a:ext uri="{0D108BD9-81ED-4DB2-BD59-A6C34878D82A}">
                    <a16:rowId xmlns:a16="http://schemas.microsoft.com/office/drawing/2014/main" val="10005"/>
                  </a:ext>
                </a:extLst>
              </a:tr>
              <a:tr h="374125">
                <a:tc>
                  <a:txBody>
                    <a:bodyPr/>
                    <a:lstStyle/>
                    <a:p>
                      <a:pPr marL="0" lvl="0" indent="0" algn="l" rtl="0">
                        <a:spcBef>
                          <a:spcPts val="0"/>
                        </a:spcBef>
                        <a:spcAft>
                          <a:spcPts val="0"/>
                        </a:spcAft>
                        <a:buNone/>
                      </a:pPr>
                      <a:r>
                        <a:rPr lang="tr" b="1" i="1"/>
                        <a:t>Epidemic Forecasting</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0.7284</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0.6146</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0.6667</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192</a:t>
                      </a:r>
                      <a:endParaRPr/>
                    </a:p>
                  </a:txBody>
                  <a:tcPr marL="91425" marR="91425" marT="91425" marB="91425">
                    <a:solidFill>
                      <a:srgbClr val="F5F3EB"/>
                    </a:solidFill>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tr" b="1" i="1" dirty="0"/>
                        <a:t>Case Report</a:t>
                      </a:r>
                      <a:endParaRPr b="1" i="1" dirty="0"/>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dirty="0"/>
                        <a:t>0.7467</a:t>
                      </a:r>
                      <a:endParaRPr dirty="0"/>
                    </a:p>
                  </a:txBody>
                  <a:tcPr marL="91425" marR="91425" marT="91425" marB="91425">
                    <a:solidFill>
                      <a:srgbClr val="F5F3EB"/>
                    </a:solidFill>
                  </a:tcPr>
                </a:tc>
                <a:tc>
                  <a:txBody>
                    <a:bodyPr/>
                    <a:lstStyle/>
                    <a:p>
                      <a:pPr marL="0" lvl="0" indent="0" algn="ctr" rtl="0">
                        <a:spcBef>
                          <a:spcPts val="0"/>
                        </a:spcBef>
                        <a:spcAft>
                          <a:spcPts val="0"/>
                        </a:spcAft>
                        <a:buNone/>
                      </a:pPr>
                      <a:r>
                        <a:rPr lang="tr"/>
                        <a:t>0.3548</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dirty="0"/>
                        <a:t>0.4810</a:t>
                      </a:r>
                      <a:endParaRPr dirty="0"/>
                    </a:p>
                  </a:txBody>
                  <a:tcPr marL="91425" marR="91425" marT="91425" marB="91425">
                    <a:solidFill>
                      <a:srgbClr val="F5F3EB"/>
                    </a:solidFill>
                  </a:tcPr>
                </a:tc>
                <a:tc>
                  <a:txBody>
                    <a:bodyPr/>
                    <a:lstStyle/>
                    <a:p>
                      <a:pPr marL="0" lvl="0" indent="0" algn="ctr" rtl="0">
                        <a:spcBef>
                          <a:spcPts val="0"/>
                        </a:spcBef>
                        <a:spcAft>
                          <a:spcPts val="0"/>
                        </a:spcAft>
                        <a:buNone/>
                      </a:pPr>
                      <a:r>
                        <a:rPr lang="tr" dirty="0"/>
                        <a:t>482</a:t>
                      </a:r>
                      <a:endParaRPr dirty="0"/>
                    </a:p>
                  </a:txBody>
                  <a:tcPr marL="91425" marR="91425" marT="91425" marB="91425">
                    <a:solidFill>
                      <a:srgbClr val="F5F3EB"/>
                    </a:solidFill>
                  </a:tcPr>
                </a:tc>
                <a:extLst>
                  <a:ext uri="{0D108BD9-81ED-4DB2-BD59-A6C34878D82A}">
                    <a16:rowId xmlns:a16="http://schemas.microsoft.com/office/drawing/2014/main" val="10007"/>
                  </a:ext>
                </a:extLst>
              </a:tr>
            </a:tbl>
          </a:graphicData>
        </a:graphic>
      </p:graphicFrame>
      <p:sp>
        <p:nvSpPr>
          <p:cNvPr id="7" name="Google Shape;60;p14">
            <a:extLst>
              <a:ext uri="{FF2B5EF4-FFF2-40B4-BE49-F238E27FC236}">
                <a16:creationId xmlns:a16="http://schemas.microsoft.com/office/drawing/2014/main" id="{ED7099D9-5D80-498E-ADD4-0B8C81B8F355}"/>
              </a:ext>
            </a:extLst>
          </p:cNvPr>
          <p:cNvSpPr txBox="1">
            <a:spLocks/>
          </p:cNvSpPr>
          <p:nvPr/>
        </p:nvSpPr>
        <p:spPr bwMode="black">
          <a:xfrm>
            <a:off x="311700" y="445025"/>
            <a:ext cx="8601712" cy="469375"/>
          </a:xfrm>
          <a:prstGeom prst="rect">
            <a:avLst/>
          </a:prstGeom>
          <a:solidFill>
            <a:srgbClr val="FFFFFF"/>
          </a:solidFill>
          <a:ln w="31750" cap="sq">
            <a:solidFill>
              <a:srgbClr val="404040"/>
            </a:solidFill>
            <a:miter lim="800000"/>
          </a:ln>
        </p:spPr>
        <p:txBody>
          <a:bodyPr spcFirstLastPara="1" vert="horz" wrap="square" lIns="91425" tIns="91425" rIns="91425" bIns="91425" rtlCol="0" anchor="ctr" anchorCtr="0">
            <a:normAutofit fontScale="97500"/>
          </a:bodyPr>
          <a:lstStyle>
            <a:lvl1pPr lvl="0" algn="ctr" defTabSz="685800" rtl="0" eaLnBrk="1" latinLnBrk="0" hangingPunct="1">
              <a:lnSpc>
                <a:spcPct val="90000"/>
              </a:lnSpc>
              <a:spcBef>
                <a:spcPts val="0"/>
              </a:spcBef>
              <a:spcAft>
                <a:spcPts val="0"/>
              </a:spcAft>
              <a:buSzPts val="2800"/>
              <a:buNone/>
              <a:defRPr sz="2100" kern="1200" cap="all" spc="150" baseline="0">
                <a:solidFill>
                  <a:srgbClr val="262626"/>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K-NEAREST NEIGHBORS</a:t>
            </a: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6" name="Google Shape;116;p20"/>
          <p:cNvGraphicFramePr/>
          <p:nvPr>
            <p:extLst>
              <p:ext uri="{D42A27DB-BD31-4B8C-83A1-F6EECF244321}">
                <p14:modId xmlns:p14="http://schemas.microsoft.com/office/powerpoint/2010/main" val="2331014478"/>
              </p:ext>
            </p:extLst>
          </p:nvPr>
        </p:nvGraphicFramePr>
        <p:xfrm>
          <a:off x="834525" y="1292210"/>
          <a:ext cx="7239000" cy="1942950"/>
        </p:xfrm>
        <a:graphic>
          <a:graphicData uri="http://schemas.openxmlformats.org/drawingml/2006/table">
            <a:tbl>
              <a:tblPr>
                <a:noFill/>
                <a:tableStyleId>{BB39BF30-AB8F-4EEC-9CB2-D6DDBBCBE8E4}</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224150">
                <a:tc>
                  <a:txBody>
                    <a:bodyPr/>
                    <a:lstStyle/>
                    <a:p>
                      <a:pPr marL="0" lvl="0" indent="0" algn="ctr" rtl="0">
                        <a:spcBef>
                          <a:spcPts val="0"/>
                        </a:spcBef>
                        <a:spcAft>
                          <a:spcPts val="0"/>
                        </a:spcAft>
                        <a:buNone/>
                      </a:pP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b="1" i="1"/>
                        <a:t>Precision</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b="1" i="1"/>
                        <a:t>Recall</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b="1" i="1" dirty="0"/>
                        <a:t>F1-score</a:t>
                      </a:r>
                      <a:endParaRPr b="1" i="1" dirty="0"/>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b="1" i="1" dirty="0"/>
                        <a:t>Support</a:t>
                      </a:r>
                      <a:endParaRPr b="1" i="1" dirty="0"/>
                    </a:p>
                  </a:txBody>
                  <a:tcPr marL="91425" marR="91425" marT="91425" marB="91425">
                    <a:solidFill>
                      <a:schemeClr val="bg2">
                        <a:lumMod val="90000"/>
                      </a:schemeClr>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tr" b="1" i="1"/>
                        <a:t>micro avg</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0.8193</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0.7640</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0.7907</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8506</a:t>
                      </a:r>
                      <a:endParaRPr/>
                    </a:p>
                  </a:txBody>
                  <a:tcPr marL="91425" marR="91425" marT="91425" marB="91425">
                    <a:solidFill>
                      <a:srgbClr val="F5F3EB"/>
                    </a:solidFill>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tr" b="1" i="1"/>
                        <a:t>macro avg</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0.7586</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0.6395</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0.6847</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8506</a:t>
                      </a:r>
                      <a:endParaRPr/>
                    </a:p>
                  </a:txBody>
                  <a:tcPr marL="91425" marR="91425" marT="91425" marB="91425">
                    <a:solidFill>
                      <a:srgbClr val="F5F3EB"/>
                    </a:solidFill>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tr" b="1" i="1"/>
                        <a:t>weighted avg</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0.8147</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0.7640</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0.7841</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dirty="0"/>
                        <a:t>8506</a:t>
                      </a:r>
                      <a:endParaRPr dirty="0"/>
                    </a:p>
                  </a:txBody>
                  <a:tcPr marL="91425" marR="91425" marT="91425" marB="91425">
                    <a:solidFill>
                      <a:srgbClr val="F5F3EB"/>
                    </a:solidFill>
                  </a:tcPr>
                </a:tc>
                <a:extLst>
                  <a:ext uri="{0D108BD9-81ED-4DB2-BD59-A6C34878D82A}">
                    <a16:rowId xmlns:a16="http://schemas.microsoft.com/office/drawing/2014/main" val="10003"/>
                  </a:ext>
                </a:extLst>
              </a:tr>
              <a:tr h="224150">
                <a:tc>
                  <a:txBody>
                    <a:bodyPr/>
                    <a:lstStyle/>
                    <a:p>
                      <a:pPr marL="0" lvl="0" indent="0" algn="ctr" rtl="0">
                        <a:spcBef>
                          <a:spcPts val="0"/>
                        </a:spcBef>
                        <a:spcAft>
                          <a:spcPts val="0"/>
                        </a:spcAft>
                        <a:buNone/>
                      </a:pPr>
                      <a:r>
                        <a:rPr lang="tr" b="1" i="1" dirty="0"/>
                        <a:t>samples avg</a:t>
                      </a:r>
                      <a:endParaRPr b="1" i="1" dirty="0"/>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0.8126</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0.7922</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0.7857</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dirty="0"/>
                        <a:t>8506</a:t>
                      </a:r>
                      <a:endParaRPr dirty="0"/>
                    </a:p>
                  </a:txBody>
                  <a:tcPr marL="91425" marR="91425" marT="91425" marB="91425">
                    <a:solidFill>
                      <a:srgbClr val="F5F3EB"/>
                    </a:solidFill>
                  </a:tcPr>
                </a:tc>
                <a:extLst>
                  <a:ext uri="{0D108BD9-81ED-4DB2-BD59-A6C34878D82A}">
                    <a16:rowId xmlns:a16="http://schemas.microsoft.com/office/drawing/2014/main" val="10004"/>
                  </a:ext>
                </a:extLst>
              </a:tr>
            </a:tbl>
          </a:graphicData>
        </a:graphic>
      </p:graphicFrame>
      <p:graphicFrame>
        <p:nvGraphicFramePr>
          <p:cNvPr id="117" name="Google Shape;117;p20"/>
          <p:cNvGraphicFramePr/>
          <p:nvPr>
            <p:extLst>
              <p:ext uri="{D42A27DB-BD31-4B8C-83A1-F6EECF244321}">
                <p14:modId xmlns:p14="http://schemas.microsoft.com/office/powerpoint/2010/main" val="1275938747"/>
              </p:ext>
            </p:extLst>
          </p:nvPr>
        </p:nvGraphicFramePr>
        <p:xfrm>
          <a:off x="834525" y="3768850"/>
          <a:ext cx="7239000" cy="982920"/>
        </p:xfrm>
        <a:graphic>
          <a:graphicData uri="http://schemas.openxmlformats.org/drawingml/2006/table">
            <a:tbl>
              <a:tblPr>
                <a:noFill/>
                <a:tableStyleId>{BB39BF30-AB8F-4EEC-9CB2-D6DDBBCBE8E4}</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b="1" i="1" dirty="0"/>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b="1" i="1"/>
                        <a:t>mean precision</a:t>
                      </a:r>
                      <a:endParaRPr b="1" i="1"/>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b="1" i="1" dirty="0"/>
                        <a:t>mean recall</a:t>
                      </a:r>
                      <a:endParaRPr b="1" i="1" dirty="0"/>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b="1" i="1" dirty="0"/>
                        <a:t>F1</a:t>
                      </a:r>
                      <a:endParaRPr b="1" i="1" dirty="0"/>
                    </a:p>
                  </a:txBody>
                  <a:tcPr marL="91425" marR="91425" marT="91425" marB="91425">
                    <a:solidFill>
                      <a:schemeClr val="bg2">
                        <a:lumMod val="90000"/>
                      </a:schemeClr>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tr" b="1" i="1" dirty="0"/>
                        <a:t>Instance-based measures</a:t>
                      </a:r>
                      <a:endParaRPr b="1" i="1" dirty="0"/>
                    </a:p>
                  </a:txBody>
                  <a:tcPr marL="91425" marR="91425" marT="91425" marB="91425">
                    <a:solidFill>
                      <a:schemeClr val="bg2">
                        <a:lumMod val="90000"/>
                      </a:schemeClr>
                    </a:solidFill>
                  </a:tcPr>
                </a:tc>
                <a:tc>
                  <a:txBody>
                    <a:bodyPr/>
                    <a:lstStyle/>
                    <a:p>
                      <a:pPr marL="0" lvl="0" indent="0" algn="ctr" rtl="0">
                        <a:spcBef>
                          <a:spcPts val="0"/>
                        </a:spcBef>
                        <a:spcAft>
                          <a:spcPts val="0"/>
                        </a:spcAft>
                        <a:buNone/>
                      </a:pPr>
                      <a:r>
                        <a:rPr lang="tr"/>
                        <a:t>0.8126</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a:t>0.7922</a:t>
                      </a:r>
                      <a:endParaRPr/>
                    </a:p>
                  </a:txBody>
                  <a:tcPr marL="91425" marR="91425" marT="91425" marB="91425">
                    <a:solidFill>
                      <a:srgbClr val="F5F3EB"/>
                    </a:solidFill>
                  </a:tcPr>
                </a:tc>
                <a:tc>
                  <a:txBody>
                    <a:bodyPr/>
                    <a:lstStyle/>
                    <a:p>
                      <a:pPr marL="0" lvl="0" indent="0" algn="ctr" rtl="0">
                        <a:spcBef>
                          <a:spcPts val="0"/>
                        </a:spcBef>
                        <a:spcAft>
                          <a:spcPts val="0"/>
                        </a:spcAft>
                        <a:buNone/>
                      </a:pPr>
                      <a:r>
                        <a:rPr lang="tr" dirty="0"/>
                        <a:t>0.8023</a:t>
                      </a:r>
                      <a:endParaRPr dirty="0"/>
                    </a:p>
                  </a:txBody>
                  <a:tcPr marL="91425" marR="91425" marT="91425" marB="91425">
                    <a:solidFill>
                      <a:srgbClr val="F5F3EB"/>
                    </a:solidFill>
                  </a:tcPr>
                </a:tc>
                <a:extLst>
                  <a:ext uri="{0D108BD9-81ED-4DB2-BD59-A6C34878D82A}">
                    <a16:rowId xmlns:a16="http://schemas.microsoft.com/office/drawing/2014/main" val="10001"/>
                  </a:ext>
                </a:extLst>
              </a:tr>
            </a:tbl>
          </a:graphicData>
        </a:graphic>
      </p:graphicFrame>
      <p:sp>
        <p:nvSpPr>
          <p:cNvPr id="7" name="Google Shape;60;p14">
            <a:extLst>
              <a:ext uri="{FF2B5EF4-FFF2-40B4-BE49-F238E27FC236}">
                <a16:creationId xmlns:a16="http://schemas.microsoft.com/office/drawing/2014/main" id="{C35C0329-F432-421D-80A1-C0378760DE59}"/>
              </a:ext>
            </a:extLst>
          </p:cNvPr>
          <p:cNvSpPr txBox="1">
            <a:spLocks/>
          </p:cNvSpPr>
          <p:nvPr/>
        </p:nvSpPr>
        <p:spPr bwMode="black">
          <a:xfrm>
            <a:off x="311700" y="445025"/>
            <a:ext cx="8601712" cy="469375"/>
          </a:xfrm>
          <a:prstGeom prst="rect">
            <a:avLst/>
          </a:prstGeom>
          <a:solidFill>
            <a:srgbClr val="FFFFFF"/>
          </a:solidFill>
          <a:ln w="31750" cap="sq">
            <a:solidFill>
              <a:srgbClr val="404040"/>
            </a:solidFill>
            <a:miter lim="800000"/>
          </a:ln>
        </p:spPr>
        <p:txBody>
          <a:bodyPr spcFirstLastPara="1" vert="horz" wrap="square" lIns="91425" tIns="91425" rIns="91425" bIns="91425" rtlCol="0" anchor="ctr" anchorCtr="0">
            <a:normAutofit fontScale="97500"/>
          </a:bodyPr>
          <a:lstStyle>
            <a:lvl1pPr lvl="0" algn="ctr" defTabSz="685800" rtl="0" eaLnBrk="1" latinLnBrk="0" hangingPunct="1">
              <a:lnSpc>
                <a:spcPct val="90000"/>
              </a:lnSpc>
              <a:spcBef>
                <a:spcPts val="0"/>
              </a:spcBef>
              <a:spcAft>
                <a:spcPts val="0"/>
              </a:spcAft>
              <a:buSzPts val="2800"/>
              <a:buNone/>
              <a:defRPr sz="2100" kern="1200" cap="all" spc="150" baseline="0">
                <a:solidFill>
                  <a:srgbClr val="262626"/>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K-NEAREST NEIGHBORS</a:t>
            </a:r>
            <a:endParaRPr lang="tr-TR"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0</TotalTime>
  <Words>809</Words>
  <Application>Microsoft Office PowerPoint</Application>
  <PresentationFormat>On-screen Show (16:9)</PresentationFormat>
  <Paragraphs>249</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Parcel</vt:lpstr>
      <vt:lpstr>Cmpe 493 Information retrieval Fall’21  Term Project</vt:lpstr>
      <vt:lpstr>PreprocessIng</vt:lpstr>
      <vt:lpstr>PreprocessIng</vt:lpstr>
      <vt:lpstr>STATISTICS</vt:lpstr>
      <vt:lpstr>General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KNN       vs      Naive bayes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493 Information retrieval Fall’21  Term Project</dc:title>
  <dc:creator>Meltem Arslan</dc:creator>
  <cp:lastModifiedBy>Meltem Arslan</cp:lastModifiedBy>
  <cp:revision>1</cp:revision>
  <dcterms:modified xsi:type="dcterms:W3CDTF">2021-12-29T07:20:42Z</dcterms:modified>
</cp:coreProperties>
</file>