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notesMasterIdLst>
    <p:notesMasterId r:id="rId15"/>
  </p:notesMasterIdLst>
  <p:handoutMasterIdLst>
    <p:handoutMasterId r:id="rId16"/>
  </p:handoutMasterIdLst>
  <p:sldIdLst>
    <p:sldId id="315" r:id="rId5"/>
    <p:sldId id="266" r:id="rId6"/>
    <p:sldId id="317" r:id="rId7"/>
    <p:sldId id="321" r:id="rId8"/>
    <p:sldId id="323" r:id="rId9"/>
    <p:sldId id="271" r:id="rId10"/>
    <p:sldId id="318" r:id="rId11"/>
    <p:sldId id="309" r:id="rId12"/>
    <p:sldId id="324" r:id="rId13"/>
    <p:sldId id="32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B"/>
    <a:srgbClr val="97A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5388" autoAdjust="0"/>
  </p:normalViewPr>
  <p:slideViewPr>
    <p:cSldViewPr snapToGrid="0">
      <p:cViewPr varScale="1">
        <p:scale>
          <a:sx n="81" d="100"/>
          <a:sy n="81" d="100"/>
        </p:scale>
        <p:origin x="636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>
        <p:scale>
          <a:sx n="1" d="2"/>
          <a:sy n="1" d="2"/>
        </p:scale>
        <p:origin x="2640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7/17/2025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7/17/2025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8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477D5-122C-D565-F0D7-F7C1F871C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1DEF9C-3A54-6708-686E-C55E6DEBF1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1B4040-4D28-DB39-579B-E801FC2564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D1E0E-B60E-F5D6-DC5D-2CE08BB071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39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7E7E09-51D9-47F9-2EC9-AFDEEF7DD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5DBACE-D724-B96A-2A72-C3C14EB36C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67E1C4-6274-725D-5387-7A2B0916E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865A8-FC1D-6E83-69FF-30AAA8DBDE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26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29ADB-8F93-4762-BA86-C59FC8EBF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11FA5C-3D09-2C5C-B642-432415B626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71F0E-6795-0791-63A8-9906B7229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AEB25-3848-69EC-C689-E0405F2CCF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5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05A63-9177-2096-0459-A527BCBD0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6FF75D-C2BD-5F14-CFCD-51284ECE2F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BEE6A1-7851-6FA3-AD01-11816D5FA7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18A7B-F14B-4114-2746-E53F788A58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223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68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A9D1E-AD1C-7EBB-AA65-ECB3A8974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DB5F9C-A918-F686-1DDF-44EF251F12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765FB3-A1EA-9B5C-6EA6-CF34DC3DA7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4532A-5D76-3641-CE2E-218628260F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81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6206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365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2157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134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361923"/>
            <a:ext cx="6623040" cy="1421898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A5BF-04A6-2B17-0703-8419C4DB97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87399" y="2916772"/>
            <a:ext cx="6622819" cy="2852639"/>
          </a:xfrm>
        </p:spPr>
        <p:txBody>
          <a:bodyPr anchor="t"/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2000" b="0"/>
            </a:lvl1pPr>
            <a:lvl2pPr>
              <a:lnSpc>
                <a:spcPct val="125000"/>
              </a:lnSpc>
              <a:spcAft>
                <a:spcPts val="600"/>
              </a:spcAft>
              <a:defRPr/>
            </a:lvl2pPr>
            <a:lvl3pPr>
              <a:lnSpc>
                <a:spcPct val="125000"/>
              </a:lnSpc>
              <a:spcAft>
                <a:spcPts val="600"/>
              </a:spcAft>
              <a:defRPr/>
            </a:lvl3pPr>
            <a:lvl4pPr>
              <a:lnSpc>
                <a:spcPct val="125000"/>
              </a:lnSpc>
              <a:spcAft>
                <a:spcPts val="600"/>
              </a:spcAft>
              <a:defRPr/>
            </a:lvl4pPr>
            <a:lvl5pPr>
              <a:lnSpc>
                <a:spcPct val="125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79D74E-6357-D3E7-30C0-09B4B82B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3482" y="1095507"/>
            <a:ext cx="3997653" cy="50168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34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7E77A60-3019-43AE-AA38-E130C04CF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BF0FB-88D2-4271-BFAF-D129CF8C2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0325" y="-4078"/>
            <a:ext cx="5787773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2B807B-6DFA-471C-B675-016416207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1031500"/>
            <a:ext cx="12190475" cy="641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55D4C0-9882-489D-AD77-A9F38B378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46677" y="1095508"/>
            <a:ext cx="5742273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EC5ED-FCAE-682A-C050-58786819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416" y="1316736"/>
            <a:ext cx="5120640" cy="3392424"/>
          </a:xfrm>
        </p:spPr>
        <p:txBody>
          <a:bodyPr anchor="b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49828" y="4816366"/>
            <a:ext cx="5125300" cy="1068929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Click to add subtitle</a:t>
            </a:r>
          </a:p>
        </p:txBody>
      </p:sp>
      <p:sp>
        <p:nvSpPr>
          <p:cNvPr id="40" name="Picture Placeholder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6099" y="1095509"/>
            <a:ext cx="6391656" cy="50168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7A5DB4-1ED7-4630-89AF-F1802E44E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44405"/>
            <a:ext cx="644667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5D4012-4107-490F-A369-EA7063242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46677" y="6167615"/>
            <a:ext cx="5742273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5C79E2-9EA5-4713-B4AF-0E4572CFF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12249"/>
            <a:ext cx="12190475" cy="641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4C09E2-06F0-4230-8DAD-A0DBF01F8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7949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42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41023" y="167463"/>
            <a:ext cx="6408058" cy="158089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78806-0532-B92A-4326-73941B4232E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0" y="0"/>
            <a:ext cx="4613275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EB24183-BE19-B810-4EF4-D9959CAD150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40405" y="1959427"/>
            <a:ext cx="6408665" cy="416165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/>
            </a:lvl1pPr>
            <a:lvl2pPr>
              <a:lnSpc>
                <a:spcPct val="100000"/>
              </a:lnSpc>
              <a:spcAft>
                <a:spcPts val="600"/>
              </a:spcAft>
              <a:defRPr sz="1800"/>
            </a:lvl2pPr>
            <a:lvl3pPr>
              <a:lnSpc>
                <a:spcPct val="100000"/>
              </a:lnSpc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Aft>
                <a:spcPts val="600"/>
              </a:spcAft>
              <a:defRPr sz="1800"/>
            </a:lvl4pPr>
            <a:lvl5pPr>
              <a:lnSpc>
                <a:spcPct val="100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D15B6AB-EFBA-3087-EC3D-8DA945B7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0405" y="6309360"/>
            <a:ext cx="3982428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A3371A6-1409-7906-744F-59D906DF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8415" y="6309360"/>
            <a:ext cx="1215204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9/8/20XX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546652F-6212-09E9-1A75-28F7C8EE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18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10" cy="121615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52AD8E1-37CB-EB1E-9394-A293E1F2107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2590800"/>
            <a:ext cx="6441412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B37B294-6F01-986D-E8E5-119AE9A8F2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97362" y="2590800"/>
            <a:ext cx="3522849" cy="3718557"/>
          </a:xfrm>
        </p:spPr>
        <p:txBody>
          <a:bodyPr anchor="t">
            <a:normAutofit/>
          </a:bodyPr>
          <a:lstStyle>
            <a:lvl1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049579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0EFA1AD-93FB-148E-CFC6-A6E5D996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</p:spTree>
    <p:extLst>
      <p:ext uri="{BB962C8B-B14F-4D97-AF65-F5344CB8AC3E}">
        <p14:creationId xmlns:p14="http://schemas.microsoft.com/office/powerpoint/2010/main" val="1616477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anchor="ctr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0C09F-8990-542B-199E-E6FADE2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F60C3-341E-9533-2415-66360A25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53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494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34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585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21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7/17/2025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94837D5C-EE88-BE2B-5940-6A8E20CAE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6331A-AE6C-3009-DDD4-1671FF7E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D7D28B-DE67-0B99-CDEB-A037FFC56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9F3E3-6134-5423-F75E-B36E71A65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1F677F-A1EC-4CDA-E80E-4B3695465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E2C06-C49E-A5AA-07A3-D134EFA3D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BA39D8-E4F7-CD36-B80A-49D228C0F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6F4721-4B2C-0638-8409-054F6738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947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2554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4089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319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4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700" r:id="rId13"/>
    <p:sldLayoutId id="2147483701" r:id="rId14"/>
    <p:sldLayoutId id="2147483704" r:id="rId15"/>
    <p:sldLayoutId id="2147483682" r:id="rId16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ltemod/social-vulnerabilities/tree/ma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109728" tIns="109728" rIns="109728" bIns="91440" rtlCol="0" anchor="ctr">
            <a:normAutofit/>
          </a:bodyPr>
          <a:lstStyle/>
          <a:p>
            <a:r>
              <a:rPr lang="en-US" dirty="0"/>
              <a:t>Social Vulnerability Across Philadelphia County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2BF385-6780-F827-DD06-A81D32DB5D56}"/>
              </a:ext>
            </a:extLst>
          </p:cNvPr>
          <p:cNvSpPr txBox="1"/>
          <p:nvPr/>
        </p:nvSpPr>
        <p:spPr>
          <a:xfrm>
            <a:off x="1458311" y="4838857"/>
            <a:ext cx="754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Meltem </a:t>
            </a:r>
            <a:r>
              <a:rPr lang="en-US" dirty="0" err="1">
                <a:solidFill>
                  <a:schemeClr val="bg1"/>
                </a:solidFill>
              </a:rPr>
              <a:t>Odaba</a:t>
            </a:r>
            <a:r>
              <a:rPr lang="tr-TR" dirty="0">
                <a:solidFill>
                  <a:schemeClr val="bg1"/>
                </a:solidFill>
              </a:rPr>
              <a:t>ş</a:t>
            </a:r>
            <a:r>
              <a:rPr lang="en-US" dirty="0">
                <a:solidFill>
                  <a:schemeClr val="bg1"/>
                </a:solidFill>
              </a:rPr>
              <a:t>, 17 July 2025.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i="1" dirty="0">
                <a:solidFill>
                  <a:schemeClr val="bg1"/>
                </a:solidFill>
              </a:rPr>
              <a:t>Note: Find analysis code is available at</a:t>
            </a:r>
          </a:p>
          <a:p>
            <a:r>
              <a:rPr lang="en-US" dirty="0">
                <a:hlinkClick r:id="rId3"/>
              </a:rPr>
              <a:t>https://github.com/meltemod/social-vulnerabilities/tree/main</a:t>
            </a:r>
            <a:endParaRPr lang="en-US" dirty="0"/>
          </a:p>
          <a:p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907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AD18158-2767-FBD6-014B-23BC0932AA7E}"/>
              </a:ext>
            </a:extLst>
          </p:cNvPr>
          <p:cNvSpPr txBox="1">
            <a:spLocks/>
          </p:cNvSpPr>
          <p:nvPr/>
        </p:nvSpPr>
        <p:spPr>
          <a:xfrm>
            <a:off x="204952" y="301470"/>
            <a:ext cx="11344129" cy="15808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6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dirty="0"/>
              <a:t>Appendix: A more detailed look at the vulnerabilities across Philadelphia County</a:t>
            </a:r>
          </a:p>
        </p:txBody>
      </p:sp>
      <p:pic>
        <p:nvPicPr>
          <p:cNvPr id="9" name="Picture 8" descr="A map of different colored squares&#10;&#10;AI-generated content may be incorrect.">
            <a:extLst>
              <a:ext uri="{FF2B5EF4-FFF2-40B4-BE49-F238E27FC236}">
                <a16:creationId xmlns:a16="http://schemas.microsoft.com/office/drawing/2014/main" id="{175200AB-5991-5826-753E-EF791E5AF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83" y="1355823"/>
            <a:ext cx="914401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7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75" y="1352658"/>
            <a:ext cx="6623040" cy="876780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E7A119-5BB1-B6F8-4ACA-46B26BE6360A}"/>
              </a:ext>
            </a:extLst>
          </p:cNvPr>
          <p:cNvSpPr>
            <a:spLocks noGrp="1" noChangeArrowheads="1"/>
          </p:cNvSpPr>
          <p:nvPr>
            <p:ph sz="quarter" idx="14"/>
          </p:nvPr>
        </p:nvSpPr>
        <p:spPr bwMode="auto">
          <a:xfrm>
            <a:off x="747764" y="2620475"/>
            <a:ext cx="722936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question: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“Where are communities most burdened by overlapping social vulnerabilities in Philadelphia County?”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Data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Demographic and socioeconomic variables derived from the CDC/ATSDR’s social vulnerability index for Philadelphia county at tract-level</a:t>
            </a:r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5CDB9-75AF-2BB6-B66F-E4DDDE260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FB5B-F415-4C62-15AF-1CD8EBE7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4BD62-17D9-220F-078D-58D9190181B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542563" y="2590800"/>
            <a:ext cx="10336754" cy="3718557"/>
          </a:xfrm>
        </p:spPr>
        <p:txBody>
          <a:bodyPr>
            <a:normAutofit/>
          </a:bodyPr>
          <a:lstStyle/>
          <a:p>
            <a:r>
              <a:rPr lang="en-US" dirty="0"/>
              <a:t>For comparison across census tracts, the demographics and social vulnerability variables are converted to percentages in population.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calculate the share of the population aged 25 and older with a high school diploma, I approximated that 70% of each tract’s total population falls within the 25+ age group.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1B20BC-5E20-ED03-F0FA-AFDE822D9949}"/>
              </a:ext>
            </a:extLst>
          </p:cNvPr>
          <p:cNvSpPr txBox="1">
            <a:spLocks/>
          </p:cNvSpPr>
          <p:nvPr/>
        </p:nvSpPr>
        <p:spPr>
          <a:xfrm>
            <a:off x="2341178" y="3492062"/>
            <a:ext cx="9144001" cy="1056289"/>
          </a:xfrm>
          <a:prstGeom prst="rect">
            <a:avLst/>
          </a:prstGeom>
          <a:solidFill>
            <a:srgbClr val="97A7B8"/>
          </a:solidFill>
        </p:spPr>
        <p:txBody>
          <a:bodyPr vert="horz" lIns="109728" tIns="109728" rIns="109728" bIns="9144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None/>
              <a:defRPr sz="18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50392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33856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perc_belowpov150 = 100 * `Ppl Below 150% Poverty` / Population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perc_bipoc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= 100 * `BIPOC Residents` / Population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445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64EA7-5408-6A93-880E-D74DF1D7B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DF53-2989-509E-9D9F-9D1965C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61A67-3652-45A4-6A3E-C2946A112BE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306081" y="2275489"/>
            <a:ext cx="10336754" cy="4290849"/>
          </a:xfrm>
        </p:spPr>
        <p:txBody>
          <a:bodyPr>
            <a:normAutofit/>
          </a:bodyPr>
          <a:lstStyle/>
          <a:p>
            <a:r>
              <a:rPr lang="en-US" dirty="0"/>
              <a:t>The three vulnerability variables,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Share of households with no vehicle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Share of population aged 25 and over without a high school diploma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Share of overcrowded housing units</a:t>
            </a:r>
          </a:p>
          <a:p>
            <a:r>
              <a:rPr lang="en-US" dirty="0"/>
              <a:t>are used to measure vulnerabilities related to </a:t>
            </a:r>
            <a:r>
              <a:rPr lang="en-US" b="1" dirty="0"/>
              <a:t>transportation</a:t>
            </a:r>
            <a:r>
              <a:rPr lang="en-US" dirty="0"/>
              <a:t>, </a:t>
            </a:r>
            <a:r>
              <a:rPr lang="en-US" b="1" dirty="0"/>
              <a:t>education</a:t>
            </a:r>
            <a:r>
              <a:rPr lang="en-US" dirty="0"/>
              <a:t>, and </a:t>
            </a:r>
            <a:r>
              <a:rPr lang="en-US" b="1" dirty="0"/>
              <a:t>housing</a:t>
            </a:r>
            <a:r>
              <a:rPr lang="en-US" dirty="0"/>
              <a:t>, respectively.</a:t>
            </a:r>
          </a:p>
          <a:p>
            <a:br>
              <a:rPr lang="en-US" dirty="0"/>
            </a:br>
            <a:r>
              <a:rPr lang="en-US" dirty="0"/>
              <a:t>A </a:t>
            </a:r>
            <a:r>
              <a:rPr lang="en-US" b="1" dirty="0"/>
              <a:t>composite vulnerability index</a:t>
            </a:r>
            <a:r>
              <a:rPr lang="en-US" dirty="0"/>
              <a:t> is used to generate a map by taking the min-max normalized average of these three variables, weighted equally.</a:t>
            </a:r>
          </a:p>
        </p:txBody>
      </p:sp>
    </p:spTree>
    <p:extLst>
      <p:ext uri="{BB962C8B-B14F-4D97-AF65-F5344CB8AC3E}">
        <p14:creationId xmlns:p14="http://schemas.microsoft.com/office/powerpoint/2010/main" val="4190414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58319-B58D-210F-F655-4060A6EFD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E0D1278-2889-0F74-052C-CB8888A15C05}"/>
              </a:ext>
            </a:extLst>
          </p:cNvPr>
          <p:cNvSpPr/>
          <p:nvPr/>
        </p:nvSpPr>
        <p:spPr>
          <a:xfrm>
            <a:off x="5738648" y="173421"/>
            <a:ext cx="6243145" cy="6487510"/>
          </a:xfrm>
          <a:prstGeom prst="rect">
            <a:avLst/>
          </a:prstGeom>
          <a:solidFill>
            <a:srgbClr val="EBED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4DCCD-BE0F-D202-4940-03CE9870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28E71C-0B98-0F8B-5F3A-D8DBFF876443}"/>
              </a:ext>
            </a:extLst>
          </p:cNvPr>
          <p:cNvSpPr txBox="1">
            <a:spLocks/>
          </p:cNvSpPr>
          <p:nvPr/>
        </p:nvSpPr>
        <p:spPr>
          <a:xfrm>
            <a:off x="1227513" y="2778934"/>
            <a:ext cx="3770155" cy="175785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0" dirty="0"/>
              <a:t>In Philadelphia County, two-thirds of residents are BIPOC, and one-third live below 150% of the poverty line.</a:t>
            </a:r>
            <a:br>
              <a:rPr lang="en-US" b="0" dirty="0"/>
            </a:br>
            <a:endParaRPr lang="en-US" b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D770D95-24DB-FE11-AD81-2B03F6D30EF0}"/>
              </a:ext>
            </a:extLst>
          </p:cNvPr>
          <p:cNvSpPr txBox="1">
            <a:spLocks/>
          </p:cNvSpPr>
          <p:nvPr/>
        </p:nvSpPr>
        <p:spPr>
          <a:xfrm>
            <a:off x="1810838" y="4469524"/>
            <a:ext cx="3770155" cy="219140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0" dirty="0"/>
              <a:t>On average, 3% of housing units are overcrowded, 28% oh households lack a vehicle, and 28% of adults (25+) have no high school diploma.</a:t>
            </a:r>
            <a:br>
              <a:rPr lang="en-US" b="0" dirty="0"/>
            </a:br>
            <a:endParaRPr lang="en-US" b="0" dirty="0"/>
          </a:p>
        </p:txBody>
      </p:sp>
      <p:pic>
        <p:nvPicPr>
          <p:cNvPr id="11" name="Content Placeholder 10" descr="A graph with text on it&#10;&#10;AI-generated content may be incorrect.">
            <a:extLst>
              <a:ext uri="{FF2B5EF4-FFF2-40B4-BE49-F238E27FC236}">
                <a16:creationId xmlns:a16="http://schemas.microsoft.com/office/drawing/2014/main" id="{CF281A3E-3EA2-C7A6-9982-8EA3795600B6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3"/>
          <a:stretch>
            <a:fillRect/>
          </a:stretch>
        </p:blipFill>
        <p:spPr>
          <a:xfrm>
            <a:off x="6202074" y="899362"/>
            <a:ext cx="5316292" cy="5316292"/>
          </a:xfrm>
        </p:spPr>
      </p:pic>
    </p:spTree>
    <p:extLst>
      <p:ext uri="{BB962C8B-B14F-4D97-AF65-F5344CB8AC3E}">
        <p14:creationId xmlns:p14="http://schemas.microsoft.com/office/powerpoint/2010/main" val="710487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8455" y="1261555"/>
            <a:ext cx="5453903" cy="1068929"/>
          </a:xfrm>
        </p:spPr>
        <p:txBody>
          <a:bodyPr>
            <a:normAutofit/>
          </a:bodyPr>
          <a:lstStyle/>
          <a:p>
            <a:r>
              <a:rPr lang="en-US" sz="2400" dirty="0"/>
              <a:t>Disadvantage in marginalized communities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7058" y="2535026"/>
            <a:ext cx="5125300" cy="1068929"/>
          </a:xfrm>
        </p:spPr>
        <p:txBody>
          <a:bodyPr/>
          <a:lstStyle/>
          <a:p>
            <a:r>
              <a:rPr lang="en-US" dirty="0"/>
              <a:t>Across Philadelphia tracts, the share of households without vehicles and the share of residents without a high school diploma both increase in areas with higher % BIPOC or poverty rates — suggesting compounding disadvantage in already marginalized communities.</a:t>
            </a:r>
          </a:p>
        </p:txBody>
      </p:sp>
      <p:pic>
        <p:nvPicPr>
          <p:cNvPr id="23" name="Picture Placeholder 22" descr="A graph of red lines and dots&#10;&#10;AI-generated content may be incorrect.">
            <a:extLst>
              <a:ext uri="{FF2B5EF4-FFF2-40B4-BE49-F238E27FC236}">
                <a16:creationId xmlns:a16="http://schemas.microsoft.com/office/drawing/2014/main" id="{003253C3-2B09-7656-8EAA-9CE9AC90037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998" r="9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7979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58C54-89D4-27C5-7A44-516172B6D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>
            <a:extLst>
              <a:ext uri="{FF2B5EF4-FFF2-40B4-BE49-F238E27FC236}">
                <a16:creationId xmlns:a16="http://schemas.microsoft.com/office/drawing/2014/main" id="{BED552B3-FD63-C210-97EA-01F58236A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842" y="1191859"/>
            <a:ext cx="6138482" cy="4767507"/>
          </a:xfrm>
        </p:spPr>
        <p:txBody>
          <a:bodyPr/>
          <a:lstStyle/>
          <a:p>
            <a:r>
              <a:rPr lang="en-US" dirty="0"/>
              <a:t>This map shows social vulnerability in Philadelphia based on lack of a vehicle, low education, and overcrowded housing.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Highest vulnerability</a:t>
            </a:r>
            <a:r>
              <a:rPr lang="en-US" dirty="0"/>
              <a:t> appears in </a:t>
            </a:r>
            <a:r>
              <a:rPr lang="en-US" b="1" dirty="0"/>
              <a:t>North, West, and Southwest Philadelphia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Lowest vulnerability</a:t>
            </a:r>
            <a:r>
              <a:rPr lang="en-US" dirty="0"/>
              <a:t> is in </a:t>
            </a:r>
            <a:r>
              <a:rPr lang="en-US" b="1" dirty="0"/>
              <a:t>Center City, Northwest</a:t>
            </a:r>
            <a:r>
              <a:rPr lang="en-US" dirty="0"/>
              <a:t>, and parts of the </a:t>
            </a:r>
            <a:r>
              <a:rPr lang="en-US" b="1" dirty="0"/>
              <a:t>Northeast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Highlighted areas need support in </a:t>
            </a:r>
            <a:r>
              <a:rPr lang="en-US" b="1" dirty="0"/>
              <a:t>transportation, education</a:t>
            </a:r>
            <a:r>
              <a:rPr lang="en-US" dirty="0"/>
              <a:t>, and </a:t>
            </a:r>
            <a:r>
              <a:rPr lang="en-US" b="1" dirty="0"/>
              <a:t>housing </a:t>
            </a:r>
            <a:r>
              <a:rPr lang="en-US" dirty="0"/>
              <a:t>combined.</a:t>
            </a:r>
          </a:p>
          <a:p>
            <a:endParaRPr lang="en-US" dirty="0"/>
          </a:p>
        </p:txBody>
      </p:sp>
      <p:pic>
        <p:nvPicPr>
          <p:cNvPr id="3" name="Picture 2" descr="A map of a city&#10;&#10;AI-generated content may be incorrect.">
            <a:extLst>
              <a:ext uri="{FF2B5EF4-FFF2-40B4-BE49-F238E27FC236}">
                <a16:creationId xmlns:a16="http://schemas.microsoft.com/office/drawing/2014/main" id="{93280053-4170-C18A-3F63-C8B8A5BE9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951" y="1403909"/>
            <a:ext cx="5870035" cy="440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97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B65A9-1ACB-EE49-7672-A927F8F3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Opportunities</a:t>
            </a:r>
          </a:p>
        </p:txBody>
      </p:sp>
      <p:pic>
        <p:nvPicPr>
          <p:cNvPr id="9" name="Content Placeholder 8" descr="Person alone in an office">
            <a:extLst>
              <a:ext uri="{FF2B5EF4-FFF2-40B4-BE49-F238E27FC236}">
                <a16:creationId xmlns:a16="http://schemas.microsoft.com/office/drawing/2014/main" id="{2C6BF86C-38BB-3B7E-9F36-9166C538BD1D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0" y="1038"/>
            <a:ext cx="4613275" cy="6855923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AABBD-8A7F-A90C-3E5F-9B47E6255AA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Transportation Equity</a:t>
            </a:r>
            <a:br>
              <a:rPr lang="en-US" dirty="0"/>
            </a:br>
            <a:r>
              <a:rPr lang="en-US" dirty="0"/>
              <a:t>→ Expand affordable transit in areas with high rates of households without vehicles.</a:t>
            </a:r>
          </a:p>
          <a:p>
            <a:r>
              <a:rPr lang="en-US" b="1" dirty="0"/>
              <a:t>Integrated Support</a:t>
            </a:r>
            <a:br>
              <a:rPr lang="en-US" dirty="0"/>
            </a:br>
            <a:r>
              <a:rPr lang="en-US" dirty="0"/>
              <a:t>→ Combine housing, education, and workforce programs in highly vulnerable tracts.</a:t>
            </a:r>
          </a:p>
          <a:p>
            <a:r>
              <a:rPr lang="en-US" b="1" dirty="0"/>
              <a:t>Place-Based Investment</a:t>
            </a:r>
            <a:br>
              <a:rPr lang="en-US" dirty="0"/>
            </a:br>
            <a:r>
              <a:rPr lang="en-US" dirty="0"/>
              <a:t>→ Use the index to guide funding to neighborhoods with greatest need.</a:t>
            </a:r>
          </a:p>
        </p:txBody>
      </p:sp>
    </p:spTree>
    <p:extLst>
      <p:ext uri="{BB962C8B-B14F-4D97-AF65-F5344CB8AC3E}">
        <p14:creationId xmlns:p14="http://schemas.microsoft.com/office/powerpoint/2010/main" val="1170108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8592D-F93D-AC1A-8D3E-8A30FB61D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A00D-331B-19E1-4384-0B879888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NEXT STEPS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F1BF21D-3EF5-51A8-894D-68ECCECB6A2F}"/>
              </a:ext>
            </a:extLst>
          </p:cNvPr>
          <p:cNvSpPr txBox="1">
            <a:spLocks/>
          </p:cNvSpPr>
          <p:nvPr/>
        </p:nvSpPr>
        <p:spPr>
          <a:xfrm>
            <a:off x="1188100" y="2850937"/>
            <a:ext cx="10360981" cy="16028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Used approximated 25+ population for education variable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Some indicators are proxies (e.g. overcrowding for housing insecurity)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ACS has data sampling variability at tract level </a:t>
            </a:r>
            <a:br>
              <a:rPr lang="en-US" b="0" dirty="0"/>
            </a:b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7BA2E-F7CA-6C32-865C-05EF1151F7B2}"/>
              </a:ext>
            </a:extLst>
          </p:cNvPr>
          <p:cNvSpPr txBox="1">
            <a:spLocks/>
          </p:cNvSpPr>
          <p:nvPr/>
        </p:nvSpPr>
        <p:spPr>
          <a:xfrm>
            <a:off x="1188100" y="4656084"/>
            <a:ext cx="10360981" cy="180777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Add intervention and outcome data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Explore change over time (e.g. </a:t>
            </a:r>
            <a:r>
              <a:rPr lang="en-US" b="0" dirty="0" err="1"/>
              <a:t>DiD</a:t>
            </a:r>
            <a:r>
              <a:rPr lang="en-US" b="0" dirty="0"/>
              <a:t> models)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Validate index with local partners</a:t>
            </a:r>
            <a:br>
              <a:rPr lang="en-US" b="0" dirty="0"/>
            </a:br>
            <a:endParaRPr lang="en-US" b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E63B850-8E86-F12C-E6E7-6C9E8B101255}"/>
              </a:ext>
            </a:extLst>
          </p:cNvPr>
          <p:cNvSpPr txBox="1">
            <a:spLocks/>
          </p:cNvSpPr>
          <p:nvPr/>
        </p:nvSpPr>
        <p:spPr>
          <a:xfrm>
            <a:off x="1188099" y="2380895"/>
            <a:ext cx="10360981" cy="5672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/>
              <a:t>Limitations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E4E4A1-1018-2E34-03F5-B796A0C4FDAB}"/>
              </a:ext>
            </a:extLst>
          </p:cNvPr>
          <p:cNvSpPr txBox="1">
            <a:spLocks/>
          </p:cNvSpPr>
          <p:nvPr/>
        </p:nvSpPr>
        <p:spPr>
          <a:xfrm>
            <a:off x="1188099" y="4182813"/>
            <a:ext cx="10360981" cy="4966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866478424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C1AA24C-4CA6-40FF-8947-DA1F6F47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FF477C-132F-44F8-8C56-EBFF95FAF97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{FD0F34BC-8E3E-458E-B09A-917261C6B840}tf56000440_win32</Template>
  <TotalTime>128</TotalTime>
  <Words>523</Words>
  <Application>Microsoft Office PowerPoint</Application>
  <PresentationFormat>Widescreen</PresentationFormat>
  <Paragraphs>59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Meiryo</vt:lpstr>
      <vt:lpstr>Arial</vt:lpstr>
      <vt:lpstr>Calibri</vt:lpstr>
      <vt:lpstr>Corbel</vt:lpstr>
      <vt:lpstr>Courier New</vt:lpstr>
      <vt:lpstr>Wingdings</vt:lpstr>
      <vt:lpstr>ShojiVTI</vt:lpstr>
      <vt:lpstr>Social Vulnerability Across Philadelphia County</vt:lpstr>
      <vt:lpstr>Objective</vt:lpstr>
      <vt:lpstr>Methodology</vt:lpstr>
      <vt:lpstr>Methodology (cont’d)</vt:lpstr>
      <vt:lpstr>FINDINGS</vt:lpstr>
      <vt:lpstr>Disadvantage in marginalized communities</vt:lpstr>
      <vt:lpstr>PowerPoint Presentation</vt:lpstr>
      <vt:lpstr>Policy Opportunities</vt:lpstr>
      <vt:lpstr>LIMITATIONS AND 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Meltem Odabas</dc:creator>
  <cp:lastModifiedBy>Meltem Odabas</cp:lastModifiedBy>
  <cp:revision>8</cp:revision>
  <dcterms:created xsi:type="dcterms:W3CDTF">2025-07-17T00:58:30Z</dcterms:created>
  <dcterms:modified xsi:type="dcterms:W3CDTF">2025-07-17T13:46:21Z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