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8" r:id="rId5"/>
    <p:sldId id="261" r:id="rId6"/>
    <p:sldId id="283" r:id="rId7"/>
    <p:sldId id="281" r:id="rId8"/>
    <p:sldId id="285" r:id="rId9"/>
    <p:sldId id="272" r:id="rId10"/>
    <p:sldId id="274" r:id="rId11"/>
    <p:sldId id="284" r:id="rId12"/>
    <p:sldId id="262" r:id="rId13"/>
    <p:sldId id="282" r:id="rId14"/>
    <p:sldId id="260" r:id="rId15"/>
    <p:sldId id="263" r:id="rId16"/>
    <p:sldId id="271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A2A"/>
    <a:srgbClr val="2B2A29"/>
    <a:srgbClr val="6A6969"/>
    <a:srgbClr val="AAA9A9"/>
    <a:srgbClr val="DAD3CB"/>
    <a:srgbClr val="F4F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84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7E46-ED75-4016-82F7-97FC293FED04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5D3E5-ABCB-45CD-8A4B-EF14E93A3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7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35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9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00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3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3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9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6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1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7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3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2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D3E5-ABCB-45CD-8A4B-EF14E93A38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1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DAB86-B415-4023-9B51-F6C1DC8D3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43AE6-9543-4439-A8A4-2A435E924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ED186-58D8-4D2F-8CB3-AACC66D6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ED449-EF28-43B9-A751-D65B648E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D8E43-DB7C-4C25-A1FF-2810EF2D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9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5F147-0C17-4DA5-8185-B885203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A983-0073-47CA-8EF9-6AB1110F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AB30C-6B0E-419E-8AD5-20C6BE7B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A9B73-DDC1-44EF-8372-20BE27F5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C2F41-E666-4604-91F1-8D8F13B9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3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8C3CD-412E-462D-8BBE-DF35AC885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8D72C-E85A-4721-BC09-4964E68B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02F7D-6200-48C5-A284-7142D7AF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C8EA2-97DE-4F36-8D14-D281606A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644F7-665C-4341-92B5-00AB83CA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6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DFC6D-659F-491F-B5F0-C03BCB24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2A21-DE46-4947-A98F-4BB65947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6EE0B-BA1F-4B36-B952-EDE9AA86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DED5E-25C4-4882-A817-18705B3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5F437-8D05-48D2-938C-32F5D598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2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697D-DA12-430E-8F48-7F10DC77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43D8D-3B00-4DF8-B01D-D52F04B9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817E1-AE65-43C3-AD78-14D945A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91C1D-0925-4D01-B931-3BD0DC91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E16A6-6292-4480-8E52-B080AB7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2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770CE-F54A-4F28-9090-C26A417A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A5AAF-5023-446A-BF31-CDE53C2F6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F8EA7-B216-43BA-A0C7-506F3AC0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7DC2F-FDA8-4366-940B-2ADA9DFA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17D38-8515-4D7D-81AA-4F639064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46545-7A87-499C-8C43-05BE3C77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3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FD954-4B4A-4F08-A55A-1B517F44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7CD78-5682-427C-BEC2-58AE174E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DAD67-7E0E-49D3-9C70-F534CB33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934261-28AE-4534-83EA-7BC52216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AC00D0-08AD-4D16-822E-FE1BC1FEE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F6253E-7B61-4934-967C-F2FED562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FB2864-A712-44E9-AF09-3A6CD921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2B1CAA-202D-4AF1-AF28-499C48C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D130-8D18-4D09-9A02-073D6F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D7E26-40A4-4F38-B4D2-766ECBC0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C89B6A-5D49-4D7B-9255-BDF0F977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E0E254-C5B3-4D26-9D25-7A727456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9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913A86-9EA5-4442-A857-5002634A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DF9C3-E434-474B-8E2E-C031058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92408-3E83-448C-9839-31D341F8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11F6B-9FAB-4F78-8490-C3971E00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F48B6-4C33-4890-A385-536E97B1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C5371-640C-46EB-B488-18CFEB86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E3A52-AC37-4636-8E73-065C0C6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4E2D6-1861-4CAC-96AE-AAC727B6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8A1B9-5942-4BB7-8054-0481B883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6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ADD94-078B-4B35-9C91-57A7BFE5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48C35-36F6-423F-A5AC-D61A66985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25023-A657-4BE0-A944-37C2AEEAD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0679B-D280-4D38-9067-7538F59E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0B135-13E3-4967-87D8-5AB484E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2E08B-13EB-47D1-B146-36A0CCC8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8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68D6F-DD96-4E79-9F65-91FFC10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B0113-6DF3-4A47-81C0-7550F579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4B16-2ACA-4753-AFF4-3DCE4CA8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2F70-58FA-4D51-8AC7-A0CD7600BD97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B6FBF-EEF8-4453-A322-08DB7D434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CF9E5-389D-47AF-93C1-31E1E632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6820-D6CC-4F6A-BDD9-3FACD9D8E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955491-004B-439A-83F5-C53AE2767F14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1492284" y="168987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SSAFY </a:t>
            </a:r>
            <a:r>
              <a:rPr lang="ko-KR" altLang="en-US" sz="54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특화프로젝트 발표</a:t>
            </a:r>
            <a:endParaRPr lang="en-US" altLang="ko-KR" sz="5400" spc="300" dirty="0">
              <a:solidFill>
                <a:srgbClr val="2B2A2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69C34-7D78-44F6-860A-8CA6091A4F6A}"/>
              </a:ext>
            </a:extLst>
          </p:cNvPr>
          <p:cNvSpPr txBox="1"/>
          <p:nvPr/>
        </p:nvSpPr>
        <p:spPr>
          <a:xfrm>
            <a:off x="3047301" y="271280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6A69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빅데이터 트랙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5" y="2613208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23DB37-1454-4A39-A3D6-4A4744DC8953}"/>
              </a:ext>
            </a:extLst>
          </p:cNvPr>
          <p:cNvSpPr/>
          <p:nvPr/>
        </p:nvSpPr>
        <p:spPr>
          <a:xfrm>
            <a:off x="761314" y="4625471"/>
            <a:ext cx="5237439" cy="1606298"/>
          </a:xfrm>
          <a:prstGeom prst="rect">
            <a:avLst/>
          </a:prstGeom>
          <a:solidFill>
            <a:srgbClr val="DAD3CB"/>
          </a:solidFill>
          <a:ln w="3810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79C4C6-BD16-4F54-9D52-71E82B47E440}"/>
              </a:ext>
            </a:extLst>
          </p:cNvPr>
          <p:cNvCxnSpPr>
            <a:cxnSpLocks/>
          </p:cNvCxnSpPr>
          <p:nvPr/>
        </p:nvCxnSpPr>
        <p:spPr>
          <a:xfrm>
            <a:off x="761315" y="4366507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0AA54E-EA2E-43FF-BEEC-371E9A7392AD}"/>
              </a:ext>
            </a:extLst>
          </p:cNvPr>
          <p:cNvCxnSpPr>
            <a:cxnSpLocks/>
          </p:cNvCxnSpPr>
          <p:nvPr/>
        </p:nvCxnSpPr>
        <p:spPr>
          <a:xfrm>
            <a:off x="761315" y="4117690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AC1F70-BA32-4544-85F8-9E8045EFAF0F}"/>
              </a:ext>
            </a:extLst>
          </p:cNvPr>
          <p:cNvCxnSpPr>
            <a:cxnSpLocks/>
          </p:cNvCxnSpPr>
          <p:nvPr/>
        </p:nvCxnSpPr>
        <p:spPr>
          <a:xfrm>
            <a:off x="761315" y="3868874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3EDEF2-536F-485D-A4DA-2B4C4D88A3A2}"/>
              </a:ext>
            </a:extLst>
          </p:cNvPr>
          <p:cNvSpPr txBox="1"/>
          <p:nvPr/>
        </p:nvSpPr>
        <p:spPr>
          <a:xfrm>
            <a:off x="6096000" y="5237607"/>
            <a:ext cx="5237440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서울 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 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A206 </a:t>
            </a: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이혜진</a:t>
            </a:r>
            <a:endParaRPr lang="en-US" altLang="ko-KR" sz="16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팀원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6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곽지원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윤현수  주정훈  </a:t>
            </a:r>
            <a:r>
              <a:rPr lang="ko-KR" altLang="en-US" sz="16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황경서</a:t>
            </a:r>
            <a:endParaRPr lang="ko-KR" altLang="en-US" sz="16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7A606F-675C-4EEC-A480-BC142AB9C49A}"/>
              </a:ext>
            </a:extLst>
          </p:cNvPr>
          <p:cNvCxnSpPr>
            <a:cxnSpLocks/>
          </p:cNvCxnSpPr>
          <p:nvPr/>
        </p:nvCxnSpPr>
        <p:spPr>
          <a:xfrm>
            <a:off x="761315" y="3620058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7DA683-F9E6-428B-B14A-983FE4246148}"/>
              </a:ext>
            </a:extLst>
          </p:cNvPr>
          <p:cNvSpPr txBox="1"/>
          <p:nvPr/>
        </p:nvSpPr>
        <p:spPr>
          <a:xfrm>
            <a:off x="6094602" y="3496638"/>
            <a:ext cx="5465315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err="1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en-US" altLang="ko-KR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허락된 것이라는 이슬람법에 허용된 항목을 뜻하는 아랍어로 음식</a:t>
            </a:r>
            <a:r>
              <a:rPr lang="en-US" altLang="ko-KR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의약품</a:t>
            </a:r>
            <a:r>
              <a:rPr lang="en-US" altLang="ko-KR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화학품</a:t>
            </a:r>
            <a:r>
              <a:rPr lang="en-US" altLang="ko-KR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solidFill>
                  <a:srgbClr val="AAA9A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화장품 등 이슬람교 사람들의 생활 전반에 걸쳐 먹고 사용되는 모든 것을 통틀어서 하는 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9FA4E1-5040-48C3-9743-05B269F5E49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85D54A-6615-45F8-A390-E1DDCF2B3C3E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49A5AA-D710-4341-A866-C2B5E198E9E1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D75A2F-458D-4D9D-9102-453764B7EC5C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AB19F7-AF3C-4E1B-9107-545767B25443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42A41E-262C-4FE1-8B8F-B08EBF4F53E8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4758404" y="1689878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 &amp;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69C34-7D78-44F6-860A-8CA6091A4F6A}"/>
              </a:ext>
            </a:extLst>
          </p:cNvPr>
          <p:cNvSpPr txBox="1"/>
          <p:nvPr/>
        </p:nvSpPr>
        <p:spPr>
          <a:xfrm>
            <a:off x="6871126" y="4350762"/>
            <a:ext cx="3915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3200" b="1" dirty="0">
                <a:solidFill>
                  <a:srgbClr val="6A69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감사합니다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5" y="2613208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23DB37-1454-4A39-A3D6-4A4744DC8953}"/>
              </a:ext>
            </a:extLst>
          </p:cNvPr>
          <p:cNvSpPr/>
          <p:nvPr/>
        </p:nvSpPr>
        <p:spPr>
          <a:xfrm>
            <a:off x="761314" y="4625471"/>
            <a:ext cx="5237439" cy="1606298"/>
          </a:xfrm>
          <a:prstGeom prst="rect">
            <a:avLst/>
          </a:prstGeom>
          <a:solidFill>
            <a:srgbClr val="DAD3CB"/>
          </a:solidFill>
          <a:ln w="3810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79C4C6-BD16-4F54-9D52-71E82B47E440}"/>
              </a:ext>
            </a:extLst>
          </p:cNvPr>
          <p:cNvCxnSpPr>
            <a:cxnSpLocks/>
          </p:cNvCxnSpPr>
          <p:nvPr/>
        </p:nvCxnSpPr>
        <p:spPr>
          <a:xfrm>
            <a:off x="761315" y="4366507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0AA54E-EA2E-43FF-BEEC-371E9A7392AD}"/>
              </a:ext>
            </a:extLst>
          </p:cNvPr>
          <p:cNvCxnSpPr>
            <a:cxnSpLocks/>
          </p:cNvCxnSpPr>
          <p:nvPr/>
        </p:nvCxnSpPr>
        <p:spPr>
          <a:xfrm>
            <a:off x="761315" y="4117690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AC1F70-BA32-4544-85F8-9E8045EFAF0F}"/>
              </a:ext>
            </a:extLst>
          </p:cNvPr>
          <p:cNvCxnSpPr>
            <a:cxnSpLocks/>
          </p:cNvCxnSpPr>
          <p:nvPr/>
        </p:nvCxnSpPr>
        <p:spPr>
          <a:xfrm>
            <a:off x="761315" y="3868874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7A606F-675C-4EEC-A480-BC142AB9C49A}"/>
              </a:ext>
            </a:extLst>
          </p:cNvPr>
          <p:cNvCxnSpPr>
            <a:cxnSpLocks/>
          </p:cNvCxnSpPr>
          <p:nvPr/>
        </p:nvCxnSpPr>
        <p:spPr>
          <a:xfrm>
            <a:off x="761315" y="3620058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9FA4E1-5040-48C3-9743-05B269F5E49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72F4D-84DD-4E98-86CA-6DB183C9A111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A94DF-DAA5-445B-A497-F207FB6968B2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F75317-6DE4-427E-B24F-9DC84213FDDB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0E928-8773-494C-B616-5BFEFDC81199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03CD2-0A34-41DA-A68A-86C59ADAC871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69583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3770156" y="1689878"/>
            <a:ext cx="4554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Reference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5" y="2613208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23DB37-1454-4A39-A3D6-4A4744DC8953}"/>
              </a:ext>
            </a:extLst>
          </p:cNvPr>
          <p:cNvSpPr/>
          <p:nvPr/>
        </p:nvSpPr>
        <p:spPr>
          <a:xfrm>
            <a:off x="761314" y="4625471"/>
            <a:ext cx="5237439" cy="1606298"/>
          </a:xfrm>
          <a:prstGeom prst="rect">
            <a:avLst/>
          </a:prstGeom>
          <a:solidFill>
            <a:srgbClr val="DAD3CB"/>
          </a:solidFill>
          <a:ln w="3810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79C4C6-BD16-4F54-9D52-71E82B47E440}"/>
              </a:ext>
            </a:extLst>
          </p:cNvPr>
          <p:cNvCxnSpPr>
            <a:cxnSpLocks/>
          </p:cNvCxnSpPr>
          <p:nvPr/>
        </p:nvCxnSpPr>
        <p:spPr>
          <a:xfrm>
            <a:off x="761315" y="4366507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0AA54E-EA2E-43FF-BEEC-371E9A7392AD}"/>
              </a:ext>
            </a:extLst>
          </p:cNvPr>
          <p:cNvCxnSpPr>
            <a:cxnSpLocks/>
          </p:cNvCxnSpPr>
          <p:nvPr/>
        </p:nvCxnSpPr>
        <p:spPr>
          <a:xfrm>
            <a:off x="761315" y="4117690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AC1F70-BA32-4544-85F8-9E8045EFAF0F}"/>
              </a:ext>
            </a:extLst>
          </p:cNvPr>
          <p:cNvCxnSpPr>
            <a:cxnSpLocks/>
          </p:cNvCxnSpPr>
          <p:nvPr/>
        </p:nvCxnSpPr>
        <p:spPr>
          <a:xfrm>
            <a:off x="761315" y="3868874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7A606F-675C-4EEC-A480-BC142AB9C49A}"/>
              </a:ext>
            </a:extLst>
          </p:cNvPr>
          <p:cNvCxnSpPr>
            <a:cxnSpLocks/>
          </p:cNvCxnSpPr>
          <p:nvPr/>
        </p:nvCxnSpPr>
        <p:spPr>
          <a:xfrm>
            <a:off x="761315" y="3620058"/>
            <a:ext cx="5237439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9FA4E1-5040-48C3-9743-05B269F5E49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72F4D-84DD-4E98-86CA-6DB183C9A111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A94DF-DAA5-445B-A497-F207FB6968B2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F75317-6DE4-427E-B24F-9DC84213FDDB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0E928-8773-494C-B616-5BFEFDC81199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5C529-37BB-4F37-9B08-9C3B9C3E4041}"/>
              </a:ext>
            </a:extLst>
          </p:cNvPr>
          <p:cNvSpPr txBox="1"/>
          <p:nvPr/>
        </p:nvSpPr>
        <p:spPr>
          <a:xfrm>
            <a:off x="6654533" y="4263309"/>
            <a:ext cx="4679975" cy="108491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indent="-514350">
              <a:lnSpc>
                <a:spcPct val="170000"/>
              </a:lnSpc>
              <a:buFontTx/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Sequence Diagram</a:t>
            </a:r>
          </a:p>
          <a:p>
            <a:pPr marL="514350" indent="-514350">
              <a:lnSpc>
                <a:spcPct val="170000"/>
              </a:lnSpc>
              <a:buFontTx/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README.md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784197-4BF2-46D4-B00E-7D55DB26F487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68638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A0FB627-7B43-4A9F-BE4B-4B30767EBC1F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A131F2-7E95-4BE5-B4DC-EC51ED7F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16" y="2227137"/>
            <a:ext cx="6473571" cy="4320000"/>
          </a:xfrm>
          <a:prstGeom prst="rect">
            <a:avLst/>
          </a:prstGeom>
          <a:ln w="28575">
            <a:solidFill>
              <a:srgbClr val="2B2A29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4950CB-B22D-41D1-9571-E30DC46EB14B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31AC4-C8B8-4A6D-A473-5EE2DC942F74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3A253-309D-4D34-BE68-3A125C277E74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DA4A6-DA5E-4430-8944-BEAC733ECF8D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F9940-D158-4D58-A3E9-16441669819D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3226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17" y="2299374"/>
            <a:ext cx="8019370" cy="4108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34B22B-E487-4167-AD88-CE5D16200C98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7175E-2485-47E7-AE5F-29BD49E14972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8DBA8-3F97-404B-AC32-3C1CCFC48AAF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FEF79-6CA7-40EA-B10F-3644929935EE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5C9D1-FED0-4273-9466-811A3497979E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9885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B48301-377F-4FBA-917D-BA2B47E5F012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0BCCD7-FC79-4E6C-BADD-EE4CE238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82" y="2227137"/>
            <a:ext cx="7139439" cy="4320000"/>
          </a:xfrm>
          <a:prstGeom prst="rect">
            <a:avLst/>
          </a:prstGeom>
          <a:ln w="28575">
            <a:solidFill>
              <a:srgbClr val="2B2A29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B8F3CC-F75A-4E3E-AC2F-036256CA4E99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44BEE-EB49-4E75-8B7E-3649B9B799B0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4AC77-70C7-4092-BF1A-A823CAC96232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8208A-ADF8-494C-ADC4-8BFAE2E16168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21DE1-4EB0-4531-ABB6-F9E27A4AAF35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6804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3EF94A-BD0B-451E-B77B-36A8FBF8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90" y="2227137"/>
            <a:ext cx="7258050" cy="4210050"/>
          </a:xfrm>
          <a:prstGeom prst="rect">
            <a:avLst/>
          </a:prstGeom>
          <a:ln w="28575">
            <a:solidFill>
              <a:srgbClr val="2B2A29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4B047-6A2C-44D5-A8EB-A4A9E339A417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AD75E-73F3-4DE5-A0C7-D0AB684842D4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52ED9-8986-4FC5-9D08-DA5360FC53CF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73FF0-FF50-4AEE-8DC3-BE7F86C9DCAA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40AD5-441B-4EDF-8DC4-412CE1300618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181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B83DC-80B9-4066-9BBB-FE0536DB9029}"/>
              </a:ext>
            </a:extLst>
          </p:cNvPr>
          <p:cNvSpPr txBox="1"/>
          <p:nvPr/>
        </p:nvSpPr>
        <p:spPr>
          <a:xfrm>
            <a:off x="761314" y="3568875"/>
            <a:ext cx="3884396" cy="10341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  <a:endParaRPr lang="en-US" altLang="ko-KR" sz="16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타겟층 명시</a:t>
            </a:r>
            <a:endParaRPr lang="en-US" altLang="ko-KR" sz="16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웹사이트에서 얻어갈 수 있는 경험 나열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94E08-156A-47F2-A191-B4B1CBF377FB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476BB-4B46-4F46-96C2-42619D8B2997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3D61E4-4667-45B7-93E3-D256CBBF2826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A78E7-0EE5-43E0-9722-66A680733496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92210B-28E1-470E-B61F-F1B63810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95" y="2227137"/>
            <a:ext cx="6077509" cy="43364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8D09D0-407D-4F4F-BF14-80B8CDA6C158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286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B83DC-80B9-4066-9BBB-FE0536DB9029}"/>
              </a:ext>
            </a:extLst>
          </p:cNvPr>
          <p:cNvSpPr txBox="1"/>
          <p:nvPr/>
        </p:nvSpPr>
        <p:spPr>
          <a:xfrm>
            <a:off x="761313" y="4001389"/>
            <a:ext cx="4544217" cy="7325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 사용되는 유형별 기술 스택 나열</a:t>
            </a:r>
            <a:endParaRPr lang="en-US" altLang="ko-KR" sz="16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실행을 위한 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 guide 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906" y="2227137"/>
            <a:ext cx="2630266" cy="4328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18" y="2227137"/>
            <a:ext cx="3054424" cy="4328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8C6FB2-0CE5-45BB-9F66-6001DDDE9E7E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FE639-DF57-4B7A-A8D8-AA6D3BAA366A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B078D-4FEB-42F1-AF1B-929DE9D59519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B61ED-A0F6-4E73-888B-BFD8B11BE02F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35E7E-4F34-4F8D-8283-7DC019214BFA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16606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3CB8AF-6724-4144-8160-DFD91ED25291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55491-004B-439A-83F5-C53AE2767F14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2399397" y="3756113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 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69C34-7D78-44F6-860A-8CA6091A4F6A}"/>
              </a:ext>
            </a:extLst>
          </p:cNvPr>
          <p:cNvSpPr txBox="1"/>
          <p:nvPr/>
        </p:nvSpPr>
        <p:spPr>
          <a:xfrm>
            <a:off x="5740133" y="2490383"/>
            <a:ext cx="4679975" cy="31777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System Architecture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 Diagram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Sequence Diagram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Recommendation Logic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Demonstration</a:t>
            </a:r>
            <a:endParaRPr lang="ko-KR" altLang="en-US" sz="20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ADCB-7F45-4A73-AB68-705E9CC9429C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DA4809-D2E1-4D3C-AAE8-8F210DCEFA40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844551-16AD-48E1-BF1A-59441FCC9B57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C72CE-2E94-46DD-9F9A-935776FD4C06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EDEF2-536F-485D-A4DA-2B4C4D88A3A2}"/>
              </a:ext>
            </a:extLst>
          </p:cNvPr>
          <p:cNvSpPr txBox="1"/>
          <p:nvPr/>
        </p:nvSpPr>
        <p:spPr>
          <a:xfrm>
            <a:off x="761315" y="2325579"/>
            <a:ext cx="1388522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06C75-F69F-4DE8-BFFE-51B89CEF9F8F}"/>
              </a:ext>
            </a:extLst>
          </p:cNvPr>
          <p:cNvSpPr txBox="1"/>
          <p:nvPr/>
        </p:nvSpPr>
        <p:spPr>
          <a:xfrm>
            <a:off x="2146507" y="2325579"/>
            <a:ext cx="9284178" cy="71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할랄을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잘 모르는 사람들을 위해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뉴스 기사처럼 </a:t>
            </a:r>
            <a:r>
              <a:rPr lang="ko-KR" altLang="en-US" sz="16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할랄에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대한 유용한 정보를 제공하는 웹사이트</a:t>
            </a:r>
            <a:endParaRPr lang="en-US" altLang="ko-KR" sz="16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지금은 </a:t>
            </a:r>
            <a:r>
              <a:rPr lang="ko-KR" altLang="en-US" sz="16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시대</a:t>
            </a:r>
            <a:r>
              <a:rPr lang="en-US" altLang="ko-KR" sz="16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EDB5D8-20A0-4EFE-8C22-C60539AAA339}"/>
              </a:ext>
            </a:extLst>
          </p:cNvPr>
          <p:cNvSpPr txBox="1"/>
          <p:nvPr/>
        </p:nvSpPr>
        <p:spPr>
          <a:xfrm>
            <a:off x="841307" y="1537406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About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A11D71-EE6C-4BBE-8D48-A3BFE408549B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B47BD2-8631-46BE-96BE-03D99C12AEB5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59B10A-6DC1-404A-AC5E-2160A0FE0173}"/>
              </a:ext>
            </a:extLst>
          </p:cNvPr>
          <p:cNvGrpSpPr/>
          <p:nvPr/>
        </p:nvGrpSpPr>
        <p:grpSpPr>
          <a:xfrm>
            <a:off x="725378" y="3158685"/>
            <a:ext cx="3140143" cy="3335662"/>
            <a:chOff x="761315" y="3153922"/>
            <a:chExt cx="3140143" cy="33442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D1E3903-E6AF-4640-A45E-DA5C7F376C3B}"/>
                </a:ext>
              </a:extLst>
            </p:cNvPr>
            <p:cNvSpPr/>
            <p:nvPr/>
          </p:nvSpPr>
          <p:spPr>
            <a:xfrm>
              <a:off x="761315" y="3153922"/>
              <a:ext cx="3140142" cy="3344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B2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F054FA-229E-451C-9AD8-79AD8DF879F2}"/>
                </a:ext>
              </a:extLst>
            </p:cNvPr>
            <p:cNvSpPr txBox="1"/>
            <p:nvPr/>
          </p:nvSpPr>
          <p:spPr>
            <a:xfrm>
              <a:off x="761315" y="3167111"/>
              <a:ext cx="3140142" cy="7140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[</a:t>
              </a:r>
              <a:r>
                <a:rPr lang="ko-KR" altLang="en-US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이제는 </a:t>
              </a:r>
              <a:r>
                <a:rPr lang="ko-KR" altLang="en-US" sz="1600" dirty="0" err="1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할랄이다</a:t>
              </a: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] 21</a:t>
              </a:r>
              <a:r>
                <a:rPr lang="ko-KR" altLang="en-US" sz="1600" dirty="0" err="1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억명이</a:t>
              </a:r>
              <a:r>
                <a:rPr lang="ko-KR" altLang="en-US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먹고</a:t>
              </a: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</a:t>
              </a:r>
              <a:r>
                <a:rPr lang="ko-KR" altLang="en-US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바르고</a:t>
              </a: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...</a:t>
              </a:r>
              <a:r>
                <a:rPr lang="ko-KR" altLang="en-US" sz="1600" dirty="0" err="1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할랄시장</a:t>
              </a:r>
              <a:r>
                <a:rPr lang="ko-KR" altLang="en-US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공략법은</a:t>
              </a: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CB456D-3E0F-47F6-BED0-F0E8A8BE44CB}"/>
                </a:ext>
              </a:extLst>
            </p:cNvPr>
            <p:cNvSpPr txBox="1"/>
            <p:nvPr/>
          </p:nvSpPr>
          <p:spPr>
            <a:xfrm>
              <a:off x="761315" y="4133139"/>
              <a:ext cx="3140143" cy="1081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무슬림 인구 약 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21</a:t>
              </a:r>
              <a:r>
                <a:rPr lang="ko-KR" altLang="en-US" sz="1000" dirty="0" err="1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억명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전 세계 인구의 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25% 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해당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세계 </a:t>
              </a:r>
              <a:r>
                <a:rPr lang="ko-KR" altLang="en-US" sz="1000" dirty="0" err="1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할랄시장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규모 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2024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년 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3500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조원 전망 연평균 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6.2% 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증가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인도네시아는 가공식품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말레이시아는 화장품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UAE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는 의약품</a:t>
              </a:r>
              <a:endParaRPr lang="en-US" altLang="ko-KR" sz="10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FCCA18-BE60-4338-B123-91D955CCCE36}"/>
                </a:ext>
              </a:extLst>
            </p:cNvPr>
            <p:cNvSpPr txBox="1"/>
            <p:nvPr/>
          </p:nvSpPr>
          <p:spPr>
            <a:xfrm>
              <a:off x="761315" y="3807374"/>
              <a:ext cx="3140143" cy="403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err="1">
                  <a:solidFill>
                    <a:srgbClr val="6A696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푸드투데이</a:t>
              </a:r>
              <a:r>
                <a:rPr lang="ko-KR" altLang="en-US" sz="800" dirty="0">
                  <a:solidFill>
                    <a:srgbClr val="6A696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황인선 기자 </a:t>
              </a:r>
              <a:r>
                <a:rPr lang="en-US" altLang="ko-KR" sz="800" dirty="0">
                  <a:solidFill>
                    <a:srgbClr val="6A696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001@foodtoday.or.kr</a:t>
              </a:r>
              <a:r>
                <a:rPr lang="ko-KR" altLang="en-US" sz="800" dirty="0">
                  <a:solidFill>
                    <a:srgbClr val="6A696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등록 </a:t>
              </a:r>
              <a:r>
                <a:rPr lang="en-US" altLang="ko-KR" sz="800" dirty="0">
                  <a:solidFill>
                    <a:srgbClr val="6A696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2021.01.06 15:36:29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D00421E-870C-4B97-B062-4C064856E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202"/>
            <a:stretch/>
          </p:blipFill>
          <p:spPr>
            <a:xfrm>
              <a:off x="954253" y="5205387"/>
              <a:ext cx="2754267" cy="1284447"/>
            </a:xfrm>
            <a:prstGeom prst="rect">
              <a:avLst/>
            </a:prstGeom>
          </p:spPr>
        </p:pic>
      </p:grpSp>
      <p:pic>
        <p:nvPicPr>
          <p:cNvPr id="9218" name="Picture 2" descr="연도별 한국인 무슬림 수">
            <a:extLst>
              <a:ext uri="{FF2B5EF4-FFF2-40B4-BE49-F238E27FC236}">
                <a16:creationId xmlns:a16="http://schemas.microsoft.com/office/drawing/2014/main" id="{FEAD1D58-A63B-401A-AFB5-5953D5C8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185" y="3164706"/>
            <a:ext cx="4608130" cy="3289346"/>
          </a:xfrm>
          <a:prstGeom prst="rect">
            <a:avLst/>
          </a:prstGeom>
          <a:noFill/>
          <a:ln w="28575">
            <a:solidFill>
              <a:srgbClr val="2B2A2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0CCCF5D-C7E5-4CE3-A9EF-1FB543BBF1E8}"/>
              </a:ext>
            </a:extLst>
          </p:cNvPr>
          <p:cNvGrpSpPr/>
          <p:nvPr/>
        </p:nvGrpSpPr>
        <p:grpSpPr>
          <a:xfrm>
            <a:off x="3990930" y="3150156"/>
            <a:ext cx="2836844" cy="3335924"/>
            <a:chOff x="4150713" y="3144385"/>
            <a:chExt cx="2836844" cy="333592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7FC68F3-87DB-4DE5-83F3-5A12E7719B49}"/>
                </a:ext>
              </a:extLst>
            </p:cNvPr>
            <p:cNvSpPr/>
            <p:nvPr/>
          </p:nvSpPr>
          <p:spPr>
            <a:xfrm>
              <a:off x="4150713" y="3144385"/>
              <a:ext cx="2814482" cy="33359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B2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20C1A3-A280-4683-A8E5-B6DBDD004630}"/>
                </a:ext>
              </a:extLst>
            </p:cNvPr>
            <p:cNvSpPr txBox="1"/>
            <p:nvPr/>
          </p:nvSpPr>
          <p:spPr>
            <a:xfrm>
              <a:off x="4173074" y="3165081"/>
              <a:ext cx="2814482" cy="7140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[</a:t>
              </a:r>
              <a:r>
                <a:rPr lang="ko-KR" altLang="en-US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한국의 이슬람교</a:t>
              </a: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] ①'</a:t>
              </a:r>
              <a:r>
                <a:rPr lang="ko-KR" altLang="en-US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토종 무슬림</a:t>
              </a:r>
              <a:r>
                <a:rPr lang="en-US" altLang="ko-KR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' 6</a:t>
              </a:r>
              <a:r>
                <a:rPr lang="ko-KR" altLang="en-US" sz="1600" dirty="0">
                  <a:solidFill>
                    <a:srgbClr val="2B2A2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만 시대 맞았다</a:t>
              </a:r>
              <a:endPara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8CCE01-3289-4F01-A12C-89D64632A2DB}"/>
                </a:ext>
              </a:extLst>
            </p:cNvPr>
            <p:cNvSpPr txBox="1"/>
            <p:nvPr/>
          </p:nvSpPr>
          <p:spPr>
            <a:xfrm>
              <a:off x="4197892" y="4077319"/>
              <a:ext cx="2720124" cy="8810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중동 파견 건설인이 원조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일상서 이슬람교 접하고 받아들이는 한국인 늘어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한국인 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무슬림 </a:t>
              </a:r>
              <a:r>
                <a:rPr lang="ko-KR" altLang="en-US" sz="1000" dirty="0" err="1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셀럽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도 등장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대학에는 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무슬림 동아리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·</a:t>
              </a:r>
              <a:r>
                <a:rPr lang="ko-KR" altLang="en-US" sz="1000" dirty="0" err="1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할랄</a:t>
              </a:r>
              <a:r>
                <a:rPr lang="ko-KR" altLang="en-US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식당</a:t>
              </a:r>
              <a:r>
                <a:rPr lang="en-US" altLang="ko-KR" sz="1000" dirty="0">
                  <a:solidFill>
                    <a:srgbClr val="2B2A2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1DC278-A7D1-48DC-9A34-78AD397899D7}"/>
                </a:ext>
              </a:extLst>
            </p:cNvPr>
            <p:cNvSpPr txBox="1"/>
            <p:nvPr/>
          </p:nvSpPr>
          <p:spPr>
            <a:xfrm>
              <a:off x="4173075" y="3819458"/>
              <a:ext cx="2814482" cy="2431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800" dirty="0">
                  <a:solidFill>
                    <a:srgbClr val="6A696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2020-10-20 07:30</a:t>
              </a:r>
            </a:p>
          </p:txBody>
        </p:sp>
        <p:pic>
          <p:nvPicPr>
            <p:cNvPr id="9220" name="Picture 4" descr="사원에서 예배하는 무슬림들">
              <a:extLst>
                <a:ext uri="{FF2B5EF4-FFF2-40B4-BE49-F238E27FC236}">
                  <a16:creationId xmlns:a16="http://schemas.microsoft.com/office/drawing/2014/main" id="{AA907A0B-43DA-4818-ADD4-528E89F8F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090" y="5003402"/>
              <a:ext cx="1947400" cy="146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D2147DC-B2AB-4861-BEED-DAA1CD7ADF14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7B1416-88D8-41C9-82BE-1BFB15455AB1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1F3E1A-2B3D-47AC-BCEC-78E606CE5EF3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002D8-831F-48BD-9909-7C8F17357B53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26254-0347-49D4-AE52-1077599085B9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2890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200" b="0" i="0" u="none" strike="noStrike" kern="1200" cap="none" spc="300" normalizeH="0" baseline="0" noProof="0" dirty="0">
                <a:ln w="19050">
                  <a:solidFill>
                    <a:srgbClr val="2B2A29"/>
                  </a:solidFill>
                </a:ln>
                <a:noFill/>
                <a:effectLst/>
                <a:uLnTx/>
                <a:uFillTx/>
                <a:latin typeface="Work Sans Black Italic" pitchFamily="2" charset="0"/>
                <a:ea typeface="맑은 고딕" panose="020B0503020000020004" pitchFamily="50" charset="-127"/>
                <a:cs typeface="+mn-cs"/>
              </a:rPr>
              <a:t>Halal Times</a:t>
            </a:r>
            <a:endParaRPr kumimoji="0" lang="ko-KR" altLang="en-US" sz="5200" b="0" i="0" u="none" strike="noStrike" kern="1200" cap="none" spc="300" normalizeH="0" baseline="0" noProof="0" dirty="0">
              <a:ln w="19050">
                <a:solidFill>
                  <a:srgbClr val="2B2A29"/>
                </a:solidFill>
              </a:ln>
              <a:noFill/>
              <a:effectLst/>
              <a:uLnTx/>
              <a:uFillTx/>
              <a:latin typeface="Work Sans Black Italic" pitchFamily="2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508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srgbClr val="2B2A29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System Architecture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6A6969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2021 ⓒ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6A6969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할랄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A6969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타임즈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6A6969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6A6969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08B48E-DE39-4F57-AC12-48D8F6B63ABE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E8092-8024-4044-989A-6FE3625AC7B6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B9B32-77F9-4395-B05A-565A29849FD3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C5641-9643-48E4-899F-1D9957F0C4D5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2919BA-F6BD-43AE-A67C-0D662A9C87CB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0F2E9D7-D47A-46C7-A9BE-3F6E03BBC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18" y="2217102"/>
            <a:ext cx="8102367" cy="43917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7F836-6020-4624-81AB-8CBCCF67FDB0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9620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 Diagram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4556CA-2F4F-4754-8AD1-33CC25D721FE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3E9DB-10F7-4D8B-8AE8-1741596D158E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63A90-E9B7-49F6-B453-942C6D4ECF93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37F7D-7200-4068-8A76-3D3D4EE9BF0F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26C5E-D1F8-491F-8E00-EAB83B1BBEE2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A36C755-32FF-4685-A321-BB67BDA27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8" y="2197117"/>
            <a:ext cx="5173980" cy="42276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5290E6B-6345-4ED4-9FE3-83833FADA210}"/>
              </a:ext>
            </a:extLst>
          </p:cNvPr>
          <p:cNvSpPr txBox="1"/>
          <p:nvPr/>
        </p:nvSpPr>
        <p:spPr>
          <a:xfrm>
            <a:off x="2506987" y="2142752"/>
            <a:ext cx="347432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 데이터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식당 기본 데이터</a:t>
            </a:r>
            <a:endParaRPr lang="en-US" altLang="ko-KR" sz="1600" spc="-15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북마크한 식당의 데이터</a:t>
            </a:r>
            <a:endParaRPr lang="en-US" altLang="ko-KR" sz="1600" spc="-15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식당에 남긴 리뷰 데이터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어떤 사용자가 특정 리뷰에 대해 남긴 좋아요 데이터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식당 이미지 데이터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 분석 데이터</a:t>
            </a:r>
            <a:endParaRPr lang="en-US" altLang="ko-KR" sz="1600" spc="-15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 분석 데이터</a:t>
            </a:r>
            <a:endParaRPr lang="en-US" altLang="ko-KR" sz="1600" spc="-15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 분석 데이터와 유저 분석 데이터를 이용한 식당 </a:t>
            </a:r>
            <a:r>
              <a:rPr lang="ko-KR" altLang="en-US" sz="1600" spc="-15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클러스터링</a:t>
            </a:r>
            <a:r>
              <a:rPr lang="ko-KR" altLang="en-US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결과 데이터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10092F-A31D-40EC-A3F2-9B39FB9E3942}"/>
              </a:ext>
            </a:extLst>
          </p:cNvPr>
          <p:cNvSpPr txBox="1"/>
          <p:nvPr/>
        </p:nvSpPr>
        <p:spPr>
          <a:xfrm>
            <a:off x="354780" y="2142752"/>
            <a:ext cx="21390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user |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store |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bookmark |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review | 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err="1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review_like</a:t>
            </a: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err="1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store_image</a:t>
            </a: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err="1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django_review</a:t>
            </a: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err="1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django_user</a:t>
            </a: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err="1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django_recomm</a:t>
            </a:r>
            <a:r>
              <a:rPr lang="en-US" altLang="ko-KR" sz="16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85222-5760-4269-A87D-C22FA2FE84D4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5350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15" y="2297808"/>
            <a:ext cx="8897404" cy="40569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713802-6B35-4ED2-BEEC-DD8806823536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751B4-5ADB-4224-90AC-A387E8610B6F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8EA5B-5E07-4327-ACA7-E941FC1DEC93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FE00D-C60E-4630-918D-BDA4FB3E67D0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3D459-3347-4823-8701-00AD38B76F04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14606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84" y="2374968"/>
            <a:ext cx="9161624" cy="37848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A4645E-3EF3-4F50-A962-C2ED01D1665D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5C8B8-89B0-4EA2-AE7C-028601F18BC2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D4140-BFBF-4E9C-8F02-245FCAB8F2C6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C29A3-C2EF-4567-B71E-D8AFB405AF49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2439C7-D2FE-4EEC-9A4D-AC8ED1F84EA1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8789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5719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Recommendation Logic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084BC6-C4C3-4E37-92A5-9D838A67046C}"/>
              </a:ext>
            </a:extLst>
          </p:cNvPr>
          <p:cNvCxnSpPr>
            <a:cxnSpLocks/>
          </p:cNvCxnSpPr>
          <p:nvPr/>
        </p:nvCxnSpPr>
        <p:spPr>
          <a:xfrm>
            <a:off x="761314" y="2087178"/>
            <a:ext cx="522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645E-3EF3-4F50-A962-C2ED01D1665D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5C8B8-89B0-4EA2-AE7C-028601F18BC2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D4140-BFBF-4E9C-8F02-245FCAB8F2C6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C29A3-C2EF-4567-B71E-D8AFB405AF49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pic>
        <p:nvPicPr>
          <p:cNvPr id="1026" name="Picture 2" descr="K-means Clustering. Clustering (군집) : 기계학습에서 비지도학습의 기법 중… | by Sarah Na |  Medium">
            <a:extLst>
              <a:ext uri="{FF2B5EF4-FFF2-40B4-BE49-F238E27FC236}">
                <a16:creationId xmlns:a16="http://schemas.microsoft.com/office/drawing/2014/main" id="{53A311F8-B299-463A-BEAB-4F837FBD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97" y="2405410"/>
            <a:ext cx="4074148" cy="31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AA0E03-C3B4-42E7-AC12-4874F7AFA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57" y="2405410"/>
            <a:ext cx="3028950" cy="3314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1A2EFA-B0AF-4005-BC47-2315A4966EDA}"/>
              </a:ext>
            </a:extLst>
          </p:cNvPr>
          <p:cNvSpPr txBox="1"/>
          <p:nvPr/>
        </p:nvSpPr>
        <p:spPr>
          <a:xfrm>
            <a:off x="1940486" y="5770603"/>
            <a:ext cx="27145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K-means Clustering &gt;</a:t>
            </a:r>
            <a:endParaRPr lang="ko-KR" altLang="en-US" sz="1600" spc="-15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B591DE-39EA-49FB-8607-19FD320E04A6}"/>
              </a:ext>
            </a:extLst>
          </p:cNvPr>
          <p:cNvSpPr txBox="1"/>
          <p:nvPr/>
        </p:nvSpPr>
        <p:spPr>
          <a:xfrm>
            <a:off x="6537852" y="5770603"/>
            <a:ext cx="38550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Item-Based Collaborative Filtering &gt;</a:t>
            </a:r>
            <a:endParaRPr lang="ko-KR" altLang="en-US" sz="1600" spc="-15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CB3854-0C1B-423E-805A-89389F9EC050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08958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82E88-09D3-435F-B4AB-B53046198601}"/>
              </a:ext>
            </a:extLst>
          </p:cNvPr>
          <p:cNvSpPr txBox="1"/>
          <p:nvPr/>
        </p:nvSpPr>
        <p:spPr>
          <a:xfrm>
            <a:off x="3726601" y="444843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00" spc="300" dirty="0">
                <a:ln w="19050">
                  <a:solidFill>
                    <a:srgbClr val="2B2A29"/>
                  </a:solidFill>
                </a:ln>
                <a:noFill/>
                <a:latin typeface="Work Sans Black Italic" pitchFamily="2" charset="0"/>
              </a:rPr>
              <a:t>Halal Times</a:t>
            </a:r>
            <a:endParaRPr lang="ko-KR" altLang="en-US" sz="5200" spc="300" dirty="0">
              <a:ln w="19050">
                <a:solidFill>
                  <a:srgbClr val="2B2A29"/>
                </a:solidFill>
              </a:ln>
              <a:noFill/>
              <a:latin typeface="Work Sans Black Italic" pitchFamily="2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5DCC5-0010-4EDD-A828-333D04FDA6F0}"/>
              </a:ext>
            </a:extLst>
          </p:cNvPr>
          <p:cNvCxnSpPr>
            <a:cxnSpLocks/>
          </p:cNvCxnSpPr>
          <p:nvPr/>
        </p:nvCxnSpPr>
        <p:spPr>
          <a:xfrm>
            <a:off x="761315" y="1228213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EDD3D-D4E4-49CC-903F-F76EBABD6369}"/>
              </a:ext>
            </a:extLst>
          </p:cNvPr>
          <p:cNvCxnSpPr>
            <a:cxnSpLocks/>
          </p:cNvCxnSpPr>
          <p:nvPr/>
        </p:nvCxnSpPr>
        <p:spPr>
          <a:xfrm>
            <a:off x="761315" y="1482964"/>
            <a:ext cx="10800000" cy="0"/>
          </a:xfrm>
          <a:prstGeom prst="line">
            <a:avLst/>
          </a:prstGeom>
          <a:ln w="34925">
            <a:solidFill>
              <a:srgbClr val="2B2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841307" y="1537406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Demonstration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D393B-1EE4-4073-98BF-2AAA8079A545}"/>
              </a:ext>
            </a:extLst>
          </p:cNvPr>
          <p:cNvSpPr txBox="1"/>
          <p:nvPr/>
        </p:nvSpPr>
        <p:spPr>
          <a:xfrm>
            <a:off x="5005201" y="6642556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 ⓒ </a:t>
            </a:r>
            <a:r>
              <a:rPr lang="ko-KR" altLang="en-US" sz="800" dirty="0" err="1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</a:t>
            </a:r>
            <a:r>
              <a:rPr lang="ko-KR" altLang="en-US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타임즈 </a:t>
            </a:r>
            <a:r>
              <a:rPr lang="en-US" altLang="ko-KR" sz="800" dirty="0">
                <a:solidFill>
                  <a:srgbClr val="6A696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rights reserved</a:t>
            </a:r>
            <a:endParaRPr lang="ko-KR" altLang="en-US" sz="800" dirty="0">
              <a:solidFill>
                <a:srgbClr val="6A69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D68F0-2094-4085-80A7-BB048D63580A}"/>
              </a:ext>
            </a:extLst>
          </p:cNvPr>
          <p:cNvSpPr/>
          <p:nvPr/>
        </p:nvSpPr>
        <p:spPr>
          <a:xfrm>
            <a:off x="761315" y="626231"/>
            <a:ext cx="2139074" cy="504000"/>
          </a:xfrm>
          <a:prstGeom prst="rect">
            <a:avLst/>
          </a:prstGeom>
          <a:noFill/>
          <a:ln w="19050">
            <a:solidFill>
              <a:srgbClr val="2B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1AC48-601C-407B-A333-AE53F98877BE}"/>
              </a:ext>
            </a:extLst>
          </p:cNvPr>
          <p:cNvSpPr txBox="1"/>
          <p:nvPr/>
        </p:nvSpPr>
        <p:spPr>
          <a:xfrm>
            <a:off x="4964324" y="3525282"/>
            <a:ext cx="22605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rgbClr val="2B2A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GO 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A90F1-1A91-454E-A104-B012A0E8F6C7}"/>
              </a:ext>
            </a:extLst>
          </p:cNvPr>
          <p:cNvSpPr txBox="1"/>
          <p:nvPr/>
        </p:nvSpPr>
        <p:spPr>
          <a:xfrm>
            <a:off x="761315" y="1208227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VOL.2 No.1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35B85-FBF2-4285-9AD5-B5C8FCB8B156}"/>
              </a:ext>
            </a:extLst>
          </p:cNvPr>
          <p:cNvSpPr txBox="1"/>
          <p:nvPr/>
        </p:nvSpPr>
        <p:spPr>
          <a:xfrm>
            <a:off x="3936430" y="1208227"/>
            <a:ext cx="287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PRESENTATION  FOR  FINAL  EVALUATION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4077E-8480-4C5D-AD9A-7653214D4BE1}"/>
              </a:ext>
            </a:extLst>
          </p:cNvPr>
          <p:cNvSpPr txBox="1"/>
          <p:nvPr/>
        </p:nvSpPr>
        <p:spPr>
          <a:xfrm>
            <a:off x="10323477" y="1208227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APRIL 9</a:t>
            </a:r>
            <a:r>
              <a:rPr lang="en-US" altLang="ko-KR" sz="1400" baseline="30000" dirty="0">
                <a:solidFill>
                  <a:srgbClr val="2B2A29"/>
                </a:solidFill>
                <a:latin typeface="Stencil" panose="040409050D0802020404" pitchFamily="82" charset="0"/>
              </a:rPr>
              <a:t>TH</a:t>
            </a:r>
            <a:r>
              <a:rPr lang="en-US" altLang="ko-KR" sz="1400" dirty="0">
                <a:solidFill>
                  <a:srgbClr val="2B2A29"/>
                </a:solidFill>
                <a:latin typeface="Stencil" panose="040409050D0802020404" pitchFamily="82" charset="0"/>
              </a:rPr>
              <a:t>, 2021</a:t>
            </a:r>
            <a:endParaRPr lang="ko-KR" altLang="en-US" sz="1400" dirty="0">
              <a:solidFill>
                <a:srgbClr val="2B2A29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C81C1-4ED3-4E6C-8846-60416533824B}"/>
              </a:ext>
            </a:extLst>
          </p:cNvPr>
          <p:cNvSpPr txBox="1"/>
          <p:nvPr/>
        </p:nvSpPr>
        <p:spPr>
          <a:xfrm>
            <a:off x="10114384" y="756155"/>
            <a:ext cx="14469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sz="14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</a:t>
            </a:r>
          </a:p>
          <a:p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맑음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어제보다 </a:t>
            </a:r>
            <a:r>
              <a:rPr lang="en-US" altLang="ko-KR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b="0" i="0" dirty="0">
                <a:solidFill>
                  <a:srgbClr val="2B2A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℃ </a:t>
            </a:r>
            <a:r>
              <a:rPr lang="ko-KR" altLang="en-US" sz="800" b="1" i="0" dirty="0">
                <a:solidFill>
                  <a:srgbClr val="2B2A2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높아요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0FBB6-B43F-4991-9FF3-DE7CDCB2E663}"/>
              </a:ext>
            </a:extLst>
          </p:cNvPr>
          <p:cNvSpPr txBox="1"/>
          <p:nvPr/>
        </p:nvSpPr>
        <p:spPr>
          <a:xfrm>
            <a:off x="733610" y="653902"/>
            <a:ext cx="22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할랄타임즈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</a:t>
            </a:r>
            <a:endParaRPr lang="en-US" altLang="ko-KR" sz="800" dirty="0">
              <a:solidFill>
                <a:srgbClr val="2B2A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About,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아키텍처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시퀀스 다이어그램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 시스템 </a:t>
            </a:r>
            <a:r>
              <a:rPr lang="en-US" altLang="ko-KR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Logic, </a:t>
            </a:r>
            <a:r>
              <a:rPr lang="ko-KR" altLang="en-US" sz="800" dirty="0">
                <a:solidFill>
                  <a:srgbClr val="2B2A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60335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1185</Words>
  <Application>Microsoft Office PowerPoint</Application>
  <PresentationFormat>와이드스크린</PresentationFormat>
  <Paragraphs>254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G마켓 산스 TTF Bold</vt:lpstr>
      <vt:lpstr>G마켓 산스 TTF Light</vt:lpstr>
      <vt:lpstr>G마켓 산스 TTF Medium</vt:lpstr>
      <vt:lpstr>맑은 고딕</vt:lpstr>
      <vt:lpstr>Arial</vt:lpstr>
      <vt:lpstr>Stencil</vt:lpstr>
      <vt:lpstr>Work Sans Black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이혜진</dc:creator>
  <cp:lastModifiedBy>yhs</cp:lastModifiedBy>
  <cp:revision>154</cp:revision>
  <dcterms:created xsi:type="dcterms:W3CDTF">2021-03-18T00:56:02Z</dcterms:created>
  <dcterms:modified xsi:type="dcterms:W3CDTF">2021-04-08T19:18:41Z</dcterms:modified>
</cp:coreProperties>
</file>